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notesMasterIdLst>
    <p:notesMasterId r:id="rId33"/>
  </p:notesMasterIdLst>
  <p:handoutMasterIdLst>
    <p:handoutMasterId r:id="rId34"/>
  </p:handoutMasterIdLst>
  <p:sldIdLst>
    <p:sldId id="267" r:id="rId5"/>
    <p:sldId id="278" r:id="rId6"/>
    <p:sldId id="269" r:id="rId7"/>
    <p:sldId id="286" r:id="rId8"/>
    <p:sldId id="287" r:id="rId9"/>
    <p:sldId id="288" r:id="rId10"/>
    <p:sldId id="279" r:id="rId11"/>
    <p:sldId id="289" r:id="rId12"/>
    <p:sldId id="290" r:id="rId13"/>
    <p:sldId id="280" r:id="rId14"/>
    <p:sldId id="291" r:id="rId15"/>
    <p:sldId id="297" r:id="rId16"/>
    <p:sldId id="285" r:id="rId17"/>
    <p:sldId id="298" r:id="rId18"/>
    <p:sldId id="299" r:id="rId19"/>
    <p:sldId id="300" r:id="rId20"/>
    <p:sldId id="301" r:id="rId21"/>
    <p:sldId id="302" r:id="rId22"/>
    <p:sldId id="303" r:id="rId23"/>
    <p:sldId id="304" r:id="rId24"/>
    <p:sldId id="281" r:id="rId25"/>
    <p:sldId id="292" r:id="rId26"/>
    <p:sldId id="293" r:id="rId27"/>
    <p:sldId id="294" r:id="rId28"/>
    <p:sldId id="295" r:id="rId29"/>
    <p:sldId id="296" r:id="rId30"/>
    <p:sldId id="283" r:id="rId31"/>
    <p:sldId id="284" r:id="rId3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5" d="100"/>
          <a:sy n="85" d="100"/>
        </p:scale>
        <p:origin x="774" y="90"/>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4/13/2022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4/13/2022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654" y="2099733"/>
            <a:ext cx="8823360" cy="2677648"/>
          </a:xfrm>
        </p:spPr>
        <p:txBody>
          <a:bodyPr anchor="b"/>
          <a:lstStyle>
            <a:lvl1pPr>
              <a:defRPr sz="5398"/>
            </a:lvl1pPr>
          </a:lstStyle>
          <a:p>
            <a:r>
              <a:rPr lang="en-US"/>
              <a:t>Click to edit Master title style</a:t>
            </a:r>
            <a:endParaRPr lang="en-US" dirty="0"/>
          </a:p>
        </p:txBody>
      </p:sp>
      <p:sp>
        <p:nvSpPr>
          <p:cNvPr id="3" name="Subtitle 2"/>
          <p:cNvSpPr>
            <a:spLocks noGrp="1"/>
          </p:cNvSpPr>
          <p:nvPr>
            <p:ph type="subTitle" idx="1"/>
          </p:nvPr>
        </p:nvSpPr>
        <p:spPr bwMode="gray">
          <a:xfrm>
            <a:off x="1154654" y="4777380"/>
            <a:ext cx="8823360" cy="861420"/>
          </a:xfrm>
        </p:spPr>
        <p:txBody>
          <a:bodyPr anchor="t"/>
          <a:lstStyle>
            <a:lvl1pPr marL="0" indent="0" algn="l">
              <a:buNone/>
              <a:defRPr cap="all">
                <a:solidFill>
                  <a:schemeClr val="accent1">
                    <a:lumMod val="60000"/>
                    <a:lumOff val="4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6210" y="1792264"/>
            <a:ext cx="990599" cy="304720"/>
          </a:xfrm>
        </p:spPr>
        <p:txBody>
          <a:bodyPr anchor="t"/>
          <a:lstStyle>
            <a:lvl1pPr algn="l">
              <a:defRPr b="0" i="0">
                <a:solidFill>
                  <a:schemeClr val="bg1">
                    <a:alpha val="60000"/>
                  </a:schemeClr>
                </a:solidFill>
              </a:defRPr>
            </a:lvl1pPr>
          </a:lstStyle>
          <a:p>
            <a:fld id="{8E36636D-D922-432D-A958-524484B5923D}" type="datetimeFigureOut">
              <a:rPr lang="en-US" smtClean="0"/>
              <a:pPr/>
              <a:t>4/13/2022</a:t>
            </a:fld>
            <a:endParaRPr lang="en-US"/>
          </a:p>
        </p:txBody>
      </p:sp>
      <p:sp>
        <p:nvSpPr>
          <p:cNvPr id="5" name="Footer Placeholder 4"/>
          <p:cNvSpPr>
            <a:spLocks noGrp="1"/>
          </p:cNvSpPr>
          <p:nvPr>
            <p:ph type="ftr" sz="quarter" idx="11"/>
          </p:nvPr>
        </p:nvSpPr>
        <p:spPr bwMode="gray">
          <a:xfrm rot="5400000">
            <a:off x="8949143" y="3227872"/>
            <a:ext cx="3859795" cy="304722"/>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49844" y="295730"/>
            <a:ext cx="837981" cy="767687"/>
          </a:xfrm>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121386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4969927"/>
            <a:ext cx="8823361"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1"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3" y="5536665"/>
            <a:ext cx="8823360" cy="493712"/>
          </a:xfrm>
        </p:spPr>
        <p:txBody>
          <a:bodyPr>
            <a:normAutofit/>
          </a:bodyPr>
          <a:lstStyle>
            <a:lvl1pPr marL="0" indent="0">
              <a:buNone/>
              <a:defRPr sz="12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3019943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499" y="1063417"/>
            <a:ext cx="8829516" cy="1372986"/>
          </a:xfrm>
        </p:spPr>
        <p:txBody>
          <a:bodyPr/>
          <a:lstStyle>
            <a:lvl1pPr>
              <a:defRPr sz="3999"/>
            </a:lvl1pPr>
          </a:lstStyle>
          <a:p>
            <a:r>
              <a:rPr lang="en-US"/>
              <a:t>Click to edit Master title style</a:t>
            </a:r>
            <a:endParaRPr lang="en-US" dirty="0"/>
          </a:p>
        </p:txBody>
      </p:sp>
      <p:sp>
        <p:nvSpPr>
          <p:cNvPr id="8" name="Text Placeholder 3"/>
          <p:cNvSpPr>
            <a:spLocks noGrp="1"/>
          </p:cNvSpPr>
          <p:nvPr>
            <p:ph type="body" sz="half" idx="2"/>
          </p:nvPr>
        </p:nvSpPr>
        <p:spPr>
          <a:xfrm>
            <a:off x="1154654" y="3543300"/>
            <a:ext cx="8823361" cy="24765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563043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88825"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337" y="607336"/>
            <a:ext cx="80170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13" name="TextBox 12"/>
          <p:cNvSpPr txBox="1"/>
          <p:nvPr/>
        </p:nvSpPr>
        <p:spPr bwMode="gray">
          <a:xfrm>
            <a:off x="9881884" y="2613787"/>
            <a:ext cx="65259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466" y="982134"/>
            <a:ext cx="8451704" cy="2696632"/>
          </a:xfrm>
        </p:spPr>
        <p:txBody>
          <a:bodyPr/>
          <a:lstStyle>
            <a:lvl1pPr>
              <a:defRPr sz="3999"/>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439" y="3678766"/>
            <a:ext cx="7729206"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654" y="5029200"/>
            <a:ext cx="9242489" cy="997857"/>
          </a:xfrm>
        </p:spPr>
        <p:txBody>
          <a:bodyPr anchor="ct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3897842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3" y="2370667"/>
            <a:ext cx="8823362" cy="1822514"/>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5024967"/>
            <a:ext cx="8823361" cy="860400"/>
          </a:xfrm>
        </p:spPr>
        <p:txBody>
          <a:bodyPr anchor="t"/>
          <a:lstStyle>
            <a:lvl1pPr marL="0" indent="0" algn="l">
              <a:buNone/>
              <a:defRPr sz="1999" cap="none">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3536144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54653" y="2603502"/>
            <a:ext cx="314106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653" y="3179765"/>
            <a:ext cx="3141061"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1547" y="2603500"/>
            <a:ext cx="3146189"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1547" y="3179764"/>
            <a:ext cx="3146189"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081" y="2603501"/>
            <a:ext cx="3144911"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275" y="3179763"/>
            <a:ext cx="3144717"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440282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0377"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36636D-D922-432D-A958-524484B5923D}" type="datetimeFigureOut">
              <a:rPr lang="en-US" smtClean="0"/>
              <a:pPr/>
              <a:t>4/13/2022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988973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54653" y="4532844"/>
            <a:ext cx="3049644"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206"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653" y="5109106"/>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7675" y="4532845"/>
            <a:ext cx="3049644" cy="576263"/>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7226" y="2603500"/>
            <a:ext cx="26905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982" y="5109105"/>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0697" y="4532845"/>
            <a:ext cx="305030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09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0696" y="5109104"/>
            <a:ext cx="3050301"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43" name="Straight Connector 42"/>
          <p:cNvCxnSpPr/>
          <p:nvPr/>
        </p:nvCxnSpPr>
        <p:spPr>
          <a:xfrm>
            <a:off x="440468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577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36636D-D922-432D-A958-524484B5923D}" type="datetimeFigureOut">
              <a:rPr lang="en-US" smtClean="0"/>
              <a:pPr/>
              <a:t>4/13/2022</a:t>
            </a:fld>
            <a:endParaRPr lang="en-US"/>
          </a:p>
        </p:txBody>
      </p:sp>
      <p:sp>
        <p:nvSpPr>
          <p:cNvPr id="8" name="Footer Placeholder 7"/>
          <p:cNvSpPr>
            <a:spLocks noGrp="1"/>
          </p:cNvSpPr>
          <p:nvPr>
            <p:ph type="ftr" sz="quarter" idx="11"/>
          </p:nvPr>
        </p:nvSpPr>
        <p:spPr>
          <a:xfrm>
            <a:off x="560965" y="6391839"/>
            <a:ext cx="3643333" cy="304801"/>
          </a:xfrm>
        </p:spPr>
        <p:txBody>
          <a:bodyPr/>
          <a:lstStyle/>
          <a:p>
            <a:endParaRPr lang="en-IN"/>
          </a:p>
        </p:txBody>
      </p:sp>
      <p:sp>
        <p:nvSpPr>
          <p:cNvPr id="9" name="Slide Number Placeholder 8"/>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3120673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654" y="2603500"/>
            <a:ext cx="8823361"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2654" y="6391839"/>
            <a:ext cx="990341" cy="304799"/>
          </a:xfrm>
        </p:spPr>
        <p:txBody>
          <a:bodyPr/>
          <a:lstStyle/>
          <a:p>
            <a:fld id="{8E36636D-D922-432D-A958-524484B5923D}"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80757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3000" y="1278467"/>
            <a:ext cx="1409598"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654" y="1278467"/>
            <a:ext cx="625439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0330" y="6391839"/>
            <a:ext cx="991877" cy="304799"/>
          </a:xfrm>
        </p:spPr>
        <p:txBody>
          <a:bodyPr/>
          <a:lstStyle/>
          <a:p>
            <a:fld id="{8E36636D-D922-432D-A958-524484B5923D}"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19083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654" y="2603500"/>
            <a:ext cx="8823361"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419791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2677645"/>
            <a:ext cx="4349892" cy="2283824"/>
          </a:xfrm>
        </p:spPr>
        <p:txBody>
          <a:bodyPr anchor="ctr"/>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893764" y="2677644"/>
            <a:ext cx="3756566" cy="2283824"/>
          </a:xfrm>
        </p:spPr>
        <p:txBody>
          <a:bodyPr anchor="ctr"/>
          <a:lstStyle>
            <a:lvl1pPr marL="0" indent="0" algn="l">
              <a:buNone/>
              <a:defRPr sz="1999" cap="all">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234797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653" y="2603501"/>
            <a:ext cx="4823901"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7096" y="2603500"/>
            <a:ext cx="482390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144352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654" y="2603500"/>
            <a:ext cx="4823900"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653" y="3179763"/>
            <a:ext cx="4823901"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7096" y="2603500"/>
            <a:ext cx="482390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7096" y="3179763"/>
            <a:ext cx="4823902" cy="2840039"/>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4/13/2022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36134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654" y="973668"/>
            <a:ext cx="8759131"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4/13/2022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76967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4/13/2022</a:t>
            </a:fld>
            <a:endParaRPr lang="en-US"/>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191205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295400"/>
            <a:ext cx="2792431" cy="16002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5779641" y="1447800"/>
            <a:ext cx="5188714"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653" y="3129281"/>
            <a:ext cx="2792431" cy="2895599"/>
          </a:xfrm>
        </p:spPr>
        <p:txBody>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159750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693334"/>
            <a:ext cx="3864127" cy="1735667"/>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6165" y="1143000"/>
            <a:ext cx="322635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653" y="3657600"/>
            <a:ext cx="3858207" cy="1371600"/>
          </a:xfrm>
        </p:spPr>
        <p:txBody>
          <a:bodyPr>
            <a:normAutofit/>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28FB93-0A08-4E7D-8E63-9EFA29F1E093}" type="slidenum">
              <a:rPr lang="en-IN" smtClean="0"/>
              <a:pPr/>
              <a:t>‹#›</a:t>
            </a:fld>
            <a:endParaRPr lang="en-IN"/>
          </a:p>
        </p:txBody>
      </p:sp>
    </p:spTree>
    <p:extLst>
      <p:ext uri="{BB962C8B-B14F-4D97-AF65-F5344CB8AC3E}">
        <p14:creationId xmlns:p14="http://schemas.microsoft.com/office/powerpoint/2010/main" val="86650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654" y="973668"/>
            <a:ext cx="8759131"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654" y="2603500"/>
            <a:ext cx="8759131"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330" y="6391839"/>
            <a:ext cx="990341" cy="304799"/>
          </a:xfrm>
          <a:prstGeom prst="rect">
            <a:avLst/>
          </a:prstGeom>
        </p:spPr>
        <p:txBody>
          <a:bodyPr vert="horz" lIns="91440" tIns="45720" rIns="91440" bIns="45720" rtlCol="0" anchor="ctr"/>
          <a:lstStyle>
            <a:lvl1pPr algn="r">
              <a:defRPr sz="1000" b="1" i="0">
                <a:solidFill>
                  <a:schemeClr val="accent1"/>
                </a:solidFill>
              </a:defRPr>
            </a:lvl1pPr>
          </a:lstStyle>
          <a:p>
            <a:fld id="{8E36636D-D922-432D-A958-524484B5923D}" type="datetimeFigureOut">
              <a:rPr lang="en-US" smtClean="0"/>
              <a:pPr/>
              <a:t>4/13/2022</a:t>
            </a:fld>
            <a:endParaRPr lang="en-US"/>
          </a:p>
        </p:txBody>
      </p:sp>
      <p:sp>
        <p:nvSpPr>
          <p:cNvPr id="5" name="Footer Placeholder 4"/>
          <p:cNvSpPr>
            <a:spLocks noGrp="1"/>
          </p:cNvSpPr>
          <p:nvPr>
            <p:ph type="ftr" sz="quarter" idx="3"/>
          </p:nvPr>
        </p:nvSpPr>
        <p:spPr>
          <a:xfrm>
            <a:off x="560964" y="6391839"/>
            <a:ext cx="3858790"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bg1"/>
                </a:solidFill>
              </a:defRPr>
            </a:lvl1pPr>
          </a:lstStyle>
          <a:p>
            <a:fld id="{DF28FB93-0A08-4E7D-8E63-9EFA29F1E093}" type="slidenum">
              <a:rPr lang="en-IN" smtClean="0"/>
              <a:pPr/>
              <a:t>‹#›</a:t>
            </a:fld>
            <a:endParaRPr lang="en-IN"/>
          </a:p>
        </p:txBody>
      </p:sp>
    </p:spTree>
    <p:extLst>
      <p:ext uri="{BB962C8B-B14F-4D97-AF65-F5344CB8AC3E}">
        <p14:creationId xmlns:p14="http://schemas.microsoft.com/office/powerpoint/2010/main" val="249230034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482" y="2438400"/>
            <a:ext cx="9435241" cy="1625599"/>
          </a:xfrm>
        </p:spPr>
        <p:txBody>
          <a:bodyPr>
            <a:normAutofit fontScale="90000"/>
          </a:bodyPr>
          <a:lstStyle/>
          <a:p>
            <a:pPr algn="ctr"/>
            <a:r>
              <a:rPr lang="en-US" sz="6000" dirty="0">
                <a:latin typeface="Agency FB" panose="020B0503020202020204" pitchFamily="34" charset="0"/>
              </a:rPr>
              <a:t>Customer Retention Case Study</a:t>
            </a:r>
            <a:br>
              <a:rPr lang="en-US" sz="6000" dirty="0">
                <a:latin typeface="Agency FB" panose="020B0503020202020204" pitchFamily="34" charset="0"/>
              </a:rPr>
            </a:br>
            <a:r>
              <a:rPr lang="en-US" sz="6000" dirty="0">
                <a:latin typeface="Agency FB" panose="020B0503020202020204" pitchFamily="34" charset="0"/>
              </a:rPr>
              <a:t>(PowerPoint presentation)</a:t>
            </a:r>
          </a:p>
        </p:txBody>
      </p:sp>
      <p:sp>
        <p:nvSpPr>
          <p:cNvPr id="3" name="Subtitle 2"/>
          <p:cNvSpPr>
            <a:spLocks noGrp="1"/>
          </p:cNvSpPr>
          <p:nvPr>
            <p:ph type="subTitle" idx="1"/>
          </p:nvPr>
        </p:nvSpPr>
        <p:spPr>
          <a:xfrm>
            <a:off x="1414715" y="4419600"/>
            <a:ext cx="9429931" cy="991077"/>
          </a:xfrm>
        </p:spPr>
        <p:txBody>
          <a:bodyPr>
            <a:normAutofit/>
          </a:bodyPr>
          <a:lstStyle/>
          <a:p>
            <a:pPr algn="ctr"/>
            <a:r>
              <a:rPr lang="en-US" sz="3200" dirty="0">
                <a:latin typeface="Agency FB" panose="020B0503020202020204" pitchFamily="34" charset="0"/>
              </a:rPr>
              <a:t>Benjamin Emmanuel</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latin typeface="Agency FB" panose="020B0503020202020204" pitchFamily="34" charset="0"/>
              </a:rPr>
              <a:t>Exploratory Data Analysis (EDA)</a:t>
            </a:r>
          </a:p>
        </p:txBody>
      </p:sp>
      <p:graphicFrame>
        <p:nvGraphicFramePr>
          <p:cNvPr id="2" name="Table 2">
            <a:extLst>
              <a:ext uri="{FF2B5EF4-FFF2-40B4-BE49-F238E27FC236}">
                <a16:creationId xmlns:a16="http://schemas.microsoft.com/office/drawing/2014/main" id="{DF132E6B-034B-4861-85A5-FE16B1EBFAD0}"/>
              </a:ext>
            </a:extLst>
          </p:cNvPr>
          <p:cNvGraphicFramePr>
            <a:graphicFrameLocks noGrp="1"/>
          </p:cNvGraphicFramePr>
          <p:nvPr>
            <p:ph idx="1"/>
            <p:extLst>
              <p:ext uri="{D42A27DB-BD31-4B8C-83A1-F6EECF244321}">
                <p14:modId xmlns:p14="http://schemas.microsoft.com/office/powerpoint/2010/main" val="2242217034"/>
              </p:ext>
            </p:extLst>
          </p:nvPr>
        </p:nvGraphicFramePr>
        <p:xfrm>
          <a:off x="1154654" y="2590800"/>
          <a:ext cx="9750424" cy="3387217"/>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127632986"/>
                    </a:ext>
                  </a:extLst>
                </a:gridCol>
                <a:gridCol w="7159624">
                  <a:extLst>
                    <a:ext uri="{9D8B030D-6E8A-4147-A177-3AD203B41FA5}">
                      <a16:colId xmlns:a16="http://schemas.microsoft.com/office/drawing/2014/main" val="3740722723"/>
                    </a:ext>
                  </a:extLst>
                </a:gridCol>
              </a:tblGrid>
              <a:tr h="370840">
                <a:tc>
                  <a:txBody>
                    <a:bodyPr/>
                    <a:lstStyle/>
                    <a:p>
                      <a:r>
                        <a:rPr lang="en-US" dirty="0"/>
                        <a:t>Requirements</a:t>
                      </a:r>
                      <a:endParaRPr lang="en-IN" dirty="0"/>
                    </a:p>
                  </a:txBody>
                  <a:tcPr/>
                </a:tc>
                <a:tc>
                  <a:txBody>
                    <a:bodyPr/>
                    <a:lstStyle/>
                    <a:p>
                      <a:r>
                        <a:rPr lang="en-US" dirty="0"/>
                        <a:t>Tools  Used</a:t>
                      </a:r>
                      <a:endParaRPr lang="en-IN" dirty="0"/>
                    </a:p>
                  </a:txBody>
                  <a:tcPr/>
                </a:tc>
                <a:extLst>
                  <a:ext uri="{0D108BD9-81ED-4DB2-BD59-A6C34878D82A}">
                    <a16:rowId xmlns:a16="http://schemas.microsoft.com/office/drawing/2014/main" val="1016013338"/>
                  </a:ext>
                </a:extLst>
              </a:tr>
              <a:tr h="370840">
                <a:tc>
                  <a:txBody>
                    <a:bodyPr/>
                    <a:lstStyle/>
                    <a:p>
                      <a:r>
                        <a:rPr lang="en-US" dirty="0"/>
                        <a:t>Hardware</a:t>
                      </a:r>
                      <a:endParaRPr lang="en-IN" dirty="0"/>
                    </a:p>
                  </a:txBody>
                  <a:tcPr/>
                </a:tc>
                <a:tc>
                  <a:txBody>
                    <a:bodyPr/>
                    <a:lstStyle/>
                    <a:p>
                      <a:r>
                        <a:rPr lang="en-US" dirty="0"/>
                        <a:t>RAM: 16 GB</a:t>
                      </a:r>
                    </a:p>
                    <a:p>
                      <a:r>
                        <a:rPr lang="en-US" dirty="0"/>
                        <a:t>processor: </a:t>
                      </a:r>
                      <a:r>
                        <a:rPr lang="pt-BR" dirty="0"/>
                        <a:t>Intel(R) Core(TM) i7-9750H CPU @ 2.60GHz   2.59 GHz</a:t>
                      </a:r>
                      <a:endParaRPr lang="en-IN" dirty="0"/>
                    </a:p>
                  </a:txBody>
                  <a:tcPr/>
                </a:tc>
                <a:extLst>
                  <a:ext uri="{0D108BD9-81ED-4DB2-BD59-A6C34878D82A}">
                    <a16:rowId xmlns:a16="http://schemas.microsoft.com/office/drawing/2014/main" val="4250927230"/>
                  </a:ext>
                </a:extLst>
              </a:tr>
              <a:tr h="370840">
                <a:tc>
                  <a:txBody>
                    <a:bodyPr/>
                    <a:lstStyle/>
                    <a:p>
                      <a:r>
                        <a:rPr lang="en-US" dirty="0"/>
                        <a:t>Software</a:t>
                      </a:r>
                      <a:endParaRPr lang="en-IN" dirty="0"/>
                    </a:p>
                  </a:txBody>
                  <a:tcPr/>
                </a:tc>
                <a:tc>
                  <a:txBody>
                    <a:bodyPr/>
                    <a:lstStyle/>
                    <a:p>
                      <a:r>
                        <a:rPr lang="en-US" dirty="0"/>
                        <a:t>Programming language           : Python</a:t>
                      </a:r>
                    </a:p>
                    <a:p>
                      <a:r>
                        <a:rPr lang="en-IN" dirty="0"/>
                        <a:t>Distribution                              : Anaconda Navigator</a:t>
                      </a:r>
                    </a:p>
                    <a:p>
                      <a:r>
                        <a:rPr lang="en-IN" dirty="0"/>
                        <a:t>Browser based language shell : Jupyter Notebook</a:t>
                      </a:r>
                    </a:p>
                  </a:txBody>
                  <a:tcPr/>
                </a:tc>
                <a:extLst>
                  <a:ext uri="{0D108BD9-81ED-4DB2-BD59-A6C34878D82A}">
                    <a16:rowId xmlns:a16="http://schemas.microsoft.com/office/drawing/2014/main" val="3970892528"/>
                  </a:ext>
                </a:extLst>
              </a:tr>
              <a:tr h="370840">
                <a:tc>
                  <a:txBody>
                    <a:bodyPr/>
                    <a:lstStyle/>
                    <a:p>
                      <a:r>
                        <a:rPr lang="en-US" dirty="0"/>
                        <a:t>Libraries/Packages</a:t>
                      </a:r>
                      <a:endParaRPr lang="en-IN" dirty="0"/>
                    </a:p>
                  </a:txBody>
                  <a:tcPr/>
                </a:tc>
                <a:tc>
                  <a:txBody>
                    <a:bodyPr/>
                    <a:lstStyle/>
                    <a:p>
                      <a:r>
                        <a:rPr lang="en-US" dirty="0"/>
                        <a:t>Pandas</a:t>
                      </a:r>
                    </a:p>
                    <a:p>
                      <a:r>
                        <a:rPr lang="en-US" dirty="0"/>
                        <a:t>NumPy</a:t>
                      </a:r>
                    </a:p>
                    <a:p>
                      <a:r>
                        <a:rPr lang="en-US" dirty="0"/>
                        <a:t>matplotlib</a:t>
                      </a:r>
                    </a:p>
                    <a:p>
                      <a:r>
                        <a:rPr lang="en-US" dirty="0"/>
                        <a:t>seaborn</a:t>
                      </a:r>
                    </a:p>
                    <a:p>
                      <a:r>
                        <a:rPr lang="en-IN" sz="1800" b="0" i="0" kern="1200" dirty="0">
                          <a:solidFill>
                            <a:schemeClr val="dk1"/>
                          </a:solidFill>
                          <a:effectLst/>
                          <a:latin typeface="+mn-lt"/>
                          <a:ea typeface="+mn-ea"/>
                          <a:cs typeface="+mn-cs"/>
                        </a:rPr>
                        <a:t>scikit-learn</a:t>
                      </a:r>
                    </a:p>
                  </a:txBody>
                  <a:tcPr/>
                </a:tc>
                <a:extLst>
                  <a:ext uri="{0D108BD9-81ED-4DB2-BD59-A6C34878D82A}">
                    <a16:rowId xmlns:a16="http://schemas.microsoft.com/office/drawing/2014/main" val="3694411694"/>
                  </a:ext>
                </a:extLst>
              </a:tr>
            </a:tbl>
          </a:graphicData>
        </a:graphic>
      </p:graphicFrame>
      <p:pic>
        <p:nvPicPr>
          <p:cNvPr id="4" name="Picture 3">
            <a:extLst>
              <a:ext uri="{FF2B5EF4-FFF2-40B4-BE49-F238E27FC236}">
                <a16:creationId xmlns:a16="http://schemas.microsoft.com/office/drawing/2014/main" id="{AEA46CDB-B80C-4F3A-B988-C97C24D79DDB}"/>
              </a:ext>
            </a:extLst>
          </p:cNvPr>
          <p:cNvPicPr>
            <a:picLocks noChangeAspect="1"/>
          </p:cNvPicPr>
          <p:nvPr/>
        </p:nvPicPr>
        <p:blipFill>
          <a:blip r:embed="rId2"/>
          <a:stretch>
            <a:fillRect/>
          </a:stretch>
        </p:blipFill>
        <p:spPr>
          <a:xfrm>
            <a:off x="5309534" y="4686356"/>
            <a:ext cx="1213114" cy="457200"/>
          </a:xfrm>
          <a:prstGeom prst="rect">
            <a:avLst/>
          </a:prstGeom>
        </p:spPr>
      </p:pic>
      <p:pic>
        <p:nvPicPr>
          <p:cNvPr id="7" name="Picture 6">
            <a:extLst>
              <a:ext uri="{FF2B5EF4-FFF2-40B4-BE49-F238E27FC236}">
                <a16:creationId xmlns:a16="http://schemas.microsoft.com/office/drawing/2014/main" id="{2D3A0B24-A7DD-4564-AF29-5922CAB7C4BB}"/>
              </a:ext>
            </a:extLst>
          </p:cNvPr>
          <p:cNvPicPr>
            <a:picLocks noChangeAspect="1"/>
          </p:cNvPicPr>
          <p:nvPr/>
        </p:nvPicPr>
        <p:blipFill>
          <a:blip r:embed="rId3"/>
          <a:stretch>
            <a:fillRect/>
          </a:stretch>
        </p:blipFill>
        <p:spPr>
          <a:xfrm>
            <a:off x="5322411" y="5375749"/>
            <a:ext cx="1213114" cy="451434"/>
          </a:xfrm>
          <a:prstGeom prst="rect">
            <a:avLst/>
          </a:prstGeom>
        </p:spPr>
      </p:pic>
      <p:pic>
        <p:nvPicPr>
          <p:cNvPr id="12" name="Picture 11">
            <a:extLst>
              <a:ext uri="{FF2B5EF4-FFF2-40B4-BE49-F238E27FC236}">
                <a16:creationId xmlns:a16="http://schemas.microsoft.com/office/drawing/2014/main" id="{797AB01E-8495-49FB-9923-E65F89C84377}"/>
              </a:ext>
            </a:extLst>
          </p:cNvPr>
          <p:cNvPicPr>
            <a:picLocks noChangeAspect="1"/>
          </p:cNvPicPr>
          <p:nvPr/>
        </p:nvPicPr>
        <p:blipFill>
          <a:blip r:embed="rId4"/>
          <a:stretch>
            <a:fillRect/>
          </a:stretch>
        </p:blipFill>
        <p:spPr>
          <a:xfrm>
            <a:off x="6835276" y="4692601"/>
            <a:ext cx="1828800" cy="450955"/>
          </a:xfrm>
          <a:prstGeom prst="rect">
            <a:avLst/>
          </a:prstGeom>
        </p:spPr>
      </p:pic>
      <p:pic>
        <p:nvPicPr>
          <p:cNvPr id="14" name="Picture 13">
            <a:extLst>
              <a:ext uri="{FF2B5EF4-FFF2-40B4-BE49-F238E27FC236}">
                <a16:creationId xmlns:a16="http://schemas.microsoft.com/office/drawing/2014/main" id="{4D95E0F9-1C42-407C-9499-C855518E08E2}"/>
              </a:ext>
            </a:extLst>
          </p:cNvPr>
          <p:cNvPicPr>
            <a:picLocks noChangeAspect="1"/>
          </p:cNvPicPr>
          <p:nvPr/>
        </p:nvPicPr>
        <p:blipFill>
          <a:blip r:embed="rId5"/>
          <a:stretch>
            <a:fillRect/>
          </a:stretch>
        </p:blipFill>
        <p:spPr>
          <a:xfrm>
            <a:off x="6866414" y="5375989"/>
            <a:ext cx="1828800" cy="450955"/>
          </a:xfrm>
          <a:prstGeom prst="rect">
            <a:avLst/>
          </a:prstGeom>
        </p:spPr>
      </p:pic>
      <p:pic>
        <p:nvPicPr>
          <p:cNvPr id="18" name="Picture 17">
            <a:extLst>
              <a:ext uri="{FF2B5EF4-FFF2-40B4-BE49-F238E27FC236}">
                <a16:creationId xmlns:a16="http://schemas.microsoft.com/office/drawing/2014/main" id="{DEA3B50F-56F7-4DCA-A624-CFE9DF2B1874}"/>
              </a:ext>
            </a:extLst>
          </p:cNvPr>
          <p:cNvPicPr>
            <a:picLocks noChangeAspect="1"/>
          </p:cNvPicPr>
          <p:nvPr/>
        </p:nvPicPr>
        <p:blipFill>
          <a:blip r:embed="rId6"/>
          <a:stretch>
            <a:fillRect/>
          </a:stretch>
        </p:blipFill>
        <p:spPr>
          <a:xfrm>
            <a:off x="8994872" y="4833222"/>
            <a:ext cx="1754507" cy="768244"/>
          </a:xfrm>
          <a:prstGeom prst="rect">
            <a:avLst/>
          </a:prstGeom>
        </p:spPr>
      </p:pic>
    </p:spTree>
    <p:extLst>
      <p:ext uri="{BB962C8B-B14F-4D97-AF65-F5344CB8AC3E}">
        <p14:creationId xmlns:p14="http://schemas.microsoft.com/office/powerpoint/2010/main" val="376387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769216-1E75-4A50-9D29-91553CA90E8D}"/>
              </a:ext>
            </a:extLst>
          </p:cNvPr>
          <p:cNvSpPr txBox="1"/>
          <p:nvPr/>
        </p:nvSpPr>
        <p:spPr>
          <a:xfrm>
            <a:off x="303212" y="1300877"/>
            <a:ext cx="10820400" cy="2585323"/>
          </a:xfrm>
          <a:prstGeom prst="rect">
            <a:avLst/>
          </a:prstGeom>
          <a:noFill/>
        </p:spPr>
        <p:txBody>
          <a:bodyPr wrap="square">
            <a:spAutoFit/>
          </a:bodyPr>
          <a:lstStyle/>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First I have imported the necessary libraries and loaded the entire dataset in our Jupyter Notebook and renamed the columns.</a:t>
            </a:r>
          </a:p>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Then I checked the shape of </a:t>
            </a:r>
            <a:r>
              <a:rPr lang="en-US" dirty="0">
                <a:latin typeface="Cambria" panose="02040503050406030204" pitchFamily="18" charset="0"/>
                <a:ea typeface="Cambria" panose="02040503050406030204" pitchFamily="18" charset="0"/>
              </a:rPr>
              <a:t>our</a:t>
            </a:r>
            <a:r>
              <a:rPr lang="en-US" cap="none" dirty="0">
                <a:latin typeface="Cambria" panose="02040503050406030204" pitchFamily="18" charset="0"/>
                <a:ea typeface="Cambria" panose="02040503050406030204" pitchFamily="18" charset="0"/>
              </a:rPr>
              <a:t> dataset and found that we </a:t>
            </a:r>
            <a:r>
              <a:rPr lang="en-US" dirty="0">
                <a:latin typeface="Cambria" panose="02040503050406030204" pitchFamily="18" charset="0"/>
                <a:ea typeface="Cambria" panose="02040503050406030204" pitchFamily="18" charset="0"/>
              </a:rPr>
              <a:t>have a total of</a:t>
            </a:r>
            <a:r>
              <a:rPr lang="en-US" cap="none" dirty="0">
                <a:latin typeface="Cambria" panose="02040503050406030204" pitchFamily="18" charset="0"/>
                <a:ea typeface="Cambria" panose="02040503050406030204" pitchFamily="18" charset="0"/>
              </a:rPr>
              <a:t> 269 rows and 71 different columns.</a:t>
            </a:r>
          </a:p>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There is 22% percent of duplicate records in our dataset however I have chosen to retain those information instead of removing them.</a:t>
            </a:r>
            <a:endParaRPr lang="en-US" cap="none"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By checking the data types </a:t>
            </a:r>
            <a:r>
              <a:rPr lang="en-US" dirty="0">
                <a:latin typeface="Cambria" panose="02040503050406030204" pitchFamily="18" charset="0"/>
                <a:ea typeface="Cambria" panose="02040503050406030204" pitchFamily="18" charset="0"/>
              </a:rPr>
              <a:t>I</a:t>
            </a:r>
            <a:r>
              <a:rPr lang="en-US" cap="none" dirty="0">
                <a:latin typeface="Cambria" panose="02040503050406030204" pitchFamily="18" charset="0"/>
                <a:ea typeface="Cambria" panose="02040503050406030204" pitchFamily="18" charset="0"/>
              </a:rPr>
              <a:t> came to know that all the columns </a:t>
            </a:r>
            <a:r>
              <a:rPr lang="en-US" dirty="0">
                <a:latin typeface="Cambria" panose="02040503050406030204" pitchFamily="18" charset="0"/>
                <a:ea typeface="Cambria" panose="02040503050406030204" pitchFamily="18" charset="0"/>
              </a:rPr>
              <a:t>have</a:t>
            </a:r>
            <a:r>
              <a:rPr lang="en-US" cap="none" dirty="0">
                <a:latin typeface="Cambria" panose="02040503050406030204" pitchFamily="18" charset="0"/>
                <a:ea typeface="Cambria" panose="02040503050406030204" pitchFamily="18" charset="0"/>
              </a:rPr>
              <a:t> ‘object’ data type except the column representing the Pin </a:t>
            </a:r>
            <a:r>
              <a:rPr lang="en-US" dirty="0">
                <a:latin typeface="Cambria" panose="02040503050406030204" pitchFamily="18" charset="0"/>
                <a:ea typeface="Cambria" panose="02040503050406030204" pitchFamily="18" charset="0"/>
              </a:rPr>
              <a:t>C</a:t>
            </a:r>
            <a:r>
              <a:rPr lang="en-US" cap="none" dirty="0">
                <a:latin typeface="Cambria" panose="02040503050406030204" pitchFamily="18" charset="0"/>
                <a:ea typeface="Cambria" panose="02040503050406030204" pitchFamily="18" charset="0"/>
              </a:rPr>
              <a:t>ode which has ‘integer’ data type.</a:t>
            </a:r>
          </a:p>
        </p:txBody>
      </p:sp>
    </p:spTree>
    <p:extLst>
      <p:ext uri="{BB962C8B-B14F-4D97-AF65-F5344CB8AC3E}">
        <p14:creationId xmlns:p14="http://schemas.microsoft.com/office/powerpoint/2010/main" val="21742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2879-46A6-48A6-92B1-2AD826D2F856}"/>
              </a:ext>
            </a:extLst>
          </p:cNvPr>
          <p:cNvSpPr>
            <a:spLocks noGrp="1"/>
          </p:cNvSpPr>
          <p:nvPr>
            <p:ph type="title"/>
          </p:nvPr>
        </p:nvSpPr>
        <p:spPr/>
        <p:txBody>
          <a:bodyPr/>
          <a:lstStyle/>
          <a:p>
            <a:r>
              <a:rPr lang="en-US" sz="4000" dirty="0">
                <a:latin typeface="Agency FB" panose="020B0503020202020204" pitchFamily="34" charset="0"/>
              </a:rPr>
              <a:t>Dataset Description</a:t>
            </a:r>
            <a:endParaRPr lang="en-IN" sz="4000" dirty="0">
              <a:latin typeface="Agency FB" panose="020B0503020202020204" pitchFamily="34" charset="0"/>
            </a:endParaRPr>
          </a:p>
        </p:txBody>
      </p:sp>
      <p:sp>
        <p:nvSpPr>
          <p:cNvPr id="3" name="Content Placeholder 2">
            <a:extLst>
              <a:ext uri="{FF2B5EF4-FFF2-40B4-BE49-F238E27FC236}">
                <a16:creationId xmlns:a16="http://schemas.microsoft.com/office/drawing/2014/main" id="{5D3A05AA-E285-4693-98DD-5709286DB2B6}"/>
              </a:ext>
            </a:extLst>
          </p:cNvPr>
          <p:cNvSpPr>
            <a:spLocks noGrp="1"/>
          </p:cNvSpPr>
          <p:nvPr>
            <p:ph sz="half" idx="1"/>
          </p:nvPr>
        </p:nvSpPr>
        <p:spPr>
          <a:xfrm>
            <a:off x="912812" y="2246436"/>
            <a:ext cx="4773956" cy="4267200"/>
          </a:xfrm>
        </p:spPr>
        <p:txBody>
          <a:bodyPr>
            <a:normAutofit lnSpcReduction="10000"/>
          </a:bodyPr>
          <a:lstStyle/>
          <a:p>
            <a:pPr marL="0" indent="0">
              <a:buNone/>
            </a:pPr>
            <a:r>
              <a:rPr lang="en-US" sz="2000" dirty="0">
                <a:latin typeface="Constantia (Body)"/>
                <a:cs typeface="Arial"/>
              </a:rPr>
              <a:t>The data is collected from the Indian online shoppers. Our Dataset consists of reviews and feedbacks of customers on 5 top Indian Online Retailers : Amazon, Flipkart, Snapdeal, Myntra and Paytm.</a:t>
            </a:r>
          </a:p>
          <a:p>
            <a:pPr marL="0" indent="0">
              <a:buNone/>
            </a:pPr>
            <a:r>
              <a:rPr lang="en-US" sz="2000" dirty="0">
                <a:latin typeface="Constantia (Body)"/>
                <a:cs typeface="Arial"/>
              </a:rPr>
              <a:t>Questionnaire is formed on the basis of brand strength, brand empathy or commitment, overall customer satisfaction and perceived value for money with intention to recommend.</a:t>
            </a:r>
          </a:p>
          <a:p>
            <a:pPr marL="0" indent="0">
              <a:buNone/>
            </a:pPr>
            <a:r>
              <a:rPr lang="en-US" sz="2000" dirty="0">
                <a:latin typeface="Constantia (Body)"/>
                <a:cs typeface="Arial"/>
              </a:rPr>
              <a:t>Results indicate the e-retail success factors which are very much critical for customer satisfaction and retention.</a:t>
            </a:r>
            <a:endParaRPr lang="en-US" sz="2000" dirty="0">
              <a:latin typeface="Constantia (Body)"/>
              <a:ea typeface="+mj-lt"/>
              <a:cs typeface="+mj-lt"/>
            </a:endParaRPr>
          </a:p>
        </p:txBody>
      </p:sp>
      <p:sp>
        <p:nvSpPr>
          <p:cNvPr id="4" name="Content Placeholder 3">
            <a:extLst>
              <a:ext uri="{FF2B5EF4-FFF2-40B4-BE49-F238E27FC236}">
                <a16:creationId xmlns:a16="http://schemas.microsoft.com/office/drawing/2014/main" id="{4FAE7B2A-CD79-436A-A031-7B66B2106D17}"/>
              </a:ext>
            </a:extLst>
          </p:cNvPr>
          <p:cNvSpPr>
            <a:spLocks noGrp="1"/>
          </p:cNvSpPr>
          <p:nvPr>
            <p:ph sz="half" idx="2"/>
          </p:nvPr>
        </p:nvSpPr>
        <p:spPr>
          <a:xfrm>
            <a:off x="6436412" y="2468032"/>
            <a:ext cx="4823902" cy="3416300"/>
          </a:xfrm>
        </p:spPr>
        <p:txBody>
          <a:bodyPr>
            <a:normAutofit lnSpcReduction="10000"/>
          </a:bodyPr>
          <a:lstStyle/>
          <a:p>
            <a:pPr marL="0" indent="0">
              <a:buNone/>
            </a:pPr>
            <a:r>
              <a:rPr lang="en-US" dirty="0"/>
              <a:t>The top 5 Indian Online Retailers:</a:t>
            </a:r>
            <a:endParaRPr lang="en-IN" dirty="0"/>
          </a:p>
        </p:txBody>
      </p:sp>
      <p:pic>
        <p:nvPicPr>
          <p:cNvPr id="5" name="Picture 4" descr="Logo&#10;&#10;Description automatically generated">
            <a:extLst>
              <a:ext uri="{FF2B5EF4-FFF2-40B4-BE49-F238E27FC236}">
                <a16:creationId xmlns:a16="http://schemas.microsoft.com/office/drawing/2014/main" id="{CA0704B8-A0A2-4A79-9565-1C7498E2A8B6}"/>
              </a:ext>
            </a:extLst>
          </p:cNvPr>
          <p:cNvPicPr>
            <a:picLocks noChangeAspect="1"/>
          </p:cNvPicPr>
          <p:nvPr/>
        </p:nvPicPr>
        <p:blipFill>
          <a:blip r:embed="rId2"/>
          <a:stretch>
            <a:fillRect/>
          </a:stretch>
        </p:blipFill>
        <p:spPr>
          <a:xfrm>
            <a:off x="6668392" y="2744111"/>
            <a:ext cx="1678643" cy="931293"/>
          </a:xfrm>
          <a:prstGeom prst="rect">
            <a:avLst/>
          </a:prstGeom>
        </p:spPr>
      </p:pic>
      <p:pic>
        <p:nvPicPr>
          <p:cNvPr id="7" name="Picture 6" descr="Logo&#10;&#10;Description automatically generated">
            <a:extLst>
              <a:ext uri="{FF2B5EF4-FFF2-40B4-BE49-F238E27FC236}">
                <a16:creationId xmlns:a16="http://schemas.microsoft.com/office/drawing/2014/main" id="{20AF891F-A40A-44B9-B157-4F2242B56CA5}"/>
              </a:ext>
            </a:extLst>
          </p:cNvPr>
          <p:cNvPicPr>
            <a:picLocks noChangeAspect="1"/>
          </p:cNvPicPr>
          <p:nvPr/>
        </p:nvPicPr>
        <p:blipFill>
          <a:blip r:embed="rId3"/>
          <a:stretch>
            <a:fillRect/>
          </a:stretch>
        </p:blipFill>
        <p:spPr>
          <a:xfrm>
            <a:off x="9086381" y="2720157"/>
            <a:ext cx="1723467" cy="937933"/>
          </a:xfrm>
          <a:prstGeom prst="rect">
            <a:avLst/>
          </a:prstGeom>
        </p:spPr>
      </p:pic>
      <p:pic>
        <p:nvPicPr>
          <p:cNvPr id="9" name="Picture 8" descr="Logo&#10;&#10;Description automatically generated">
            <a:extLst>
              <a:ext uri="{FF2B5EF4-FFF2-40B4-BE49-F238E27FC236}">
                <a16:creationId xmlns:a16="http://schemas.microsoft.com/office/drawing/2014/main" id="{30644B5F-823D-4FCF-8AF4-EFEC0FB9CEF6}"/>
              </a:ext>
            </a:extLst>
          </p:cNvPr>
          <p:cNvPicPr>
            <a:picLocks noChangeAspect="1"/>
          </p:cNvPicPr>
          <p:nvPr/>
        </p:nvPicPr>
        <p:blipFill>
          <a:blip r:embed="rId4"/>
          <a:stretch>
            <a:fillRect/>
          </a:stretch>
        </p:blipFill>
        <p:spPr>
          <a:xfrm>
            <a:off x="9142412" y="3886884"/>
            <a:ext cx="1667436" cy="931075"/>
          </a:xfrm>
          <a:prstGeom prst="rect">
            <a:avLst/>
          </a:prstGeom>
        </p:spPr>
      </p:pic>
      <p:pic>
        <p:nvPicPr>
          <p:cNvPr id="10" name="Picture 9">
            <a:extLst>
              <a:ext uri="{FF2B5EF4-FFF2-40B4-BE49-F238E27FC236}">
                <a16:creationId xmlns:a16="http://schemas.microsoft.com/office/drawing/2014/main" id="{83DEA343-3B6B-4461-99ED-9DEB4FDC7D3E}"/>
              </a:ext>
            </a:extLst>
          </p:cNvPr>
          <p:cNvPicPr>
            <a:picLocks noChangeAspect="1"/>
          </p:cNvPicPr>
          <p:nvPr/>
        </p:nvPicPr>
        <p:blipFill>
          <a:blip r:embed="rId5"/>
          <a:stretch>
            <a:fillRect/>
          </a:stretch>
        </p:blipFill>
        <p:spPr>
          <a:xfrm>
            <a:off x="7507713" y="5225314"/>
            <a:ext cx="2667000" cy="651076"/>
          </a:xfrm>
          <a:prstGeom prst="rect">
            <a:avLst/>
          </a:prstGeom>
        </p:spPr>
      </p:pic>
      <p:pic>
        <p:nvPicPr>
          <p:cNvPr id="11" name="Picture 10">
            <a:extLst>
              <a:ext uri="{FF2B5EF4-FFF2-40B4-BE49-F238E27FC236}">
                <a16:creationId xmlns:a16="http://schemas.microsoft.com/office/drawing/2014/main" id="{A1BFB285-5953-4ED8-92D7-BDCE4EF57859}"/>
              </a:ext>
            </a:extLst>
          </p:cNvPr>
          <p:cNvPicPr>
            <a:picLocks noChangeAspect="1"/>
          </p:cNvPicPr>
          <p:nvPr/>
        </p:nvPicPr>
        <p:blipFill>
          <a:blip r:embed="rId6"/>
          <a:stretch>
            <a:fillRect/>
          </a:stretch>
        </p:blipFill>
        <p:spPr>
          <a:xfrm>
            <a:off x="6668392" y="3998724"/>
            <a:ext cx="2110082" cy="762624"/>
          </a:xfrm>
          <a:prstGeom prst="rect">
            <a:avLst/>
          </a:prstGeom>
        </p:spPr>
      </p:pic>
    </p:spTree>
    <p:extLst>
      <p:ext uri="{BB962C8B-B14F-4D97-AF65-F5344CB8AC3E}">
        <p14:creationId xmlns:p14="http://schemas.microsoft.com/office/powerpoint/2010/main" val="173833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A8149-B274-4AB1-A965-A2CE5545F3F7}"/>
              </a:ext>
            </a:extLst>
          </p:cNvPr>
          <p:cNvSpPr>
            <a:spLocks noGrp="1"/>
          </p:cNvSpPr>
          <p:nvPr>
            <p:ph type="title"/>
          </p:nvPr>
        </p:nvSpPr>
        <p:spPr/>
        <p:txBody>
          <a:bodyPr/>
          <a:lstStyle/>
          <a:p>
            <a:r>
              <a:rPr lang="en-US" sz="4000" dirty="0">
                <a:latin typeface="Agency FB" panose="020B0503020202020204" pitchFamily="34" charset="0"/>
              </a:rPr>
              <a:t>Visualization</a:t>
            </a:r>
            <a:endParaRPr lang="en-IN" sz="4000" dirty="0">
              <a:latin typeface="Agency FB" panose="020B0503020202020204" pitchFamily="34" charset="0"/>
            </a:endParaRPr>
          </a:p>
        </p:txBody>
      </p:sp>
      <p:sp>
        <p:nvSpPr>
          <p:cNvPr id="5" name="Content Placeholder 4">
            <a:extLst>
              <a:ext uri="{FF2B5EF4-FFF2-40B4-BE49-F238E27FC236}">
                <a16:creationId xmlns:a16="http://schemas.microsoft.com/office/drawing/2014/main" id="{3DF2031A-238B-49A9-8ABB-8CBA0FD18DB7}"/>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What is Data Visualization? Data visualization is defined as a graphical representation that contains the information and the data.</a:t>
            </a:r>
          </a:p>
          <a:p>
            <a:pPr>
              <a:buFont typeface="Wingdings" panose="05000000000000000000" pitchFamily="2" charset="2"/>
              <a:buChar char="Ø"/>
            </a:pPr>
            <a:r>
              <a:rPr lang="en-US" dirty="0"/>
              <a:t>Benefits of Good Data Visualization? Data visualization is another technique of visual art that grabs our interest and keeps our main focus on the message captured with the help of eyes.</a:t>
            </a:r>
          </a:p>
          <a:p>
            <a:pPr>
              <a:buFont typeface="Wingdings" panose="05000000000000000000" pitchFamily="2" charset="2"/>
              <a:buChar char="Ø"/>
            </a:pPr>
            <a:r>
              <a:rPr lang="en-US" dirty="0"/>
              <a:t>Different Types of Analysis for Data Visualization are</a:t>
            </a:r>
            <a:br>
              <a:rPr lang="en-US" dirty="0"/>
            </a:br>
            <a:br>
              <a:rPr lang="en-US" dirty="0"/>
            </a:br>
            <a:r>
              <a:rPr lang="en-US" dirty="0"/>
              <a:t>Univariate Analysis: In the univariate analysis, we will be using a single feature to analyze almost all of its properties.</a:t>
            </a:r>
            <a:br>
              <a:rPr lang="en-US" dirty="0"/>
            </a:br>
            <a:br>
              <a:rPr lang="en-US" dirty="0"/>
            </a:br>
            <a:r>
              <a:rPr lang="en-US" dirty="0"/>
              <a:t>Bivariate Analysis: When we compare the data between exactly 2 features then it is known as bivariate analysis.</a:t>
            </a:r>
            <a:br>
              <a:rPr lang="en-US" dirty="0"/>
            </a:br>
            <a:br>
              <a:rPr lang="en-US" dirty="0"/>
            </a:br>
            <a:r>
              <a:rPr lang="en-US" dirty="0"/>
              <a:t>Multivariate Analysis: In the multivariate analysis, we will be comparing more than 2 variables.</a:t>
            </a:r>
          </a:p>
        </p:txBody>
      </p:sp>
    </p:spTree>
    <p:extLst>
      <p:ext uri="{BB962C8B-B14F-4D97-AF65-F5344CB8AC3E}">
        <p14:creationId xmlns:p14="http://schemas.microsoft.com/office/powerpoint/2010/main" val="17049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85A4-80CE-4FE0-9EFC-8750D1114D8A}"/>
              </a:ext>
            </a:extLst>
          </p:cNvPr>
          <p:cNvSpPr>
            <a:spLocks noGrp="1"/>
          </p:cNvSpPr>
          <p:nvPr>
            <p:ph type="title"/>
          </p:nvPr>
        </p:nvSpPr>
        <p:spPr/>
        <p:txBody>
          <a:bodyPr>
            <a:noAutofit/>
          </a:bodyPr>
          <a:lstStyle/>
          <a:p>
            <a:r>
              <a:rPr lang="en-US" sz="5400" dirty="0">
                <a:latin typeface="Agency FB" panose="020B0503020202020204" pitchFamily="34" charset="0"/>
              </a:rPr>
              <a:t>Univariate Analysis:</a:t>
            </a:r>
            <a:endParaRPr lang="en-IN" sz="5400" dirty="0">
              <a:latin typeface="Agency FB" panose="020B0503020202020204" pitchFamily="34" charset="0"/>
            </a:endParaRPr>
          </a:p>
        </p:txBody>
      </p:sp>
      <p:sp>
        <p:nvSpPr>
          <p:cNvPr id="4" name="Text Placeholder 3">
            <a:extLst>
              <a:ext uri="{FF2B5EF4-FFF2-40B4-BE49-F238E27FC236}">
                <a16:creationId xmlns:a16="http://schemas.microsoft.com/office/drawing/2014/main" id="{9BF20371-834E-48B0-90F8-2E1A8FE0E00C}"/>
              </a:ext>
            </a:extLst>
          </p:cNvPr>
          <p:cNvSpPr>
            <a:spLocks noGrp="1"/>
          </p:cNvSpPr>
          <p:nvPr>
            <p:ph type="body" sz="half" idx="2"/>
          </p:nvPr>
        </p:nvSpPr>
        <p:spPr>
          <a:xfrm>
            <a:off x="6094412" y="1828801"/>
            <a:ext cx="5486400" cy="2057400"/>
          </a:xfrm>
        </p:spPr>
        <p:txBody>
          <a:bodyPr/>
          <a:lstStyle/>
          <a:p>
            <a:r>
              <a:rPr lang="en-US" dirty="0">
                <a:solidFill>
                  <a:schemeClr val="tx1"/>
                </a:solidFill>
              </a:rPr>
              <a:t>With the help of count plots I was able to get the total number of rows covered by each unique categorical value present in all the columns of our dataset.</a:t>
            </a:r>
          </a:p>
          <a:p>
            <a:endParaRPr lang="en-US" dirty="0">
              <a:solidFill>
                <a:schemeClr val="tx1"/>
              </a:solidFill>
            </a:endParaRPr>
          </a:p>
          <a:p>
            <a:r>
              <a:rPr lang="en-US" dirty="0">
                <a:solidFill>
                  <a:schemeClr val="tx1"/>
                </a:solidFill>
              </a:rPr>
              <a:t>I ensured that along with the total row number the percentage of data coverage is made visible too.</a:t>
            </a:r>
            <a:endParaRPr lang="en-IN" dirty="0">
              <a:solidFill>
                <a:schemeClr val="tx1"/>
              </a:solidFill>
            </a:endParaRPr>
          </a:p>
        </p:txBody>
      </p:sp>
    </p:spTree>
    <p:extLst>
      <p:ext uri="{BB962C8B-B14F-4D97-AF65-F5344CB8AC3E}">
        <p14:creationId xmlns:p14="http://schemas.microsoft.com/office/powerpoint/2010/main" val="348342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B0E5-5A24-42AC-80F1-8C561ED0B3F9}"/>
              </a:ext>
            </a:extLst>
          </p:cNvPr>
          <p:cNvSpPr>
            <a:spLocks noGrp="1"/>
          </p:cNvSpPr>
          <p:nvPr>
            <p:ph type="title"/>
          </p:nvPr>
        </p:nvSpPr>
        <p:spPr/>
        <p:txBody>
          <a:bodyPr/>
          <a:lstStyle/>
          <a:p>
            <a:r>
              <a:rPr lang="en-US" dirty="0"/>
              <a:t>Bivariate Analysis:</a:t>
            </a:r>
            <a:endParaRPr lang="en-IN" dirty="0"/>
          </a:p>
        </p:txBody>
      </p:sp>
      <p:sp>
        <p:nvSpPr>
          <p:cNvPr id="4" name="Text Placeholder 3">
            <a:extLst>
              <a:ext uri="{FF2B5EF4-FFF2-40B4-BE49-F238E27FC236}">
                <a16:creationId xmlns:a16="http://schemas.microsoft.com/office/drawing/2014/main" id="{46961274-F841-4528-96A4-410DD501F9E7}"/>
              </a:ext>
            </a:extLst>
          </p:cNvPr>
          <p:cNvSpPr>
            <a:spLocks noGrp="1"/>
          </p:cNvSpPr>
          <p:nvPr>
            <p:ph type="body" sz="half" idx="2"/>
          </p:nvPr>
        </p:nvSpPr>
        <p:spPr>
          <a:xfrm>
            <a:off x="6094412" y="1295400"/>
            <a:ext cx="4139460" cy="4165600"/>
          </a:xfrm>
        </p:spPr>
        <p:txBody>
          <a:bodyPr>
            <a:normAutofit fontScale="55000" lnSpcReduction="20000"/>
          </a:bodyPr>
          <a:lstStyle/>
          <a:p>
            <a:r>
              <a:rPr lang="en-US" sz="5400" dirty="0">
                <a:solidFill>
                  <a:schemeClr val="tx1"/>
                </a:solidFill>
                <a:latin typeface="Agency FB" panose="020B0503020202020204" pitchFamily="34" charset="0"/>
              </a:rPr>
              <a:t>Using the count plot along with the hue parameter I was able to generate analysis details comparing 2 columns of the dataset where the hue remained constant while the other one kept changing inside a loop.</a:t>
            </a:r>
          </a:p>
          <a:p>
            <a:endParaRPr lang="en-US" sz="5400" dirty="0">
              <a:solidFill>
                <a:schemeClr val="tx1"/>
              </a:solidFill>
              <a:latin typeface="Agency FB" panose="020B0503020202020204" pitchFamily="34" charset="0"/>
            </a:endParaRPr>
          </a:p>
          <a:p>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12896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4502E-09A4-4EE7-A300-623CF490C0F9}"/>
              </a:ext>
            </a:extLst>
          </p:cNvPr>
          <p:cNvSpPr>
            <a:spLocks noGrp="1"/>
          </p:cNvSpPr>
          <p:nvPr>
            <p:ph type="title"/>
          </p:nvPr>
        </p:nvSpPr>
        <p:spPr/>
        <p:txBody>
          <a:bodyPr/>
          <a:lstStyle/>
          <a:p>
            <a:r>
              <a:rPr lang="en-US" dirty="0"/>
              <a:t>Bivariate Analysis:</a:t>
            </a:r>
            <a:endParaRPr lang="en-IN" dirty="0"/>
          </a:p>
        </p:txBody>
      </p:sp>
      <p:sp>
        <p:nvSpPr>
          <p:cNvPr id="4" name="Text Placeholder 3">
            <a:extLst>
              <a:ext uri="{FF2B5EF4-FFF2-40B4-BE49-F238E27FC236}">
                <a16:creationId xmlns:a16="http://schemas.microsoft.com/office/drawing/2014/main" id="{DF649DA7-8D75-4ADF-B484-5F364206BB87}"/>
              </a:ext>
            </a:extLst>
          </p:cNvPr>
          <p:cNvSpPr>
            <a:spLocks noGrp="1"/>
          </p:cNvSpPr>
          <p:nvPr>
            <p:ph type="body" sz="half" idx="2"/>
          </p:nvPr>
        </p:nvSpPr>
        <p:spPr>
          <a:xfrm>
            <a:off x="6627812" y="1804633"/>
            <a:ext cx="4596660" cy="4165600"/>
          </a:xfrm>
        </p:spPr>
        <p:txBody>
          <a:bodyPr>
            <a:normAutofit/>
          </a:bodyPr>
          <a:lstStyle/>
          <a:p>
            <a:r>
              <a:rPr lang="en-US" dirty="0">
                <a:solidFill>
                  <a:schemeClr val="tx1"/>
                </a:solidFill>
              </a:rPr>
              <a:t>Using the count plot along with the hue parameter I was able to generate analysis details comparing 2 columns of the dataset where the hue remained constant while the other one kept changing inside a loop.</a:t>
            </a:r>
          </a:p>
          <a:p>
            <a:endParaRPr lang="en-US" dirty="0"/>
          </a:p>
        </p:txBody>
      </p:sp>
    </p:spTree>
    <p:extLst>
      <p:ext uri="{BB962C8B-B14F-4D97-AF65-F5344CB8AC3E}">
        <p14:creationId xmlns:p14="http://schemas.microsoft.com/office/powerpoint/2010/main" val="318906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A688-30D3-4DDB-B80E-F00CA2D66B3D}"/>
              </a:ext>
            </a:extLst>
          </p:cNvPr>
          <p:cNvSpPr>
            <a:spLocks noGrp="1"/>
          </p:cNvSpPr>
          <p:nvPr>
            <p:ph type="title"/>
          </p:nvPr>
        </p:nvSpPr>
        <p:spPr/>
        <p:txBody>
          <a:bodyPr/>
          <a:lstStyle/>
          <a:p>
            <a:r>
              <a:rPr lang="en-US" dirty="0"/>
              <a:t>Bivariate Analysis:</a:t>
            </a:r>
            <a:endParaRPr lang="en-IN" dirty="0"/>
          </a:p>
        </p:txBody>
      </p:sp>
      <p:sp>
        <p:nvSpPr>
          <p:cNvPr id="4" name="Text Placeholder 3">
            <a:extLst>
              <a:ext uri="{FF2B5EF4-FFF2-40B4-BE49-F238E27FC236}">
                <a16:creationId xmlns:a16="http://schemas.microsoft.com/office/drawing/2014/main" id="{02CBFDFA-5E37-4A81-8A32-3DC66538AB2C}"/>
              </a:ext>
            </a:extLst>
          </p:cNvPr>
          <p:cNvSpPr>
            <a:spLocks noGrp="1"/>
          </p:cNvSpPr>
          <p:nvPr>
            <p:ph type="body" sz="half" idx="2"/>
          </p:nvPr>
        </p:nvSpPr>
        <p:spPr>
          <a:xfrm>
            <a:off x="6323012" y="1801920"/>
            <a:ext cx="4901460" cy="4165600"/>
          </a:xfrm>
        </p:spPr>
        <p:txBody>
          <a:bodyPr>
            <a:normAutofit/>
          </a:bodyPr>
          <a:lstStyle/>
          <a:p>
            <a:r>
              <a:rPr lang="en-US" dirty="0">
                <a:solidFill>
                  <a:schemeClr val="tx1"/>
                </a:solidFill>
              </a:rPr>
              <a:t>Using the count plot along with the hue parameter I was able to generate analysis details comparing 2 columns of the dataset where the hue remained constant while the other one kept changing inside a loop.</a:t>
            </a:r>
          </a:p>
          <a:p>
            <a:endParaRPr lang="en-US" dirty="0">
              <a:solidFill>
                <a:schemeClr val="tx1"/>
              </a:solidFill>
            </a:endParaRPr>
          </a:p>
          <a:p>
            <a:r>
              <a:rPr lang="en-US" dirty="0">
                <a:solidFill>
                  <a:schemeClr val="tx1"/>
                </a:solidFill>
              </a:rPr>
              <a:t>The hue used in this plot is the “City” column showing the legend accordingly.</a:t>
            </a:r>
            <a:endParaRPr lang="en-IN" dirty="0">
              <a:solidFill>
                <a:schemeClr val="tx1"/>
              </a:solidFill>
            </a:endParaRPr>
          </a:p>
          <a:p>
            <a:endParaRPr lang="en-IN" dirty="0"/>
          </a:p>
        </p:txBody>
      </p:sp>
    </p:spTree>
    <p:extLst>
      <p:ext uri="{BB962C8B-B14F-4D97-AF65-F5344CB8AC3E}">
        <p14:creationId xmlns:p14="http://schemas.microsoft.com/office/powerpoint/2010/main" val="189667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045B-F663-460B-BE92-7CC6F283CD3A}"/>
              </a:ext>
            </a:extLst>
          </p:cNvPr>
          <p:cNvSpPr>
            <a:spLocks noGrp="1"/>
          </p:cNvSpPr>
          <p:nvPr>
            <p:ph type="title"/>
          </p:nvPr>
        </p:nvSpPr>
        <p:spPr>
          <a:xfrm>
            <a:off x="379412" y="405166"/>
            <a:ext cx="10590531" cy="1271233"/>
          </a:xfrm>
        </p:spPr>
        <p:txBody>
          <a:bodyPr/>
          <a:lstStyle/>
          <a:p>
            <a:r>
              <a:rPr lang="en-US" dirty="0"/>
              <a:t>Multivariate Analysis:</a:t>
            </a:r>
            <a:endParaRPr lang="en-IN" dirty="0"/>
          </a:p>
        </p:txBody>
      </p:sp>
      <p:sp>
        <p:nvSpPr>
          <p:cNvPr id="4" name="Text Placeholder 3">
            <a:extLst>
              <a:ext uri="{FF2B5EF4-FFF2-40B4-BE49-F238E27FC236}">
                <a16:creationId xmlns:a16="http://schemas.microsoft.com/office/drawing/2014/main" id="{53858387-D213-40C3-A9E6-0326D1E9E957}"/>
              </a:ext>
            </a:extLst>
          </p:cNvPr>
          <p:cNvSpPr>
            <a:spLocks noGrp="1"/>
          </p:cNvSpPr>
          <p:nvPr>
            <p:ph type="body" sz="half" idx="2"/>
          </p:nvPr>
        </p:nvSpPr>
        <p:spPr>
          <a:xfrm>
            <a:off x="912812" y="1981201"/>
            <a:ext cx="4419600" cy="3886200"/>
          </a:xfrm>
        </p:spPr>
        <p:txBody>
          <a:bodyPr>
            <a:normAutofit/>
          </a:bodyPr>
          <a:lstStyle/>
          <a:p>
            <a:r>
              <a:rPr lang="en-US" dirty="0">
                <a:solidFill>
                  <a:schemeClr val="bg1"/>
                </a:solidFill>
              </a:rPr>
              <a:t>I used the histogram after encoding all the columns of our dataset.</a:t>
            </a:r>
          </a:p>
          <a:p>
            <a:r>
              <a:rPr lang="en-US" dirty="0">
                <a:solidFill>
                  <a:schemeClr val="bg1"/>
                </a:solidFill>
              </a:rPr>
              <a:t>Since histogram only understand numeric values it would not have generated a diagrammatic representation of object datatype columns.</a:t>
            </a:r>
          </a:p>
          <a:p>
            <a:r>
              <a:rPr lang="en-US" dirty="0">
                <a:solidFill>
                  <a:schemeClr val="bg1"/>
                </a:solidFill>
              </a:rPr>
              <a:t>Once the encoding was complete the histograms showed the information.</a:t>
            </a:r>
            <a:endParaRPr lang="en-IN" dirty="0">
              <a:solidFill>
                <a:schemeClr val="bg1"/>
              </a:solidFill>
            </a:endParaRPr>
          </a:p>
        </p:txBody>
      </p:sp>
      <p:pic>
        <p:nvPicPr>
          <p:cNvPr id="5" name="Picture 4">
            <a:extLst>
              <a:ext uri="{FF2B5EF4-FFF2-40B4-BE49-F238E27FC236}">
                <a16:creationId xmlns:a16="http://schemas.microsoft.com/office/drawing/2014/main" id="{6ECB99C7-C2D1-421F-B378-03DA8BE0D967}"/>
              </a:ext>
            </a:extLst>
          </p:cNvPr>
          <p:cNvPicPr>
            <a:picLocks noChangeAspect="1"/>
          </p:cNvPicPr>
          <p:nvPr/>
        </p:nvPicPr>
        <p:blipFill>
          <a:blip r:embed="rId2"/>
          <a:stretch>
            <a:fillRect/>
          </a:stretch>
        </p:blipFill>
        <p:spPr>
          <a:xfrm>
            <a:off x="6627812" y="1371600"/>
            <a:ext cx="4706007" cy="4620014"/>
          </a:xfrm>
          <a:prstGeom prst="rect">
            <a:avLst/>
          </a:prstGeom>
        </p:spPr>
      </p:pic>
    </p:spTree>
    <p:extLst>
      <p:ext uri="{BB962C8B-B14F-4D97-AF65-F5344CB8AC3E}">
        <p14:creationId xmlns:p14="http://schemas.microsoft.com/office/powerpoint/2010/main" val="359713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1DF9-D44A-4B15-B8C1-106BC5BA68F2}"/>
              </a:ext>
            </a:extLst>
          </p:cNvPr>
          <p:cNvSpPr>
            <a:spLocks noGrp="1"/>
          </p:cNvSpPr>
          <p:nvPr>
            <p:ph type="title"/>
          </p:nvPr>
        </p:nvSpPr>
        <p:spPr>
          <a:xfrm>
            <a:off x="1141412" y="579967"/>
            <a:ext cx="3864127" cy="944033"/>
          </a:xfrm>
        </p:spPr>
        <p:txBody>
          <a:bodyPr/>
          <a:lstStyle/>
          <a:p>
            <a:r>
              <a:rPr lang="en-US" dirty="0">
                <a:latin typeface="Agency FB" panose="020B0503020202020204" pitchFamily="34" charset="0"/>
              </a:rPr>
              <a:t>Multivariate Analysis:</a:t>
            </a:r>
            <a:endParaRPr lang="en-IN" dirty="0">
              <a:latin typeface="Agency FB" panose="020B0503020202020204" pitchFamily="34" charset="0"/>
            </a:endParaRPr>
          </a:p>
        </p:txBody>
      </p:sp>
      <p:sp>
        <p:nvSpPr>
          <p:cNvPr id="4" name="Text Placeholder 3">
            <a:extLst>
              <a:ext uri="{FF2B5EF4-FFF2-40B4-BE49-F238E27FC236}">
                <a16:creationId xmlns:a16="http://schemas.microsoft.com/office/drawing/2014/main" id="{3C1D7C8B-0AAE-43D7-B320-6DA666D2B8D8}"/>
              </a:ext>
            </a:extLst>
          </p:cNvPr>
          <p:cNvSpPr>
            <a:spLocks noGrp="1"/>
          </p:cNvSpPr>
          <p:nvPr>
            <p:ph type="body" sz="half" idx="2"/>
          </p:nvPr>
        </p:nvSpPr>
        <p:spPr>
          <a:xfrm>
            <a:off x="684212" y="2362200"/>
            <a:ext cx="5168359" cy="2971800"/>
          </a:xfrm>
        </p:spPr>
        <p:txBody>
          <a:bodyPr>
            <a:normAutofit/>
          </a:bodyPr>
          <a:lstStyle/>
          <a:p>
            <a:r>
              <a:rPr lang="en-US" dirty="0">
                <a:solidFill>
                  <a:schemeClr val="bg1"/>
                </a:solidFill>
              </a:rPr>
              <a:t>I used the heatmap on the encoded dataset to see the correlation details between the columns.</a:t>
            </a:r>
          </a:p>
          <a:p>
            <a:r>
              <a:rPr lang="en-US" dirty="0">
                <a:solidFill>
                  <a:schemeClr val="bg1"/>
                </a:solidFill>
              </a:rPr>
              <a:t>Even on the Jupyter Notebook the picture was too tiny however seeing the color combinations I was able to figure out that there is no multi collinearity concern between the columns.</a:t>
            </a:r>
            <a:endParaRPr lang="en-IN" dirty="0">
              <a:solidFill>
                <a:schemeClr val="bg1"/>
              </a:solidFill>
            </a:endParaRPr>
          </a:p>
        </p:txBody>
      </p:sp>
      <p:pic>
        <p:nvPicPr>
          <p:cNvPr id="6" name="Picture 5">
            <a:extLst>
              <a:ext uri="{FF2B5EF4-FFF2-40B4-BE49-F238E27FC236}">
                <a16:creationId xmlns:a16="http://schemas.microsoft.com/office/drawing/2014/main" id="{B1D461F8-9F26-476D-BB66-B7322AF6C41B}"/>
              </a:ext>
            </a:extLst>
          </p:cNvPr>
          <p:cNvPicPr>
            <a:picLocks noChangeAspect="1"/>
          </p:cNvPicPr>
          <p:nvPr/>
        </p:nvPicPr>
        <p:blipFill>
          <a:blip r:embed="rId2"/>
          <a:stretch>
            <a:fillRect/>
          </a:stretch>
        </p:blipFill>
        <p:spPr>
          <a:xfrm>
            <a:off x="5884418" y="455960"/>
            <a:ext cx="6363588" cy="6354062"/>
          </a:xfrm>
          <a:prstGeom prst="rect">
            <a:avLst/>
          </a:prstGeom>
        </p:spPr>
      </p:pic>
    </p:spTree>
    <p:extLst>
      <p:ext uri="{BB962C8B-B14F-4D97-AF65-F5344CB8AC3E}">
        <p14:creationId xmlns:p14="http://schemas.microsoft.com/office/powerpoint/2010/main" val="24907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405167"/>
            <a:ext cx="9751060" cy="1168400"/>
          </a:xfrm>
        </p:spPr>
        <p:txBody>
          <a:bodyPr>
            <a:normAutofit/>
          </a:bodyPr>
          <a:lstStyle/>
          <a:p>
            <a:r>
              <a:rPr lang="en-US" sz="4000" dirty="0">
                <a:latin typeface="Agency FB" panose="020B0503020202020204" pitchFamily="34" charset="0"/>
              </a:rPr>
              <a:t>Content:</a:t>
            </a:r>
          </a:p>
        </p:txBody>
      </p:sp>
      <p:sp>
        <p:nvSpPr>
          <p:cNvPr id="14" name="Content Placeholder 13"/>
          <p:cNvSpPr>
            <a:spLocks noGrp="1"/>
          </p:cNvSpPr>
          <p:nvPr>
            <p:ph idx="1"/>
          </p:nvPr>
        </p:nvSpPr>
        <p:spPr>
          <a:xfrm>
            <a:off x="1218883" y="2209800"/>
            <a:ext cx="5942329" cy="3505200"/>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pic>
        <p:nvPicPr>
          <p:cNvPr id="5" name="Picture 4">
            <a:extLst>
              <a:ext uri="{FF2B5EF4-FFF2-40B4-BE49-F238E27FC236}">
                <a16:creationId xmlns:a16="http://schemas.microsoft.com/office/drawing/2014/main" id="{4F2FB702-974F-40EB-9955-B575E7688DE3}"/>
              </a:ext>
            </a:extLst>
          </p:cNvPr>
          <p:cNvPicPr>
            <a:picLocks noChangeAspect="1"/>
          </p:cNvPicPr>
          <p:nvPr/>
        </p:nvPicPr>
        <p:blipFill>
          <a:blip r:embed="rId2"/>
          <a:stretch>
            <a:fillRect/>
          </a:stretch>
        </p:blipFill>
        <p:spPr>
          <a:xfrm>
            <a:off x="7016243" y="1157796"/>
            <a:ext cx="3953699" cy="4696123"/>
          </a:xfrm>
          <a:prstGeom prst="rect">
            <a:avLst/>
          </a:prstGeom>
        </p:spPr>
      </p:pic>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0C92-CEE9-445B-B7AF-14ABD72899BE}"/>
              </a:ext>
            </a:extLst>
          </p:cNvPr>
          <p:cNvSpPr>
            <a:spLocks noGrp="1"/>
          </p:cNvSpPr>
          <p:nvPr>
            <p:ph type="title"/>
          </p:nvPr>
        </p:nvSpPr>
        <p:spPr/>
        <p:txBody>
          <a:bodyPr>
            <a:normAutofit fontScale="90000"/>
          </a:bodyPr>
          <a:lstStyle/>
          <a:p>
            <a:r>
              <a:rPr lang="en-US" dirty="0"/>
              <a:t>Correlation between the columns:</a:t>
            </a:r>
            <a:endParaRPr lang="en-IN" dirty="0"/>
          </a:p>
        </p:txBody>
      </p:sp>
      <p:sp>
        <p:nvSpPr>
          <p:cNvPr id="4" name="Text Placeholder 3">
            <a:extLst>
              <a:ext uri="{FF2B5EF4-FFF2-40B4-BE49-F238E27FC236}">
                <a16:creationId xmlns:a16="http://schemas.microsoft.com/office/drawing/2014/main" id="{DA5B6A15-9464-4683-8657-EAB5A462CF74}"/>
              </a:ext>
            </a:extLst>
          </p:cNvPr>
          <p:cNvSpPr>
            <a:spLocks noGrp="1"/>
          </p:cNvSpPr>
          <p:nvPr>
            <p:ph type="body" sz="half" idx="2"/>
          </p:nvPr>
        </p:nvSpPr>
        <p:spPr>
          <a:xfrm>
            <a:off x="6098468" y="1143000"/>
            <a:ext cx="4787359" cy="5181600"/>
          </a:xfrm>
        </p:spPr>
        <p:txBody>
          <a:bodyPr>
            <a:noAutofit/>
          </a:bodyPr>
          <a:lstStyle/>
          <a:p>
            <a:r>
              <a:rPr lang="en-US" sz="1800" dirty="0">
                <a:solidFill>
                  <a:schemeClr val="tx1"/>
                </a:solidFill>
              </a:rPr>
              <a:t>With the help of correlation technique I generated separate bar plots to check the positive and negative correlation details in our dataset.</a:t>
            </a:r>
          </a:p>
          <a:p>
            <a:r>
              <a:rPr lang="en-US" sz="1800" dirty="0">
                <a:solidFill>
                  <a:schemeClr val="tx1"/>
                </a:solidFill>
              </a:rPr>
              <a:t>Positive correlation - A correlation of +1 indicates a perfect positive correlation, meaning that both variables move in the same direction together.</a:t>
            </a:r>
          </a:p>
          <a:p>
            <a:r>
              <a:rPr lang="en-US" sz="1800" dirty="0">
                <a:solidFill>
                  <a:schemeClr val="tx1"/>
                </a:solidFill>
              </a:rPr>
              <a:t>Negative correlation - A correlation of –1 indicates a perfect negative correlation, meaning that as one variable goes up, the other goes down.</a:t>
            </a:r>
            <a:endParaRPr lang="en-IN" sz="1800" dirty="0">
              <a:solidFill>
                <a:schemeClr val="tx1"/>
              </a:solidFill>
            </a:endParaRPr>
          </a:p>
        </p:txBody>
      </p:sp>
    </p:spTree>
    <p:extLst>
      <p:ext uri="{BB962C8B-B14F-4D97-AF65-F5344CB8AC3E}">
        <p14:creationId xmlns:p14="http://schemas.microsoft.com/office/powerpoint/2010/main" val="101107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Inference</a:t>
            </a:r>
          </a:p>
        </p:txBody>
      </p:sp>
      <p:sp>
        <p:nvSpPr>
          <p:cNvPr id="6" name="Content Placeholder 5">
            <a:extLst>
              <a:ext uri="{FF2B5EF4-FFF2-40B4-BE49-F238E27FC236}">
                <a16:creationId xmlns:a16="http://schemas.microsoft.com/office/drawing/2014/main" id="{AE9AD1A2-48D6-4160-8B04-434C24E70AA2}"/>
              </a:ext>
            </a:extLst>
          </p:cNvPr>
          <p:cNvSpPr>
            <a:spLocks noGrp="1"/>
          </p:cNvSpPr>
          <p:nvPr>
            <p:ph idx="1"/>
          </p:nvPr>
        </p:nvSpPr>
        <p:spPr>
          <a:xfrm>
            <a:off x="455612" y="2362200"/>
            <a:ext cx="11049000" cy="5029200"/>
          </a:xfrm>
        </p:spPr>
        <p:txBody>
          <a:bodyPr>
            <a:noAutofit/>
          </a:bodyPr>
          <a:lstStyle/>
          <a:p>
            <a:pPr>
              <a:buFont typeface="Wingdings" panose="05000000000000000000" pitchFamily="2" charset="2"/>
              <a:buChar char="q"/>
            </a:pPr>
            <a:r>
              <a:rPr lang="en-US" sz="1800" dirty="0"/>
              <a:t>Based on overall observations the first 47 features provide insights on how e-retail is helpful and growing based on customer inputs. The data explained how the online platform has been used more often in which CITY, PIN CODE, AGE etc. It also showed us that in some factors there is less importance given to contribute to the success of an e-commerce store, so based on that we could remove those factors and keep all the important factors. Also we could improve on some factors that influence the online customers repeat purchase intention.</a:t>
            </a:r>
          </a:p>
          <a:p>
            <a:pPr>
              <a:buFont typeface="Wingdings" panose="05000000000000000000" pitchFamily="2" charset="2"/>
              <a:buChar char="q"/>
            </a:pPr>
            <a:r>
              <a:rPr lang="en-US" sz="1800" dirty="0"/>
              <a:t>Apart from the first 47 features the rest of the features showed which online platform has been used more based on the success factors. Based on the case study for customer activation and retention, Amazon is the most reliable and has been fulfilled all the customer requirements. After Amazon the data showed Flipkart has been used more for online shopping.</a:t>
            </a:r>
          </a:p>
          <a:p>
            <a:pPr>
              <a:buFont typeface="Wingdings" panose="05000000000000000000" pitchFamily="2" charset="2"/>
              <a:buChar char="q"/>
            </a:pPr>
            <a:r>
              <a:rPr lang="en-US" sz="1800" dirty="0"/>
              <a:t>The case study from Indian e-commerce customers showed Amazon and Flipkart has been used mostly for Online Shopping and most recommended by Friends. So based on the research factors Amazon and Flipkart are the e-commerce platform which are having the combination of both utilitarian and hedonistic values to keep the repeat purchase intention (loyalty) positively.</a:t>
            </a:r>
            <a:endParaRPr lang="en-IN" sz="1800" dirty="0"/>
          </a:p>
        </p:txBody>
      </p:sp>
    </p:spTree>
    <p:extLst>
      <p:ext uri="{BB962C8B-B14F-4D97-AF65-F5344CB8AC3E}">
        <p14:creationId xmlns:p14="http://schemas.microsoft.com/office/powerpoint/2010/main" val="1204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09930CF6-587B-41BD-8450-4E5497D36971}"/>
              </a:ext>
            </a:extLst>
          </p:cNvPr>
          <p:cNvSpPr>
            <a:spLocks noGrp="1"/>
          </p:cNvSpPr>
          <p:nvPr>
            <p:ph type="title"/>
          </p:nvPr>
        </p:nvSpPr>
        <p:spPr/>
        <p:txBody>
          <a:bodyPr/>
          <a:lstStyle/>
          <a:p>
            <a:r>
              <a:rPr lang="en-IN" dirty="0"/>
              <a:t>1. Amazon.com</a:t>
            </a:r>
          </a:p>
        </p:txBody>
      </p:sp>
      <p:sp>
        <p:nvSpPr>
          <p:cNvPr id="22" name="Content Placeholder 21">
            <a:extLst>
              <a:ext uri="{FF2B5EF4-FFF2-40B4-BE49-F238E27FC236}">
                <a16:creationId xmlns:a16="http://schemas.microsoft.com/office/drawing/2014/main" id="{BBC6179C-89A5-433B-883F-C6B1FE8F3855}"/>
              </a:ext>
            </a:extLst>
          </p:cNvPr>
          <p:cNvSpPr>
            <a:spLocks noGrp="1"/>
          </p:cNvSpPr>
          <p:nvPr>
            <p:ph idx="1"/>
          </p:nvPr>
        </p:nvSpPr>
        <p:spPr/>
        <p:txBody>
          <a:bodyPr>
            <a:noAutofit/>
          </a:bodyPr>
          <a:lstStyle/>
          <a:p>
            <a:pPr algn="l"/>
            <a:r>
              <a:rPr lang="en-US" sz="1800" b="0" i="0" dirty="0">
                <a:solidFill>
                  <a:srgbClr val="000000"/>
                </a:solidFill>
                <a:effectLst/>
                <a:latin typeface="Helvetica Neue"/>
              </a:rPr>
              <a:t>Things that can be improved: -During promotions, try to give a disturbance free shopping experience to customers. -Giving multiple payment options to customers. -Early Bud Offers should be given. -Reduce the delivery time of the products or any sort of delay.</a:t>
            </a:r>
          </a:p>
          <a:p>
            <a:pPr algn="l"/>
            <a:r>
              <a:rPr lang="en-US" sz="1800" b="0" i="0" dirty="0">
                <a:solidFill>
                  <a:srgbClr val="000000"/>
                </a:solidFill>
                <a:effectLst/>
                <a:latin typeface="Helvetica Neue"/>
              </a:rPr>
              <a:t>Positive feedback summary: -Convenient to use , easy returns.. -Fast delivery of products. -Availability of complete information of the products. -Presence of online assistance through multi-channels. -Reliable website or app, perceived trustworthiness.</a:t>
            </a:r>
          </a:p>
          <a:p>
            <a:pPr marL="0" indent="0">
              <a:lnSpc>
                <a:spcPct val="100000"/>
              </a:lnSpc>
              <a:spcBef>
                <a:spcPts val="0"/>
              </a:spcBef>
              <a:buNone/>
            </a:pPr>
            <a:br>
              <a:rPr lang="en-US" sz="1800" dirty="0"/>
            </a:br>
            <a:endParaRPr lang="en-US" sz="1800" dirty="0"/>
          </a:p>
        </p:txBody>
      </p:sp>
      <p:pic>
        <p:nvPicPr>
          <p:cNvPr id="25" name="Picture 24">
            <a:extLst>
              <a:ext uri="{FF2B5EF4-FFF2-40B4-BE49-F238E27FC236}">
                <a16:creationId xmlns:a16="http://schemas.microsoft.com/office/drawing/2014/main" id="{B222A28E-4A68-42D0-97D8-4BBA0DBA0BC4}"/>
              </a:ext>
            </a:extLst>
          </p:cNvPr>
          <p:cNvPicPr>
            <a:picLocks noChangeAspect="1"/>
          </p:cNvPicPr>
          <p:nvPr/>
        </p:nvPicPr>
        <p:blipFill>
          <a:blip r:embed="rId2"/>
          <a:stretch>
            <a:fillRect/>
          </a:stretch>
        </p:blipFill>
        <p:spPr>
          <a:xfrm>
            <a:off x="836612" y="1061719"/>
            <a:ext cx="3200400" cy="1295400"/>
          </a:xfrm>
          <a:prstGeom prst="rect">
            <a:avLst/>
          </a:prstGeom>
        </p:spPr>
      </p:pic>
    </p:spTree>
    <p:extLst>
      <p:ext uri="{BB962C8B-B14F-4D97-AF65-F5344CB8AC3E}">
        <p14:creationId xmlns:p14="http://schemas.microsoft.com/office/powerpoint/2010/main" val="339756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0F52-4B40-499C-8C85-34E9F3B8FFAA}"/>
              </a:ext>
            </a:extLst>
          </p:cNvPr>
          <p:cNvSpPr>
            <a:spLocks noGrp="1"/>
          </p:cNvSpPr>
          <p:nvPr>
            <p:ph type="title"/>
          </p:nvPr>
        </p:nvSpPr>
        <p:spPr/>
        <p:txBody>
          <a:bodyPr/>
          <a:lstStyle/>
          <a:p>
            <a:r>
              <a:rPr lang="en-IN" dirty="0"/>
              <a:t>2. Flipkart.com</a:t>
            </a:r>
          </a:p>
        </p:txBody>
      </p:sp>
      <p:sp>
        <p:nvSpPr>
          <p:cNvPr id="3" name="Content Placeholder 2">
            <a:extLst>
              <a:ext uri="{FF2B5EF4-FFF2-40B4-BE49-F238E27FC236}">
                <a16:creationId xmlns:a16="http://schemas.microsoft.com/office/drawing/2014/main" id="{994F94CD-CAE3-4A4C-94DC-3FA150634393}"/>
              </a:ext>
            </a:extLst>
          </p:cNvPr>
          <p:cNvSpPr>
            <a:spLocks noGrp="1"/>
          </p:cNvSpPr>
          <p:nvPr>
            <p:ph idx="1"/>
          </p:nvPr>
        </p:nvSpPr>
        <p:spPr/>
        <p:txBody>
          <a:bodyPr>
            <a:noAutofit/>
          </a:bodyPr>
          <a:lstStyle/>
          <a:p>
            <a:pPr algn="l"/>
            <a:r>
              <a:rPr lang="en-US" sz="1600" b="0" i="0" dirty="0">
                <a:solidFill>
                  <a:srgbClr val="000000"/>
                </a:solidFill>
                <a:effectLst/>
                <a:latin typeface="Helvetica Neue"/>
              </a:rPr>
              <a:t>To be improved: During promotions, try to give a disturbance free shopping experience to customers. Give more payment options to customers. Try to give the price early during promotion. Reduce the delivery time of the products. Flipkart and Amazon almost share the same feedbacks with varying percentages as the only difference.</a:t>
            </a:r>
          </a:p>
          <a:p>
            <a:pPr algn="l"/>
            <a:r>
              <a:rPr lang="en-US" sz="1600" b="0" i="0" dirty="0">
                <a:solidFill>
                  <a:srgbClr val="000000"/>
                </a:solidFill>
                <a:effectLst/>
                <a:latin typeface="Helvetica Neue"/>
              </a:rPr>
              <a:t>Positive feedback summary: Convenient to use and also a good website for shopping. Fast delivery of products. Availability of complete information of the products. Presence of online assistance through multi-channels. Reliable website or app, perceived trustworthiness. Wild variety of products to offer.</a:t>
            </a:r>
          </a:p>
          <a:p>
            <a:pPr marL="0" indent="0">
              <a:lnSpc>
                <a:spcPct val="100000"/>
              </a:lnSpc>
              <a:spcBef>
                <a:spcPts val="0"/>
              </a:spcBef>
              <a:buNone/>
            </a:pPr>
            <a:endParaRPr lang="en-IN" sz="1700" dirty="0"/>
          </a:p>
        </p:txBody>
      </p:sp>
      <p:pic>
        <p:nvPicPr>
          <p:cNvPr id="6" name="Picture 5">
            <a:extLst>
              <a:ext uri="{FF2B5EF4-FFF2-40B4-BE49-F238E27FC236}">
                <a16:creationId xmlns:a16="http://schemas.microsoft.com/office/drawing/2014/main" id="{E6F98549-DA67-4BFD-BDED-19B5A470A70A}"/>
              </a:ext>
            </a:extLst>
          </p:cNvPr>
          <p:cNvPicPr>
            <a:picLocks noChangeAspect="1"/>
          </p:cNvPicPr>
          <p:nvPr/>
        </p:nvPicPr>
        <p:blipFill>
          <a:blip r:embed="rId2"/>
          <a:stretch>
            <a:fillRect/>
          </a:stretch>
        </p:blipFill>
        <p:spPr>
          <a:xfrm>
            <a:off x="1253561" y="914400"/>
            <a:ext cx="2693523" cy="1299823"/>
          </a:xfrm>
          <a:prstGeom prst="rect">
            <a:avLst/>
          </a:prstGeom>
        </p:spPr>
      </p:pic>
    </p:spTree>
    <p:extLst>
      <p:ext uri="{BB962C8B-B14F-4D97-AF65-F5344CB8AC3E}">
        <p14:creationId xmlns:p14="http://schemas.microsoft.com/office/powerpoint/2010/main" val="5090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3FB6-C4B8-45DE-805B-D07C4F459899}"/>
              </a:ext>
            </a:extLst>
          </p:cNvPr>
          <p:cNvSpPr>
            <a:spLocks noGrp="1"/>
          </p:cNvSpPr>
          <p:nvPr>
            <p:ph type="title"/>
          </p:nvPr>
        </p:nvSpPr>
        <p:spPr/>
        <p:txBody>
          <a:bodyPr/>
          <a:lstStyle/>
          <a:p>
            <a:r>
              <a:rPr lang="en-IN" dirty="0"/>
              <a:t>3. Myntra.com</a:t>
            </a:r>
          </a:p>
        </p:txBody>
      </p:sp>
      <p:sp>
        <p:nvSpPr>
          <p:cNvPr id="3" name="Content Placeholder 2">
            <a:extLst>
              <a:ext uri="{FF2B5EF4-FFF2-40B4-BE49-F238E27FC236}">
                <a16:creationId xmlns:a16="http://schemas.microsoft.com/office/drawing/2014/main" id="{F70BF002-9ED3-4FED-B593-3A580874BBE2}"/>
              </a:ext>
            </a:extLst>
          </p:cNvPr>
          <p:cNvSpPr>
            <a:spLocks noGrp="1"/>
          </p:cNvSpPr>
          <p:nvPr>
            <p:ph idx="1"/>
          </p:nvPr>
        </p:nvSpPr>
        <p:spPr/>
        <p:txBody>
          <a:bodyPr>
            <a:noAutofit/>
          </a:bodyPr>
          <a:lstStyle/>
          <a:p>
            <a:pPr>
              <a:lnSpc>
                <a:spcPct val="120000"/>
              </a:lnSpc>
              <a:spcBef>
                <a:spcPts val="0"/>
              </a:spcBef>
            </a:pPr>
            <a:r>
              <a:rPr lang="en-US" b="0" i="0" dirty="0">
                <a:solidFill>
                  <a:srgbClr val="000000"/>
                </a:solidFill>
                <a:effectLst/>
                <a:latin typeface="Helvetica Neue"/>
              </a:rPr>
              <a:t>To be improved: During promotions, try to give a disturbance free shopping experience to customers. Try to give the price early during promotions. Reduce the delivery time of the products during promotions. </a:t>
            </a:r>
          </a:p>
          <a:p>
            <a:pPr>
              <a:lnSpc>
                <a:spcPct val="120000"/>
              </a:lnSpc>
              <a:spcBef>
                <a:spcPts val="0"/>
              </a:spcBef>
            </a:pPr>
            <a:r>
              <a:rPr lang="en-US" b="0" i="0" dirty="0">
                <a:solidFill>
                  <a:srgbClr val="000000"/>
                </a:solidFill>
                <a:effectLst/>
                <a:latin typeface="Helvetica Neue"/>
              </a:rPr>
              <a:t>Positive feedback summary: Convenient to use and also a good website. Availability of several payment options. Faster products delivery. Complete information of products available. Reliable website or app, perceived trustworthiness. Wild variety of product to offer</a:t>
            </a:r>
            <a:endParaRPr lang="en-IN" sz="1800" dirty="0"/>
          </a:p>
        </p:txBody>
      </p:sp>
      <p:sp>
        <p:nvSpPr>
          <p:cNvPr id="4" name="Text Placeholder 3">
            <a:extLst>
              <a:ext uri="{FF2B5EF4-FFF2-40B4-BE49-F238E27FC236}">
                <a16:creationId xmlns:a16="http://schemas.microsoft.com/office/drawing/2014/main" id="{D92836CF-951D-4952-B67C-0653482E7B1D}"/>
              </a:ext>
            </a:extLst>
          </p:cNvPr>
          <p:cNvSpPr>
            <a:spLocks noGrp="1"/>
          </p:cNvSpPr>
          <p:nvPr>
            <p:ph type="body" sz="half" idx="2"/>
          </p:nvPr>
        </p:nvSpPr>
        <p:spPr>
          <a:xfrm>
            <a:off x="8125883" y="1830033"/>
            <a:ext cx="2844060" cy="4267201"/>
          </a:xfrm>
        </p:spPr>
        <p:txBody>
          <a:bodyPr/>
          <a:lstStyle/>
          <a:p>
            <a:r>
              <a:rPr lang="en-US" dirty="0"/>
              <a:t>:</a:t>
            </a:r>
            <a:endParaRPr lang="en-IN" dirty="0"/>
          </a:p>
        </p:txBody>
      </p:sp>
      <p:pic>
        <p:nvPicPr>
          <p:cNvPr id="6" name="Picture 5">
            <a:extLst>
              <a:ext uri="{FF2B5EF4-FFF2-40B4-BE49-F238E27FC236}">
                <a16:creationId xmlns:a16="http://schemas.microsoft.com/office/drawing/2014/main" id="{258A7CCD-6DA6-42E8-B8A5-4BD399EB6F99}"/>
              </a:ext>
            </a:extLst>
          </p:cNvPr>
          <p:cNvPicPr>
            <a:picLocks noChangeAspect="1"/>
          </p:cNvPicPr>
          <p:nvPr/>
        </p:nvPicPr>
        <p:blipFill>
          <a:blip r:embed="rId2"/>
          <a:stretch>
            <a:fillRect/>
          </a:stretch>
        </p:blipFill>
        <p:spPr>
          <a:xfrm>
            <a:off x="737488" y="971971"/>
            <a:ext cx="3202365" cy="1157396"/>
          </a:xfrm>
          <a:prstGeom prst="rect">
            <a:avLst/>
          </a:prstGeom>
        </p:spPr>
      </p:pic>
    </p:spTree>
    <p:extLst>
      <p:ext uri="{BB962C8B-B14F-4D97-AF65-F5344CB8AC3E}">
        <p14:creationId xmlns:p14="http://schemas.microsoft.com/office/powerpoint/2010/main" val="429088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8859-43E8-4BFE-98AC-497BD3FA0EBD}"/>
              </a:ext>
            </a:extLst>
          </p:cNvPr>
          <p:cNvSpPr>
            <a:spLocks noGrp="1"/>
          </p:cNvSpPr>
          <p:nvPr>
            <p:ph type="title"/>
          </p:nvPr>
        </p:nvSpPr>
        <p:spPr/>
        <p:txBody>
          <a:bodyPr/>
          <a:lstStyle/>
          <a:p>
            <a:r>
              <a:rPr lang="en-IN" dirty="0"/>
              <a:t>4. Paytm.com</a:t>
            </a:r>
          </a:p>
        </p:txBody>
      </p:sp>
      <p:sp>
        <p:nvSpPr>
          <p:cNvPr id="3" name="Content Placeholder 2">
            <a:extLst>
              <a:ext uri="{FF2B5EF4-FFF2-40B4-BE49-F238E27FC236}">
                <a16:creationId xmlns:a16="http://schemas.microsoft.com/office/drawing/2014/main" id="{F493C49C-DF62-4A21-9C61-C64725893AE0}"/>
              </a:ext>
            </a:extLst>
          </p:cNvPr>
          <p:cNvSpPr>
            <a:spLocks noGrp="1"/>
          </p:cNvSpPr>
          <p:nvPr>
            <p:ph idx="1"/>
          </p:nvPr>
        </p:nvSpPr>
        <p:spPr/>
        <p:txBody>
          <a:bodyPr>
            <a:noAutofit/>
          </a:bodyPr>
          <a:lstStyle/>
          <a:p>
            <a:pPr>
              <a:lnSpc>
                <a:spcPct val="100000"/>
              </a:lnSpc>
              <a:spcBef>
                <a:spcPts val="0"/>
              </a:spcBef>
            </a:pPr>
            <a:r>
              <a:rPr lang="en-US" sz="1600" b="0" i="0" dirty="0">
                <a:solidFill>
                  <a:srgbClr val="000000"/>
                </a:solidFill>
                <a:effectLst/>
                <a:latin typeface="Helvetica Neue"/>
              </a:rPr>
              <a:t>To be improved: Reduce the delivery time of the products during promotions. Try to give the price early during promotion. During promotions, try to give a disturbance free shopping experience to customers. Late declaration of price and discounts. Frequent disturbance is occurring while moving from one page to another. </a:t>
            </a:r>
          </a:p>
          <a:p>
            <a:pPr>
              <a:lnSpc>
                <a:spcPct val="100000"/>
              </a:lnSpc>
              <a:spcBef>
                <a:spcPts val="0"/>
              </a:spcBef>
            </a:pPr>
            <a:r>
              <a:rPr lang="en-US" sz="1600" b="0" i="0" dirty="0">
                <a:solidFill>
                  <a:srgbClr val="000000"/>
                </a:solidFill>
                <a:effectLst/>
                <a:latin typeface="Helvetica Neue"/>
              </a:rPr>
              <a:t>Positive feedback summary Convenient to use and a good website. Quickness to complete a purchase. About 64% of the customers feel that either web or app is reliable. Around 20% of the customers believe that </a:t>
            </a:r>
            <a:r>
              <a:rPr lang="en-US" sz="1600" b="0" i="0" dirty="0" err="1">
                <a:solidFill>
                  <a:srgbClr val="000000"/>
                </a:solidFill>
                <a:effectLst/>
                <a:latin typeface="Helvetica Neue"/>
              </a:rPr>
              <a:t>paytm</a:t>
            </a:r>
            <a:r>
              <a:rPr lang="en-US" sz="1600" b="0" i="0" dirty="0">
                <a:solidFill>
                  <a:srgbClr val="000000"/>
                </a:solidFill>
                <a:effectLst/>
                <a:latin typeface="Helvetica Neue"/>
              </a:rPr>
              <a:t> has a wild variety of products on offer.</a:t>
            </a:r>
            <a:r>
              <a:rPr lang="en-US" sz="1700" dirty="0"/>
              <a:t>.</a:t>
            </a:r>
            <a:endParaRPr lang="en-IN" sz="1700" dirty="0"/>
          </a:p>
        </p:txBody>
      </p:sp>
      <p:pic>
        <p:nvPicPr>
          <p:cNvPr id="6" name="Picture 5">
            <a:extLst>
              <a:ext uri="{FF2B5EF4-FFF2-40B4-BE49-F238E27FC236}">
                <a16:creationId xmlns:a16="http://schemas.microsoft.com/office/drawing/2014/main" id="{4DFF0B1F-CAD0-439C-8F0F-DDFE7199868A}"/>
              </a:ext>
            </a:extLst>
          </p:cNvPr>
          <p:cNvPicPr>
            <a:picLocks noChangeAspect="1"/>
          </p:cNvPicPr>
          <p:nvPr/>
        </p:nvPicPr>
        <p:blipFill>
          <a:blip r:embed="rId2"/>
          <a:stretch>
            <a:fillRect/>
          </a:stretch>
        </p:blipFill>
        <p:spPr>
          <a:xfrm>
            <a:off x="1154653" y="1021888"/>
            <a:ext cx="2671986" cy="1042568"/>
          </a:xfrm>
          <a:prstGeom prst="rect">
            <a:avLst/>
          </a:prstGeom>
        </p:spPr>
      </p:pic>
    </p:spTree>
    <p:extLst>
      <p:ext uri="{BB962C8B-B14F-4D97-AF65-F5344CB8AC3E}">
        <p14:creationId xmlns:p14="http://schemas.microsoft.com/office/powerpoint/2010/main" val="101948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A301-7142-4E2D-9760-0621AD3FBE12}"/>
              </a:ext>
            </a:extLst>
          </p:cNvPr>
          <p:cNvSpPr>
            <a:spLocks noGrp="1"/>
          </p:cNvSpPr>
          <p:nvPr>
            <p:ph type="title"/>
          </p:nvPr>
        </p:nvSpPr>
        <p:spPr/>
        <p:txBody>
          <a:bodyPr/>
          <a:lstStyle/>
          <a:p>
            <a:r>
              <a:rPr lang="en-IN" dirty="0"/>
              <a:t>5. Snapdeal.com</a:t>
            </a:r>
          </a:p>
        </p:txBody>
      </p:sp>
      <p:sp>
        <p:nvSpPr>
          <p:cNvPr id="3" name="Content Placeholder 2">
            <a:extLst>
              <a:ext uri="{FF2B5EF4-FFF2-40B4-BE49-F238E27FC236}">
                <a16:creationId xmlns:a16="http://schemas.microsoft.com/office/drawing/2014/main" id="{8CE6A7EA-32DB-4EF2-A841-57C5F3D0CA3F}"/>
              </a:ext>
            </a:extLst>
          </p:cNvPr>
          <p:cNvSpPr>
            <a:spLocks noGrp="1"/>
          </p:cNvSpPr>
          <p:nvPr>
            <p:ph idx="1"/>
          </p:nvPr>
        </p:nvSpPr>
        <p:spPr/>
        <p:txBody>
          <a:bodyPr>
            <a:noAutofit/>
          </a:bodyPr>
          <a:lstStyle/>
          <a:p>
            <a:pPr>
              <a:lnSpc>
                <a:spcPct val="120000"/>
              </a:lnSpc>
              <a:spcBef>
                <a:spcPts val="0"/>
              </a:spcBef>
              <a:buFont typeface="Wingdings" panose="05000000000000000000" pitchFamily="2" charset="2"/>
              <a:buChar char="Ø"/>
            </a:pPr>
            <a:r>
              <a:rPr lang="en-US" b="0" i="0" dirty="0">
                <a:solidFill>
                  <a:srgbClr val="000000"/>
                </a:solidFill>
                <a:effectLst/>
                <a:latin typeface="Helvetica Neue"/>
              </a:rPr>
              <a:t>To be improved: Reduce the delivery time of the products during promotions. Try to give the price early during promotion. During promotions, try to give a disturbance free shopping experience to customers. Late declaration of price and discounts. No one has expressed to recommend </a:t>
            </a:r>
            <a:r>
              <a:rPr lang="en-US" b="0" i="0" dirty="0" err="1">
                <a:solidFill>
                  <a:srgbClr val="000000"/>
                </a:solidFill>
                <a:effectLst/>
                <a:latin typeface="Helvetica Neue"/>
              </a:rPr>
              <a:t>snapdeal</a:t>
            </a:r>
            <a:r>
              <a:rPr lang="en-US" b="0" i="0" dirty="0">
                <a:solidFill>
                  <a:srgbClr val="000000"/>
                </a:solidFill>
                <a:effectLst/>
                <a:latin typeface="Helvetica Neue"/>
              </a:rPr>
              <a:t> to a contact as it has the most negative feedbacks among all other websites. </a:t>
            </a:r>
          </a:p>
          <a:p>
            <a:pPr>
              <a:lnSpc>
                <a:spcPct val="120000"/>
              </a:lnSpc>
              <a:spcBef>
                <a:spcPts val="0"/>
              </a:spcBef>
              <a:buFont typeface="Wingdings" panose="05000000000000000000" pitchFamily="2" charset="2"/>
              <a:buChar char="Ø"/>
            </a:pPr>
            <a:r>
              <a:rPr lang="en-US" b="0" i="0" dirty="0">
                <a:solidFill>
                  <a:srgbClr val="000000"/>
                </a:solidFill>
                <a:effectLst/>
                <a:latin typeface="Helvetica Neue"/>
              </a:rPr>
              <a:t>Positive feedback summary: Convenient to use. 54% of the customers are happy about the availability of financial information security.</a:t>
            </a:r>
            <a:endParaRPr lang="en-US" sz="1800" b="1" dirty="0"/>
          </a:p>
        </p:txBody>
      </p:sp>
      <p:pic>
        <p:nvPicPr>
          <p:cNvPr id="6" name="Picture 5">
            <a:extLst>
              <a:ext uri="{FF2B5EF4-FFF2-40B4-BE49-F238E27FC236}">
                <a16:creationId xmlns:a16="http://schemas.microsoft.com/office/drawing/2014/main" id="{A2DB3459-6753-4364-B605-B2B311E41B45}"/>
              </a:ext>
            </a:extLst>
          </p:cNvPr>
          <p:cNvPicPr>
            <a:picLocks noChangeAspect="1"/>
          </p:cNvPicPr>
          <p:nvPr/>
        </p:nvPicPr>
        <p:blipFill>
          <a:blip r:embed="rId2"/>
          <a:stretch>
            <a:fillRect/>
          </a:stretch>
        </p:blipFill>
        <p:spPr>
          <a:xfrm>
            <a:off x="1280084" y="1122262"/>
            <a:ext cx="2667000" cy="651076"/>
          </a:xfrm>
          <a:prstGeom prst="rect">
            <a:avLst/>
          </a:prstGeom>
        </p:spPr>
      </p:pic>
    </p:spTree>
    <p:extLst>
      <p:ext uri="{BB962C8B-B14F-4D97-AF65-F5344CB8AC3E}">
        <p14:creationId xmlns:p14="http://schemas.microsoft.com/office/powerpoint/2010/main" val="107000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Future Work</a:t>
            </a:r>
          </a:p>
        </p:txBody>
      </p:sp>
      <p:sp>
        <p:nvSpPr>
          <p:cNvPr id="6" name="Content Placeholder 5">
            <a:extLst>
              <a:ext uri="{FF2B5EF4-FFF2-40B4-BE49-F238E27FC236}">
                <a16:creationId xmlns:a16="http://schemas.microsoft.com/office/drawing/2014/main" id="{AE9AD1A2-48D6-4160-8B04-434C24E70AA2}"/>
              </a:ext>
            </a:extLst>
          </p:cNvPr>
          <p:cNvSpPr>
            <a:spLocks noGrp="1"/>
          </p:cNvSpPr>
          <p:nvPr>
            <p:ph idx="1"/>
          </p:nvPr>
        </p:nvSpPr>
        <p:spPr>
          <a:xfrm>
            <a:off x="1218882" y="2286000"/>
            <a:ext cx="9751060" cy="3962400"/>
          </a:xfrm>
        </p:spPr>
        <p:txBody>
          <a:bodyPr>
            <a:normAutofit/>
          </a:bodyPr>
          <a:lstStyle/>
          <a:p>
            <a:pPr marL="457200" indent="-457200">
              <a:buFont typeface="+mj-lt"/>
              <a:buAutoNum type="arabicPeriod"/>
            </a:pPr>
            <a:r>
              <a:rPr lang="en-US" dirty="0"/>
              <a:t>I will need to perform some preprocessing on the data for example using the scaling techniques</a:t>
            </a:r>
          </a:p>
          <a:p>
            <a:pPr marL="457200" indent="-457200">
              <a:buFont typeface="+mj-lt"/>
              <a:buAutoNum type="arabicPeriod"/>
            </a:pPr>
            <a:r>
              <a:rPr lang="en-US" dirty="0"/>
              <a:t>Since I have mostly categorical data present in the dataset I am not going to worry about removing outliers or skewness</a:t>
            </a:r>
          </a:p>
          <a:p>
            <a:pPr marL="457200" indent="-457200">
              <a:buFont typeface="+mj-lt"/>
              <a:buAutoNum type="arabicPeriod"/>
            </a:pPr>
            <a:r>
              <a:rPr lang="en-US" dirty="0"/>
              <a:t>Need to build some unsupervised machine learning models</a:t>
            </a:r>
          </a:p>
          <a:p>
            <a:pPr marL="457200" indent="-457200">
              <a:buFont typeface="+mj-lt"/>
              <a:buAutoNum type="arabicPeriod"/>
            </a:pPr>
            <a:r>
              <a:rPr lang="en-US" dirty="0"/>
              <a:t>Will have to verify the clustering or association algorithm details that can be used on the dataset</a:t>
            </a:r>
          </a:p>
          <a:p>
            <a:pPr marL="457200" indent="-457200">
              <a:buFont typeface="+mj-lt"/>
              <a:buAutoNum type="arabicPeriod"/>
            </a:pPr>
            <a:r>
              <a:rPr lang="en-US" dirty="0"/>
              <a:t>Some algorithms that I intend to work upon are k-means clustering, k-nearest neighbors for unsupervised machine learning, hierarchal clustering, apriori algorithm and neural networks.</a:t>
            </a:r>
            <a:endParaRPr lang="en-IN" dirty="0"/>
          </a:p>
        </p:txBody>
      </p:sp>
    </p:spTree>
    <p:extLst>
      <p:ext uri="{BB962C8B-B14F-4D97-AF65-F5344CB8AC3E}">
        <p14:creationId xmlns:p14="http://schemas.microsoft.com/office/powerpoint/2010/main" val="145095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D5F110-5DCF-43E0-9F63-1D32855594D9}"/>
              </a:ext>
            </a:extLst>
          </p:cNvPr>
          <p:cNvPicPr>
            <a:picLocks noChangeAspect="1"/>
          </p:cNvPicPr>
          <p:nvPr/>
        </p:nvPicPr>
        <p:blipFill>
          <a:blip r:embed="rId2"/>
          <a:stretch>
            <a:fillRect/>
          </a:stretch>
        </p:blipFill>
        <p:spPr>
          <a:xfrm>
            <a:off x="566384" y="1371600"/>
            <a:ext cx="10709627" cy="3962399"/>
          </a:xfrm>
          <a:prstGeom prst="rect">
            <a:avLst/>
          </a:prstGeom>
        </p:spPr>
      </p:pic>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latin typeface="Agency FB" panose="020B0503020202020204" pitchFamily="34" charset="0"/>
              </a:rPr>
              <a:t>Introduction</a:t>
            </a:r>
          </a:p>
        </p:txBody>
      </p:sp>
      <p:sp>
        <p:nvSpPr>
          <p:cNvPr id="6" name="Content Placeholder 5">
            <a:extLst>
              <a:ext uri="{FF2B5EF4-FFF2-40B4-BE49-F238E27FC236}">
                <a16:creationId xmlns:a16="http://schemas.microsoft.com/office/drawing/2014/main" id="{AE9AD1A2-48D6-4160-8B04-434C24E70AA2}"/>
              </a:ext>
            </a:extLst>
          </p:cNvPr>
          <p:cNvSpPr>
            <a:spLocks noGrp="1"/>
          </p:cNvSpPr>
          <p:nvPr>
            <p:ph idx="1"/>
          </p:nvPr>
        </p:nvSpPr>
        <p:spPr>
          <a:xfrm>
            <a:off x="1218882" y="2438400"/>
            <a:ext cx="9751060" cy="3886200"/>
          </a:xfrm>
        </p:spPr>
        <p:txBody>
          <a:bodyPr>
            <a:normAutofit/>
          </a:bodyPr>
          <a:lstStyle/>
          <a:p>
            <a:r>
              <a:rPr lang="en-US" dirty="0"/>
              <a:t>What is Customer Retention and why do we need it?</a:t>
            </a:r>
          </a:p>
          <a:p>
            <a:pPr marL="0" indent="0">
              <a:buNone/>
            </a:pPr>
            <a:endParaRPr lang="en-US" dirty="0"/>
          </a:p>
          <a:p>
            <a:pPr marL="301752" lvl="1" indent="0">
              <a:buNone/>
            </a:pPr>
            <a:r>
              <a:rPr lang="en-US" dirty="0"/>
              <a:t>“Customer retention refers to company’s ability to turn customers into repeat buyers and prevent them from switching to a competitor”</a:t>
            </a:r>
          </a:p>
          <a:p>
            <a:pPr marL="301752" lvl="1" indent="0">
              <a:buNone/>
            </a:pPr>
            <a:r>
              <a:rPr lang="en-US" dirty="0"/>
              <a:t>In other words customer retention means – </a:t>
            </a:r>
            <a:r>
              <a:rPr lang="en-US" b="1" dirty="0"/>
              <a:t>“To maintain the existing customers”</a:t>
            </a:r>
          </a:p>
          <a:p>
            <a:pPr marL="0" indent="0">
              <a:buNone/>
            </a:pPr>
            <a:endParaRPr lang="en-US" dirty="0"/>
          </a:p>
          <a:p>
            <a:r>
              <a:rPr lang="en-US" dirty="0"/>
              <a:t>This happens only if there exists a positive relation between the company and the customer.</a:t>
            </a:r>
          </a:p>
          <a:p>
            <a:pPr marL="0" indent="0">
              <a:buNone/>
            </a:pPr>
            <a:endParaRPr lang="en-US" dirty="0"/>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01D317-065A-4F83-A45E-4031E6CA9D9A}"/>
              </a:ext>
            </a:extLst>
          </p:cNvPr>
          <p:cNvSpPr txBox="1"/>
          <p:nvPr/>
        </p:nvSpPr>
        <p:spPr>
          <a:xfrm>
            <a:off x="1370012" y="1676400"/>
            <a:ext cx="9448800" cy="3816429"/>
          </a:xfrm>
          <a:prstGeom prst="rect">
            <a:avLst/>
          </a:prstGeom>
          <a:noFill/>
        </p:spPr>
        <p:txBody>
          <a:bodyPr wrap="square">
            <a:spAutoFit/>
          </a:bodyPr>
          <a:lstStyle/>
          <a:p>
            <a:r>
              <a:rPr lang="en-US" sz="2400" cap="none" dirty="0">
                <a:latin typeface="Constantia (Body)"/>
                <a:ea typeface="Cambria" panose="02040503050406030204" pitchFamily="18" charset="0"/>
              </a:rPr>
              <a:t>What are the benefits of Customer Retention ?</a:t>
            </a:r>
          </a:p>
          <a:p>
            <a:pPr marL="0" indent="0">
              <a:buNone/>
            </a:pPr>
            <a:endParaRPr lang="en-US" dirty="0">
              <a:latin typeface="Constantia (Body)"/>
              <a:ea typeface="Cambria" panose="02040503050406030204" pitchFamily="18" charset="0"/>
            </a:endParaRPr>
          </a:p>
          <a:p>
            <a:pPr marL="800100" lvl="1" indent="-342900">
              <a:buFont typeface="Wingdings" panose="05000000000000000000" pitchFamily="2" charset="2"/>
              <a:buChar char="Ø"/>
            </a:pPr>
            <a:r>
              <a:rPr lang="en-US" sz="2000" dirty="0">
                <a:latin typeface="Constantia (Body)"/>
                <a:ea typeface="Cambria" panose="02040503050406030204" pitchFamily="18" charset="0"/>
              </a:rPr>
              <a:t>Customers that are retained are most likely to buy other services from the same company</a:t>
            </a:r>
            <a:r>
              <a:rPr lang="en-US" sz="2000" cap="none" dirty="0">
                <a:latin typeface="Constantia (Body)"/>
                <a:ea typeface="Cambria" panose="02040503050406030204" pitchFamily="18" charset="0"/>
              </a:rPr>
              <a:t>.</a:t>
            </a: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Retained customers are known to be less price/cost sensitive</a:t>
            </a: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The probability of a </a:t>
            </a:r>
            <a:r>
              <a:rPr lang="en-US" sz="2000" dirty="0">
                <a:latin typeface="Constantia (Body)"/>
                <a:ea typeface="Cambria" panose="02040503050406030204" pitchFamily="18" charset="0"/>
              </a:rPr>
              <a:t>retained customer buying again</a:t>
            </a:r>
            <a:r>
              <a:rPr lang="en-US" sz="2000" cap="none" dirty="0">
                <a:latin typeface="Constantia (Body)"/>
                <a:ea typeface="Cambria" panose="02040503050406030204" pitchFamily="18" charset="0"/>
              </a:rPr>
              <a:t> to an </a:t>
            </a:r>
            <a:r>
              <a:rPr lang="en-US" sz="2000" dirty="0">
                <a:latin typeface="Constantia (Body)"/>
                <a:ea typeface="Cambria" panose="02040503050406030204" pitchFamily="18" charset="0"/>
              </a:rPr>
              <a:t>new</a:t>
            </a:r>
            <a:r>
              <a:rPr lang="en-US" sz="2000" cap="none" dirty="0">
                <a:latin typeface="Constantia (Body)"/>
                <a:ea typeface="Cambria" panose="02040503050406030204" pitchFamily="18" charset="0"/>
              </a:rPr>
              <a:t> customer is 60-70% more</a:t>
            </a: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The probability of </a:t>
            </a:r>
            <a:r>
              <a:rPr lang="en-US" sz="2000" dirty="0">
                <a:latin typeface="Constantia (Body)"/>
                <a:ea typeface="Cambria" panose="02040503050406030204" pitchFamily="18" charset="0"/>
              </a:rPr>
              <a:t>a new customer buying,</a:t>
            </a:r>
            <a:r>
              <a:rPr lang="en-US" sz="2000" cap="none" dirty="0">
                <a:latin typeface="Constantia (Body)"/>
                <a:ea typeface="Cambria" panose="02040503050406030204" pitchFamily="18" charset="0"/>
              </a:rPr>
              <a:t> is 5-20%</a:t>
            </a: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Declined migration rates</a:t>
            </a:r>
          </a:p>
          <a:p>
            <a:pPr marL="800100" lvl="1" indent="-342900">
              <a:buFont typeface="Wingdings" panose="05000000000000000000" pitchFamily="2" charset="2"/>
              <a:buChar char="Ø"/>
            </a:pPr>
            <a:r>
              <a:rPr lang="en-US" sz="2000" dirty="0">
                <a:latin typeface="Constantia (Body)"/>
                <a:ea typeface="Cambria" panose="02040503050406030204" pitchFamily="18" charset="0"/>
              </a:rPr>
              <a:t>Acquiring a new customer turn out to be more expensive than retaining an old one.</a:t>
            </a:r>
          </a:p>
          <a:p>
            <a:pPr lvl="1"/>
            <a:endParaRPr lang="en-US" sz="2000" dirty="0">
              <a:latin typeface="Constantia (Body)"/>
              <a:ea typeface="Cambria" panose="02040503050406030204" pitchFamily="18" charset="0"/>
            </a:endParaRPr>
          </a:p>
        </p:txBody>
      </p:sp>
    </p:spTree>
    <p:extLst>
      <p:ext uri="{BB962C8B-B14F-4D97-AF65-F5344CB8AC3E}">
        <p14:creationId xmlns:p14="http://schemas.microsoft.com/office/powerpoint/2010/main" val="53512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A5ABA6-AA03-4D98-9028-1DCF4F7A05C3}"/>
              </a:ext>
            </a:extLst>
          </p:cNvPr>
          <p:cNvSpPr txBox="1"/>
          <p:nvPr/>
        </p:nvSpPr>
        <p:spPr>
          <a:xfrm>
            <a:off x="1370012" y="1676400"/>
            <a:ext cx="9220200" cy="3508653"/>
          </a:xfrm>
          <a:prstGeom prst="rect">
            <a:avLst/>
          </a:prstGeom>
          <a:noFill/>
        </p:spPr>
        <p:txBody>
          <a:bodyPr wrap="square">
            <a:spAutoFit/>
          </a:bodyPr>
          <a:lstStyle/>
          <a:p>
            <a:r>
              <a:rPr lang="en-US" sz="2400" cap="none" dirty="0">
                <a:latin typeface="Constantia (Body)"/>
                <a:ea typeface="Cambria" panose="02040503050406030204" pitchFamily="18" charset="0"/>
              </a:rPr>
              <a:t>Tips for Succeeding at Customer Retention</a:t>
            </a:r>
          </a:p>
          <a:p>
            <a:endParaRPr lang="en-US" cap="none" dirty="0">
              <a:solidFill>
                <a:schemeClr val="accent5"/>
              </a:solidFill>
              <a:latin typeface="Constantia (Body)"/>
              <a:ea typeface="Cambria" panose="02040503050406030204" pitchFamily="18" charset="0"/>
            </a:endParaRPr>
          </a:p>
          <a:p>
            <a:pPr marL="800100" lvl="1" indent="-342900">
              <a:buFont typeface="Wingdings" panose="05000000000000000000" pitchFamily="2" charset="2"/>
              <a:buChar char="Ø"/>
            </a:pPr>
            <a:r>
              <a:rPr lang="en-US" sz="2000" dirty="0">
                <a:latin typeface="Constantia (Body)"/>
                <a:ea typeface="Cambria" panose="02040503050406030204" pitchFamily="18" charset="0"/>
              </a:rPr>
              <a:t>Understand demand and supply, what all is demanded by customers </a:t>
            </a:r>
            <a:r>
              <a:rPr lang="en-US" sz="2000" dirty="0" err="1">
                <a:latin typeface="Constantia (Body)"/>
                <a:ea typeface="Cambria" panose="02040503050406030204" pitchFamily="18" charset="0"/>
              </a:rPr>
              <a:t>nad</a:t>
            </a:r>
            <a:r>
              <a:rPr lang="en-US" sz="2000" dirty="0">
                <a:latin typeface="Constantia (Body)"/>
                <a:ea typeface="Cambria" panose="02040503050406030204" pitchFamily="18" charset="0"/>
              </a:rPr>
              <a:t> the accordingly supply it</a:t>
            </a:r>
            <a:endParaRPr lang="en-US" sz="2000" cap="none" dirty="0">
              <a:latin typeface="Constantia (Body)"/>
              <a:ea typeface="Cambria" panose="02040503050406030204" pitchFamily="18" charset="0"/>
            </a:endParaRP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Proactively collect and promote customer feedback to get to know the intention of the customer better.</a:t>
            </a: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Analyze customer feedback to gain valuable insights and ensure the right people hear it.</a:t>
            </a: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Take action and Measure the results </a:t>
            </a: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Actively measure and monitor your customers’ loyalty and engagement</a:t>
            </a: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Keep asking, listening ,analyzing and regularly improving</a:t>
            </a:r>
            <a:endParaRPr lang="en-IN" sz="2000" cap="none" dirty="0">
              <a:latin typeface="Constantia (Body)"/>
              <a:ea typeface="Cambria" panose="02040503050406030204" pitchFamily="18" charset="0"/>
            </a:endParaRPr>
          </a:p>
        </p:txBody>
      </p:sp>
    </p:spTree>
    <p:extLst>
      <p:ext uri="{BB962C8B-B14F-4D97-AF65-F5344CB8AC3E}">
        <p14:creationId xmlns:p14="http://schemas.microsoft.com/office/powerpoint/2010/main" val="377127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4FA3B9-D4BC-4880-84D5-915B6FA942BB}"/>
              </a:ext>
            </a:extLst>
          </p:cNvPr>
          <p:cNvSpPr txBox="1"/>
          <p:nvPr/>
        </p:nvSpPr>
        <p:spPr>
          <a:xfrm>
            <a:off x="1141412" y="1520785"/>
            <a:ext cx="9982200" cy="3200876"/>
          </a:xfrm>
          <a:prstGeom prst="rect">
            <a:avLst/>
          </a:prstGeom>
          <a:noFill/>
        </p:spPr>
        <p:txBody>
          <a:bodyPr wrap="square">
            <a:spAutoFit/>
          </a:bodyPr>
          <a:lstStyle/>
          <a:p>
            <a:r>
              <a:rPr lang="en-US" sz="2400" cap="none" dirty="0">
                <a:latin typeface="Constantia (Body)"/>
                <a:ea typeface="Cambria" panose="02040503050406030204" pitchFamily="18" charset="0"/>
              </a:rPr>
              <a:t>Motivation for the Problem Undertaken</a:t>
            </a:r>
          </a:p>
          <a:p>
            <a:endParaRPr lang="en-US" cap="none" dirty="0">
              <a:solidFill>
                <a:schemeClr val="accent5"/>
              </a:solidFill>
              <a:latin typeface="Constantia (Body)"/>
              <a:ea typeface="Cambria" panose="02040503050406030204" pitchFamily="18" charset="0"/>
            </a:endParaRP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Successful customer retention involves more than just giving the customer what they expect.</a:t>
            </a:r>
          </a:p>
          <a:p>
            <a:pPr marL="800100" lvl="1" indent="-342900">
              <a:buFont typeface="Wingdings" panose="05000000000000000000" pitchFamily="2" charset="2"/>
              <a:buChar char="Ø"/>
            </a:pPr>
            <a:r>
              <a:rPr lang="en-US" sz="2000" dirty="0">
                <a:latin typeface="Constantia (Body)"/>
                <a:ea typeface="Cambria" panose="02040503050406030204" pitchFamily="18" charset="0"/>
              </a:rPr>
              <a:t>Producing</a:t>
            </a:r>
            <a:r>
              <a:rPr lang="en-US" sz="2000" cap="none" dirty="0">
                <a:latin typeface="Constantia (Body)"/>
                <a:ea typeface="Cambria" panose="02040503050406030204" pitchFamily="18" charset="0"/>
              </a:rPr>
              <a:t> loyal </a:t>
            </a:r>
            <a:r>
              <a:rPr lang="en-US" sz="2000" dirty="0">
                <a:latin typeface="Constantia (Body)"/>
                <a:ea typeface="Cambria" panose="02040503050406030204" pitchFamily="18" charset="0"/>
              </a:rPr>
              <a:t>customers</a:t>
            </a:r>
            <a:r>
              <a:rPr lang="en-US" sz="2000" cap="none" dirty="0">
                <a:latin typeface="Constantia (Body)"/>
                <a:ea typeface="Cambria" panose="02040503050406030204" pitchFamily="18" charset="0"/>
              </a:rPr>
              <a:t> of the brand might mean exceeding customer expectations.</a:t>
            </a: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The key to become unique in a competitive environment is often the delivery of a consistently high standard of customer service.</a:t>
            </a: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Furthermore in the emerging world of Customer Success, retention is a major objective.</a:t>
            </a:r>
          </a:p>
        </p:txBody>
      </p:sp>
    </p:spTree>
    <p:extLst>
      <p:ext uri="{BB962C8B-B14F-4D97-AF65-F5344CB8AC3E}">
        <p14:creationId xmlns:p14="http://schemas.microsoft.com/office/powerpoint/2010/main" val="161329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000" dirty="0">
                <a:latin typeface="Agency FB" panose="020B0503020202020204" pitchFamily="34" charset="0"/>
              </a:rPr>
              <a:t>Problem Statement</a:t>
            </a:r>
          </a:p>
        </p:txBody>
      </p:sp>
      <p:sp>
        <p:nvSpPr>
          <p:cNvPr id="6" name="Content Placeholder 5">
            <a:extLst>
              <a:ext uri="{FF2B5EF4-FFF2-40B4-BE49-F238E27FC236}">
                <a16:creationId xmlns:a16="http://schemas.microsoft.com/office/drawing/2014/main" id="{AE9AD1A2-48D6-4160-8B04-434C24E70AA2}"/>
              </a:ext>
            </a:extLst>
          </p:cNvPr>
          <p:cNvSpPr>
            <a:spLocks noGrp="1"/>
          </p:cNvSpPr>
          <p:nvPr>
            <p:ph idx="1"/>
          </p:nvPr>
        </p:nvSpPr>
        <p:spPr>
          <a:xfrm>
            <a:off x="1218882" y="2362200"/>
            <a:ext cx="9751060" cy="4419600"/>
          </a:xfrm>
        </p:spPr>
        <p:txBody>
          <a:bodyPr>
            <a:normAutofit fontScale="92500" lnSpcReduction="20000"/>
          </a:bodyPr>
          <a:lstStyle/>
          <a:p>
            <a:pPr>
              <a:buFont typeface="Wingdings" panose="05000000000000000000" pitchFamily="2" charset="2"/>
              <a:buChar char="Ø"/>
            </a:pPr>
            <a:r>
              <a:rPr lang="en-US" sz="2000" dirty="0"/>
              <a:t>Customer satisfaction has emerged as one of the most important factors that guarantees the success of an online store; it has been positioned as a key stimulant of purchase or repurchase intentions and customer loyalty.</a:t>
            </a:r>
          </a:p>
          <a:p>
            <a:pPr>
              <a:buFont typeface="Wingdings" panose="05000000000000000000" pitchFamily="2" charset="2"/>
              <a:buChar char="Ø"/>
            </a:pPr>
            <a:r>
              <a:rPr lang="en-US" sz="2000" dirty="0"/>
              <a:t>A comprehensive review of the literature, theories and models have been carried out to propose the models for customer activation and customer retention.</a:t>
            </a:r>
          </a:p>
          <a:p>
            <a:pPr>
              <a:buFont typeface="Wingdings" panose="05000000000000000000" pitchFamily="2" charset="2"/>
              <a:buChar char="Ø"/>
            </a:pPr>
            <a:r>
              <a:rPr lang="en-US" sz="2000" dirty="0"/>
              <a:t>Five major factors that contributed to the success of an e-commerce store have been identified as: service quality, system quality, information quality, trust and net benefit.</a:t>
            </a:r>
          </a:p>
          <a:p>
            <a:pPr>
              <a:buFont typeface="Wingdings" panose="05000000000000000000" pitchFamily="2" charset="2"/>
              <a:buChar char="Ø"/>
            </a:pPr>
            <a:r>
              <a:rPr lang="en-US" sz="2000" dirty="0"/>
              <a:t>The research furthermore investigated the factors that influence the online customers repeat purchase intention.</a:t>
            </a:r>
          </a:p>
          <a:p>
            <a:pPr>
              <a:buFont typeface="Wingdings" panose="05000000000000000000" pitchFamily="2" charset="2"/>
              <a:buChar char="Ø"/>
            </a:pPr>
            <a:r>
              <a:rPr lang="en-US" sz="2000" dirty="0"/>
              <a:t>The combination of both utilitarian value and hedonistic values are needed to affect the repeat purchase intention (loyalty) positively.</a:t>
            </a:r>
          </a:p>
          <a:p>
            <a:pPr>
              <a:buFont typeface="Wingdings" panose="05000000000000000000" pitchFamily="2" charset="2"/>
              <a:buChar char="Ø"/>
            </a:pPr>
            <a:r>
              <a:rPr lang="en-US" sz="2000" dirty="0"/>
              <a:t>The data is collected from the Indian online shoppers. Results indicate the e-retail success factors, which are very much critical for customer satisfaction.</a:t>
            </a:r>
          </a:p>
        </p:txBody>
      </p:sp>
    </p:spTree>
    <p:extLst>
      <p:ext uri="{BB962C8B-B14F-4D97-AF65-F5344CB8AC3E}">
        <p14:creationId xmlns:p14="http://schemas.microsoft.com/office/powerpoint/2010/main" val="166565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0E6C92-8E4C-4183-BAB3-A4B2A477DB2C}"/>
              </a:ext>
            </a:extLst>
          </p:cNvPr>
          <p:cNvSpPr txBox="1"/>
          <p:nvPr/>
        </p:nvSpPr>
        <p:spPr>
          <a:xfrm flipH="1">
            <a:off x="1077250" y="530876"/>
            <a:ext cx="10034324" cy="923330"/>
          </a:xfrm>
          <a:prstGeom prst="rect">
            <a:avLst/>
          </a:prstGeom>
          <a:noFill/>
        </p:spPr>
        <p:txBody>
          <a:bodyPr wrap="square" rtlCol="0">
            <a:spAutoFit/>
          </a:bodyPr>
          <a:lstStyle/>
          <a:p>
            <a:r>
              <a:rPr lang="en-US" b="1" dirty="0"/>
              <a:t>The problem statement can be represented in the form of below use case diagram as well.</a:t>
            </a:r>
          </a:p>
          <a:p>
            <a:endParaRPr lang="en-IN" b="1" dirty="0"/>
          </a:p>
        </p:txBody>
      </p:sp>
      <p:pic>
        <p:nvPicPr>
          <p:cNvPr id="5" name="Picture 4">
            <a:extLst>
              <a:ext uri="{FF2B5EF4-FFF2-40B4-BE49-F238E27FC236}">
                <a16:creationId xmlns:a16="http://schemas.microsoft.com/office/drawing/2014/main" id="{D3C61F6B-0BD7-4F04-BD4E-4B0C4A05B147}"/>
              </a:ext>
            </a:extLst>
          </p:cNvPr>
          <p:cNvPicPr>
            <a:picLocks noChangeAspect="1"/>
          </p:cNvPicPr>
          <p:nvPr/>
        </p:nvPicPr>
        <p:blipFill>
          <a:blip r:embed="rId2"/>
          <a:stretch>
            <a:fillRect/>
          </a:stretch>
        </p:blipFill>
        <p:spPr>
          <a:xfrm>
            <a:off x="1522412" y="1371600"/>
            <a:ext cx="8410988" cy="4640083"/>
          </a:xfrm>
          <a:prstGeom prst="rect">
            <a:avLst/>
          </a:prstGeom>
        </p:spPr>
      </p:pic>
    </p:spTree>
    <p:extLst>
      <p:ext uri="{BB962C8B-B14F-4D97-AF65-F5344CB8AC3E}">
        <p14:creationId xmlns:p14="http://schemas.microsoft.com/office/powerpoint/2010/main" val="239866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735D96-E10B-4817-8C1F-175E1C737FF6}"/>
              </a:ext>
            </a:extLst>
          </p:cNvPr>
          <p:cNvSpPr>
            <a:spLocks noGrp="1"/>
          </p:cNvSpPr>
          <p:nvPr>
            <p:ph type="title"/>
          </p:nvPr>
        </p:nvSpPr>
        <p:spPr/>
        <p:txBody>
          <a:bodyPr/>
          <a:lstStyle/>
          <a:p>
            <a:r>
              <a:rPr lang="en-IN" sz="4000" dirty="0">
                <a:latin typeface="Agency FB" panose="020B0503020202020204" pitchFamily="34" charset="0"/>
              </a:rPr>
              <a:t>Objective</a:t>
            </a:r>
          </a:p>
        </p:txBody>
      </p:sp>
      <p:sp>
        <p:nvSpPr>
          <p:cNvPr id="5" name="Content Placeholder 4">
            <a:extLst>
              <a:ext uri="{FF2B5EF4-FFF2-40B4-BE49-F238E27FC236}">
                <a16:creationId xmlns:a16="http://schemas.microsoft.com/office/drawing/2014/main" id="{0EBF189C-950B-4A75-95EF-4B52A041292F}"/>
              </a:ext>
            </a:extLst>
          </p:cNvPr>
          <p:cNvSpPr>
            <a:spLocks noGrp="1"/>
          </p:cNvSpPr>
          <p:nvPr>
            <p:ph idx="1"/>
          </p:nvPr>
        </p:nvSpPr>
        <p:spPr/>
        <p:txBody>
          <a:bodyPr>
            <a:normAutofit fontScale="85000" lnSpcReduction="10000"/>
          </a:bodyPr>
          <a:lstStyle/>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The objective is to apply the analytical skills and visualize the provided data in order to provide solutions or suggestions that would help to predict customer retention better for an E-Retail company using their data, provided by users over a period of time.</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I have to analyse the data stating what features were most influential in loss of valuable customer and then making a plan for how the company could use this information to increase customer retention.</a:t>
            </a:r>
          </a:p>
          <a:p>
            <a:endParaRPr lang="en-IN" dirty="0"/>
          </a:p>
        </p:txBody>
      </p:sp>
    </p:spTree>
    <p:extLst>
      <p:ext uri="{BB962C8B-B14F-4D97-AF65-F5344CB8AC3E}">
        <p14:creationId xmlns:p14="http://schemas.microsoft.com/office/powerpoint/2010/main" val="175024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378</TotalTime>
  <Words>2153</Words>
  <Application>Microsoft Office PowerPoint</Application>
  <PresentationFormat>Custom</PresentationFormat>
  <Paragraphs>134</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Agency FB</vt:lpstr>
      <vt:lpstr>Arial</vt:lpstr>
      <vt:lpstr>Cambria</vt:lpstr>
      <vt:lpstr>Century Gothic</vt:lpstr>
      <vt:lpstr>Constantia</vt:lpstr>
      <vt:lpstr>Constantia (Body)</vt:lpstr>
      <vt:lpstr>Helvetica Neue</vt:lpstr>
      <vt:lpstr>Wingdings</vt:lpstr>
      <vt:lpstr>Wingdings 3</vt:lpstr>
      <vt:lpstr>Ion Boardroom</vt:lpstr>
      <vt:lpstr>Customer Retention Case Study (PowerPoint presentation)</vt:lpstr>
      <vt:lpstr>Content:</vt:lpstr>
      <vt:lpstr>Introduction</vt:lpstr>
      <vt:lpstr>PowerPoint Presentation</vt:lpstr>
      <vt:lpstr>PowerPoint Presentation</vt:lpstr>
      <vt:lpstr>PowerPoint Presentation</vt:lpstr>
      <vt:lpstr>Problem Statement</vt:lpstr>
      <vt:lpstr>PowerPoint Presentation</vt:lpstr>
      <vt:lpstr>Objective</vt:lpstr>
      <vt:lpstr>Exploratory Data Analysis (EDA)</vt:lpstr>
      <vt:lpstr>PowerPoint Presentation</vt:lpstr>
      <vt:lpstr>Dataset Description</vt:lpstr>
      <vt:lpstr>Visualization</vt:lpstr>
      <vt:lpstr>Univariate Analysis:</vt:lpstr>
      <vt:lpstr>Bivariate Analysis:</vt:lpstr>
      <vt:lpstr>Bivariate Analysis:</vt:lpstr>
      <vt:lpstr>Bivariate Analysis:</vt:lpstr>
      <vt:lpstr>Multivariate Analysis:</vt:lpstr>
      <vt:lpstr>Multivariate Analysis:</vt:lpstr>
      <vt:lpstr>Correlation between the columns:</vt:lpstr>
      <vt:lpstr>Inference</vt:lpstr>
      <vt:lpstr>1. Amazon.com</vt:lpstr>
      <vt:lpstr>2. Flipkart.com</vt:lpstr>
      <vt:lpstr>3. Myntra.com</vt:lpstr>
      <vt:lpstr>4. Paytm.com</vt:lpstr>
      <vt:lpstr>5. Snapdeal.com</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Sweta Rai</dc:creator>
  <cp:lastModifiedBy>benjamin emmanuel</cp:lastModifiedBy>
  <cp:revision>35</cp:revision>
  <dcterms:created xsi:type="dcterms:W3CDTF">2021-09-16T06:05:54Z</dcterms:created>
  <dcterms:modified xsi:type="dcterms:W3CDTF">2022-04-13T13:09:33Z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