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8" r:id="rId1"/>
  </p:sldMasterIdLst>
  <p:notesMasterIdLst>
    <p:notesMasterId r:id="rId28"/>
  </p:notesMasterIdLst>
  <p:handoutMasterIdLst>
    <p:handoutMasterId r:id="rId29"/>
  </p:handoutMasterIdLst>
  <p:sldIdLst>
    <p:sldId id="268" r:id="rId2"/>
    <p:sldId id="278" r:id="rId3"/>
    <p:sldId id="279" r:id="rId4"/>
    <p:sldId id="280" r:id="rId5"/>
    <p:sldId id="281" r:id="rId6"/>
    <p:sldId id="269" r:id="rId7"/>
    <p:sldId id="273" r:id="rId8"/>
    <p:sldId id="270" r:id="rId9"/>
    <p:sldId id="282" r:id="rId10"/>
    <p:sldId id="283" r:id="rId11"/>
    <p:sldId id="271" r:id="rId12"/>
    <p:sldId id="292" r:id="rId13"/>
    <p:sldId id="284" r:id="rId14"/>
    <p:sldId id="285" r:id="rId15"/>
    <p:sldId id="286" r:id="rId16"/>
    <p:sldId id="290" r:id="rId17"/>
    <p:sldId id="291" r:id="rId18"/>
    <p:sldId id="287" r:id="rId19"/>
    <p:sldId id="288" r:id="rId20"/>
    <p:sldId id="293" r:id="rId21"/>
    <p:sldId id="294" r:id="rId22"/>
    <p:sldId id="295" r:id="rId23"/>
    <p:sldId id="296" r:id="rId24"/>
    <p:sldId id="297" r:id="rId25"/>
    <p:sldId id="298" r:id="rId26"/>
    <p:sldId id="299" r:id="rId2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384">
          <p15:clr>
            <a:srgbClr val="A4A3A4"/>
          </p15:clr>
        </p15:guide>
        <p15:guide id="3" orient="horz" pos="3792">
          <p15:clr>
            <a:srgbClr val="A4A3A4"/>
          </p15:clr>
        </p15:guide>
        <p15:guide id="4" pos="959">
          <p15:clr>
            <a:srgbClr val="A4A3A4"/>
          </p15:clr>
        </p15:guide>
        <p15:guide id="5" pos="671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85" d="100"/>
          <a:sy n="85" d="100"/>
        </p:scale>
        <p:origin x="774" y="90"/>
      </p:cViewPr>
      <p:guideLst>
        <p:guide orient="horz" pos="2160"/>
        <p:guide orient="horz" pos="384"/>
        <p:guide orient="horz" pos="3792"/>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DD2C3F-9F64-4AFC-BDFA-99B0FD662495}" type="doc">
      <dgm:prSet loTypeId="urn:microsoft.com/office/officeart/2005/8/layout/matrix2" loCatId="matrix" qsTypeId="urn:microsoft.com/office/officeart/2005/8/quickstyle/3d3" qsCatId="3D" csTypeId="urn:microsoft.com/office/officeart/2005/8/colors/colorful1" csCatId="colorful" phldr="1"/>
      <dgm:spPr/>
      <dgm:t>
        <a:bodyPr/>
        <a:lstStyle/>
        <a:p>
          <a:endParaRPr lang="en-US"/>
        </a:p>
      </dgm:t>
    </dgm:pt>
    <dgm:pt modelId="{A6BA014C-D5CD-45B0-A6E8-DE38B4DCEFFA}">
      <dgm:prSet custT="1"/>
      <dgm:spPr/>
      <dgm:t>
        <a:bodyPr/>
        <a:lstStyle/>
        <a:p>
          <a:r>
            <a:rPr lang="en-US" sz="1600" b="0" i="0" dirty="0">
              <a:latin typeface="Constantia (Body)"/>
            </a:rPr>
            <a:t>Shape : 2,09,593 rows and 37 columns</a:t>
          </a:r>
        </a:p>
      </dgm:t>
    </dgm:pt>
    <dgm:pt modelId="{E1017A9B-2BAD-4A79-858F-3F2A232CC5FC}" type="parTrans" cxnId="{8C593243-2BBC-4C4A-B2D6-B7295886EAC2}">
      <dgm:prSet/>
      <dgm:spPr/>
      <dgm:t>
        <a:bodyPr/>
        <a:lstStyle/>
        <a:p>
          <a:endParaRPr lang="en-US"/>
        </a:p>
      </dgm:t>
    </dgm:pt>
    <dgm:pt modelId="{636D1143-B90B-4888-9B22-17B0348BA51B}" type="sibTrans" cxnId="{8C593243-2BBC-4C4A-B2D6-B7295886EAC2}">
      <dgm:prSet/>
      <dgm:spPr/>
      <dgm:t>
        <a:bodyPr/>
        <a:lstStyle/>
        <a:p>
          <a:endParaRPr lang="en-US"/>
        </a:p>
      </dgm:t>
    </dgm:pt>
    <dgm:pt modelId="{192D9088-0E6C-46F1-9F85-A5FD4F11ECA9}">
      <dgm:prSet custT="1">
        <dgm:style>
          <a:lnRef idx="1">
            <a:schemeClr val="accent6"/>
          </a:lnRef>
          <a:fillRef idx="2">
            <a:schemeClr val="accent6"/>
          </a:fillRef>
          <a:effectRef idx="1">
            <a:schemeClr val="accent6"/>
          </a:effectRef>
          <a:fontRef idx="minor">
            <a:schemeClr val="dk1"/>
          </a:fontRef>
        </dgm:style>
      </dgm:prSet>
      <dgm:spPr/>
      <dgm:t>
        <a:bodyPr/>
        <a:lstStyle/>
        <a:p>
          <a:r>
            <a:rPr lang="en-US" sz="1600" b="0" i="0" dirty="0">
              <a:latin typeface="Constantia (Body)"/>
            </a:rPr>
            <a:t>No null values present</a:t>
          </a:r>
          <a:endParaRPr lang="en-US" sz="1600" dirty="0">
            <a:latin typeface="Constantia (Body)"/>
          </a:endParaRPr>
        </a:p>
      </dgm:t>
    </dgm:pt>
    <dgm:pt modelId="{12D3E03D-B243-4A51-BF2F-2464335A4416}" type="parTrans" cxnId="{9115828E-064B-43A6-8B7B-73931DC5C463}">
      <dgm:prSet/>
      <dgm:spPr/>
      <dgm:t>
        <a:bodyPr/>
        <a:lstStyle/>
        <a:p>
          <a:endParaRPr lang="en-US"/>
        </a:p>
      </dgm:t>
    </dgm:pt>
    <dgm:pt modelId="{8A095F39-0332-4410-8B60-A5C1F66041C0}" type="sibTrans" cxnId="{9115828E-064B-43A6-8B7B-73931DC5C463}">
      <dgm:prSet/>
      <dgm:spPr/>
      <dgm:t>
        <a:bodyPr/>
        <a:lstStyle/>
        <a:p>
          <a:endParaRPr lang="en-US"/>
        </a:p>
      </dgm:t>
    </dgm:pt>
    <dgm:pt modelId="{66F65BFA-2C7D-4B52-A360-F48BEE6838C0}">
      <dgm:prSet custT="1"/>
      <dgm:spPr/>
      <dgm:t>
        <a:bodyPr/>
        <a:lstStyle/>
        <a:p>
          <a:pPr rtl="0"/>
          <a:r>
            <a:rPr lang="en-US" sz="1600" b="0" i="0" dirty="0">
              <a:latin typeface="Constantia (Body)"/>
            </a:rPr>
            <a:t>Only one duplicate row/record found</a:t>
          </a:r>
          <a:endParaRPr lang="en-US" sz="1600" dirty="0">
            <a:latin typeface="Constantia (Body)"/>
          </a:endParaRPr>
        </a:p>
      </dgm:t>
    </dgm:pt>
    <dgm:pt modelId="{A5A0009A-D57B-405D-93E0-B435AAB5176B}" type="parTrans" cxnId="{4FB5C9DF-4B52-4998-B9D4-363D930A77F4}">
      <dgm:prSet/>
      <dgm:spPr/>
      <dgm:t>
        <a:bodyPr/>
        <a:lstStyle/>
        <a:p>
          <a:endParaRPr lang="en-US"/>
        </a:p>
      </dgm:t>
    </dgm:pt>
    <dgm:pt modelId="{ED537FEA-734A-412E-A77E-4BDBEF6A6C92}" type="sibTrans" cxnId="{4FB5C9DF-4B52-4998-B9D4-363D930A77F4}">
      <dgm:prSet/>
      <dgm:spPr/>
      <dgm:t>
        <a:bodyPr/>
        <a:lstStyle/>
        <a:p>
          <a:endParaRPr lang="en-US"/>
        </a:p>
      </dgm:t>
    </dgm:pt>
    <dgm:pt modelId="{1DBF71A1-A201-4EA1-97EA-DB24F49F7E56}">
      <dgm:prSet custT="1"/>
      <dgm:spPr/>
      <dgm:t>
        <a:bodyPr/>
        <a:lstStyle/>
        <a:p>
          <a:pPr rtl="0"/>
          <a:r>
            <a:rPr lang="en-US" sz="1600" b="0" i="0" dirty="0">
              <a:latin typeface="Constantia (Body)"/>
            </a:rPr>
            <a:t>Datatypes of float, integer and object are in dataset</a:t>
          </a:r>
          <a:endParaRPr lang="en-US" sz="1600" dirty="0">
            <a:latin typeface="Constantia (Body)"/>
          </a:endParaRPr>
        </a:p>
      </dgm:t>
    </dgm:pt>
    <dgm:pt modelId="{9DB2FCB8-C29E-4ED4-8FB6-0183F2586A47}" type="parTrans" cxnId="{DEDF3986-9436-4C49-8F62-61BA3C47DC60}">
      <dgm:prSet/>
      <dgm:spPr/>
      <dgm:t>
        <a:bodyPr/>
        <a:lstStyle/>
        <a:p>
          <a:endParaRPr lang="en-US"/>
        </a:p>
      </dgm:t>
    </dgm:pt>
    <dgm:pt modelId="{9E15DBF5-A65E-4418-A7F5-AEB065A17EFD}" type="sibTrans" cxnId="{DEDF3986-9436-4C49-8F62-61BA3C47DC60}">
      <dgm:prSet/>
      <dgm:spPr/>
      <dgm:t>
        <a:bodyPr/>
        <a:lstStyle/>
        <a:p>
          <a:endParaRPr lang="en-US"/>
        </a:p>
      </dgm:t>
    </dgm:pt>
    <dgm:pt modelId="{409AB205-CA75-4F34-9950-D1778ABE0C5D}" type="pres">
      <dgm:prSet presAssocID="{0BDD2C3F-9F64-4AFC-BDFA-99B0FD662495}" presName="matrix" presStyleCnt="0">
        <dgm:presLayoutVars>
          <dgm:chMax val="1"/>
          <dgm:dir/>
          <dgm:resizeHandles val="exact"/>
        </dgm:presLayoutVars>
      </dgm:prSet>
      <dgm:spPr/>
    </dgm:pt>
    <dgm:pt modelId="{18D709CE-CC30-452B-94AF-D369BF8838EE}" type="pres">
      <dgm:prSet presAssocID="{0BDD2C3F-9F64-4AFC-BDFA-99B0FD662495}" presName="axisShape" presStyleLbl="bgShp" presStyleIdx="0" presStyleCnt="1"/>
      <dgm:spPr/>
    </dgm:pt>
    <dgm:pt modelId="{7B103496-DA0E-4685-89BE-480B410F7FCF}" type="pres">
      <dgm:prSet presAssocID="{0BDD2C3F-9F64-4AFC-BDFA-99B0FD662495}" presName="rect1" presStyleLbl="node1" presStyleIdx="0" presStyleCnt="4">
        <dgm:presLayoutVars>
          <dgm:chMax val="0"/>
          <dgm:chPref val="0"/>
          <dgm:bulletEnabled val="1"/>
        </dgm:presLayoutVars>
      </dgm:prSet>
      <dgm:spPr/>
    </dgm:pt>
    <dgm:pt modelId="{97980B12-612D-45AF-96B7-86D66152C1E9}" type="pres">
      <dgm:prSet presAssocID="{0BDD2C3F-9F64-4AFC-BDFA-99B0FD662495}" presName="rect2" presStyleLbl="node1" presStyleIdx="1" presStyleCnt="4">
        <dgm:presLayoutVars>
          <dgm:chMax val="0"/>
          <dgm:chPref val="0"/>
          <dgm:bulletEnabled val="1"/>
        </dgm:presLayoutVars>
      </dgm:prSet>
      <dgm:spPr/>
    </dgm:pt>
    <dgm:pt modelId="{65245A7B-7C16-44E2-AEE8-3B675CFCEFDA}" type="pres">
      <dgm:prSet presAssocID="{0BDD2C3F-9F64-4AFC-BDFA-99B0FD662495}" presName="rect3" presStyleLbl="node1" presStyleIdx="2" presStyleCnt="4">
        <dgm:presLayoutVars>
          <dgm:chMax val="0"/>
          <dgm:chPref val="0"/>
          <dgm:bulletEnabled val="1"/>
        </dgm:presLayoutVars>
      </dgm:prSet>
      <dgm:spPr/>
    </dgm:pt>
    <dgm:pt modelId="{B80B054A-6F89-48AB-AE26-0079B56D1C05}" type="pres">
      <dgm:prSet presAssocID="{0BDD2C3F-9F64-4AFC-BDFA-99B0FD662495}" presName="rect4" presStyleLbl="node1" presStyleIdx="3" presStyleCnt="4">
        <dgm:presLayoutVars>
          <dgm:chMax val="0"/>
          <dgm:chPref val="0"/>
          <dgm:bulletEnabled val="1"/>
        </dgm:presLayoutVars>
      </dgm:prSet>
      <dgm:spPr/>
    </dgm:pt>
  </dgm:ptLst>
  <dgm:cxnLst>
    <dgm:cxn modelId="{9A5B3212-7BAB-4FE9-9B07-D3D74F23C04F}" type="presOf" srcId="{192D9088-0E6C-46F1-9F85-A5FD4F11ECA9}" destId="{97980B12-612D-45AF-96B7-86D66152C1E9}" srcOrd="0" destOrd="0" presId="urn:microsoft.com/office/officeart/2005/8/layout/matrix2"/>
    <dgm:cxn modelId="{BEF3E33D-AAE3-46D0-B803-64930AD31E3F}" type="presOf" srcId="{0BDD2C3F-9F64-4AFC-BDFA-99B0FD662495}" destId="{409AB205-CA75-4F34-9950-D1778ABE0C5D}" srcOrd="0" destOrd="0" presId="urn:microsoft.com/office/officeart/2005/8/layout/matrix2"/>
    <dgm:cxn modelId="{8C593243-2BBC-4C4A-B2D6-B7295886EAC2}" srcId="{0BDD2C3F-9F64-4AFC-BDFA-99B0FD662495}" destId="{A6BA014C-D5CD-45B0-A6E8-DE38B4DCEFFA}" srcOrd="0" destOrd="0" parTransId="{E1017A9B-2BAD-4A79-858F-3F2A232CC5FC}" sibTransId="{636D1143-B90B-4888-9B22-17B0348BA51B}"/>
    <dgm:cxn modelId="{DEDF3986-9436-4C49-8F62-61BA3C47DC60}" srcId="{0BDD2C3F-9F64-4AFC-BDFA-99B0FD662495}" destId="{1DBF71A1-A201-4EA1-97EA-DB24F49F7E56}" srcOrd="3" destOrd="0" parTransId="{9DB2FCB8-C29E-4ED4-8FB6-0183F2586A47}" sibTransId="{9E15DBF5-A65E-4418-A7F5-AEB065A17EFD}"/>
    <dgm:cxn modelId="{9115828E-064B-43A6-8B7B-73931DC5C463}" srcId="{0BDD2C3F-9F64-4AFC-BDFA-99B0FD662495}" destId="{192D9088-0E6C-46F1-9F85-A5FD4F11ECA9}" srcOrd="1" destOrd="0" parTransId="{12D3E03D-B243-4A51-BF2F-2464335A4416}" sibTransId="{8A095F39-0332-4410-8B60-A5C1F66041C0}"/>
    <dgm:cxn modelId="{10EDE197-4B72-41B3-B1C1-8D30D5A983A8}" type="presOf" srcId="{66F65BFA-2C7D-4B52-A360-F48BEE6838C0}" destId="{65245A7B-7C16-44E2-AEE8-3B675CFCEFDA}" srcOrd="0" destOrd="0" presId="urn:microsoft.com/office/officeart/2005/8/layout/matrix2"/>
    <dgm:cxn modelId="{564A34B1-0AE4-4F2F-A6AD-F461CA32B386}" type="presOf" srcId="{1DBF71A1-A201-4EA1-97EA-DB24F49F7E56}" destId="{B80B054A-6F89-48AB-AE26-0079B56D1C05}" srcOrd="0" destOrd="0" presId="urn:microsoft.com/office/officeart/2005/8/layout/matrix2"/>
    <dgm:cxn modelId="{485ACDD1-8BA5-4FB5-8790-F1B5BAC86222}" type="presOf" srcId="{A6BA014C-D5CD-45B0-A6E8-DE38B4DCEFFA}" destId="{7B103496-DA0E-4685-89BE-480B410F7FCF}" srcOrd="0" destOrd="0" presId="urn:microsoft.com/office/officeart/2005/8/layout/matrix2"/>
    <dgm:cxn modelId="{4FB5C9DF-4B52-4998-B9D4-363D930A77F4}" srcId="{0BDD2C3F-9F64-4AFC-BDFA-99B0FD662495}" destId="{66F65BFA-2C7D-4B52-A360-F48BEE6838C0}" srcOrd="2" destOrd="0" parTransId="{A5A0009A-D57B-405D-93E0-B435AAB5176B}" sibTransId="{ED537FEA-734A-412E-A77E-4BDBEF6A6C92}"/>
    <dgm:cxn modelId="{D3AC11BA-5E20-4F9D-929F-E3358BDBF945}" type="presParOf" srcId="{409AB205-CA75-4F34-9950-D1778ABE0C5D}" destId="{18D709CE-CC30-452B-94AF-D369BF8838EE}" srcOrd="0" destOrd="0" presId="urn:microsoft.com/office/officeart/2005/8/layout/matrix2"/>
    <dgm:cxn modelId="{0817766F-C16C-4491-9045-BC02702A200E}" type="presParOf" srcId="{409AB205-CA75-4F34-9950-D1778ABE0C5D}" destId="{7B103496-DA0E-4685-89BE-480B410F7FCF}" srcOrd="1" destOrd="0" presId="urn:microsoft.com/office/officeart/2005/8/layout/matrix2"/>
    <dgm:cxn modelId="{764F39F7-A350-4C1B-96AE-93B222A6DBC9}" type="presParOf" srcId="{409AB205-CA75-4F34-9950-D1778ABE0C5D}" destId="{97980B12-612D-45AF-96B7-86D66152C1E9}" srcOrd="2" destOrd="0" presId="urn:microsoft.com/office/officeart/2005/8/layout/matrix2"/>
    <dgm:cxn modelId="{DAC22198-C00F-4B18-B768-795D26CE1A4B}" type="presParOf" srcId="{409AB205-CA75-4F34-9950-D1778ABE0C5D}" destId="{65245A7B-7C16-44E2-AEE8-3B675CFCEFDA}" srcOrd="3" destOrd="0" presId="urn:microsoft.com/office/officeart/2005/8/layout/matrix2"/>
    <dgm:cxn modelId="{513F2096-2167-4CCA-9BEC-1389BA467F57}" type="presParOf" srcId="{409AB205-CA75-4F34-9950-D1778ABE0C5D}" destId="{B80B054A-6F89-48AB-AE26-0079B56D1C05}"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D709CE-CC30-452B-94AF-D369BF8838EE}">
      <dsp:nvSpPr>
        <dsp:cNvPr id="0" name=""/>
        <dsp:cNvSpPr/>
      </dsp:nvSpPr>
      <dsp:spPr>
        <a:xfrm>
          <a:off x="0" y="71966"/>
          <a:ext cx="3733801" cy="3733801"/>
        </a:xfrm>
        <a:prstGeom prst="quadArrow">
          <a:avLst>
            <a:gd name="adj1" fmla="val 2000"/>
            <a:gd name="adj2" fmla="val 4000"/>
            <a:gd name="adj3" fmla="val 5000"/>
          </a:avLst>
        </a:prstGeom>
        <a:solidFill>
          <a:schemeClr val="accent2">
            <a:tint val="40000"/>
            <a:hueOff val="0"/>
            <a:satOff val="0"/>
            <a:lumOff val="0"/>
            <a:alphaOff val="0"/>
          </a:schemeClr>
        </a:solidFill>
        <a:ln w="9525" cap="flat" cmpd="sng" algn="ctr">
          <a:solidFill>
            <a:schemeClr val="dk1">
              <a:hueOff val="0"/>
              <a:satOff val="0"/>
              <a:lumOff val="0"/>
              <a:alphaOff val="0"/>
            </a:schemeClr>
          </a:solidFill>
          <a:prstDash val="solid"/>
        </a:ln>
        <a:effectLst/>
        <a:scene3d>
          <a:camera prst="orthographicFront">
            <a:rot lat="0" lon="0" rev="0"/>
          </a:camera>
          <a:lightRig rig="contrasting" dir="t">
            <a:rot lat="0" lon="0" rev="1200000"/>
          </a:lightRig>
        </a:scene3d>
        <a:sp3d z="-300000" prstMaterial="plastic"/>
      </dsp:spPr>
      <dsp:style>
        <a:lnRef idx="1">
          <a:scrgbClr r="0" g="0" b="0"/>
        </a:lnRef>
        <a:fillRef idx="1">
          <a:scrgbClr r="0" g="0" b="0"/>
        </a:fillRef>
        <a:effectRef idx="0">
          <a:scrgbClr r="0" g="0" b="0"/>
        </a:effectRef>
        <a:fontRef idx="minor"/>
      </dsp:style>
    </dsp:sp>
    <dsp:sp modelId="{7B103496-DA0E-4685-89BE-480B410F7FCF}">
      <dsp:nvSpPr>
        <dsp:cNvPr id="0" name=""/>
        <dsp:cNvSpPr/>
      </dsp:nvSpPr>
      <dsp:spPr>
        <a:xfrm>
          <a:off x="242697" y="314663"/>
          <a:ext cx="1493520" cy="1493520"/>
        </a:xfrm>
        <a:prstGeom prst="roundRect">
          <a:avLst/>
        </a:prstGeom>
        <a:solidFill>
          <a:schemeClr val="accent2">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Shape : 2,09,593 rows and 37 columns</a:t>
          </a:r>
        </a:p>
      </dsp:txBody>
      <dsp:txXfrm>
        <a:off x="315605" y="387571"/>
        <a:ext cx="1347704" cy="1347704"/>
      </dsp:txXfrm>
    </dsp:sp>
    <dsp:sp modelId="{97980B12-612D-45AF-96B7-86D66152C1E9}">
      <dsp:nvSpPr>
        <dsp:cNvPr id="0" name=""/>
        <dsp:cNvSpPr/>
      </dsp:nvSpPr>
      <dsp:spPr>
        <a:xfrm>
          <a:off x="1997583" y="314663"/>
          <a:ext cx="1493520" cy="1493520"/>
        </a:xfrm>
        <a:prstGeom prst="roundRect">
          <a:avLst/>
        </a:prstGeom>
        <a:gradFill rotWithShape="1">
          <a:gsLst>
            <a:gs pos="0">
              <a:schemeClr val="accent6">
                <a:tint val="60000"/>
                <a:lumMod val="110000"/>
              </a:schemeClr>
            </a:gs>
            <a:gs pos="100000">
              <a:schemeClr val="accent6">
                <a:tint val="82000"/>
              </a:schemeClr>
            </a:gs>
          </a:gsLst>
          <a:lin ang="5400000" scaled="0"/>
        </a:gradFill>
        <a:ln w="9525" cap="flat" cmpd="sng" algn="ctr">
          <a:solidFill>
            <a:schemeClr val="accent6"/>
          </a:solidFill>
          <a:prstDash val="solid"/>
        </a:ln>
        <a:effectLst/>
        <a:scene3d>
          <a:camera prst="orthographicFront">
            <a:rot lat="0" lon="0" rev="0"/>
          </a:camera>
          <a:lightRig rig="contrasting" dir="t">
            <a:rot lat="0" lon="0" rev="1200000"/>
          </a:lightRig>
        </a:scene3d>
        <a:sp3d/>
      </dsp:spPr>
      <dsp:style>
        <a:lnRef idx="1">
          <a:schemeClr val="accent6"/>
        </a:lnRef>
        <a:fillRef idx="2">
          <a:schemeClr val="accent6"/>
        </a:fillRef>
        <a:effectRef idx="1">
          <a:schemeClr val="accent6"/>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Constantia (Body)"/>
            </a:rPr>
            <a:t>No null values present</a:t>
          </a:r>
          <a:endParaRPr lang="en-US" sz="1600" kern="1200" dirty="0">
            <a:latin typeface="Constantia (Body)"/>
          </a:endParaRPr>
        </a:p>
      </dsp:txBody>
      <dsp:txXfrm>
        <a:off x="2070491" y="387571"/>
        <a:ext cx="1347704" cy="1347704"/>
      </dsp:txXfrm>
    </dsp:sp>
    <dsp:sp modelId="{65245A7B-7C16-44E2-AEE8-3B675CFCEFDA}">
      <dsp:nvSpPr>
        <dsp:cNvPr id="0" name=""/>
        <dsp:cNvSpPr/>
      </dsp:nvSpPr>
      <dsp:spPr>
        <a:xfrm>
          <a:off x="242697" y="2069549"/>
          <a:ext cx="1493520" cy="1493520"/>
        </a:xfrm>
        <a:prstGeom prst="roundRect">
          <a:avLst/>
        </a:prstGeom>
        <a:solidFill>
          <a:schemeClr val="accent4">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Only one duplicate row/record found</a:t>
          </a:r>
          <a:endParaRPr lang="en-US" sz="1600" kern="1200" dirty="0">
            <a:latin typeface="Constantia (Body)"/>
          </a:endParaRPr>
        </a:p>
      </dsp:txBody>
      <dsp:txXfrm>
        <a:off x="315605" y="2142457"/>
        <a:ext cx="1347704" cy="1347704"/>
      </dsp:txXfrm>
    </dsp:sp>
    <dsp:sp modelId="{B80B054A-6F89-48AB-AE26-0079B56D1C05}">
      <dsp:nvSpPr>
        <dsp:cNvPr id="0" name=""/>
        <dsp:cNvSpPr/>
      </dsp:nvSpPr>
      <dsp:spPr>
        <a:xfrm>
          <a:off x="1997583" y="2069549"/>
          <a:ext cx="1493520" cy="1493520"/>
        </a:xfrm>
        <a:prstGeom prst="roundRect">
          <a:avLst/>
        </a:prstGeom>
        <a:solidFill>
          <a:schemeClr val="accent5">
            <a:hueOff val="0"/>
            <a:satOff val="0"/>
            <a:lumOff val="0"/>
            <a:alphaOff val="0"/>
          </a:schemeClr>
        </a:solidFill>
        <a:ln>
          <a:noFill/>
        </a:ln>
        <a:effectLst>
          <a:innerShdw blurRad="25400" dist="12700" dir="13500000">
            <a:srgbClr val="000000">
              <a:alpha val="45000"/>
            </a:srgbClr>
          </a:inn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lang="en-US" sz="1600" b="0" i="0" kern="1200" dirty="0">
              <a:latin typeface="Constantia (Body)"/>
            </a:rPr>
            <a:t>Datatypes of float, integer and object are in dataset</a:t>
          </a:r>
          <a:endParaRPr lang="en-US" sz="1600" kern="1200" dirty="0">
            <a:latin typeface="Constantia (Body)"/>
          </a:endParaRPr>
        </a:p>
      </dsp:txBody>
      <dsp:txXfrm>
        <a:off x="2070491" y="2142457"/>
        <a:ext cx="1347704" cy="1347704"/>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t>5/31/2022</a:t>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t>‹#›</a:t>
            </a:fld>
            <a:endParaRPr dirty="0"/>
          </a:p>
        </p:txBody>
      </p:sp>
    </p:spTree>
    <p:extLst>
      <p:ext uri="{BB962C8B-B14F-4D97-AF65-F5344CB8AC3E}">
        <p14:creationId xmlns:p14="http://schemas.microsoft.com/office/powerpoint/2010/main" val="86830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t>5/31/2022</a:t>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t>‹#›</a:t>
            </a:fld>
            <a:endParaRPr dirty="0"/>
          </a:p>
        </p:txBody>
      </p:sp>
    </p:spTree>
    <p:extLst>
      <p:ext uri="{BB962C8B-B14F-4D97-AF65-F5344CB8AC3E}">
        <p14:creationId xmlns:p14="http://schemas.microsoft.com/office/powerpoint/2010/main" val="289472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1</a:t>
            </a:fld>
            <a:endParaRPr lang="en-US" dirty="0"/>
          </a:p>
        </p:txBody>
      </p:sp>
    </p:spTree>
    <p:extLst>
      <p:ext uri="{BB962C8B-B14F-4D97-AF65-F5344CB8AC3E}">
        <p14:creationId xmlns:p14="http://schemas.microsoft.com/office/powerpoint/2010/main" val="40852762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6</a:t>
            </a:fld>
            <a:endParaRPr lang="en-US" dirty="0"/>
          </a:p>
        </p:txBody>
      </p:sp>
    </p:spTree>
    <p:extLst>
      <p:ext uri="{BB962C8B-B14F-4D97-AF65-F5344CB8AC3E}">
        <p14:creationId xmlns:p14="http://schemas.microsoft.com/office/powerpoint/2010/main" val="2725600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7</a:t>
            </a:fld>
            <a:endParaRPr lang="en-US" dirty="0"/>
          </a:p>
        </p:txBody>
      </p:sp>
    </p:spTree>
    <p:extLst>
      <p:ext uri="{BB962C8B-B14F-4D97-AF65-F5344CB8AC3E}">
        <p14:creationId xmlns:p14="http://schemas.microsoft.com/office/powerpoint/2010/main" val="1400489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8</a:t>
            </a:fld>
            <a:endParaRPr lang="en-US" dirty="0"/>
          </a:p>
        </p:txBody>
      </p:sp>
    </p:spTree>
    <p:extLst>
      <p:ext uri="{BB962C8B-B14F-4D97-AF65-F5344CB8AC3E}">
        <p14:creationId xmlns:p14="http://schemas.microsoft.com/office/powerpoint/2010/main" val="3546443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105DB2-FD3E-441D-8B7E-7AE83ECE27B3}" type="slidenum">
              <a:rPr lang="en-US" smtClean="0"/>
              <a:t>9</a:t>
            </a:fld>
            <a:endParaRPr lang="en-US" dirty="0"/>
          </a:p>
        </p:txBody>
      </p:sp>
    </p:spTree>
    <p:extLst>
      <p:ext uri="{BB962C8B-B14F-4D97-AF65-F5344CB8AC3E}">
        <p14:creationId xmlns:p14="http://schemas.microsoft.com/office/powerpoint/2010/main" val="2042992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10</a:t>
            </a:fld>
            <a:endParaRPr lang="en-US" dirty="0"/>
          </a:p>
        </p:txBody>
      </p:sp>
    </p:spTree>
    <p:extLst>
      <p:ext uri="{BB962C8B-B14F-4D97-AF65-F5344CB8AC3E}">
        <p14:creationId xmlns:p14="http://schemas.microsoft.com/office/powerpoint/2010/main" val="3886149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t>11</a:t>
            </a:fld>
            <a:endParaRPr lang="en-US" dirty="0"/>
          </a:p>
        </p:txBody>
      </p:sp>
    </p:spTree>
    <p:extLst>
      <p:ext uri="{BB962C8B-B14F-4D97-AF65-F5344CB8AC3E}">
        <p14:creationId xmlns:p14="http://schemas.microsoft.com/office/powerpoint/2010/main" val="280573025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0" y="0"/>
            <a:ext cx="12227975"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1697" y="1871132"/>
            <a:ext cx="6813894" cy="1515533"/>
          </a:xfrm>
        </p:spPr>
        <p:txBody>
          <a:bodyPr anchor="b">
            <a:noAutofit/>
          </a:bodyPr>
          <a:lstStyle>
            <a:lvl1pPr algn="ctr">
              <a:defRPr sz="5398">
                <a:effectLst/>
              </a:defRPr>
            </a:lvl1pPr>
          </a:lstStyle>
          <a:p>
            <a:r>
              <a:rPr lang="en-US"/>
              <a:t>Click to edit Master title style</a:t>
            </a:r>
            <a:endParaRPr lang="en-US" dirty="0"/>
          </a:p>
        </p:txBody>
      </p:sp>
      <p:sp>
        <p:nvSpPr>
          <p:cNvPr id="3" name="Subtitle 2"/>
          <p:cNvSpPr>
            <a:spLocks noGrp="1"/>
          </p:cNvSpPr>
          <p:nvPr>
            <p:ph type="subTitle" idx="1"/>
          </p:nvPr>
        </p:nvSpPr>
        <p:spPr>
          <a:xfrm>
            <a:off x="2691697" y="3657597"/>
            <a:ext cx="6813894" cy="1320802"/>
          </a:xfrm>
        </p:spPr>
        <p:txBody>
          <a:bodyPr anchor="t">
            <a:normAutofit/>
          </a:bodyPr>
          <a:lstStyle>
            <a:lvl1pPr marL="0" indent="0" algn="ctr">
              <a:buNone/>
              <a:defRPr sz="2099">
                <a:solidFill>
                  <a:schemeClr val="tx1"/>
                </a:solidFill>
              </a:defRPr>
            </a:lvl1pPr>
            <a:lvl2pPr marL="457063" indent="0" algn="ctr">
              <a:buNone/>
              <a:defRPr>
                <a:solidFill>
                  <a:schemeClr val="tx1">
                    <a:tint val="75000"/>
                  </a:schemeClr>
                </a:solidFill>
              </a:defRPr>
            </a:lvl2pPr>
            <a:lvl3pPr marL="914126" indent="0" algn="ctr">
              <a:buNone/>
              <a:defRPr>
                <a:solidFill>
                  <a:schemeClr val="tx1">
                    <a:tint val="75000"/>
                  </a:schemeClr>
                </a:solidFill>
              </a:defRPr>
            </a:lvl3pPr>
            <a:lvl4pPr marL="1371189" indent="0" algn="ctr">
              <a:buNone/>
              <a:defRPr>
                <a:solidFill>
                  <a:schemeClr val="tx1">
                    <a:tint val="75000"/>
                  </a:schemeClr>
                </a:solidFill>
              </a:defRPr>
            </a:lvl4pPr>
            <a:lvl5pPr marL="1828251" indent="0" algn="ctr">
              <a:buNone/>
              <a:defRPr>
                <a:solidFill>
                  <a:schemeClr val="tx1">
                    <a:tint val="75000"/>
                  </a:schemeClr>
                </a:solidFill>
              </a:defRPr>
            </a:lvl5pPr>
            <a:lvl6pPr marL="2285314" indent="0" algn="ctr">
              <a:buNone/>
              <a:defRPr>
                <a:solidFill>
                  <a:schemeClr val="tx1">
                    <a:tint val="75000"/>
                  </a:schemeClr>
                </a:solidFill>
              </a:defRPr>
            </a:lvl6pPr>
            <a:lvl7pPr marL="2742377" indent="0" algn="ctr">
              <a:buNone/>
              <a:defRPr>
                <a:solidFill>
                  <a:schemeClr val="tx1">
                    <a:tint val="75000"/>
                  </a:schemeClr>
                </a:solidFill>
              </a:defRPr>
            </a:lvl7pPr>
            <a:lvl8pPr marL="3199440" indent="0" algn="ctr">
              <a:buNone/>
              <a:defRPr>
                <a:solidFill>
                  <a:schemeClr val="tx1">
                    <a:tint val="75000"/>
                  </a:schemeClr>
                </a:solidFill>
              </a:defRPr>
            </a:lvl8pPr>
            <a:lvl9pPr marL="3656503"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1154" y="5037663"/>
            <a:ext cx="897233" cy="279400"/>
          </a:xfrm>
        </p:spPr>
        <p:txBody>
          <a:bodyPr/>
          <a:lstStyle/>
          <a:p>
            <a:fld id="{333B76B7-5811-4114-8A95-998148FFD529}" type="datetime1">
              <a:rPr lang="en-US" smtClean="0"/>
              <a:t>5/31/2022</a:t>
            </a:fld>
            <a:endParaRPr lang="en-US" dirty="0"/>
          </a:p>
        </p:txBody>
      </p:sp>
      <p:sp>
        <p:nvSpPr>
          <p:cNvPr id="5" name="Footer Placeholder 4"/>
          <p:cNvSpPr>
            <a:spLocks noGrp="1"/>
          </p:cNvSpPr>
          <p:nvPr>
            <p:ph type="ftr" sz="quarter" idx="11"/>
          </p:nvPr>
        </p:nvSpPr>
        <p:spPr>
          <a:xfrm>
            <a:off x="2691696" y="5037663"/>
            <a:ext cx="5213277" cy="279400"/>
          </a:xfrm>
        </p:spPr>
        <p:txBody>
          <a:bodyPr/>
          <a:lstStyle/>
          <a:p>
            <a:r>
              <a:rPr lang="en-US"/>
              <a:t>Add a footer</a:t>
            </a:r>
            <a:endParaRPr lang="en-US" dirty="0"/>
          </a:p>
        </p:txBody>
      </p:sp>
      <p:sp>
        <p:nvSpPr>
          <p:cNvPr id="6" name="Slide Number Placeholder 5"/>
          <p:cNvSpPr>
            <a:spLocks noGrp="1"/>
          </p:cNvSpPr>
          <p:nvPr>
            <p:ph type="sldNum" sz="quarter" idx="12"/>
          </p:nvPr>
        </p:nvSpPr>
        <p:spPr>
          <a:xfrm>
            <a:off x="8954568" y="5037663"/>
            <a:ext cx="551023" cy="279400"/>
          </a:xfrm>
        </p:spPr>
        <p:txBody>
          <a:bodyPr/>
          <a:lstStyle/>
          <a:p>
            <a:fld id="{DF28FB93-0A08-4E7D-8E63-9EFA29F1E093}" type="slidenum">
              <a:rPr lang="en-US" smtClean="0"/>
              <a:pPr/>
              <a:t>‹#›</a:t>
            </a:fld>
            <a:endParaRPr lang="en-US" dirty="0"/>
          </a:p>
        </p:txBody>
      </p:sp>
      <p:cxnSp>
        <p:nvCxnSpPr>
          <p:cNvPr id="15" name="Straight Connector 14"/>
          <p:cNvCxnSpPr/>
          <p:nvPr/>
        </p:nvCxnSpPr>
        <p:spPr>
          <a:xfrm>
            <a:off x="2691698" y="3522131"/>
            <a:ext cx="6813893"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1861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064" y="4815415"/>
            <a:ext cx="9607163" cy="566738"/>
          </a:xfrm>
        </p:spPr>
        <p:txBody>
          <a:bodyPr anchor="b">
            <a:normAutofit/>
          </a:bodyPr>
          <a:lstStyle>
            <a:lvl1pPr algn="ctr">
              <a:defRPr sz="2399"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156" y="1041400"/>
            <a:ext cx="10103340"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064" y="5382153"/>
            <a:ext cx="9607163" cy="493712"/>
          </a:xfrm>
        </p:spPr>
        <p:txBody>
          <a:bodyPr>
            <a:normAutofit/>
          </a:bodyPr>
          <a:lstStyle>
            <a:lvl1pPr marL="0" indent="0" algn="ctr">
              <a:buNone/>
              <a:defRPr sz="14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6E67D0-0200-42BE-A0B2-78C70FBBB312}" type="datetime1">
              <a:rPr lang="en-US" smtClean="0"/>
              <a:pPr/>
              <a:t>5/31/2022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9669607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528" y="982132"/>
            <a:ext cx="9590234" cy="2954868"/>
          </a:xfrm>
        </p:spPr>
        <p:txBody>
          <a:bodyPr anchor="ctr">
            <a:normAutofit/>
          </a:bodyPr>
          <a:lstStyle>
            <a:lvl1pPr algn="ctr">
              <a:defRPr sz="3199" b="0" cap="none"/>
            </a:lvl1pPr>
          </a:lstStyle>
          <a:p>
            <a:r>
              <a:rPr lang="en-US"/>
              <a:t>Click to edit Master title style</a:t>
            </a:r>
            <a:endParaRPr lang="en-US" dirty="0"/>
          </a:p>
        </p:txBody>
      </p:sp>
      <p:sp>
        <p:nvSpPr>
          <p:cNvPr id="3" name="Text Placeholder 2"/>
          <p:cNvSpPr>
            <a:spLocks noGrp="1"/>
          </p:cNvSpPr>
          <p:nvPr>
            <p:ph type="body" idx="1"/>
          </p:nvPr>
        </p:nvSpPr>
        <p:spPr>
          <a:xfrm>
            <a:off x="1303528" y="4343400"/>
            <a:ext cx="9590234" cy="1532467"/>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E67D0-0200-42BE-A0B2-78C70FBBB312}" type="datetime1">
              <a:rPr lang="en-US" smtClean="0"/>
              <a:pPr/>
              <a:t>5/31/2022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5" name="Straight Connector 14"/>
          <p:cNvCxnSpPr/>
          <p:nvPr/>
        </p:nvCxnSpPr>
        <p:spPr>
          <a:xfrm>
            <a:off x="1395806" y="4140199"/>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5180898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5836" y="982132"/>
            <a:ext cx="9293977" cy="2370668"/>
          </a:xfrm>
        </p:spPr>
        <p:txBody>
          <a:bodyPr anchor="ctr">
            <a:normAutofit/>
          </a:bodyPr>
          <a:lstStyle>
            <a:lvl1pPr algn="ctr">
              <a:defRPr sz="3199"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376" y="3352800"/>
            <a:ext cx="8836900" cy="584200"/>
          </a:xfrm>
        </p:spPr>
        <p:txBody>
          <a:bodyPr anchor="ctr">
            <a:normAutofit/>
          </a:bodyPr>
          <a:lstStyle>
            <a:lvl1pPr marL="0" indent="0" algn="r">
              <a:buFontTx/>
              <a:buNone/>
              <a:defRPr sz="1999"/>
            </a:lvl1pPr>
            <a:lvl2pPr marL="457063" indent="0">
              <a:buFontTx/>
              <a:buNone/>
              <a:defRPr/>
            </a:lvl2pPr>
            <a:lvl3pPr marL="914126" indent="0">
              <a:buFontTx/>
              <a:buNone/>
              <a:defRPr/>
            </a:lvl3pPr>
            <a:lvl4pPr marL="1371189" indent="0">
              <a:buFontTx/>
              <a:buNone/>
              <a:defRPr/>
            </a:lvl4pPr>
            <a:lvl5pPr marL="1828251" indent="0">
              <a:buFontTx/>
              <a:buNone/>
              <a:defRPr/>
            </a:lvl5pPr>
          </a:lstStyle>
          <a:p>
            <a:pPr lvl="0"/>
            <a:r>
              <a:rPr lang="en-US"/>
              <a:t>Click to edit Master text styles</a:t>
            </a:r>
          </a:p>
        </p:txBody>
      </p:sp>
      <p:sp>
        <p:nvSpPr>
          <p:cNvPr id="3" name="Text Placeholder 2"/>
          <p:cNvSpPr>
            <a:spLocks noGrp="1"/>
          </p:cNvSpPr>
          <p:nvPr>
            <p:ph type="body" idx="1"/>
          </p:nvPr>
        </p:nvSpPr>
        <p:spPr>
          <a:xfrm>
            <a:off x="1295064" y="4343400"/>
            <a:ext cx="9607163" cy="1532467"/>
          </a:xfrm>
        </p:spPr>
        <p:txBody>
          <a:bodyPr anchor="ctr">
            <a:normAutofit/>
          </a:bodyPr>
          <a:lstStyle>
            <a:lvl1pPr marL="0" indent="0" algn="ctr">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E67D0-0200-42BE-A0B2-78C70FBBB312}" type="datetime1">
              <a:rPr lang="en-US" smtClean="0"/>
              <a:pPr/>
              <a:t>5/31/2022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14" name="TextBox 13"/>
          <p:cNvSpPr txBox="1"/>
          <p:nvPr/>
        </p:nvSpPr>
        <p:spPr>
          <a:xfrm>
            <a:off x="861789" y="879961"/>
            <a:ext cx="609441" cy="584776"/>
          </a:xfrm>
          <a:prstGeom prst="rect">
            <a:avLst/>
          </a:prstGeom>
        </p:spPr>
        <p:txBody>
          <a:bodyPr vert="horz" lIns="91416" tIns="45708" rIns="91416" bIns="45708" rtlCol="0" anchor="ctr">
            <a:noAutofit/>
          </a:bodyPr>
          <a:lstStyle/>
          <a:p>
            <a:pPr lvl="0"/>
            <a:r>
              <a:rPr lang="en-US" sz="7998" dirty="0">
                <a:solidFill>
                  <a:schemeClr val="tx1"/>
                </a:solidFill>
                <a:effectLst/>
              </a:rPr>
              <a:t>“</a:t>
            </a:r>
          </a:p>
        </p:txBody>
      </p:sp>
      <p:sp>
        <p:nvSpPr>
          <p:cNvPr id="15" name="TextBox 14"/>
          <p:cNvSpPr txBox="1"/>
          <p:nvPr/>
        </p:nvSpPr>
        <p:spPr>
          <a:xfrm>
            <a:off x="10597507" y="2827870"/>
            <a:ext cx="609441" cy="584776"/>
          </a:xfrm>
          <a:prstGeom prst="rect">
            <a:avLst/>
          </a:prstGeom>
        </p:spPr>
        <p:txBody>
          <a:bodyPr vert="horz" lIns="91416" tIns="45708" rIns="91416" bIns="45708" rtlCol="0" anchor="ctr">
            <a:noAutofit/>
          </a:bodyPr>
          <a:lstStyle/>
          <a:p>
            <a:pPr lvl="0" algn="r"/>
            <a:r>
              <a:rPr lang="en-US" sz="7998" dirty="0">
                <a:solidFill>
                  <a:schemeClr val="tx1"/>
                </a:solidFill>
                <a:effectLst/>
              </a:rPr>
              <a:t>”</a:t>
            </a:r>
          </a:p>
        </p:txBody>
      </p:sp>
      <p:cxnSp>
        <p:nvCxnSpPr>
          <p:cNvPr id="19" name="Straight Connector 18"/>
          <p:cNvCxnSpPr/>
          <p:nvPr/>
        </p:nvCxnSpPr>
        <p:spPr>
          <a:xfrm>
            <a:off x="1395806" y="4140199"/>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534396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065" y="3308581"/>
            <a:ext cx="9607165" cy="1468800"/>
          </a:xfrm>
        </p:spPr>
        <p:txBody>
          <a:bodyPr anchor="b">
            <a:normAutofit/>
          </a:bodyPr>
          <a:lstStyle>
            <a:lvl1pPr algn="l">
              <a:defRPr sz="3199" b="0" cap="none"/>
            </a:lvl1pPr>
          </a:lstStyle>
          <a:p>
            <a:r>
              <a:rPr lang="en-US"/>
              <a:t>Click to edit Master title style</a:t>
            </a:r>
            <a:endParaRPr lang="en-US" dirty="0"/>
          </a:p>
        </p:txBody>
      </p:sp>
      <p:sp>
        <p:nvSpPr>
          <p:cNvPr id="3" name="Text Placeholder 2"/>
          <p:cNvSpPr>
            <a:spLocks noGrp="1"/>
          </p:cNvSpPr>
          <p:nvPr>
            <p:ph type="body" idx="1"/>
          </p:nvPr>
        </p:nvSpPr>
        <p:spPr>
          <a:xfrm>
            <a:off x="1295064" y="4777381"/>
            <a:ext cx="9607165" cy="860400"/>
          </a:xfrm>
        </p:spPr>
        <p:txBody>
          <a:bodyPr anchor="t">
            <a:normAutofit/>
          </a:bodyPr>
          <a:lstStyle>
            <a:lvl1pPr marL="0" indent="0" algn="l">
              <a:buNone/>
              <a:defRPr sz="19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E67D0-0200-42BE-A0B2-78C70FBBB312}" type="datetime1">
              <a:rPr lang="en-US" smtClean="0"/>
              <a:pPr/>
              <a:t>5/31/2022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77911869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5836" y="982132"/>
            <a:ext cx="9293977" cy="2243668"/>
          </a:xfrm>
        </p:spPr>
        <p:txBody>
          <a:bodyPr anchor="ctr">
            <a:normAutofit/>
          </a:bodyPr>
          <a:lstStyle>
            <a:lvl1pPr algn="ctr">
              <a:defRPr sz="3199"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064" y="3639312"/>
            <a:ext cx="9607165" cy="886968"/>
          </a:xfrm>
        </p:spPr>
        <p:txBody>
          <a:bodyPr anchor="b">
            <a:normAutofit/>
          </a:bodyPr>
          <a:lstStyle>
            <a:lvl1pPr marL="0" indent="0" algn="l">
              <a:spcBef>
                <a:spcPts val="0"/>
              </a:spcBef>
              <a:buNone/>
              <a:defRPr sz="23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064" y="4529667"/>
            <a:ext cx="9607165" cy="1346200"/>
          </a:xfrm>
        </p:spPr>
        <p:txBody>
          <a:bodyPr anchor="t">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E67D0-0200-42BE-A0B2-78C70FBBB312}" type="datetime1">
              <a:rPr lang="en-US" smtClean="0"/>
              <a:pPr/>
              <a:t>5/31/2022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
        <p:nvSpPr>
          <p:cNvPr id="12" name="TextBox 11"/>
          <p:cNvSpPr txBox="1"/>
          <p:nvPr/>
        </p:nvSpPr>
        <p:spPr>
          <a:xfrm>
            <a:off x="861789" y="879961"/>
            <a:ext cx="609441" cy="584776"/>
          </a:xfrm>
          <a:prstGeom prst="rect">
            <a:avLst/>
          </a:prstGeom>
        </p:spPr>
        <p:txBody>
          <a:bodyPr vert="horz" lIns="91416" tIns="45708" rIns="91416" bIns="45708" rtlCol="0" anchor="ctr">
            <a:noAutofit/>
          </a:bodyPr>
          <a:lstStyle/>
          <a:p>
            <a:pPr lvl="0"/>
            <a:r>
              <a:rPr lang="en-US" sz="7998" dirty="0">
                <a:solidFill>
                  <a:schemeClr val="tx1"/>
                </a:solidFill>
                <a:effectLst/>
              </a:rPr>
              <a:t>“</a:t>
            </a:r>
          </a:p>
        </p:txBody>
      </p:sp>
      <p:sp>
        <p:nvSpPr>
          <p:cNvPr id="13" name="TextBox 12"/>
          <p:cNvSpPr txBox="1"/>
          <p:nvPr/>
        </p:nvSpPr>
        <p:spPr>
          <a:xfrm>
            <a:off x="10597507" y="2599261"/>
            <a:ext cx="609441" cy="584776"/>
          </a:xfrm>
          <a:prstGeom prst="rect">
            <a:avLst/>
          </a:prstGeom>
        </p:spPr>
        <p:txBody>
          <a:bodyPr vert="horz" lIns="91416" tIns="45708" rIns="91416" bIns="45708" rtlCol="0" anchor="ctr">
            <a:noAutofit/>
          </a:bodyPr>
          <a:lstStyle/>
          <a:p>
            <a:pPr lvl="0" algn="r"/>
            <a:r>
              <a:rPr lang="en-US" sz="7998" dirty="0">
                <a:solidFill>
                  <a:schemeClr val="tx1"/>
                </a:solidFill>
                <a:effectLst/>
              </a:rPr>
              <a:t>”</a:t>
            </a:r>
          </a:p>
        </p:txBody>
      </p:sp>
      <p:cxnSp>
        <p:nvCxnSpPr>
          <p:cNvPr id="26" name="Straight Connector 25"/>
          <p:cNvCxnSpPr/>
          <p:nvPr/>
        </p:nvCxnSpPr>
        <p:spPr>
          <a:xfrm>
            <a:off x="1395806" y="3429000"/>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51781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064" y="982132"/>
            <a:ext cx="9607163"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064" y="3630168"/>
            <a:ext cx="9607165" cy="841248"/>
          </a:xfrm>
        </p:spPr>
        <p:txBody>
          <a:bodyPr anchor="b">
            <a:normAutofit/>
          </a:bodyPr>
          <a:lstStyle>
            <a:lvl1pPr marL="0" indent="0" algn="l">
              <a:spcBef>
                <a:spcPts val="0"/>
              </a:spcBef>
              <a:buNone/>
              <a:defRPr sz="2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063" y="4470400"/>
            <a:ext cx="9607167" cy="1405467"/>
          </a:xfrm>
        </p:spPr>
        <p:txBody>
          <a:bodyPr anchor="t">
            <a:normAutofit/>
          </a:bodyPr>
          <a:lstStyle>
            <a:lvl1pPr marL="0" indent="0" algn="l">
              <a:buNone/>
              <a:defRPr sz="17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6E67D0-0200-42BE-A0B2-78C70FBBB312}" type="datetime1">
              <a:rPr lang="en-US" smtClean="0"/>
              <a:pPr/>
              <a:t>5/31/2022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5" name="Straight Connector 14"/>
          <p:cNvCxnSpPr/>
          <p:nvPr/>
        </p:nvCxnSpPr>
        <p:spPr>
          <a:xfrm>
            <a:off x="1395806" y="3429000"/>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385712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5C077A-EF7A-41AA-8976-110EB7416C60}" type="datetime1">
              <a:rPr lang="en-US" smtClean="0"/>
              <a:t>5/31/2022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4" name="Straight Connector 13"/>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3356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7013" y="982132"/>
            <a:ext cx="1890403"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061" y="982132"/>
            <a:ext cx="7431089"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F5912B-6681-4BDF-AE10-F59636249FF3}" type="datetime1">
              <a:rPr lang="en-US" smtClean="0"/>
              <a:t>5/31/2022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4" name="Straight Connector 13"/>
          <p:cNvCxnSpPr/>
          <p:nvPr/>
        </p:nvCxnSpPr>
        <p:spPr>
          <a:xfrm>
            <a:off x="8861582"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3518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t>5/31/2022</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203599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2180A9-7A83-412D-A8AC-5AF60A8AA507}" type="datetime1">
              <a:rPr lang="en-US" smtClean="0"/>
              <a:t>5/31/2022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0602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4544" y="1752606"/>
            <a:ext cx="8156563" cy="1822514"/>
          </a:xfrm>
        </p:spPr>
        <p:txBody>
          <a:bodyPr anchor="b">
            <a:normAutofit/>
          </a:bodyPr>
          <a:lstStyle>
            <a:lvl1pPr algn="ctr">
              <a:defRPr sz="4399" b="0" cap="none"/>
            </a:lvl1pPr>
          </a:lstStyle>
          <a:p>
            <a:r>
              <a:rPr lang="en-US"/>
              <a:t>Click to edit Master title style</a:t>
            </a:r>
            <a:endParaRPr lang="en-US" dirty="0"/>
          </a:p>
        </p:txBody>
      </p:sp>
      <p:sp>
        <p:nvSpPr>
          <p:cNvPr id="3" name="Text Placeholder 2"/>
          <p:cNvSpPr>
            <a:spLocks noGrp="1"/>
          </p:cNvSpPr>
          <p:nvPr>
            <p:ph type="body" idx="1"/>
          </p:nvPr>
        </p:nvSpPr>
        <p:spPr>
          <a:xfrm>
            <a:off x="2014542" y="3846052"/>
            <a:ext cx="8156565" cy="954547"/>
          </a:xfrm>
        </p:spPr>
        <p:txBody>
          <a:bodyPr anchor="t">
            <a:normAutofit/>
          </a:bodyPr>
          <a:lstStyle>
            <a:lvl1pPr marL="0" indent="0" algn="ctr">
              <a:buNone/>
              <a:defRPr sz="2399">
                <a:solidFill>
                  <a:schemeClr val="tx1"/>
                </a:solidFill>
              </a:defRPr>
            </a:lvl1pPr>
            <a:lvl2pPr marL="457063" indent="0">
              <a:buNone/>
              <a:defRPr sz="1799">
                <a:solidFill>
                  <a:schemeClr val="tx1">
                    <a:tint val="75000"/>
                  </a:schemeClr>
                </a:solidFill>
              </a:defRPr>
            </a:lvl2pPr>
            <a:lvl3pPr marL="914126" indent="0">
              <a:buNone/>
              <a:defRPr sz="1600">
                <a:solidFill>
                  <a:schemeClr val="tx1">
                    <a:tint val="75000"/>
                  </a:schemeClr>
                </a:solidFill>
              </a:defRPr>
            </a:lvl3pPr>
            <a:lvl4pPr marL="1371189" indent="0">
              <a:buNone/>
              <a:defRPr sz="1400">
                <a:solidFill>
                  <a:schemeClr val="tx1">
                    <a:tint val="75000"/>
                  </a:schemeClr>
                </a:solidFill>
              </a:defRPr>
            </a:lvl4pPr>
            <a:lvl5pPr marL="1828251" indent="0">
              <a:buNone/>
              <a:defRPr sz="1400">
                <a:solidFill>
                  <a:schemeClr val="tx1">
                    <a:tint val="75000"/>
                  </a:schemeClr>
                </a:solidFill>
              </a:defRPr>
            </a:lvl5pPr>
            <a:lvl6pPr marL="2285314" indent="0">
              <a:buNone/>
              <a:defRPr sz="1400">
                <a:solidFill>
                  <a:schemeClr val="tx1">
                    <a:tint val="75000"/>
                  </a:schemeClr>
                </a:solidFill>
              </a:defRPr>
            </a:lvl6pPr>
            <a:lvl7pPr marL="2742377" indent="0">
              <a:buNone/>
              <a:defRPr sz="1400">
                <a:solidFill>
                  <a:schemeClr val="tx1">
                    <a:tint val="75000"/>
                  </a:schemeClr>
                </a:solidFill>
              </a:defRPr>
            </a:lvl7pPr>
            <a:lvl8pPr marL="3199440" indent="0">
              <a:buNone/>
              <a:defRPr sz="1400">
                <a:solidFill>
                  <a:schemeClr val="tx1">
                    <a:tint val="75000"/>
                  </a:schemeClr>
                </a:solidFill>
              </a:defRPr>
            </a:lvl8pPr>
            <a:lvl9pPr marL="3656503"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563DF0-FDDF-4143-9D8C-6AF41892E174}" type="datetime1">
              <a:rPr lang="en-US" smtClean="0"/>
              <a:t>5/31/2022</a:t>
            </a:fld>
            <a:endParaRPr lang="en-US" dirty="0"/>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6" name="Straight Connector 15"/>
          <p:cNvCxnSpPr/>
          <p:nvPr/>
        </p:nvCxnSpPr>
        <p:spPr>
          <a:xfrm>
            <a:off x="2012199" y="3710585"/>
            <a:ext cx="816125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73546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110" y="2560320"/>
            <a:ext cx="4717075"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9734" y="2560320"/>
            <a:ext cx="4717075"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BB83F9-4677-4C31-8407-7919061A580B}" type="datetime1">
              <a:rPr lang="en-US" smtClean="0"/>
              <a:t>5/31/2022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255149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063" y="2658533"/>
            <a:ext cx="4717075" cy="576262"/>
          </a:xfrm>
        </p:spPr>
        <p:txBody>
          <a:bodyPr anchor="b">
            <a:noAutofit/>
          </a:bodyPr>
          <a:lstStyle>
            <a:lvl1pPr marL="0" indent="0">
              <a:spcBef>
                <a:spcPts val="672"/>
              </a:spcBef>
              <a:spcAft>
                <a:spcPts val="600"/>
              </a:spcAft>
              <a:buNone/>
              <a:defRPr sz="27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063" y="3243263"/>
            <a:ext cx="4717075"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9061" y="2658533"/>
            <a:ext cx="4717075" cy="576262"/>
          </a:xfrm>
        </p:spPr>
        <p:txBody>
          <a:bodyPr anchor="b">
            <a:noAutofit/>
          </a:bodyPr>
          <a:lstStyle>
            <a:lvl1pPr marL="0" indent="0">
              <a:spcBef>
                <a:spcPts val="672"/>
              </a:spcBef>
              <a:spcAft>
                <a:spcPts val="600"/>
              </a:spcAft>
              <a:buNone/>
              <a:defRPr sz="2799" b="0">
                <a:solidFill>
                  <a:schemeClr val="accent1"/>
                </a:solidFill>
              </a:defRPr>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9061" y="3243263"/>
            <a:ext cx="4717075"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33939A6-3450-434F-A872-BEE63F7EB093}" type="datetime1">
              <a:rPr lang="en-US" smtClean="0"/>
              <a:t>5/31/2022</a:t>
            </a:fld>
            <a:endParaRPr lang="en-US" dirty="0"/>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8" name="Straight Connector 17"/>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7021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BABB1C-FA00-4171-BA31-4C5E719472F3}" type="datetime1">
              <a:rPr lang="en-US" smtClean="0"/>
              <a:t>5/31/2022</a:t>
            </a:fld>
            <a:endParaRPr lang="en-US" dirty="0"/>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4" name="Straight Connector 13"/>
          <p:cNvCxnSpPr/>
          <p:nvPr/>
        </p:nvCxnSpPr>
        <p:spPr>
          <a:xfrm>
            <a:off x="1395806" y="2421466"/>
            <a:ext cx="940484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4129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C8610-5B57-4C6B-BF9F-F5397A1F60B8}" type="datetime1">
              <a:rPr lang="en-US" smtClean="0"/>
              <a:t>5/31/2022</a:t>
            </a:fld>
            <a:endParaRPr lang="en-US" dirty="0"/>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grpSp>
        <p:nvGrpSpPr>
          <p:cNvPr id="5" name="bottom graphic">
            <a:extLst>
              <a:ext uri="{FF2B5EF4-FFF2-40B4-BE49-F238E27FC236}">
                <a16:creationId xmlns:a16="http://schemas.microsoft.com/office/drawing/2014/main" id="{27D67EE0-B64F-0701-BC5E-E086F436C1A7}"/>
              </a:ext>
            </a:extLst>
          </p:cNvPr>
          <p:cNvGrpSpPr/>
          <p:nvPr userDrawn="1"/>
        </p:nvGrpSpPr>
        <p:grpSpPr>
          <a:xfrm>
            <a:off x="0" y="6309360"/>
            <a:ext cx="12190231" cy="548640"/>
            <a:chOff x="0" y="6309360"/>
            <a:chExt cx="12190231" cy="548640"/>
          </a:xfrm>
        </p:grpSpPr>
        <p:sp>
          <p:nvSpPr>
            <p:cNvPr id="6" name="Rectangle 5">
              <a:extLst>
                <a:ext uri="{FF2B5EF4-FFF2-40B4-BE49-F238E27FC236}">
                  <a16:creationId xmlns:a16="http://schemas.microsoft.com/office/drawing/2014/main" id="{236BD63C-1A9C-8624-7333-B521249A5F97}"/>
                </a:ext>
              </a:extLst>
            </p:cNvPr>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7" name="Rectangle 6">
              <a:extLst>
                <a:ext uri="{FF2B5EF4-FFF2-40B4-BE49-F238E27FC236}">
                  <a16:creationId xmlns:a16="http://schemas.microsoft.com/office/drawing/2014/main" id="{FB6F59B1-76BA-A118-DEC9-D851A267662E}"/>
                </a:ext>
              </a:extLst>
            </p:cNvPr>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8" name="Rectangle 7">
              <a:extLst>
                <a:ext uri="{FF2B5EF4-FFF2-40B4-BE49-F238E27FC236}">
                  <a16:creationId xmlns:a16="http://schemas.microsoft.com/office/drawing/2014/main" id="{2C4FC1A2-3EF2-434D-FA22-AAD19C378428}"/>
                </a:ext>
              </a:extLst>
            </p:cNvPr>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Tree>
    <p:extLst>
      <p:ext uri="{BB962C8B-B14F-4D97-AF65-F5344CB8AC3E}">
        <p14:creationId xmlns:p14="http://schemas.microsoft.com/office/powerpoint/2010/main" val="33485839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474" y="1388534"/>
            <a:ext cx="3717487" cy="1371600"/>
          </a:xfrm>
        </p:spPr>
        <p:txBody>
          <a:bodyPr anchor="b">
            <a:normAutofit/>
          </a:bodyPr>
          <a:lstStyle>
            <a:lvl1pPr algn="ctr">
              <a:defRPr sz="2399" b="0"/>
            </a:lvl1pPr>
          </a:lstStyle>
          <a:p>
            <a:r>
              <a:rPr lang="en-US"/>
              <a:t>Click to edit Master title style</a:t>
            </a:r>
            <a:endParaRPr lang="en-US" dirty="0"/>
          </a:p>
        </p:txBody>
      </p:sp>
      <p:sp>
        <p:nvSpPr>
          <p:cNvPr id="3" name="Content Placeholder 2"/>
          <p:cNvSpPr>
            <a:spLocks noGrp="1"/>
          </p:cNvSpPr>
          <p:nvPr>
            <p:ph idx="1"/>
          </p:nvPr>
        </p:nvSpPr>
        <p:spPr>
          <a:xfrm>
            <a:off x="5417257" y="982132"/>
            <a:ext cx="5468042"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474" y="3031065"/>
            <a:ext cx="3717487" cy="2438404"/>
          </a:xfrm>
        </p:spPr>
        <p:txBody>
          <a:bodyPr anchor="t">
            <a:normAutofit/>
          </a:bodyPr>
          <a:lstStyle>
            <a:lvl1pPr marL="0" indent="0" algn="ctr">
              <a:buNone/>
              <a:defRPr sz="1600"/>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DBF3DD-8B6D-46AA-BCA9-242D4EF63DDF}" type="datetime1">
              <a:rPr lang="en-US" smtClean="0"/>
              <a:t>5/31/2022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cxnSp>
        <p:nvCxnSpPr>
          <p:cNvPr id="16" name="Straight Connector 15"/>
          <p:cNvCxnSpPr/>
          <p:nvPr/>
        </p:nvCxnSpPr>
        <p:spPr>
          <a:xfrm>
            <a:off x="1395805" y="2912533"/>
            <a:ext cx="35135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1922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061" y="1883832"/>
            <a:ext cx="6240191" cy="1371600"/>
          </a:xfrm>
        </p:spPr>
        <p:txBody>
          <a:bodyPr anchor="b">
            <a:normAutofit/>
          </a:bodyPr>
          <a:lstStyle>
            <a:lvl1pPr algn="ctr">
              <a:defRPr sz="2799"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2724" y="1041400"/>
            <a:ext cx="3062549"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063" indent="0">
              <a:buNone/>
              <a:defRPr sz="1600"/>
            </a:lvl2pPr>
            <a:lvl3pPr marL="914126" indent="0">
              <a:buNone/>
              <a:defRPr sz="1600"/>
            </a:lvl3pPr>
            <a:lvl4pPr marL="1371189" indent="0">
              <a:buNone/>
              <a:defRPr sz="1600"/>
            </a:lvl4pPr>
            <a:lvl5pPr marL="1828251" indent="0">
              <a:buNone/>
              <a:defRPr sz="1600"/>
            </a:lvl5pPr>
            <a:lvl6pPr marL="2285314" indent="0">
              <a:buNone/>
              <a:defRPr sz="1600"/>
            </a:lvl6pPr>
            <a:lvl7pPr marL="2742377" indent="0">
              <a:buNone/>
              <a:defRPr sz="1600"/>
            </a:lvl7pPr>
            <a:lvl8pPr marL="3199440" indent="0">
              <a:buNone/>
              <a:defRPr sz="1600"/>
            </a:lvl8pPr>
            <a:lvl9pPr marL="3656503"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061" y="3255432"/>
            <a:ext cx="6240191" cy="1828800"/>
          </a:xfrm>
        </p:spPr>
        <p:txBody>
          <a:bodyPr anchor="t">
            <a:normAutofit/>
          </a:bodyPr>
          <a:lstStyle>
            <a:lvl1pPr marL="0" indent="0" algn="ctr">
              <a:buNone/>
              <a:defRPr sz="1799"/>
            </a:lvl1pPr>
            <a:lvl2pPr marL="457063" indent="0">
              <a:buNone/>
              <a:defRPr sz="1200"/>
            </a:lvl2pPr>
            <a:lvl3pPr marL="914126" indent="0">
              <a:buNone/>
              <a:defRPr sz="1000"/>
            </a:lvl3pPr>
            <a:lvl4pPr marL="1371189" indent="0">
              <a:buNone/>
              <a:defRPr sz="900"/>
            </a:lvl4pPr>
            <a:lvl5pPr marL="1828251" indent="0">
              <a:buNone/>
              <a:defRPr sz="900"/>
            </a:lvl5pPr>
            <a:lvl6pPr marL="2285314" indent="0">
              <a:buNone/>
              <a:defRPr sz="900"/>
            </a:lvl6pPr>
            <a:lvl7pPr marL="2742377" indent="0">
              <a:buNone/>
              <a:defRPr sz="900"/>
            </a:lvl7pPr>
            <a:lvl8pPr marL="3199440" indent="0">
              <a:buNone/>
              <a:defRPr sz="900"/>
            </a:lvl8pPr>
            <a:lvl9pPr marL="3656503"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C41AE9-3D4A-4A08-B03D-DC6D2ADF5464}" type="datetime1">
              <a:rPr lang="en-US" smtClean="0"/>
              <a:t>5/31/2022</a:t>
            </a:fld>
            <a:endParaRPr lang="en-US" dirty="0"/>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787951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2" y="0"/>
            <a:ext cx="12226777"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065" y="982133"/>
            <a:ext cx="95986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064" y="2556932"/>
            <a:ext cx="95986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5241" y="5969000"/>
            <a:ext cx="15997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6E67D0-0200-42BE-A0B2-78C70FBBB312}" type="datetime1">
              <a:rPr lang="en-US" smtClean="0"/>
              <a:pPr/>
              <a:t>5/31/2022</a:t>
            </a:fld>
            <a:endParaRPr lang="en-US" dirty="0"/>
          </a:p>
        </p:txBody>
      </p:sp>
      <p:sp>
        <p:nvSpPr>
          <p:cNvPr id="5" name="Footer Placeholder 4"/>
          <p:cNvSpPr>
            <a:spLocks noGrp="1"/>
          </p:cNvSpPr>
          <p:nvPr>
            <p:ph type="ftr" sz="quarter" idx="3"/>
          </p:nvPr>
        </p:nvSpPr>
        <p:spPr>
          <a:xfrm>
            <a:off x="1295064" y="5969000"/>
            <a:ext cx="730399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Add a footer</a:t>
            </a:r>
            <a:endParaRPr lang="en-US" dirty="0"/>
          </a:p>
        </p:txBody>
      </p:sp>
      <p:sp>
        <p:nvSpPr>
          <p:cNvPr id="6" name="Slide Number Placeholder 5"/>
          <p:cNvSpPr>
            <a:spLocks noGrp="1"/>
          </p:cNvSpPr>
          <p:nvPr>
            <p:ph type="sldNum" sz="quarter" idx="4"/>
          </p:nvPr>
        </p:nvSpPr>
        <p:spPr>
          <a:xfrm>
            <a:off x="10351205" y="5969000"/>
            <a:ext cx="542556"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242131291"/>
      </p:ext>
    </p:extLst>
  </p:cSld>
  <p:clrMap bg1="lt1" tx1="dk1" bg2="lt2" tx2="dk2" accent1="accent1" accent2="accent2" accent3="accent3" accent4="accent4" accent5="accent5" accent6="accent6" hlink="hlink" folHlink="folHlink"/>
  <p:sldLayoutIdLst>
    <p:sldLayoutId id="2147483969" r:id="rId1"/>
    <p:sldLayoutId id="2147483970" r:id="rId2"/>
    <p:sldLayoutId id="2147483971" r:id="rId3"/>
    <p:sldLayoutId id="2147483972" r:id="rId4"/>
    <p:sldLayoutId id="2147483973" r:id="rId5"/>
    <p:sldLayoutId id="2147483974" r:id="rId6"/>
    <p:sldLayoutId id="2147483975" r:id="rId7"/>
    <p:sldLayoutId id="2147483976" r:id="rId8"/>
    <p:sldLayoutId id="2147483977" r:id="rId9"/>
    <p:sldLayoutId id="2147483978" r:id="rId10"/>
    <p:sldLayoutId id="2147483979" r:id="rId11"/>
    <p:sldLayoutId id="2147483980" r:id="rId12"/>
    <p:sldLayoutId id="2147483981" r:id="rId13"/>
    <p:sldLayoutId id="2147483982" r:id="rId14"/>
    <p:sldLayoutId id="2147483983" r:id="rId15"/>
    <p:sldLayoutId id="2147483984" r:id="rId16"/>
    <p:sldLayoutId id="2147483985" r:id="rId17"/>
    <p:sldLayoutId id="2147483986"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457063" rtl="0" eaLnBrk="1" latinLnBrk="0" hangingPunct="1">
        <a:spcBef>
          <a:spcPct val="0"/>
        </a:spcBef>
        <a:buNone/>
        <a:defRPr sz="4399"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664" indent="-285664" algn="l" defTabSz="457063" rtl="0" eaLnBrk="1" latinLnBrk="0" hangingPunct="1">
        <a:spcBef>
          <a:spcPct val="20000"/>
        </a:spcBef>
        <a:spcAft>
          <a:spcPts val="600"/>
        </a:spcAft>
        <a:buClr>
          <a:schemeClr val="accent1"/>
        </a:buClr>
        <a:buSzPct val="115000"/>
        <a:buFont typeface="Arial"/>
        <a:buChar char="•"/>
        <a:defRPr sz="2399" kern="1200" cap="none">
          <a:solidFill>
            <a:schemeClr val="tx1">
              <a:lumMod val="85000"/>
              <a:lumOff val="15000"/>
            </a:schemeClr>
          </a:solidFill>
          <a:effectLst/>
          <a:latin typeface="+mn-lt"/>
          <a:ea typeface="+mn-ea"/>
          <a:cs typeface="+mn-cs"/>
        </a:defRPr>
      </a:lvl1pPr>
      <a:lvl2pPr marL="742727" indent="-285664" algn="l" defTabSz="457063" rtl="0" eaLnBrk="1" latinLnBrk="0" hangingPunct="1">
        <a:spcBef>
          <a:spcPct val="20000"/>
        </a:spcBef>
        <a:spcAft>
          <a:spcPts val="600"/>
        </a:spcAft>
        <a:buClr>
          <a:schemeClr val="accent1"/>
        </a:buClr>
        <a:buSzPct val="115000"/>
        <a:buFont typeface="Arial"/>
        <a:buChar char="•"/>
        <a:defRPr sz="1999" kern="1200" cap="none">
          <a:solidFill>
            <a:schemeClr val="tx1">
              <a:lumMod val="85000"/>
              <a:lumOff val="15000"/>
            </a:schemeClr>
          </a:solidFill>
          <a:effectLst/>
          <a:latin typeface="+mn-lt"/>
          <a:ea typeface="+mn-ea"/>
          <a:cs typeface="+mn-cs"/>
        </a:defRPr>
      </a:lvl2pPr>
      <a:lvl3pPr marL="1199790" indent="-285664" algn="l" defTabSz="457063" rtl="0" eaLnBrk="1" latinLnBrk="0" hangingPunct="1">
        <a:spcBef>
          <a:spcPct val="20000"/>
        </a:spcBef>
        <a:spcAft>
          <a:spcPts val="600"/>
        </a:spcAft>
        <a:buClr>
          <a:schemeClr val="accent1"/>
        </a:buClr>
        <a:buSzPct val="115000"/>
        <a:buFont typeface="Arial"/>
        <a:buChar char="•"/>
        <a:defRPr sz="1799" kern="1200" cap="none">
          <a:solidFill>
            <a:schemeClr val="tx1">
              <a:lumMod val="85000"/>
              <a:lumOff val="15000"/>
            </a:schemeClr>
          </a:solidFill>
          <a:effectLst/>
          <a:latin typeface="+mn-lt"/>
          <a:ea typeface="+mn-ea"/>
          <a:cs typeface="+mn-cs"/>
        </a:defRPr>
      </a:lvl3pPr>
      <a:lvl4pPr marL="1542587" indent="-171399" algn="l" defTabSz="457063"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1999650" indent="-171399"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3846"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0908"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7971"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5034" indent="-228531" algn="l" defTabSz="457063"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063" rtl="0" eaLnBrk="1" latinLnBrk="0" hangingPunct="1">
        <a:defRPr sz="1799" kern="1200">
          <a:solidFill>
            <a:schemeClr val="tx1"/>
          </a:solidFill>
          <a:latin typeface="+mn-lt"/>
          <a:ea typeface="+mn-ea"/>
          <a:cs typeface="+mn-cs"/>
        </a:defRPr>
      </a:lvl1pPr>
      <a:lvl2pPr marL="457063" algn="l" defTabSz="457063" rtl="0" eaLnBrk="1" latinLnBrk="0" hangingPunct="1">
        <a:defRPr sz="1799" kern="1200">
          <a:solidFill>
            <a:schemeClr val="tx1"/>
          </a:solidFill>
          <a:latin typeface="+mn-lt"/>
          <a:ea typeface="+mn-ea"/>
          <a:cs typeface="+mn-cs"/>
        </a:defRPr>
      </a:lvl2pPr>
      <a:lvl3pPr marL="914126" algn="l" defTabSz="457063" rtl="0" eaLnBrk="1" latinLnBrk="0" hangingPunct="1">
        <a:defRPr sz="1799" kern="1200">
          <a:solidFill>
            <a:schemeClr val="tx1"/>
          </a:solidFill>
          <a:latin typeface="+mn-lt"/>
          <a:ea typeface="+mn-ea"/>
          <a:cs typeface="+mn-cs"/>
        </a:defRPr>
      </a:lvl3pPr>
      <a:lvl4pPr marL="1371189" algn="l" defTabSz="457063" rtl="0" eaLnBrk="1" latinLnBrk="0" hangingPunct="1">
        <a:defRPr sz="1799" kern="1200">
          <a:solidFill>
            <a:schemeClr val="tx1"/>
          </a:solidFill>
          <a:latin typeface="+mn-lt"/>
          <a:ea typeface="+mn-ea"/>
          <a:cs typeface="+mn-cs"/>
        </a:defRPr>
      </a:lvl4pPr>
      <a:lvl5pPr marL="1828251" algn="l" defTabSz="457063" rtl="0" eaLnBrk="1" latinLnBrk="0" hangingPunct="1">
        <a:defRPr sz="1799" kern="1200">
          <a:solidFill>
            <a:schemeClr val="tx1"/>
          </a:solidFill>
          <a:latin typeface="+mn-lt"/>
          <a:ea typeface="+mn-ea"/>
          <a:cs typeface="+mn-cs"/>
        </a:defRPr>
      </a:lvl5pPr>
      <a:lvl6pPr marL="2285314" algn="l" defTabSz="457063" rtl="0" eaLnBrk="1" latinLnBrk="0" hangingPunct="1">
        <a:defRPr sz="1799" kern="1200">
          <a:solidFill>
            <a:schemeClr val="tx1"/>
          </a:solidFill>
          <a:latin typeface="+mn-lt"/>
          <a:ea typeface="+mn-ea"/>
          <a:cs typeface="+mn-cs"/>
        </a:defRPr>
      </a:lvl6pPr>
      <a:lvl7pPr marL="2742377" algn="l" defTabSz="457063" rtl="0" eaLnBrk="1" latinLnBrk="0" hangingPunct="1">
        <a:defRPr sz="1799" kern="1200">
          <a:solidFill>
            <a:schemeClr val="tx1"/>
          </a:solidFill>
          <a:latin typeface="+mn-lt"/>
          <a:ea typeface="+mn-ea"/>
          <a:cs typeface="+mn-cs"/>
        </a:defRPr>
      </a:lvl7pPr>
      <a:lvl8pPr marL="3199440" algn="l" defTabSz="457063" rtl="0" eaLnBrk="1" latinLnBrk="0" hangingPunct="1">
        <a:defRPr sz="1799" kern="1200">
          <a:solidFill>
            <a:schemeClr val="tx1"/>
          </a:solidFill>
          <a:latin typeface="+mn-lt"/>
          <a:ea typeface="+mn-ea"/>
          <a:cs typeface="+mn-cs"/>
        </a:defRPr>
      </a:lvl8pPr>
      <a:lvl9pPr marL="3656503" algn="l" defTabSz="457063"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91697" y="1871132"/>
            <a:ext cx="6813894" cy="1710268"/>
          </a:xfrm>
        </p:spPr>
        <p:txBody>
          <a:bodyPr/>
          <a:lstStyle/>
          <a:p>
            <a:r>
              <a:rPr lang="en-US" sz="3600" dirty="0">
                <a:latin typeface="Algerian" panose="04020705040A02060702" pitchFamily="82" charset="0"/>
              </a:rPr>
              <a:t>Micro Credit Loan Defaulter Project Presentation</a:t>
            </a:r>
          </a:p>
        </p:txBody>
      </p:sp>
      <p:sp>
        <p:nvSpPr>
          <p:cNvPr id="3" name="Content Placeholder 2"/>
          <p:cNvSpPr>
            <a:spLocks noGrp="1"/>
          </p:cNvSpPr>
          <p:nvPr>
            <p:ph type="subTitle" idx="1"/>
          </p:nvPr>
        </p:nvSpPr>
        <p:spPr>
          <a:xfrm>
            <a:off x="2691697" y="3886199"/>
            <a:ext cx="6813894" cy="1092199"/>
          </a:xfrm>
        </p:spPr>
        <p:txBody>
          <a:bodyPr>
            <a:normAutofit fontScale="92500" lnSpcReduction="20000"/>
          </a:bodyPr>
          <a:lstStyle/>
          <a:p>
            <a:pPr algn="ctr"/>
            <a:r>
              <a:rPr lang="en-US" dirty="0"/>
              <a:t>Submitted By </a:t>
            </a:r>
          </a:p>
          <a:p>
            <a:pPr algn="ctr"/>
            <a:r>
              <a:rPr lang="en-US" dirty="0"/>
              <a:t> Benjamin Emmanuel  </a:t>
            </a:r>
          </a:p>
          <a:p>
            <a:pPr algn="ctr"/>
            <a:r>
              <a:rPr lang="en-US" dirty="0"/>
              <a:t>Data Science Intern at Flip Robo Technologies</a:t>
            </a:r>
          </a:p>
        </p:txBody>
      </p:sp>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77418" y="304800"/>
            <a:ext cx="9598696" cy="1303867"/>
          </a:xfrm>
        </p:spPr>
        <p:txBody>
          <a:bodyPr/>
          <a:lstStyle/>
          <a:p>
            <a:r>
              <a:rPr lang="en-US" dirty="0"/>
              <a:t>Data Description</a:t>
            </a:r>
          </a:p>
        </p:txBody>
      </p:sp>
      <p:sp>
        <p:nvSpPr>
          <p:cNvPr id="2" name="Content Placeholder 1"/>
          <p:cNvSpPr>
            <a:spLocks noGrp="1"/>
          </p:cNvSpPr>
          <p:nvPr>
            <p:ph idx="1"/>
          </p:nvPr>
        </p:nvSpPr>
        <p:spPr>
          <a:xfrm>
            <a:off x="654694" y="1828800"/>
            <a:ext cx="10896600" cy="4002265"/>
          </a:xfrm>
        </p:spPr>
        <p:txBody>
          <a:bodyPr numCol="2">
            <a:noAutofit/>
          </a:bodyPr>
          <a:lstStyle/>
          <a:p>
            <a:pPr lvl="1">
              <a:buFont typeface="Arial" panose="020B0604020202020204" pitchFamily="34" charset="0"/>
              <a:buChar char="•"/>
            </a:pPr>
            <a:r>
              <a:rPr lang="en-US" sz="1800" b="0" i="0" dirty="0">
                <a:solidFill>
                  <a:srgbClr val="000000"/>
                </a:solidFill>
                <a:effectLst/>
                <a:latin typeface="+mj-lt"/>
              </a:rPr>
              <a:t>fr_da_rech90 : Frequency of data account recharged in last 90 days</a:t>
            </a:r>
          </a:p>
          <a:p>
            <a:pPr lvl="1">
              <a:buFont typeface="Arial" panose="020B0604020202020204" pitchFamily="34" charset="0"/>
              <a:buChar char="•"/>
            </a:pPr>
            <a:r>
              <a:rPr lang="en-US" sz="1800" b="0" i="0" dirty="0">
                <a:solidFill>
                  <a:srgbClr val="000000"/>
                </a:solidFill>
                <a:effectLst/>
                <a:latin typeface="+mj-lt"/>
              </a:rPr>
              <a:t>cnt_loans30 : Number of loans taken by user in last 30 days</a:t>
            </a:r>
          </a:p>
          <a:p>
            <a:pPr lvl="1">
              <a:buFont typeface="Arial" panose="020B0604020202020204" pitchFamily="34" charset="0"/>
              <a:buChar char="•"/>
            </a:pPr>
            <a:r>
              <a:rPr lang="en-US" sz="1800" b="0" i="0" dirty="0">
                <a:solidFill>
                  <a:srgbClr val="000000"/>
                </a:solidFill>
                <a:effectLst/>
                <a:latin typeface="+mj-lt"/>
              </a:rPr>
              <a:t>amnt_loans30 : Total amount of loans taken by user in last 30 days</a:t>
            </a:r>
          </a:p>
          <a:p>
            <a:pPr lvl="1">
              <a:buFont typeface="Arial" panose="020B0604020202020204" pitchFamily="34" charset="0"/>
              <a:buChar char="•"/>
            </a:pPr>
            <a:r>
              <a:rPr lang="en-US" sz="1800" b="0" i="0" dirty="0">
                <a:solidFill>
                  <a:srgbClr val="000000"/>
                </a:solidFill>
                <a:effectLst/>
                <a:latin typeface="+mj-lt"/>
              </a:rPr>
              <a:t>maxamnt_loans30 : Maximum amount of loan taken by the user in last 30 days</a:t>
            </a:r>
          </a:p>
          <a:p>
            <a:pPr lvl="1">
              <a:buFont typeface="Arial" panose="020B0604020202020204" pitchFamily="34" charset="0"/>
              <a:buChar char="•"/>
            </a:pPr>
            <a:r>
              <a:rPr lang="en-US" sz="1800" b="0" i="0" dirty="0">
                <a:solidFill>
                  <a:srgbClr val="000000"/>
                </a:solidFill>
                <a:effectLst/>
                <a:latin typeface="+mj-lt"/>
              </a:rPr>
              <a:t>medianamnt_loans30: Median of amounts of loan taken by the user in last 30 days</a:t>
            </a:r>
          </a:p>
          <a:p>
            <a:pPr lvl="1">
              <a:buFont typeface="Arial" panose="020B0604020202020204" pitchFamily="34" charset="0"/>
              <a:buChar char="•"/>
            </a:pPr>
            <a:r>
              <a:rPr lang="en-US" sz="1800" b="0" i="0" dirty="0">
                <a:solidFill>
                  <a:srgbClr val="000000"/>
                </a:solidFill>
                <a:effectLst/>
                <a:latin typeface="+mj-lt"/>
              </a:rPr>
              <a:t>cnt_loans90 : Number of loans taken by user in last 90 days</a:t>
            </a:r>
          </a:p>
          <a:p>
            <a:pPr lvl="1">
              <a:buFont typeface="Arial" panose="020B0604020202020204" pitchFamily="34" charset="0"/>
              <a:buChar char="•"/>
            </a:pPr>
            <a:r>
              <a:rPr lang="en-US" sz="1800" b="0" i="0" dirty="0">
                <a:solidFill>
                  <a:srgbClr val="000000"/>
                </a:solidFill>
                <a:effectLst/>
                <a:latin typeface="+mj-lt"/>
              </a:rPr>
              <a:t>amnt_loans90 : Total amount of loans taken by user in last 90 days</a:t>
            </a:r>
          </a:p>
          <a:p>
            <a:pPr lvl="1">
              <a:buFont typeface="Arial" panose="020B0604020202020204" pitchFamily="34" charset="0"/>
              <a:buChar char="•"/>
            </a:pPr>
            <a:r>
              <a:rPr lang="en-US" sz="1800" b="0" i="0" dirty="0">
                <a:solidFill>
                  <a:srgbClr val="000000"/>
                </a:solidFill>
                <a:effectLst/>
                <a:latin typeface="+mj-lt"/>
              </a:rPr>
              <a:t>maxamnt_loans90 : Maximum amount of loan taken by the user in last 90 days</a:t>
            </a:r>
          </a:p>
          <a:p>
            <a:pPr lvl="1">
              <a:buFont typeface="Arial" panose="020B0604020202020204" pitchFamily="34" charset="0"/>
              <a:buChar char="•"/>
            </a:pPr>
            <a:r>
              <a:rPr lang="en-US" sz="1800" b="0" i="0" dirty="0">
                <a:solidFill>
                  <a:srgbClr val="000000"/>
                </a:solidFill>
                <a:effectLst/>
                <a:latin typeface="+mj-lt"/>
              </a:rPr>
              <a:t>medianamnt_loans90: Median of amounts of loan taken by the user in last 90 days</a:t>
            </a:r>
          </a:p>
          <a:p>
            <a:pPr lvl="1">
              <a:buFont typeface="Arial" panose="020B0604020202020204" pitchFamily="34" charset="0"/>
              <a:buChar char="•"/>
            </a:pPr>
            <a:r>
              <a:rPr lang="en-US" sz="1800" b="0" i="0" dirty="0">
                <a:solidFill>
                  <a:srgbClr val="000000"/>
                </a:solidFill>
                <a:effectLst/>
                <a:latin typeface="+mj-lt"/>
              </a:rPr>
              <a:t>payback30 : Average payback time in days over last 30 days</a:t>
            </a:r>
          </a:p>
          <a:p>
            <a:pPr lvl="1">
              <a:buFont typeface="Arial" panose="020B0604020202020204" pitchFamily="34" charset="0"/>
              <a:buChar char="•"/>
            </a:pPr>
            <a:r>
              <a:rPr lang="en-US" sz="1800" b="0" i="0" dirty="0">
                <a:solidFill>
                  <a:srgbClr val="000000"/>
                </a:solidFill>
                <a:effectLst/>
                <a:latin typeface="+mj-lt"/>
              </a:rPr>
              <a:t>payback90 : Average payback time in days over last 90 days</a:t>
            </a:r>
          </a:p>
          <a:p>
            <a:pPr lvl="1">
              <a:buFont typeface="Arial" panose="020B0604020202020204" pitchFamily="34" charset="0"/>
              <a:buChar char="•"/>
            </a:pPr>
            <a:r>
              <a:rPr lang="en-US" sz="1800" b="0" i="0" dirty="0" err="1">
                <a:solidFill>
                  <a:srgbClr val="000000"/>
                </a:solidFill>
                <a:effectLst/>
                <a:latin typeface="+mj-lt"/>
              </a:rPr>
              <a:t>pcircle</a:t>
            </a:r>
            <a:r>
              <a:rPr lang="en-US" sz="1800" b="0" i="0" dirty="0">
                <a:solidFill>
                  <a:srgbClr val="000000"/>
                </a:solidFill>
                <a:effectLst/>
                <a:latin typeface="+mj-lt"/>
              </a:rPr>
              <a:t> : Telecom circle</a:t>
            </a:r>
          </a:p>
          <a:p>
            <a:pPr lvl="1">
              <a:buFont typeface="Arial" panose="020B0604020202020204" pitchFamily="34" charset="0"/>
              <a:buChar char="•"/>
            </a:pPr>
            <a:r>
              <a:rPr lang="en-US" sz="1800" b="0" i="0" dirty="0" err="1">
                <a:solidFill>
                  <a:srgbClr val="000000"/>
                </a:solidFill>
                <a:effectLst/>
                <a:latin typeface="+mj-lt"/>
              </a:rPr>
              <a:t>pdate</a:t>
            </a:r>
            <a:r>
              <a:rPr lang="en-US" sz="1800" b="0" i="0" dirty="0">
                <a:solidFill>
                  <a:srgbClr val="000000"/>
                </a:solidFill>
                <a:effectLst/>
                <a:latin typeface="+mj-lt"/>
              </a:rPr>
              <a:t> : Date</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2929233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5064" y="685800"/>
            <a:ext cx="9598696" cy="1303867"/>
          </a:xfrm>
        </p:spPr>
        <p:txBody>
          <a:bodyPr/>
          <a:lstStyle/>
          <a:p>
            <a:r>
              <a:rPr lang="en-US" dirty="0"/>
              <a:t>Exploratory Data Analysis</a:t>
            </a:r>
          </a:p>
        </p:txBody>
      </p:sp>
      <p:graphicFrame>
        <p:nvGraphicFramePr>
          <p:cNvPr id="4" name="Content Placeholder 2">
            <a:extLst>
              <a:ext uri="{FF2B5EF4-FFF2-40B4-BE49-F238E27FC236}">
                <a16:creationId xmlns:a16="http://schemas.microsoft.com/office/drawing/2014/main" id="{E3078850-7139-4C66-AB2A-3B260CFD04E3}"/>
              </a:ext>
            </a:extLst>
          </p:cNvPr>
          <p:cNvGraphicFramePr>
            <a:graphicFrameLocks noGrp="1"/>
          </p:cNvGraphicFramePr>
          <p:nvPr>
            <p:ph idx="1"/>
            <p:extLst>
              <p:ext uri="{D42A27DB-BD31-4B8C-83A1-F6EECF244321}">
                <p14:modId xmlns:p14="http://schemas.microsoft.com/office/powerpoint/2010/main" val="1206428409"/>
              </p:ext>
            </p:extLst>
          </p:nvPr>
        </p:nvGraphicFramePr>
        <p:xfrm>
          <a:off x="7389812" y="2438400"/>
          <a:ext cx="3733801" cy="3877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0ED7F9F9-BE2B-48D6-83BE-CEDAD390F18D}"/>
              </a:ext>
            </a:extLst>
          </p:cNvPr>
          <p:cNvSpPr txBox="1"/>
          <p:nvPr/>
        </p:nvSpPr>
        <p:spPr>
          <a:xfrm>
            <a:off x="998714" y="2669106"/>
            <a:ext cx="6324600" cy="2308324"/>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cap="none" dirty="0">
                <a:latin typeface="+mj-lt"/>
                <a:ea typeface="Cambria" panose="02040503050406030204" pitchFamily="18" charset="0"/>
              </a:rPr>
              <a:t>First, I loaded the complete dataset into our </a:t>
            </a:r>
            <a:r>
              <a:rPr lang="en-US" cap="none" dirty="0" err="1">
                <a:latin typeface="+mj-lt"/>
                <a:ea typeface="Cambria" panose="02040503050406030204" pitchFamily="18" charset="0"/>
              </a:rPr>
              <a:t>Jupyter</a:t>
            </a:r>
            <a:r>
              <a:rPr lang="en-US" cap="none" dirty="0">
                <a:latin typeface="+mj-lt"/>
                <a:ea typeface="Cambria" panose="02040503050406030204" pitchFamily="18" charset="0"/>
              </a:rPr>
              <a:t> Notebook after importing the appropriate libraries and renaming the project file from untitled.</a:t>
            </a:r>
          </a:p>
          <a:p>
            <a:pPr marL="285750" indent="-285750">
              <a:buFont typeface="Wingdings" panose="05000000000000000000" pitchFamily="2" charset="2"/>
              <a:buChar char="§"/>
            </a:pPr>
            <a:r>
              <a:rPr lang="en-US" cap="none" dirty="0">
                <a:latin typeface="+mj-lt"/>
                <a:ea typeface="Cambria" panose="02040503050406030204" pitchFamily="18" charset="0"/>
              </a:rPr>
              <a:t>Then I looked at the layout of our data and saw that we have 2,09,593 rows and 37 different columns.</a:t>
            </a:r>
          </a:p>
          <a:p>
            <a:pPr marL="285750" indent="-285750">
              <a:buFont typeface="Wingdings" panose="05000000000000000000" pitchFamily="2" charset="2"/>
              <a:buChar char="§"/>
            </a:pPr>
            <a:r>
              <a:rPr lang="en-US" cap="none" dirty="0">
                <a:latin typeface="+mj-lt"/>
                <a:ea typeface="Cambria" panose="02040503050406030204" pitchFamily="18" charset="0"/>
              </a:rPr>
              <a:t>In our dataset, there are no null or missing values.</a:t>
            </a:r>
          </a:p>
          <a:p>
            <a:pPr marL="285750" indent="-285750">
              <a:buFont typeface="Wingdings" panose="05000000000000000000" pitchFamily="2" charset="2"/>
              <a:buChar char="§"/>
            </a:pPr>
            <a:r>
              <a:rPr lang="en-US" cap="none" dirty="0">
                <a:latin typeface="+mj-lt"/>
                <a:ea typeface="Cambria" panose="02040503050406030204" pitchFamily="18" charset="0"/>
              </a:rPr>
              <a:t>I discovered that our data set has columns with float, integer, and object data type values by looking at the data types.</a:t>
            </a:r>
          </a:p>
        </p:txBody>
      </p:sp>
    </p:spTree>
    <p:extLst>
      <p:ext uri="{BB962C8B-B14F-4D97-AF65-F5344CB8AC3E}">
        <p14:creationId xmlns:p14="http://schemas.microsoft.com/office/powerpoint/2010/main" val="125586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0215E-0E4A-4AC2-94DA-29B9BE594DCC}"/>
              </a:ext>
            </a:extLst>
          </p:cNvPr>
          <p:cNvSpPr>
            <a:spLocks noGrp="1"/>
          </p:cNvSpPr>
          <p:nvPr>
            <p:ph type="title"/>
          </p:nvPr>
        </p:nvSpPr>
        <p:spPr>
          <a:xfrm>
            <a:off x="1295060" y="838200"/>
            <a:ext cx="6240191" cy="783168"/>
          </a:xfrm>
        </p:spPr>
        <p:txBody>
          <a:bodyPr/>
          <a:lstStyle/>
          <a:p>
            <a:r>
              <a:rPr lang="en-US" dirty="0"/>
              <a:t>Describe</a:t>
            </a:r>
            <a:endParaRPr lang="en-IN" dirty="0"/>
          </a:p>
        </p:txBody>
      </p:sp>
      <p:pic>
        <p:nvPicPr>
          <p:cNvPr id="6" name="Picture Placeholder 5">
            <a:extLst>
              <a:ext uri="{FF2B5EF4-FFF2-40B4-BE49-F238E27FC236}">
                <a16:creationId xmlns:a16="http://schemas.microsoft.com/office/drawing/2014/main" id="{08DE1530-BF5F-46DD-9504-29ACEB899AED}"/>
              </a:ext>
            </a:extLst>
          </p:cNvPr>
          <p:cNvPicPr>
            <a:picLocks noGrp="1" noChangeAspect="1"/>
          </p:cNvPicPr>
          <p:nvPr>
            <p:ph type="pic" idx="1"/>
          </p:nvPr>
        </p:nvPicPr>
        <p:blipFill>
          <a:blip r:embed="rId2"/>
          <a:srcRect l="26983" r="26983"/>
          <a:stretch>
            <a:fillRect/>
          </a:stretch>
        </p:blipFill>
        <p:spPr>
          <a:xfrm>
            <a:off x="8092724" y="1041400"/>
            <a:ext cx="3259488" cy="4775200"/>
          </a:xfrm>
        </p:spPr>
        <p:style>
          <a:lnRef idx="1">
            <a:schemeClr val="accent6"/>
          </a:lnRef>
          <a:fillRef idx="2">
            <a:schemeClr val="accent6"/>
          </a:fillRef>
          <a:effectRef idx="1">
            <a:schemeClr val="accent6"/>
          </a:effectRef>
          <a:fontRef idx="minor">
            <a:schemeClr val="dk1"/>
          </a:fontRef>
        </p:style>
      </p:pic>
      <p:sp>
        <p:nvSpPr>
          <p:cNvPr id="4" name="Text Placeholder 3">
            <a:extLst>
              <a:ext uri="{FF2B5EF4-FFF2-40B4-BE49-F238E27FC236}">
                <a16:creationId xmlns:a16="http://schemas.microsoft.com/office/drawing/2014/main" id="{DC2747CF-750D-4B27-8101-83204A867E5F}"/>
              </a:ext>
            </a:extLst>
          </p:cNvPr>
          <p:cNvSpPr>
            <a:spLocks noGrp="1"/>
          </p:cNvSpPr>
          <p:nvPr>
            <p:ph type="body" sz="half" idx="2"/>
          </p:nvPr>
        </p:nvSpPr>
        <p:spPr>
          <a:xfrm>
            <a:off x="1295060" y="2209800"/>
            <a:ext cx="6240191" cy="1828800"/>
          </a:xfrm>
        </p:spPr>
        <p:txBody>
          <a:bodyPr/>
          <a:lstStyle/>
          <a:p>
            <a:r>
              <a:rPr lang="en-US" dirty="0"/>
              <a:t>A statistical representation of all the numeric data columns can be found here.</a:t>
            </a:r>
            <a:endParaRPr lang="en-IN" dirty="0"/>
          </a:p>
        </p:txBody>
      </p:sp>
    </p:spTree>
    <p:extLst>
      <p:ext uri="{BB962C8B-B14F-4D97-AF65-F5344CB8AC3E}">
        <p14:creationId xmlns:p14="http://schemas.microsoft.com/office/powerpoint/2010/main" val="1040379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7658-2BFB-4061-83C1-85A427D3717A}"/>
              </a:ext>
            </a:extLst>
          </p:cNvPr>
          <p:cNvSpPr>
            <a:spLocks noGrp="1"/>
          </p:cNvSpPr>
          <p:nvPr>
            <p:ph type="title"/>
          </p:nvPr>
        </p:nvSpPr>
        <p:spPr>
          <a:xfrm>
            <a:off x="912812" y="117826"/>
            <a:ext cx="6240191" cy="1371600"/>
          </a:xfrm>
        </p:spPr>
        <p:txBody>
          <a:bodyPr/>
          <a:lstStyle/>
          <a:p>
            <a:r>
              <a:rPr lang="en-US" dirty="0" err="1"/>
              <a:t>CountPlot</a:t>
            </a:r>
            <a:endParaRPr lang="en-IN" dirty="0"/>
          </a:p>
        </p:txBody>
      </p:sp>
      <p:pic>
        <p:nvPicPr>
          <p:cNvPr id="10" name="Picture Placeholder 9">
            <a:extLst>
              <a:ext uri="{FF2B5EF4-FFF2-40B4-BE49-F238E27FC236}">
                <a16:creationId xmlns:a16="http://schemas.microsoft.com/office/drawing/2014/main" id="{642B36A0-9698-4DBF-A8CB-A007F5830F0C}"/>
              </a:ext>
            </a:extLst>
          </p:cNvPr>
          <p:cNvPicPr>
            <a:picLocks noGrp="1" noChangeAspect="1"/>
          </p:cNvPicPr>
          <p:nvPr>
            <p:ph type="pic" idx="1"/>
          </p:nvPr>
        </p:nvPicPr>
        <p:blipFill>
          <a:blip r:embed="rId2"/>
          <a:srcRect l="34107" r="34107"/>
          <a:stretch>
            <a:fillRect/>
          </a:stretch>
        </p:blipFill>
        <p:spPr>
          <a:xfrm>
            <a:off x="7535252" y="1041400"/>
            <a:ext cx="3620021" cy="4775200"/>
          </a:xfrm>
        </p:spPr>
        <p:style>
          <a:lnRef idx="1">
            <a:schemeClr val="accent6"/>
          </a:lnRef>
          <a:fillRef idx="2">
            <a:schemeClr val="accent6"/>
          </a:fillRef>
          <a:effectRef idx="1">
            <a:schemeClr val="accent6"/>
          </a:effectRef>
          <a:fontRef idx="minor">
            <a:schemeClr val="dk1"/>
          </a:fontRef>
        </p:style>
      </p:pic>
      <p:sp>
        <p:nvSpPr>
          <p:cNvPr id="4" name="Text Placeholder 3">
            <a:extLst>
              <a:ext uri="{FF2B5EF4-FFF2-40B4-BE49-F238E27FC236}">
                <a16:creationId xmlns:a16="http://schemas.microsoft.com/office/drawing/2014/main" id="{218DE9E7-ED68-4464-B2ED-CAE07B730499}"/>
              </a:ext>
            </a:extLst>
          </p:cNvPr>
          <p:cNvSpPr>
            <a:spLocks noGrp="1"/>
          </p:cNvSpPr>
          <p:nvPr>
            <p:ph type="body" sz="half" idx="2"/>
          </p:nvPr>
        </p:nvSpPr>
        <p:spPr>
          <a:xfrm>
            <a:off x="912811" y="2209800"/>
            <a:ext cx="6240191" cy="1828800"/>
          </a:xfrm>
        </p:spPr>
        <p:txBody>
          <a:bodyPr>
            <a:normAutofit/>
          </a:bodyPr>
          <a:lstStyle/>
          <a:p>
            <a:r>
              <a:rPr lang="en-US" dirty="0"/>
              <a:t>I was able to determine the total number of rows covered by each unique category value contained in all columns of our dataset using count plots. I made sure that the proportion of data coverage is presented with the overall row number.</a:t>
            </a:r>
          </a:p>
        </p:txBody>
      </p:sp>
    </p:spTree>
    <p:extLst>
      <p:ext uri="{BB962C8B-B14F-4D97-AF65-F5344CB8AC3E}">
        <p14:creationId xmlns:p14="http://schemas.microsoft.com/office/powerpoint/2010/main" val="3757132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2196-F8DF-4F82-BBAF-7A47C4A7E146}"/>
              </a:ext>
            </a:extLst>
          </p:cNvPr>
          <p:cNvSpPr>
            <a:spLocks noGrp="1"/>
          </p:cNvSpPr>
          <p:nvPr>
            <p:ph type="title"/>
          </p:nvPr>
        </p:nvSpPr>
        <p:spPr>
          <a:xfrm>
            <a:off x="976005" y="228600"/>
            <a:ext cx="6240191" cy="1371600"/>
          </a:xfrm>
        </p:spPr>
        <p:txBody>
          <a:bodyPr/>
          <a:lstStyle/>
          <a:p>
            <a:r>
              <a:rPr lang="en-US" dirty="0" err="1"/>
              <a:t>BarPlot</a:t>
            </a:r>
            <a:endParaRPr lang="en-IN" dirty="0"/>
          </a:p>
        </p:txBody>
      </p:sp>
      <p:pic>
        <p:nvPicPr>
          <p:cNvPr id="6" name="Picture Placeholder 5">
            <a:extLst>
              <a:ext uri="{FF2B5EF4-FFF2-40B4-BE49-F238E27FC236}">
                <a16:creationId xmlns:a16="http://schemas.microsoft.com/office/drawing/2014/main" id="{8E601D64-CE4E-442E-B9AE-53330AD730D6}"/>
              </a:ext>
            </a:extLst>
          </p:cNvPr>
          <p:cNvPicPr>
            <a:picLocks noGrp="1" noChangeAspect="1"/>
          </p:cNvPicPr>
          <p:nvPr>
            <p:ph type="pic" idx="1"/>
          </p:nvPr>
        </p:nvPicPr>
        <p:blipFill>
          <a:blip r:embed="rId2"/>
          <a:srcRect l="33858" r="33858"/>
          <a:stretch>
            <a:fillRect/>
          </a:stretch>
        </p:blipFill>
        <p:spPr/>
        <p:style>
          <a:lnRef idx="1">
            <a:schemeClr val="accent6"/>
          </a:lnRef>
          <a:fillRef idx="2">
            <a:schemeClr val="accent6"/>
          </a:fillRef>
          <a:effectRef idx="1">
            <a:schemeClr val="accent6"/>
          </a:effectRef>
          <a:fontRef idx="minor">
            <a:schemeClr val="dk1"/>
          </a:fontRef>
        </p:style>
      </p:pic>
      <p:sp>
        <p:nvSpPr>
          <p:cNvPr id="4" name="Text Placeholder 3">
            <a:extLst>
              <a:ext uri="{FF2B5EF4-FFF2-40B4-BE49-F238E27FC236}">
                <a16:creationId xmlns:a16="http://schemas.microsoft.com/office/drawing/2014/main" id="{9DC91EC6-3B30-435A-AC90-FE4E2F5CF2C8}"/>
              </a:ext>
            </a:extLst>
          </p:cNvPr>
          <p:cNvSpPr>
            <a:spLocks noGrp="1"/>
          </p:cNvSpPr>
          <p:nvPr>
            <p:ph type="body" sz="half" idx="2"/>
          </p:nvPr>
        </p:nvSpPr>
        <p:spPr>
          <a:xfrm>
            <a:off x="1141412" y="2057400"/>
            <a:ext cx="6240191" cy="1828800"/>
          </a:xfrm>
        </p:spPr>
        <p:txBody>
          <a:bodyPr/>
          <a:lstStyle/>
          <a:p>
            <a:r>
              <a:rPr lang="en-US" dirty="0"/>
              <a:t>We can observe the success and failure label data for the columns, which is basically the feature data, using Bar Plot.</a:t>
            </a:r>
            <a:endParaRPr lang="en-IN" dirty="0"/>
          </a:p>
        </p:txBody>
      </p:sp>
    </p:spTree>
    <p:extLst>
      <p:ext uri="{BB962C8B-B14F-4D97-AF65-F5344CB8AC3E}">
        <p14:creationId xmlns:p14="http://schemas.microsoft.com/office/powerpoint/2010/main" val="2390012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a:xfrm>
            <a:off x="1217612" y="0"/>
            <a:ext cx="6240191" cy="1524000"/>
          </a:xfrm>
        </p:spPr>
        <p:txBody>
          <a:bodyPr/>
          <a:lstStyle/>
          <a:p>
            <a:r>
              <a:rPr lang="en-US" dirty="0" err="1"/>
              <a:t>LinePlot</a:t>
            </a:r>
            <a:endParaRPr lang="en-IN" dirty="0"/>
          </a:p>
        </p:txBody>
      </p:sp>
      <p:pic>
        <p:nvPicPr>
          <p:cNvPr id="6" name="Picture Placeholder 5">
            <a:extLst>
              <a:ext uri="{FF2B5EF4-FFF2-40B4-BE49-F238E27FC236}">
                <a16:creationId xmlns:a16="http://schemas.microsoft.com/office/drawing/2014/main" id="{DAD8E0FF-B8DF-4D1B-B649-5EB9A6000CF7}"/>
              </a:ext>
            </a:extLst>
          </p:cNvPr>
          <p:cNvPicPr>
            <a:picLocks noGrp="1" noChangeAspect="1"/>
          </p:cNvPicPr>
          <p:nvPr>
            <p:ph type="pic" idx="1"/>
          </p:nvPr>
        </p:nvPicPr>
        <p:blipFill>
          <a:blip r:embed="rId2"/>
          <a:srcRect l="28024" r="28024"/>
          <a:stretch>
            <a:fillRect/>
          </a:stretch>
        </p:blipFill>
        <p:spPr>
          <a:xfrm>
            <a:off x="7008812" y="1041400"/>
            <a:ext cx="4146461" cy="4775200"/>
          </a:xfrm>
        </p:spPr>
        <p:style>
          <a:lnRef idx="1">
            <a:schemeClr val="accent6"/>
          </a:lnRef>
          <a:fillRef idx="2">
            <a:schemeClr val="accent6"/>
          </a:fillRef>
          <a:effectRef idx="1">
            <a:schemeClr val="accent6"/>
          </a:effectRef>
          <a:fontRef idx="minor">
            <a:schemeClr val="dk1"/>
          </a:fontRef>
        </p:style>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a:xfrm>
            <a:off x="1217613" y="1828800"/>
            <a:ext cx="5257800" cy="1828800"/>
          </a:xfrm>
        </p:spPr>
        <p:txBody>
          <a:bodyPr/>
          <a:lstStyle/>
          <a:p>
            <a:r>
              <a:rPr lang="en-US" dirty="0"/>
              <a:t>I tested the object data type for date and mobile number data in our dataset using line plots.</a:t>
            </a:r>
            <a:endParaRPr lang="en-IN" dirty="0"/>
          </a:p>
        </p:txBody>
      </p:sp>
    </p:spTree>
    <p:extLst>
      <p:ext uri="{BB962C8B-B14F-4D97-AF65-F5344CB8AC3E}">
        <p14:creationId xmlns:p14="http://schemas.microsoft.com/office/powerpoint/2010/main" val="2407651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a:xfrm>
            <a:off x="1033552" y="355600"/>
            <a:ext cx="6240191" cy="1371600"/>
          </a:xfrm>
        </p:spPr>
        <p:txBody>
          <a:bodyPr/>
          <a:lstStyle/>
          <a:p>
            <a:r>
              <a:rPr lang="en-US" dirty="0" err="1"/>
              <a:t>ScatterPlot</a:t>
            </a:r>
            <a:endParaRPr lang="en-IN" dirty="0"/>
          </a:p>
        </p:txBody>
      </p:sp>
      <p:pic>
        <p:nvPicPr>
          <p:cNvPr id="6" name="Picture Placeholder 5">
            <a:extLst>
              <a:ext uri="{FF2B5EF4-FFF2-40B4-BE49-F238E27FC236}">
                <a16:creationId xmlns:a16="http://schemas.microsoft.com/office/drawing/2014/main" id="{34F8962E-5EC9-4FF4-8F35-6ABEEC45C81B}"/>
              </a:ext>
            </a:extLst>
          </p:cNvPr>
          <p:cNvPicPr>
            <a:picLocks noGrp="1" noChangeAspect="1"/>
          </p:cNvPicPr>
          <p:nvPr>
            <p:ph type="pic" idx="1"/>
          </p:nvPr>
        </p:nvPicPr>
        <p:blipFill>
          <a:blip r:embed="rId2"/>
          <a:srcRect l="38420" r="38420"/>
          <a:stretch>
            <a:fillRect/>
          </a:stretch>
        </p:blipFill>
        <p:spPr/>
        <p:style>
          <a:lnRef idx="1">
            <a:schemeClr val="accent6"/>
          </a:lnRef>
          <a:fillRef idx="2">
            <a:schemeClr val="accent6"/>
          </a:fillRef>
          <a:effectRef idx="1">
            <a:schemeClr val="accent6"/>
          </a:effectRef>
          <a:fontRef idx="minor">
            <a:schemeClr val="dk1"/>
          </a:fontRef>
        </p:style>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a:xfrm>
            <a:off x="1141412" y="2209800"/>
            <a:ext cx="6240191" cy="1828800"/>
          </a:xfrm>
        </p:spPr>
        <p:txBody>
          <a:bodyPr/>
          <a:lstStyle/>
          <a:p>
            <a:r>
              <a:rPr lang="en-US" b="0" i="0" dirty="0">
                <a:solidFill>
                  <a:srgbClr val="252525"/>
                </a:solidFill>
                <a:effectLst/>
                <a:latin typeface="+mj-lt"/>
              </a:rPr>
              <a:t>We evaluated the success and failure label data points, as well as their variances and distributions, using the scatter plot to confirm further analysis and outlier data.</a:t>
            </a:r>
            <a:endParaRPr lang="en-IN" dirty="0">
              <a:latin typeface="+mj-lt"/>
            </a:endParaRPr>
          </a:p>
        </p:txBody>
      </p:sp>
    </p:spTree>
    <p:extLst>
      <p:ext uri="{BB962C8B-B14F-4D97-AF65-F5344CB8AC3E}">
        <p14:creationId xmlns:p14="http://schemas.microsoft.com/office/powerpoint/2010/main" val="25410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a:xfrm>
            <a:off x="976005" y="152400"/>
            <a:ext cx="6240191" cy="1371600"/>
          </a:xfrm>
        </p:spPr>
        <p:txBody>
          <a:bodyPr/>
          <a:lstStyle/>
          <a:p>
            <a:r>
              <a:rPr lang="en-US" dirty="0"/>
              <a:t>Histogram</a:t>
            </a:r>
            <a:endParaRPr lang="en-IN" dirty="0"/>
          </a:p>
        </p:txBody>
      </p:sp>
      <p:pic>
        <p:nvPicPr>
          <p:cNvPr id="6" name="Picture Placeholder 5">
            <a:extLst>
              <a:ext uri="{FF2B5EF4-FFF2-40B4-BE49-F238E27FC236}">
                <a16:creationId xmlns:a16="http://schemas.microsoft.com/office/drawing/2014/main" id="{602F1844-1787-484B-9D25-54AF41E9308D}"/>
              </a:ext>
            </a:extLst>
          </p:cNvPr>
          <p:cNvPicPr>
            <a:picLocks noGrp="1" noChangeAspect="1"/>
          </p:cNvPicPr>
          <p:nvPr>
            <p:ph type="pic" idx="1"/>
          </p:nvPr>
        </p:nvPicPr>
        <p:blipFill>
          <a:blip r:embed="rId2"/>
          <a:srcRect l="4672" r="4672"/>
          <a:stretch>
            <a:fillRect/>
          </a:stretch>
        </p:blipFill>
        <p:spPr>
          <a:xfrm>
            <a:off x="6780212" y="1041400"/>
            <a:ext cx="4375061" cy="4775200"/>
          </a:xfrm>
        </p:spPr>
        <p:style>
          <a:lnRef idx="1">
            <a:schemeClr val="accent6"/>
          </a:lnRef>
          <a:fillRef idx="2">
            <a:schemeClr val="accent6"/>
          </a:fillRef>
          <a:effectRef idx="1">
            <a:schemeClr val="accent6"/>
          </a:effectRef>
          <a:fontRef idx="minor">
            <a:schemeClr val="dk1"/>
          </a:fontRef>
        </p:style>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a:xfrm>
            <a:off x="1141413" y="2133600"/>
            <a:ext cx="5257800" cy="1828800"/>
          </a:xfrm>
        </p:spPr>
        <p:txBody>
          <a:bodyPr>
            <a:normAutofit/>
          </a:bodyPr>
          <a:lstStyle/>
          <a:p>
            <a:r>
              <a:rPr lang="en-US" dirty="0"/>
              <a:t>I checked all of the column details with the histogram to ensure that the distribution was displayed for additional investigation.</a:t>
            </a:r>
            <a:endParaRPr lang="en-IN" dirty="0"/>
          </a:p>
        </p:txBody>
      </p:sp>
    </p:spTree>
    <p:extLst>
      <p:ext uri="{BB962C8B-B14F-4D97-AF65-F5344CB8AC3E}">
        <p14:creationId xmlns:p14="http://schemas.microsoft.com/office/powerpoint/2010/main" val="2623112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a:xfrm>
            <a:off x="836612" y="76200"/>
            <a:ext cx="6240191" cy="1371600"/>
          </a:xfrm>
        </p:spPr>
        <p:txBody>
          <a:bodyPr/>
          <a:lstStyle/>
          <a:p>
            <a:r>
              <a:rPr lang="en-US" dirty="0" err="1"/>
              <a:t>HeatMap</a:t>
            </a:r>
            <a:endParaRPr lang="en-IN" dirty="0"/>
          </a:p>
        </p:txBody>
      </p:sp>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a:xfrm>
            <a:off x="836612" y="1676400"/>
            <a:ext cx="6240191" cy="1828800"/>
          </a:xfrm>
        </p:spPr>
        <p:txBody>
          <a:bodyPr/>
          <a:lstStyle/>
          <a:p>
            <a:r>
              <a:rPr lang="en-US" dirty="0"/>
              <a:t>The heatmap was used to assess the association between the label and feature data columns in </a:t>
            </a:r>
            <a:r>
              <a:rPr lang="en-US" dirty="0" err="1"/>
              <a:t>particular.We</a:t>
            </a:r>
            <a:r>
              <a:rPr lang="en-US" dirty="0"/>
              <a:t> also looked for any issues about multicollinearity in the data from feature columns.</a:t>
            </a:r>
          </a:p>
        </p:txBody>
      </p:sp>
      <p:pic>
        <p:nvPicPr>
          <p:cNvPr id="8" name="Picture Placeholder 7">
            <a:extLst>
              <a:ext uri="{FF2B5EF4-FFF2-40B4-BE49-F238E27FC236}">
                <a16:creationId xmlns:a16="http://schemas.microsoft.com/office/drawing/2014/main" id="{E68C0134-C66C-F8FA-E78B-E2DA3C88E508}"/>
              </a:ext>
            </a:extLst>
          </p:cNvPr>
          <p:cNvPicPr>
            <a:picLocks noGrp="1" noChangeAspect="1"/>
          </p:cNvPicPr>
          <p:nvPr>
            <p:ph type="pic" idx="1"/>
          </p:nvPr>
        </p:nvPicPr>
        <p:blipFill>
          <a:blip r:embed="rId2"/>
          <a:srcRect l="22456" r="22456"/>
          <a:stretch>
            <a:fillRect/>
          </a:stretch>
        </p:blipFill>
        <p:spPr>
          <a:xfrm>
            <a:off x="7161212" y="1041400"/>
            <a:ext cx="3994061" cy="4775200"/>
          </a:xfrm>
        </p:spPr>
        <p:style>
          <a:lnRef idx="1">
            <a:schemeClr val="accent6"/>
          </a:lnRef>
          <a:fillRef idx="2">
            <a:schemeClr val="accent6"/>
          </a:fillRef>
          <a:effectRef idx="1">
            <a:schemeClr val="accent6"/>
          </a:effectRef>
          <a:fontRef idx="minor">
            <a:schemeClr val="dk1"/>
          </a:fontRef>
        </p:style>
      </p:pic>
    </p:spTree>
    <p:extLst>
      <p:ext uri="{BB962C8B-B14F-4D97-AF65-F5344CB8AC3E}">
        <p14:creationId xmlns:p14="http://schemas.microsoft.com/office/powerpoint/2010/main" val="2613822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A8D9-52FF-4DD1-AE51-E515FB3723EA}"/>
              </a:ext>
            </a:extLst>
          </p:cNvPr>
          <p:cNvSpPr>
            <a:spLocks noGrp="1"/>
          </p:cNvSpPr>
          <p:nvPr>
            <p:ph type="title"/>
          </p:nvPr>
        </p:nvSpPr>
        <p:spPr>
          <a:xfrm>
            <a:off x="1060186" y="19756"/>
            <a:ext cx="6240191" cy="1371600"/>
          </a:xfrm>
        </p:spPr>
        <p:txBody>
          <a:bodyPr/>
          <a:lstStyle/>
          <a:p>
            <a:r>
              <a:rPr lang="en-US" dirty="0"/>
              <a:t>Correlation Bar</a:t>
            </a:r>
            <a:endParaRPr lang="en-IN" dirty="0"/>
          </a:p>
        </p:txBody>
      </p:sp>
      <p:pic>
        <p:nvPicPr>
          <p:cNvPr id="6" name="Picture Placeholder 5">
            <a:extLst>
              <a:ext uri="{FF2B5EF4-FFF2-40B4-BE49-F238E27FC236}">
                <a16:creationId xmlns:a16="http://schemas.microsoft.com/office/drawing/2014/main" id="{6F1374C7-5023-4E23-A49C-EEAF90CCCD75}"/>
              </a:ext>
            </a:extLst>
          </p:cNvPr>
          <p:cNvPicPr>
            <a:picLocks noGrp="1" noChangeAspect="1"/>
          </p:cNvPicPr>
          <p:nvPr>
            <p:ph type="pic" idx="1"/>
          </p:nvPr>
        </p:nvPicPr>
        <p:blipFill>
          <a:blip r:embed="rId2"/>
          <a:srcRect l="32627" r="32627"/>
          <a:stretch>
            <a:fillRect/>
          </a:stretch>
        </p:blipFill>
        <p:spPr>
          <a:xfrm>
            <a:off x="7535252" y="1041400"/>
            <a:ext cx="3620021" cy="4775200"/>
          </a:xfrm>
        </p:spPr>
        <p:style>
          <a:lnRef idx="1">
            <a:schemeClr val="accent6"/>
          </a:lnRef>
          <a:fillRef idx="2">
            <a:schemeClr val="accent6"/>
          </a:fillRef>
          <a:effectRef idx="1">
            <a:schemeClr val="accent6"/>
          </a:effectRef>
          <a:fontRef idx="minor">
            <a:schemeClr val="dk1"/>
          </a:fontRef>
        </p:style>
      </p:pic>
      <p:sp>
        <p:nvSpPr>
          <p:cNvPr id="4" name="Text Placeholder 3">
            <a:extLst>
              <a:ext uri="{FF2B5EF4-FFF2-40B4-BE49-F238E27FC236}">
                <a16:creationId xmlns:a16="http://schemas.microsoft.com/office/drawing/2014/main" id="{6A6A2A6B-C4DF-4356-AB80-13F6C7CA9EAF}"/>
              </a:ext>
            </a:extLst>
          </p:cNvPr>
          <p:cNvSpPr>
            <a:spLocks noGrp="1"/>
          </p:cNvSpPr>
          <p:nvPr>
            <p:ph type="body" sz="half" idx="2"/>
          </p:nvPr>
        </p:nvSpPr>
        <p:spPr>
          <a:xfrm>
            <a:off x="912812" y="2514600"/>
            <a:ext cx="6240191" cy="1828800"/>
          </a:xfrm>
        </p:spPr>
        <p:txBody>
          <a:bodyPr/>
          <a:lstStyle/>
          <a:p>
            <a:r>
              <a:rPr lang="en-US" dirty="0"/>
              <a:t>We used a Bar Plot to look at the correlation between the label and feature columns to see which are positively and negatively associated.</a:t>
            </a:r>
            <a:endParaRPr lang="en-IN" dirty="0"/>
          </a:p>
        </p:txBody>
      </p:sp>
    </p:spTree>
    <p:extLst>
      <p:ext uri="{BB962C8B-B14F-4D97-AF65-F5344CB8AC3E}">
        <p14:creationId xmlns:p14="http://schemas.microsoft.com/office/powerpoint/2010/main" val="2240210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7495A-E36A-411F-BB52-2468BBE6541A}"/>
              </a:ext>
            </a:extLst>
          </p:cNvPr>
          <p:cNvSpPr>
            <a:spLocks noGrp="1"/>
          </p:cNvSpPr>
          <p:nvPr>
            <p:ph type="title"/>
          </p:nvPr>
        </p:nvSpPr>
        <p:spPr>
          <a:xfrm>
            <a:off x="1295065" y="838200"/>
            <a:ext cx="9598696" cy="986642"/>
          </a:xfrm>
        </p:spPr>
        <p:txBody>
          <a:bodyPr/>
          <a:lstStyle/>
          <a:p>
            <a:r>
              <a:rPr lang="en-US" dirty="0"/>
              <a:t>Introduction</a:t>
            </a:r>
            <a:endParaRPr lang="en-IN" dirty="0"/>
          </a:p>
        </p:txBody>
      </p:sp>
      <p:sp>
        <p:nvSpPr>
          <p:cNvPr id="7" name="TextBox 6">
            <a:extLst>
              <a:ext uri="{FF2B5EF4-FFF2-40B4-BE49-F238E27FC236}">
                <a16:creationId xmlns:a16="http://schemas.microsoft.com/office/drawing/2014/main" id="{96E64847-9E13-4235-9DE0-CA245BC8C2A8}"/>
              </a:ext>
            </a:extLst>
          </p:cNvPr>
          <p:cNvSpPr txBox="1"/>
          <p:nvPr/>
        </p:nvSpPr>
        <p:spPr>
          <a:xfrm>
            <a:off x="836612" y="2514600"/>
            <a:ext cx="9906000" cy="3139321"/>
          </a:xfrm>
          <a:prstGeom prst="rect">
            <a:avLst/>
          </a:prstGeom>
          <a:noFill/>
          <a:ln>
            <a:solidFill>
              <a:schemeClr val="accent1">
                <a:lumMod val="20000"/>
                <a:lumOff val="80000"/>
              </a:schemeClr>
            </a:solidFill>
          </a:ln>
        </p:spPr>
        <p:txBody>
          <a:bodyPr wrap="square">
            <a:spAutoFit/>
          </a:bodyPr>
          <a:lstStyle/>
          <a:p>
            <a:pPr algn="l"/>
            <a:r>
              <a:rPr lang="en-US" b="1" i="0" dirty="0">
                <a:solidFill>
                  <a:srgbClr val="000000"/>
                </a:solidFill>
                <a:effectLst/>
                <a:latin typeface="+mj-lt"/>
              </a:rPr>
              <a:t>Problem Statement:</a:t>
            </a:r>
          </a:p>
          <a:p>
            <a:pPr algn="l"/>
            <a:endParaRPr lang="en-US" b="1" i="0" dirty="0">
              <a:solidFill>
                <a:srgbClr val="000000"/>
              </a:solidFill>
              <a:effectLst/>
              <a:latin typeface="+mj-lt"/>
            </a:endParaRPr>
          </a:p>
          <a:p>
            <a:pPr algn="l"/>
            <a:r>
              <a:rPr lang="en-US" b="0" i="0" dirty="0">
                <a:solidFill>
                  <a:srgbClr val="000000"/>
                </a:solidFill>
                <a:effectLst/>
                <a:latin typeface="+mj-lt"/>
              </a:rPr>
              <a:t>A Microfinance Institution (MFI) is an organization that offers financial services to low income populations. MFS becomes very useful when targeting especially the unbanked poor families living in remote areas with not much sources of income. The Microfinance services (MFS) provided by MFI are Group Loans, Agricultural Loans, Individual Business Loans and so on. Many microfinance institutions (MFI), experts and donors are supporting the idea of using mobile financial services (MFS) which they feel are more convenient and efficient, and cost saving, than the traditional high-touch model used since long for the purpose of delivering microfinance services. Though, the MFI industry is primarily focusing on low income families and are very useful in such areas, the implementation of MFS has been uneven with both significant challenges and successes.</a:t>
            </a:r>
          </a:p>
        </p:txBody>
      </p:sp>
    </p:spTree>
    <p:extLst>
      <p:ext uri="{BB962C8B-B14F-4D97-AF65-F5344CB8AC3E}">
        <p14:creationId xmlns:p14="http://schemas.microsoft.com/office/powerpoint/2010/main" val="2575018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a:xfrm>
            <a:off x="2513012" y="457200"/>
            <a:ext cx="6240191" cy="636410"/>
          </a:xfrm>
        </p:spPr>
        <p:txBody>
          <a:bodyPr/>
          <a:lstStyle/>
          <a:p>
            <a:r>
              <a:rPr lang="en-US" dirty="0"/>
              <a:t>Classification Function</a:t>
            </a:r>
            <a:endParaRPr lang="en-IN" dirty="0"/>
          </a:p>
        </p:txBody>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a:xfrm>
            <a:off x="608012" y="1034343"/>
            <a:ext cx="10820399" cy="718257"/>
          </a:xfrm>
        </p:spPr>
        <p:txBody>
          <a:bodyPr>
            <a:normAutofit fontScale="85000" lnSpcReduction="10000"/>
          </a:bodyPr>
          <a:lstStyle/>
          <a:p>
            <a:r>
              <a:rPr lang="en-US" dirty="0"/>
              <a:t>To </a:t>
            </a:r>
            <a:r>
              <a:rPr lang="en-US" dirty="0" err="1"/>
              <a:t>minimise</a:t>
            </a:r>
            <a:r>
              <a:rPr lang="en-US" dirty="0"/>
              <a:t> overfitting and underfitting concerns, I designed this classification function to retrieve the various input model characteristics as well as metric information on accuracy, cross validation, the classification report, and the difference between accuracy and cross validation using 5 folds.</a:t>
            </a:r>
            <a:endParaRPr lang="en-IN" dirty="0"/>
          </a:p>
        </p:txBody>
      </p:sp>
      <p:pic>
        <p:nvPicPr>
          <p:cNvPr id="7" name="Picture 6">
            <a:extLst>
              <a:ext uri="{FF2B5EF4-FFF2-40B4-BE49-F238E27FC236}">
                <a16:creationId xmlns:a16="http://schemas.microsoft.com/office/drawing/2014/main" id="{35F993BA-3027-165F-F140-E81A65D5B186}"/>
              </a:ext>
            </a:extLst>
          </p:cNvPr>
          <p:cNvPicPr>
            <a:picLocks noChangeAspect="1"/>
          </p:cNvPicPr>
          <p:nvPr/>
        </p:nvPicPr>
        <p:blipFill>
          <a:blip r:embed="rId2"/>
          <a:stretch>
            <a:fillRect/>
          </a:stretch>
        </p:blipFill>
        <p:spPr>
          <a:xfrm>
            <a:off x="2208212" y="1670753"/>
            <a:ext cx="7197186" cy="4577647"/>
          </a:xfrm>
          <a:prstGeom prst="rect">
            <a:avLst/>
          </a:prstGeom>
        </p:spPr>
        <p:style>
          <a:lnRef idx="1">
            <a:schemeClr val="accent6"/>
          </a:lnRef>
          <a:fillRef idx="2">
            <a:schemeClr val="accent6"/>
          </a:fillRef>
          <a:effectRef idx="1">
            <a:schemeClr val="accent6"/>
          </a:effectRef>
          <a:fontRef idx="minor">
            <a:schemeClr val="dk1"/>
          </a:fontRef>
        </p:style>
      </p:pic>
    </p:spTree>
    <p:extLst>
      <p:ext uri="{BB962C8B-B14F-4D97-AF65-F5344CB8AC3E}">
        <p14:creationId xmlns:p14="http://schemas.microsoft.com/office/powerpoint/2010/main" val="3891414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a:xfrm>
            <a:off x="2055812" y="685800"/>
            <a:ext cx="7086898" cy="524033"/>
          </a:xfrm>
        </p:spPr>
        <p:txBody>
          <a:bodyPr>
            <a:normAutofit/>
          </a:bodyPr>
          <a:lstStyle/>
          <a:p>
            <a:r>
              <a:rPr lang="en-US" dirty="0"/>
              <a:t>Classification Machine Learning Models Used</a:t>
            </a:r>
            <a:endParaRPr lang="en-IN" dirty="0"/>
          </a:p>
        </p:txBody>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a:xfrm>
            <a:off x="2284411" y="1600200"/>
            <a:ext cx="6553201" cy="1828800"/>
          </a:xfrm>
        </p:spPr>
        <p:txBody>
          <a:bodyPr/>
          <a:lstStyle/>
          <a:p>
            <a:r>
              <a:rPr lang="en-US" dirty="0"/>
              <a:t>To verify for the greatest accuracy and cross validation score, I used 6 Classification Machine Learning Models.</a:t>
            </a:r>
            <a:endParaRPr lang="en-IN" dirty="0"/>
          </a:p>
        </p:txBody>
      </p:sp>
      <p:pic>
        <p:nvPicPr>
          <p:cNvPr id="7" name="Picture 6">
            <a:extLst>
              <a:ext uri="{FF2B5EF4-FFF2-40B4-BE49-F238E27FC236}">
                <a16:creationId xmlns:a16="http://schemas.microsoft.com/office/drawing/2014/main" id="{993CDF11-D847-2B18-9B44-D05A15C5C848}"/>
              </a:ext>
            </a:extLst>
          </p:cNvPr>
          <p:cNvPicPr>
            <a:picLocks noChangeAspect="1"/>
          </p:cNvPicPr>
          <p:nvPr/>
        </p:nvPicPr>
        <p:blipFill>
          <a:blip r:embed="rId2"/>
          <a:stretch>
            <a:fillRect/>
          </a:stretch>
        </p:blipFill>
        <p:spPr>
          <a:xfrm>
            <a:off x="2284412" y="2508956"/>
            <a:ext cx="6858298" cy="3572033"/>
          </a:xfrm>
          <a:prstGeom prst="rect">
            <a:avLst/>
          </a:prstGeom>
        </p:spPr>
      </p:pic>
    </p:spTree>
    <p:extLst>
      <p:ext uri="{BB962C8B-B14F-4D97-AF65-F5344CB8AC3E}">
        <p14:creationId xmlns:p14="http://schemas.microsoft.com/office/powerpoint/2010/main" val="414298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E26BA-F285-4C78-966A-548CC04B5D77}"/>
              </a:ext>
            </a:extLst>
          </p:cNvPr>
          <p:cNvSpPr>
            <a:spLocks noGrp="1"/>
          </p:cNvSpPr>
          <p:nvPr>
            <p:ph type="title"/>
          </p:nvPr>
        </p:nvSpPr>
        <p:spPr>
          <a:xfrm>
            <a:off x="2665413" y="762000"/>
            <a:ext cx="6170612" cy="533400"/>
          </a:xfrm>
        </p:spPr>
        <p:txBody>
          <a:bodyPr/>
          <a:lstStyle/>
          <a:p>
            <a:r>
              <a:rPr lang="en-US" dirty="0"/>
              <a:t>Report on Best Model</a:t>
            </a:r>
            <a:endParaRPr lang="en-IN" dirty="0"/>
          </a:p>
        </p:txBody>
      </p:sp>
      <p:sp>
        <p:nvSpPr>
          <p:cNvPr id="4" name="Text Placeholder 3">
            <a:extLst>
              <a:ext uri="{FF2B5EF4-FFF2-40B4-BE49-F238E27FC236}">
                <a16:creationId xmlns:a16="http://schemas.microsoft.com/office/drawing/2014/main" id="{6CBF0792-86E2-4AFF-A6E3-7E7806BFDF1D}"/>
              </a:ext>
            </a:extLst>
          </p:cNvPr>
          <p:cNvSpPr>
            <a:spLocks noGrp="1"/>
          </p:cNvSpPr>
          <p:nvPr>
            <p:ph type="body" sz="half" idx="2"/>
          </p:nvPr>
        </p:nvSpPr>
        <p:spPr>
          <a:xfrm>
            <a:off x="2663824" y="1447800"/>
            <a:ext cx="6172200" cy="1828800"/>
          </a:xfrm>
        </p:spPr>
        <p:txBody>
          <a:bodyPr/>
          <a:lstStyle/>
          <a:p>
            <a:r>
              <a:rPr lang="en-US" dirty="0"/>
              <a:t>I chose Extra Trees Classifier as my best model and then proceed to perform hyper parameter tuning on the same</a:t>
            </a:r>
            <a:endParaRPr lang="en-IN" dirty="0"/>
          </a:p>
        </p:txBody>
      </p:sp>
      <p:pic>
        <p:nvPicPr>
          <p:cNvPr id="5" name="Picture 4">
            <a:extLst>
              <a:ext uri="{FF2B5EF4-FFF2-40B4-BE49-F238E27FC236}">
                <a16:creationId xmlns:a16="http://schemas.microsoft.com/office/drawing/2014/main" id="{D1DECB62-5C1A-63A3-2E7C-FE92F5263F08}"/>
              </a:ext>
            </a:extLst>
          </p:cNvPr>
          <p:cNvPicPr>
            <a:picLocks noChangeAspect="1"/>
          </p:cNvPicPr>
          <p:nvPr/>
        </p:nvPicPr>
        <p:blipFill>
          <a:blip r:embed="rId2"/>
          <a:stretch>
            <a:fillRect/>
          </a:stretch>
        </p:blipFill>
        <p:spPr>
          <a:xfrm>
            <a:off x="2741612" y="2379133"/>
            <a:ext cx="6287377" cy="2876951"/>
          </a:xfrm>
          <a:prstGeom prst="rect">
            <a:avLst/>
          </a:prstGeom>
        </p:spPr>
      </p:pic>
    </p:spTree>
    <p:extLst>
      <p:ext uri="{BB962C8B-B14F-4D97-AF65-F5344CB8AC3E}">
        <p14:creationId xmlns:p14="http://schemas.microsoft.com/office/powerpoint/2010/main" val="259573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28A50-9D98-42A7-A1C4-E549127EE0D7}"/>
              </a:ext>
            </a:extLst>
          </p:cNvPr>
          <p:cNvSpPr>
            <a:spLocks noGrp="1"/>
          </p:cNvSpPr>
          <p:nvPr>
            <p:ph type="title"/>
          </p:nvPr>
        </p:nvSpPr>
        <p:spPr>
          <a:xfrm>
            <a:off x="912812" y="221646"/>
            <a:ext cx="9598696" cy="1303867"/>
          </a:xfrm>
        </p:spPr>
        <p:txBody>
          <a:bodyPr/>
          <a:lstStyle/>
          <a:p>
            <a:r>
              <a:rPr lang="en-US" dirty="0"/>
              <a:t>Hyper parameter tuning result</a:t>
            </a:r>
            <a:endParaRPr lang="en-IN" dirty="0"/>
          </a:p>
        </p:txBody>
      </p:sp>
      <p:pic>
        <p:nvPicPr>
          <p:cNvPr id="5" name="Picture 4">
            <a:extLst>
              <a:ext uri="{FF2B5EF4-FFF2-40B4-BE49-F238E27FC236}">
                <a16:creationId xmlns:a16="http://schemas.microsoft.com/office/drawing/2014/main" id="{BF2CC187-6772-A726-96C4-837F87E02619}"/>
              </a:ext>
            </a:extLst>
          </p:cNvPr>
          <p:cNvPicPr>
            <a:picLocks noChangeAspect="1"/>
          </p:cNvPicPr>
          <p:nvPr/>
        </p:nvPicPr>
        <p:blipFill>
          <a:blip r:embed="rId2"/>
          <a:stretch>
            <a:fillRect/>
          </a:stretch>
        </p:blipFill>
        <p:spPr>
          <a:xfrm>
            <a:off x="1522412" y="2743200"/>
            <a:ext cx="3734321" cy="2724530"/>
          </a:xfrm>
          <a:prstGeom prst="rect">
            <a:avLst/>
          </a:prstGeom>
        </p:spPr>
      </p:pic>
      <p:pic>
        <p:nvPicPr>
          <p:cNvPr id="9" name="Picture 8">
            <a:extLst>
              <a:ext uri="{FF2B5EF4-FFF2-40B4-BE49-F238E27FC236}">
                <a16:creationId xmlns:a16="http://schemas.microsoft.com/office/drawing/2014/main" id="{3A5352F6-8D40-0291-E925-968AC1468367}"/>
              </a:ext>
            </a:extLst>
          </p:cNvPr>
          <p:cNvPicPr>
            <a:picLocks noChangeAspect="1"/>
          </p:cNvPicPr>
          <p:nvPr/>
        </p:nvPicPr>
        <p:blipFill>
          <a:blip r:embed="rId3"/>
          <a:stretch>
            <a:fillRect/>
          </a:stretch>
        </p:blipFill>
        <p:spPr>
          <a:xfrm>
            <a:off x="6246812" y="2743200"/>
            <a:ext cx="3200847" cy="2810267"/>
          </a:xfrm>
          <a:prstGeom prst="rect">
            <a:avLst/>
          </a:prstGeom>
        </p:spPr>
      </p:pic>
    </p:spTree>
    <p:extLst>
      <p:ext uri="{BB962C8B-B14F-4D97-AF65-F5344CB8AC3E}">
        <p14:creationId xmlns:p14="http://schemas.microsoft.com/office/powerpoint/2010/main" val="2964102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27040-0C1F-4EAE-9F89-A0BD43684BA8}"/>
              </a:ext>
            </a:extLst>
          </p:cNvPr>
          <p:cNvSpPr>
            <a:spLocks noGrp="1"/>
          </p:cNvSpPr>
          <p:nvPr>
            <p:ph type="title"/>
          </p:nvPr>
        </p:nvSpPr>
        <p:spPr/>
        <p:txBody>
          <a:bodyPr/>
          <a:lstStyle/>
          <a:p>
            <a:r>
              <a:rPr lang="en-US" dirty="0"/>
              <a:t>Conclusion</a:t>
            </a:r>
            <a:endParaRPr lang="en-IN" dirty="0"/>
          </a:p>
        </p:txBody>
      </p:sp>
      <p:sp>
        <p:nvSpPr>
          <p:cNvPr id="5" name="TextBox 4">
            <a:extLst>
              <a:ext uri="{FF2B5EF4-FFF2-40B4-BE49-F238E27FC236}">
                <a16:creationId xmlns:a16="http://schemas.microsoft.com/office/drawing/2014/main" id="{CE57F583-D912-44AD-BB32-1D9E2E7A2E50}"/>
              </a:ext>
            </a:extLst>
          </p:cNvPr>
          <p:cNvSpPr txBox="1"/>
          <p:nvPr/>
        </p:nvSpPr>
        <p:spPr>
          <a:xfrm>
            <a:off x="1674812" y="2514600"/>
            <a:ext cx="7390936" cy="2585323"/>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The study's key findings and conclusions are that based on the numerous variables taken into account, an MFI can determine whether a person will return money or not, and whether or not an MFI should issue a load to that individual.</a:t>
            </a:r>
          </a:p>
          <a:p>
            <a:pPr marL="285750" indent="-285750">
              <a:buFont typeface="Wingdings" panose="05000000000000000000" pitchFamily="2" charset="2"/>
              <a:buChar char="§"/>
            </a:pPr>
            <a:r>
              <a:rPr lang="en-US" dirty="0"/>
              <a:t>Learning Outcomes of the Study in Data Science: To improve accuracy, I developed many classification models rather than relying on a single model, and I used cross validation comparison to guarantee that the model did not suffer from overfitting or underfitting. To improve the scores, I chose the best one and did hyper parameter tuning on it.</a:t>
            </a:r>
          </a:p>
        </p:txBody>
      </p:sp>
    </p:spTree>
    <p:extLst>
      <p:ext uri="{BB962C8B-B14F-4D97-AF65-F5344CB8AC3E}">
        <p14:creationId xmlns:p14="http://schemas.microsoft.com/office/powerpoint/2010/main" val="333882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45A83-DDA4-49FD-A409-B9FDDD2E7348}"/>
              </a:ext>
            </a:extLst>
          </p:cNvPr>
          <p:cNvSpPr>
            <a:spLocks noGrp="1"/>
          </p:cNvSpPr>
          <p:nvPr>
            <p:ph type="title"/>
          </p:nvPr>
        </p:nvSpPr>
        <p:spPr/>
        <p:txBody>
          <a:bodyPr>
            <a:normAutofit fontScale="90000"/>
          </a:bodyPr>
          <a:lstStyle/>
          <a:p>
            <a:r>
              <a:rPr lang="en-US" dirty="0"/>
              <a:t>Limitations of this work and Scope for Future Work</a:t>
            </a:r>
            <a:endParaRPr lang="en-IN" dirty="0"/>
          </a:p>
        </p:txBody>
      </p:sp>
      <p:sp>
        <p:nvSpPr>
          <p:cNvPr id="4" name="TextBox 3">
            <a:extLst>
              <a:ext uri="{FF2B5EF4-FFF2-40B4-BE49-F238E27FC236}">
                <a16:creationId xmlns:a16="http://schemas.microsoft.com/office/drawing/2014/main" id="{9271E9AC-553F-480B-B1D1-DEB281765D80}"/>
              </a:ext>
            </a:extLst>
          </p:cNvPr>
          <p:cNvSpPr txBox="1"/>
          <p:nvPr/>
        </p:nvSpPr>
        <p:spPr>
          <a:xfrm>
            <a:off x="1522876" y="2743200"/>
            <a:ext cx="9906000" cy="2308324"/>
          </a:xfrm>
          <a:prstGeom prst="rect">
            <a:avLst/>
          </a:prstGeom>
          <a:noFill/>
          <a:ln>
            <a:solidFill>
              <a:schemeClr val="accent1">
                <a:lumMod val="20000"/>
                <a:lumOff val="80000"/>
              </a:schemeClr>
            </a:solidFill>
          </a:ln>
        </p:spPr>
        <p:txBody>
          <a:bodyPr wrap="square">
            <a:spAutoFit/>
          </a:bodyPr>
          <a:lstStyle/>
          <a:p>
            <a:pPr marL="285750" indent="-285750">
              <a:buFont typeface="Wingdings" panose="05000000000000000000" pitchFamily="2" charset="2"/>
              <a:buChar char="§"/>
            </a:pPr>
            <a:r>
              <a:rPr lang="en-US" dirty="0"/>
              <a:t>The limitation is that it will only function for this specific use case, and it will need to be tweaked if used in a new scenario on a similar scale.</a:t>
            </a:r>
          </a:p>
          <a:p>
            <a:endParaRPr lang="en-US" dirty="0"/>
          </a:p>
          <a:p>
            <a:pPr marL="285750" indent="-285750">
              <a:buFont typeface="Wingdings" panose="05000000000000000000" pitchFamily="2" charset="2"/>
              <a:buChar char="§"/>
            </a:pPr>
            <a:r>
              <a:rPr lang="en-US" dirty="0"/>
              <a:t>The scope is that we can use it in companies to determine whether we should provide a loan to a person or not, and we can also make predictions about a person purchasing an expensive service based on personal details that we have in this dataset, such as the number of times the data account has been recharged in the last 30 days and the daily amount spent from the main account, averaged over the last 30 days (in Indonesian Rupiah), so even a marketing firm can use it.</a:t>
            </a:r>
            <a:endParaRPr lang="en-IN" dirty="0"/>
          </a:p>
        </p:txBody>
      </p:sp>
    </p:spTree>
    <p:extLst>
      <p:ext uri="{BB962C8B-B14F-4D97-AF65-F5344CB8AC3E}">
        <p14:creationId xmlns:p14="http://schemas.microsoft.com/office/powerpoint/2010/main" val="3315205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3D9EC3-2829-7F5E-7776-AC7B528F4C6A}"/>
              </a:ext>
            </a:extLst>
          </p:cNvPr>
          <p:cNvPicPr>
            <a:picLocks noChangeAspect="1"/>
          </p:cNvPicPr>
          <p:nvPr/>
        </p:nvPicPr>
        <p:blipFill>
          <a:blip r:embed="rId2"/>
          <a:stretch>
            <a:fillRect/>
          </a:stretch>
        </p:blipFill>
        <p:spPr>
          <a:xfrm>
            <a:off x="455612" y="457200"/>
            <a:ext cx="11277600" cy="5879503"/>
          </a:xfrm>
          <a:prstGeom prst="rect">
            <a:avLst/>
          </a:prstGeom>
        </p:spPr>
      </p:pic>
    </p:spTree>
    <p:extLst>
      <p:ext uri="{BB962C8B-B14F-4D97-AF65-F5344CB8AC3E}">
        <p14:creationId xmlns:p14="http://schemas.microsoft.com/office/powerpoint/2010/main" val="4972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F4727-DE47-4480-BA43-23D775C4A334}"/>
              </a:ext>
            </a:extLst>
          </p:cNvPr>
          <p:cNvSpPr>
            <a:spLocks noGrp="1"/>
          </p:cNvSpPr>
          <p:nvPr>
            <p:ph type="title"/>
          </p:nvPr>
        </p:nvSpPr>
        <p:spPr>
          <a:xfrm>
            <a:off x="1295064" y="685623"/>
            <a:ext cx="9598696" cy="1303867"/>
          </a:xfrm>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664BCC37-A7B8-4B7C-A7C0-1012678542F3}"/>
              </a:ext>
            </a:extLst>
          </p:cNvPr>
          <p:cNvSpPr>
            <a:spLocks noGrp="1"/>
          </p:cNvSpPr>
          <p:nvPr>
            <p:ph idx="1"/>
          </p:nvPr>
        </p:nvSpPr>
        <p:spPr>
          <a:xfrm>
            <a:off x="989012" y="2514600"/>
            <a:ext cx="10016339" cy="4058533"/>
          </a:xfrm>
        </p:spPr>
        <p:txBody>
          <a:bodyPr>
            <a:noAutofit/>
          </a:bodyPr>
          <a:lstStyle/>
          <a:p>
            <a:pPr marL="0" indent="0">
              <a:buNone/>
            </a:pPr>
            <a:r>
              <a:rPr lang="en-US" sz="1700" b="0" i="0" dirty="0">
                <a:solidFill>
                  <a:srgbClr val="000000"/>
                </a:solidFill>
                <a:effectLst/>
                <a:latin typeface="+mj-lt"/>
              </a:rPr>
              <a:t>Microfinance is now widely recognized as a strategy for poverty reduction, with $70 billion in outstanding loans and a global client base of 200 million people. We are now working with a client in the telecom industry. They are a provider of fixed wireless telecommunications networks. They've released a number of products and built their business and organization around the budget operator model, which entails providing better products at lower prices to all value-conscious clients via a disruptive innovation strategy that focuses on the subscriber. They recognize the value of communication and how it influences a person's life, thus they focus on giving low-income families and impoverished consumers with services and products that can assist them in their time of need. They're working with a partner.</a:t>
            </a:r>
            <a:endParaRPr lang="en-IN" sz="1700" dirty="0">
              <a:latin typeface="+mj-lt"/>
            </a:endParaRPr>
          </a:p>
        </p:txBody>
      </p:sp>
    </p:spTree>
    <p:extLst>
      <p:ext uri="{BB962C8B-B14F-4D97-AF65-F5344CB8AC3E}">
        <p14:creationId xmlns:p14="http://schemas.microsoft.com/office/powerpoint/2010/main" val="4294104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536F-4259-494B-B0E9-045004636B05}"/>
              </a:ext>
            </a:extLst>
          </p:cNvPr>
          <p:cNvSpPr>
            <a:spLocks noGrp="1"/>
          </p:cNvSpPr>
          <p:nvPr>
            <p:ph type="title"/>
          </p:nvPr>
        </p:nvSpPr>
        <p:spPr/>
        <p:txBody>
          <a:bodyPr/>
          <a:lstStyle/>
          <a:p>
            <a:r>
              <a:rPr lang="en-IN" dirty="0"/>
              <a:t>TO DO</a:t>
            </a:r>
          </a:p>
        </p:txBody>
      </p:sp>
      <p:sp>
        <p:nvSpPr>
          <p:cNvPr id="3" name="Content Placeholder 2">
            <a:extLst>
              <a:ext uri="{FF2B5EF4-FFF2-40B4-BE49-F238E27FC236}">
                <a16:creationId xmlns:a16="http://schemas.microsoft.com/office/drawing/2014/main" id="{B427521B-92A7-46BD-8671-468A29A2E27A}"/>
              </a:ext>
            </a:extLst>
          </p:cNvPr>
          <p:cNvSpPr>
            <a:spLocks noGrp="1"/>
          </p:cNvSpPr>
          <p:nvPr>
            <p:ph idx="1"/>
          </p:nvPr>
        </p:nvSpPr>
        <p:spPr>
          <a:xfrm>
            <a:off x="1370243" y="1989258"/>
            <a:ext cx="4724169" cy="3697465"/>
          </a:xfrm>
        </p:spPr>
        <p:txBody>
          <a:bodyPr>
            <a:normAutofit fontScale="92500"/>
          </a:bodyPr>
          <a:lstStyle/>
          <a:p>
            <a:r>
              <a:rPr lang="en-US" b="0" i="0" dirty="0">
                <a:solidFill>
                  <a:srgbClr val="000000"/>
                </a:solidFill>
                <a:effectLst/>
                <a:latin typeface="+mj-lt"/>
              </a:rPr>
              <a:t>Build a model which can be used to predict in terms of a probability for each loan transaction, whether the customer will be paying back the loaned amount within 5 days of insurance of loan.</a:t>
            </a:r>
          </a:p>
          <a:p>
            <a:r>
              <a:rPr lang="en-US" b="0" i="0" dirty="0">
                <a:solidFill>
                  <a:srgbClr val="000000"/>
                </a:solidFill>
                <a:effectLst/>
                <a:latin typeface="+mj-lt"/>
              </a:rPr>
              <a:t>In this case, Label ‘1’ indicates that the loan has been paid i.e. Non- defaulter, while, Label ‘0’ indicates that the loan has not been paid i.e. defaulter.</a:t>
            </a:r>
            <a:endParaRPr lang="en-IN" dirty="0">
              <a:latin typeface="+mj-lt"/>
            </a:endParaRPr>
          </a:p>
        </p:txBody>
      </p:sp>
      <p:pic>
        <p:nvPicPr>
          <p:cNvPr id="4" name="Picture 3">
            <a:extLst>
              <a:ext uri="{FF2B5EF4-FFF2-40B4-BE49-F238E27FC236}">
                <a16:creationId xmlns:a16="http://schemas.microsoft.com/office/drawing/2014/main" id="{9134C6AE-4570-44A3-B24F-17766763948A}"/>
              </a:ext>
            </a:extLst>
          </p:cNvPr>
          <p:cNvPicPr>
            <a:picLocks noChangeAspect="1"/>
          </p:cNvPicPr>
          <p:nvPr/>
        </p:nvPicPr>
        <p:blipFill>
          <a:blip r:embed="rId2"/>
          <a:stretch>
            <a:fillRect/>
          </a:stretch>
        </p:blipFill>
        <p:spPr>
          <a:xfrm>
            <a:off x="6940061" y="990600"/>
            <a:ext cx="3953699" cy="4696123"/>
          </a:xfrm>
          <a:prstGeom prst="rect">
            <a:avLst/>
          </a:prstGeom>
        </p:spPr>
      </p:pic>
    </p:spTree>
    <p:extLst>
      <p:ext uri="{BB962C8B-B14F-4D97-AF65-F5344CB8AC3E}">
        <p14:creationId xmlns:p14="http://schemas.microsoft.com/office/powerpoint/2010/main" val="106191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AFD1-7C33-40A6-A6B2-D15502BFF6D2}"/>
              </a:ext>
            </a:extLst>
          </p:cNvPr>
          <p:cNvSpPr>
            <a:spLocks noGrp="1"/>
          </p:cNvSpPr>
          <p:nvPr>
            <p:ph type="title"/>
          </p:nvPr>
        </p:nvSpPr>
        <p:spPr/>
        <p:txBody>
          <a:bodyPr/>
          <a:lstStyle/>
          <a:p>
            <a:r>
              <a:rPr lang="en-US" dirty="0"/>
              <a:t>Points to remember</a:t>
            </a:r>
            <a:endParaRPr lang="en-IN" dirty="0"/>
          </a:p>
        </p:txBody>
      </p:sp>
      <p:sp>
        <p:nvSpPr>
          <p:cNvPr id="3" name="Content Placeholder 2">
            <a:extLst>
              <a:ext uri="{FF2B5EF4-FFF2-40B4-BE49-F238E27FC236}">
                <a16:creationId xmlns:a16="http://schemas.microsoft.com/office/drawing/2014/main" id="{333C871D-7E80-4F02-86B5-949CF148AA33}"/>
              </a:ext>
            </a:extLst>
          </p:cNvPr>
          <p:cNvSpPr>
            <a:spLocks noGrp="1"/>
          </p:cNvSpPr>
          <p:nvPr>
            <p:ph idx="1"/>
          </p:nvPr>
        </p:nvSpPr>
        <p:spPr>
          <a:xfrm>
            <a:off x="1522643" y="2057400"/>
            <a:ext cx="9143538" cy="3697465"/>
          </a:xfrm>
        </p:spPr>
        <p:txBody>
          <a:bodyPr>
            <a:normAutofit lnSpcReduction="10000"/>
          </a:bodyPr>
          <a:lstStyle/>
          <a:p>
            <a:r>
              <a:rPr lang="en-US" dirty="0"/>
              <a:t>There are no null values in the dataset.</a:t>
            </a:r>
          </a:p>
          <a:p>
            <a:r>
              <a:rPr lang="en-US" dirty="0"/>
              <a:t>There may be some customers with no loan history.</a:t>
            </a:r>
          </a:p>
          <a:p>
            <a:r>
              <a:rPr lang="en-US" dirty="0"/>
              <a:t>The dataset is imbalanced. Label ‘1’ has approximately 87.5 percent records, while, label ‘0’ has approximately 12.5 percent records.</a:t>
            </a:r>
          </a:p>
          <a:p>
            <a:r>
              <a:rPr lang="en-US" dirty="0"/>
              <a:t>For some features, there may be values which might not be realistic. You may have to observe them and treat them with a suitable explanation.</a:t>
            </a:r>
          </a:p>
          <a:p>
            <a:r>
              <a:rPr lang="en-US" dirty="0"/>
              <a:t>You might come across outliers in some features which you need to handle as per your understanding. Keep in mind that data is expensive and we cannot lose more than 7-8 percent of the total data.</a:t>
            </a:r>
            <a:endParaRPr lang="en-IN" dirty="0"/>
          </a:p>
        </p:txBody>
      </p:sp>
    </p:spTree>
    <p:extLst>
      <p:ext uri="{BB962C8B-B14F-4D97-AF65-F5344CB8AC3E}">
        <p14:creationId xmlns:p14="http://schemas.microsoft.com/office/powerpoint/2010/main" val="83263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Goals</a:t>
            </a:r>
          </a:p>
        </p:txBody>
      </p:sp>
      <p:sp>
        <p:nvSpPr>
          <p:cNvPr id="3" name="Content Placeholder 2"/>
          <p:cNvSpPr>
            <a:spLocks noGrp="1"/>
          </p:cNvSpPr>
          <p:nvPr>
            <p:ph idx="1"/>
          </p:nvPr>
        </p:nvSpPr>
        <p:spPr>
          <a:xfrm>
            <a:off x="1522876" y="1905000"/>
            <a:ext cx="8914936" cy="4191000"/>
          </a:xfrm>
        </p:spPr>
        <p:txBody>
          <a:bodyPr>
            <a:normAutofit/>
          </a:bodyPr>
          <a:lstStyle/>
          <a:p>
            <a:r>
              <a:rPr lang="en-US" dirty="0"/>
              <a:t> Analytical Problem Framing</a:t>
            </a:r>
          </a:p>
          <a:p>
            <a:pPr lvl="1"/>
            <a:r>
              <a:rPr lang="en-US" dirty="0"/>
              <a:t>Exploratory Data Analysis (EDA)</a:t>
            </a:r>
          </a:p>
          <a:p>
            <a:pPr lvl="1"/>
            <a:r>
              <a:rPr lang="en-US" dirty="0"/>
              <a:t>Visualizations</a:t>
            </a:r>
          </a:p>
          <a:p>
            <a:r>
              <a:rPr lang="en-US" dirty="0"/>
              <a:t> Data Pre-Processing on train and test datasets</a:t>
            </a:r>
          </a:p>
          <a:p>
            <a:r>
              <a:rPr lang="en-US" dirty="0"/>
              <a:t> Model/s Development and Evaluation</a:t>
            </a:r>
          </a:p>
          <a:p>
            <a:r>
              <a:rPr lang="en-US" dirty="0"/>
              <a:t> Performing hyper parameter tuning, saving the best model and predicting the label</a:t>
            </a:r>
          </a:p>
          <a:p>
            <a:r>
              <a:rPr lang="en-US" dirty="0"/>
              <a:t> Conclusion and future work discussion</a:t>
            </a:r>
          </a:p>
        </p:txBody>
      </p:sp>
    </p:spTree>
    <p:extLst>
      <p:ext uri="{BB962C8B-B14F-4D97-AF65-F5344CB8AC3E}">
        <p14:creationId xmlns:p14="http://schemas.microsoft.com/office/powerpoint/2010/main" val="3148110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5064" y="677333"/>
            <a:ext cx="9598696" cy="1303867"/>
          </a:xfrm>
        </p:spPr>
        <p:txBody>
          <a:bodyPr/>
          <a:lstStyle/>
          <a:p>
            <a:r>
              <a:rPr lang="en-US" dirty="0"/>
              <a:t>Technology</a:t>
            </a:r>
          </a:p>
        </p:txBody>
      </p:sp>
      <p:sp>
        <p:nvSpPr>
          <p:cNvPr id="2" name="Content Placeholder 1"/>
          <p:cNvSpPr>
            <a:spLocks noGrp="1"/>
          </p:cNvSpPr>
          <p:nvPr>
            <p:ph idx="1"/>
          </p:nvPr>
        </p:nvSpPr>
        <p:spPr>
          <a:xfrm>
            <a:off x="1065212" y="2415822"/>
            <a:ext cx="10058400" cy="3742267"/>
          </a:xfrm>
        </p:spPr>
        <p:txBody>
          <a:bodyPr>
            <a:noAutofit/>
          </a:bodyPr>
          <a:lstStyle/>
          <a:p>
            <a:pPr algn="l"/>
            <a:r>
              <a:rPr lang="en-IN" sz="1800" b="0" i="0" u="none" strike="noStrike" baseline="0" dirty="0">
                <a:cs typeface="Times New Roman" panose="02020603050405020304" pitchFamily="18" charset="0"/>
              </a:rPr>
              <a:t>Hardware Used:</a:t>
            </a:r>
          </a:p>
          <a:p>
            <a:pPr marL="628650" lvl="1" indent="-171450">
              <a:buFont typeface="Wingdings" panose="05000000000000000000" pitchFamily="2" charset="2"/>
              <a:buChar char="q"/>
            </a:pPr>
            <a:r>
              <a:rPr lang="en-IN" sz="1800" b="0" i="0" u="none" strike="noStrike" baseline="0" dirty="0">
                <a:cs typeface="Times New Roman" panose="02020603050405020304" pitchFamily="18" charset="0"/>
              </a:rPr>
              <a:t>RAM: 16 GB</a:t>
            </a:r>
          </a:p>
          <a:p>
            <a:pPr marL="628650" lvl="1" indent="-171450">
              <a:buFont typeface="Wingdings" panose="05000000000000000000" pitchFamily="2" charset="2"/>
              <a:buChar char="q"/>
            </a:pPr>
            <a:r>
              <a:rPr lang="pt-BR" sz="1800" b="0" i="0" u="none" strike="noStrike" baseline="0" dirty="0">
                <a:cs typeface="Times New Roman" panose="02020603050405020304" pitchFamily="18" charset="0"/>
              </a:rPr>
              <a:t>Intel(R) Core(TM) i7-9750H CPU @ 2.60GHz   2.59</a:t>
            </a:r>
          </a:p>
          <a:p>
            <a:pPr algn="l"/>
            <a:r>
              <a:rPr lang="en-IN" sz="1800" b="0" i="0" u="none" strike="noStrike" baseline="0" dirty="0">
                <a:cs typeface="Times New Roman" panose="02020603050405020304" pitchFamily="18" charset="0"/>
              </a:rPr>
              <a:t>Software Used:</a:t>
            </a:r>
          </a:p>
          <a:p>
            <a:pPr marL="628650" lvl="1" indent="-171450">
              <a:buFont typeface="Wingdings" panose="05000000000000000000" pitchFamily="2" charset="2"/>
              <a:buChar char="q"/>
            </a:pPr>
            <a:r>
              <a:rPr lang="en-IN" sz="1800" b="0" i="0" u="none" strike="noStrike" baseline="0" dirty="0">
                <a:cs typeface="Times New Roman" panose="02020603050405020304" pitchFamily="18" charset="0"/>
              </a:rPr>
              <a:t>Programming language: Python</a:t>
            </a:r>
          </a:p>
          <a:p>
            <a:pPr marL="628650" lvl="1" indent="-171450">
              <a:buFont typeface="Wingdings" panose="05000000000000000000" pitchFamily="2" charset="2"/>
              <a:buChar char="q"/>
            </a:pPr>
            <a:r>
              <a:rPr lang="en-IN" sz="1800" b="0" i="0" u="none" strike="noStrike" baseline="0" dirty="0">
                <a:cs typeface="Times New Roman" panose="02020603050405020304" pitchFamily="18" charset="0"/>
              </a:rPr>
              <a:t>Distribution: Anaconda Navigator</a:t>
            </a:r>
          </a:p>
          <a:p>
            <a:pPr marL="628650" lvl="1" indent="-171450">
              <a:buFont typeface="Wingdings" panose="05000000000000000000" pitchFamily="2" charset="2"/>
              <a:buChar char="q"/>
            </a:pPr>
            <a:r>
              <a:rPr lang="en-US" sz="1800" b="0" i="0" u="none" strike="noStrike" baseline="0" dirty="0">
                <a:cs typeface="Times New Roman" panose="02020603050405020304" pitchFamily="18" charset="0"/>
              </a:rPr>
              <a:t>Browser based language shell: </a:t>
            </a:r>
            <a:r>
              <a:rPr lang="en-US" sz="1800" b="0" i="0" u="none" strike="noStrike" baseline="0" dirty="0" err="1">
                <a:cs typeface="Times New Roman" panose="02020603050405020304" pitchFamily="18" charset="0"/>
              </a:rPr>
              <a:t>Jupyter</a:t>
            </a:r>
            <a:r>
              <a:rPr lang="en-US" sz="1800" b="0" i="0" u="none" strike="noStrike" baseline="0" dirty="0">
                <a:cs typeface="Times New Roman" panose="02020603050405020304" pitchFamily="18" charset="0"/>
              </a:rPr>
              <a:t> Notebook</a:t>
            </a:r>
          </a:p>
          <a:p>
            <a:r>
              <a:rPr lang="en-IN" sz="1800" b="0" i="0" u="none" strike="noStrike" baseline="0" dirty="0">
                <a:cs typeface="Times New Roman" panose="02020603050405020304" pitchFamily="18" charset="0"/>
              </a:rPr>
              <a:t>Libraries/Packages Used: </a:t>
            </a:r>
          </a:p>
          <a:p>
            <a:pPr>
              <a:buFont typeface="Wingdings" panose="05000000000000000000" pitchFamily="2" charset="2"/>
              <a:buChar char="q"/>
            </a:pPr>
            <a:r>
              <a:rPr lang="en-US" sz="1800" b="0" i="0" u="none" strike="noStrike" baseline="0" dirty="0">
                <a:cs typeface="Times New Roman" panose="02020603050405020304" pitchFamily="18" charset="0"/>
              </a:rPr>
              <a:t>Pandas, NumPy, matplotlib, seaborn, scikit-learn </a:t>
            </a:r>
          </a:p>
        </p:txBody>
      </p:sp>
    </p:spTree>
    <p:extLst>
      <p:ext uri="{BB962C8B-B14F-4D97-AF65-F5344CB8AC3E}">
        <p14:creationId xmlns:p14="http://schemas.microsoft.com/office/powerpoint/2010/main" val="3519010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89012" y="228600"/>
            <a:ext cx="9598696" cy="1303867"/>
          </a:xfrm>
        </p:spPr>
        <p:txBody>
          <a:bodyPr/>
          <a:lstStyle/>
          <a:p>
            <a:r>
              <a:rPr lang="en-US" dirty="0"/>
              <a:t>Data Description</a:t>
            </a:r>
          </a:p>
        </p:txBody>
      </p:sp>
      <p:sp>
        <p:nvSpPr>
          <p:cNvPr id="2" name="Content Placeholder 1"/>
          <p:cNvSpPr>
            <a:spLocks noGrp="1"/>
          </p:cNvSpPr>
          <p:nvPr>
            <p:ph idx="1"/>
          </p:nvPr>
        </p:nvSpPr>
        <p:spPr>
          <a:xfrm>
            <a:off x="836612" y="1676400"/>
            <a:ext cx="10515600" cy="4648200"/>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label : Flag indicating whether the user paid back the credit amount within 5 days of issuing the loan </a:t>
            </a:r>
            <a:endParaRPr lang="en-US" sz="1800" dirty="0">
              <a:solidFill>
                <a:srgbClr val="000000"/>
              </a:solidFill>
              <a:latin typeface="+mj-lt"/>
            </a:endParaRPr>
          </a:p>
          <a:p>
            <a:pPr marL="0" indent="0" algn="l">
              <a:buNone/>
            </a:pPr>
            <a:r>
              <a:rPr lang="en-US" sz="1800" b="0" i="0" dirty="0">
                <a:solidFill>
                  <a:srgbClr val="000000"/>
                </a:solidFill>
                <a:effectLst/>
                <a:latin typeface="+mj-lt"/>
              </a:rPr>
              <a:t>{1:success, 0:failure}</a:t>
            </a:r>
          </a:p>
          <a:p>
            <a:pPr algn="l">
              <a:buFont typeface="Arial" panose="020B0604020202020204" pitchFamily="34" charset="0"/>
              <a:buChar char="•"/>
            </a:pPr>
            <a:r>
              <a:rPr lang="en-US" sz="1800" b="0" i="0" dirty="0" err="1">
                <a:solidFill>
                  <a:srgbClr val="000000"/>
                </a:solidFill>
                <a:effectLst/>
                <a:latin typeface="+mj-lt"/>
              </a:rPr>
              <a:t>msisdn</a:t>
            </a:r>
            <a:r>
              <a:rPr lang="en-US" sz="1800" b="0" i="0" dirty="0">
                <a:solidFill>
                  <a:srgbClr val="000000"/>
                </a:solidFill>
                <a:effectLst/>
                <a:latin typeface="+mj-lt"/>
              </a:rPr>
              <a:t> : Mobile number of user</a:t>
            </a:r>
          </a:p>
          <a:p>
            <a:pPr algn="l">
              <a:buFont typeface="Arial" panose="020B0604020202020204" pitchFamily="34" charset="0"/>
              <a:buChar char="•"/>
            </a:pPr>
            <a:r>
              <a:rPr lang="en-US" sz="1800" b="0" i="0" dirty="0" err="1">
                <a:solidFill>
                  <a:srgbClr val="000000"/>
                </a:solidFill>
                <a:effectLst/>
                <a:latin typeface="+mj-lt"/>
              </a:rPr>
              <a:t>aon</a:t>
            </a:r>
            <a:r>
              <a:rPr lang="en-US" sz="1800" b="0" i="0" dirty="0">
                <a:solidFill>
                  <a:srgbClr val="000000"/>
                </a:solidFill>
                <a:effectLst/>
                <a:latin typeface="+mj-lt"/>
              </a:rPr>
              <a:t> : Age on cellular network in days</a:t>
            </a:r>
          </a:p>
          <a:p>
            <a:pPr algn="l">
              <a:buFont typeface="Arial" panose="020B0604020202020204" pitchFamily="34" charset="0"/>
              <a:buChar char="•"/>
            </a:pPr>
            <a:r>
              <a:rPr lang="en-US" sz="1800" b="0" i="0" dirty="0">
                <a:solidFill>
                  <a:srgbClr val="000000"/>
                </a:solidFill>
                <a:effectLst/>
                <a:latin typeface="+mj-lt"/>
              </a:rPr>
              <a:t>daily_decr30 : Daily amount spent from main account, averaged over last 30 days (in Indonesian Rupiah)</a:t>
            </a:r>
          </a:p>
          <a:p>
            <a:pPr algn="l">
              <a:buFont typeface="Arial" panose="020B0604020202020204" pitchFamily="34" charset="0"/>
              <a:buChar char="•"/>
            </a:pPr>
            <a:r>
              <a:rPr lang="en-US" sz="1800" b="0" i="0" dirty="0">
                <a:solidFill>
                  <a:srgbClr val="000000"/>
                </a:solidFill>
                <a:effectLst/>
                <a:latin typeface="+mj-lt"/>
              </a:rPr>
              <a:t>daily_decr90 : Daily amount spent from main account, averaged over last 90 days (in Indonesian Rupiah)</a:t>
            </a:r>
          </a:p>
          <a:p>
            <a:pPr algn="l">
              <a:buFont typeface="Arial" panose="020B0604020202020204" pitchFamily="34" charset="0"/>
              <a:buChar char="•"/>
            </a:pPr>
            <a:r>
              <a:rPr lang="en-US" sz="1800" b="0" i="0" dirty="0">
                <a:solidFill>
                  <a:srgbClr val="000000"/>
                </a:solidFill>
                <a:effectLst/>
                <a:latin typeface="+mj-lt"/>
              </a:rPr>
              <a:t>rental30 : Average main account balance over last 30 days</a:t>
            </a:r>
          </a:p>
          <a:p>
            <a:pPr algn="l">
              <a:buFont typeface="Arial" panose="020B0604020202020204" pitchFamily="34" charset="0"/>
              <a:buChar char="•"/>
            </a:pPr>
            <a:r>
              <a:rPr lang="en-US" sz="1800" b="0" i="0" dirty="0">
                <a:solidFill>
                  <a:srgbClr val="000000"/>
                </a:solidFill>
                <a:effectLst/>
                <a:latin typeface="+mj-lt"/>
              </a:rPr>
              <a:t>rental90 : Average main account balance over last 90 days</a:t>
            </a:r>
          </a:p>
          <a:p>
            <a:pPr algn="l">
              <a:buFont typeface="Arial" panose="020B0604020202020204" pitchFamily="34" charset="0"/>
              <a:buChar char="•"/>
            </a:pPr>
            <a:r>
              <a:rPr lang="en-US" sz="1800" b="0" i="0" dirty="0" err="1">
                <a:solidFill>
                  <a:srgbClr val="000000"/>
                </a:solidFill>
                <a:effectLst/>
                <a:latin typeface="+mj-lt"/>
              </a:rPr>
              <a:t>last_rech_date_ma</a:t>
            </a:r>
            <a:r>
              <a:rPr lang="en-US" sz="1800" b="0" i="0" dirty="0">
                <a:solidFill>
                  <a:srgbClr val="000000"/>
                </a:solidFill>
                <a:effectLst/>
                <a:latin typeface="+mj-lt"/>
              </a:rPr>
              <a:t> : Number of days till last recharge of main account</a:t>
            </a:r>
          </a:p>
          <a:p>
            <a:pPr algn="l">
              <a:buFont typeface="Arial" panose="020B0604020202020204" pitchFamily="34" charset="0"/>
              <a:buChar char="•"/>
            </a:pPr>
            <a:r>
              <a:rPr lang="en-US" sz="1800" b="0" i="0" dirty="0" err="1">
                <a:solidFill>
                  <a:srgbClr val="000000"/>
                </a:solidFill>
                <a:effectLst/>
                <a:latin typeface="+mj-lt"/>
              </a:rPr>
              <a:t>last_rech_date_da</a:t>
            </a:r>
            <a:r>
              <a:rPr lang="en-US" sz="1800" b="0" i="0" dirty="0">
                <a:solidFill>
                  <a:srgbClr val="000000"/>
                </a:solidFill>
                <a:effectLst/>
                <a:latin typeface="+mj-lt"/>
              </a:rPr>
              <a:t> : Number of days till last recharge of data account</a:t>
            </a:r>
          </a:p>
          <a:p>
            <a:pPr algn="l">
              <a:buFont typeface="Arial" panose="020B0604020202020204" pitchFamily="34" charset="0"/>
              <a:buChar char="•"/>
            </a:pPr>
            <a:r>
              <a:rPr lang="en-US" sz="1800" b="0" i="0" dirty="0" err="1">
                <a:solidFill>
                  <a:srgbClr val="000000"/>
                </a:solidFill>
                <a:effectLst/>
                <a:latin typeface="+mj-lt"/>
              </a:rPr>
              <a:t>last_rech_amt_ma</a:t>
            </a:r>
            <a:r>
              <a:rPr lang="en-US" sz="1800" b="0" i="0" dirty="0">
                <a:solidFill>
                  <a:srgbClr val="000000"/>
                </a:solidFill>
                <a:effectLst/>
                <a:latin typeface="+mj-lt"/>
              </a:rPr>
              <a:t> : Amount of last recharge of main account (in Indonesian Rupiah)</a:t>
            </a:r>
          </a:p>
          <a:p>
            <a:pPr algn="l">
              <a:buFont typeface="Arial" panose="020B0604020202020204" pitchFamily="34" charset="0"/>
              <a:buChar char="•"/>
            </a:pPr>
            <a:r>
              <a:rPr lang="en-US" sz="1800" b="0" i="0" dirty="0">
                <a:solidFill>
                  <a:srgbClr val="000000"/>
                </a:solidFill>
                <a:effectLst/>
                <a:latin typeface="+mj-lt"/>
              </a:rPr>
              <a:t>cnt_ma_rech30 : Number of times main account got recharged in last 30 days</a:t>
            </a:r>
          </a:p>
          <a:p>
            <a:pPr algn="l">
              <a:buFont typeface="Arial" panose="020B0604020202020204" pitchFamily="34" charset="0"/>
              <a:buChar char="•"/>
            </a:pPr>
            <a:r>
              <a:rPr lang="en-US" sz="1800" b="0" i="0" dirty="0">
                <a:solidFill>
                  <a:srgbClr val="000000"/>
                </a:solidFill>
                <a:effectLst/>
                <a:latin typeface="+mj-lt"/>
              </a:rPr>
              <a:t>fr_ma_rech30 : Frequency of main account recharged in last </a:t>
            </a:r>
            <a:r>
              <a:rPr lang="en-US" sz="1600" b="0" i="0" dirty="0">
                <a:solidFill>
                  <a:srgbClr val="000000"/>
                </a:solidFill>
                <a:effectLst/>
                <a:latin typeface="+mj-lt"/>
              </a:rPr>
              <a:t>30 days</a:t>
            </a:r>
          </a:p>
        </p:txBody>
      </p:sp>
    </p:spTree>
    <p:extLst>
      <p:ext uri="{BB962C8B-B14F-4D97-AF65-F5344CB8AC3E}">
        <p14:creationId xmlns:p14="http://schemas.microsoft.com/office/powerpoint/2010/main" val="1152966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95064" y="354779"/>
            <a:ext cx="9598696" cy="1303867"/>
          </a:xfrm>
        </p:spPr>
        <p:txBody>
          <a:bodyPr/>
          <a:lstStyle/>
          <a:p>
            <a:r>
              <a:rPr lang="en-US" dirty="0"/>
              <a:t>Data Description</a:t>
            </a:r>
          </a:p>
        </p:txBody>
      </p:sp>
      <p:sp>
        <p:nvSpPr>
          <p:cNvPr id="2" name="Content Placeholder 1"/>
          <p:cNvSpPr>
            <a:spLocks noGrp="1"/>
          </p:cNvSpPr>
          <p:nvPr>
            <p:ph idx="1"/>
          </p:nvPr>
        </p:nvSpPr>
        <p:spPr>
          <a:xfrm>
            <a:off x="836612" y="1658646"/>
            <a:ext cx="10515600" cy="3980154"/>
          </a:xfrm>
        </p:spPr>
        <p:txBody>
          <a:bodyPr numCol="2">
            <a:noAutofit/>
          </a:bodyPr>
          <a:lstStyle/>
          <a:p>
            <a:pPr algn="l">
              <a:buFont typeface="Arial" panose="020B0604020202020204" pitchFamily="34" charset="0"/>
              <a:buChar char="•"/>
            </a:pPr>
            <a:r>
              <a:rPr lang="en-US" sz="1800" b="0" i="0" dirty="0">
                <a:solidFill>
                  <a:srgbClr val="000000"/>
                </a:solidFill>
                <a:effectLst/>
                <a:latin typeface="+mj-lt"/>
              </a:rPr>
              <a:t>sumamnt_ma_rech30 : Total amount of recharge in main account over last 30 days (in Indonesian Rupiah)</a:t>
            </a:r>
          </a:p>
          <a:p>
            <a:pPr algn="l">
              <a:buFont typeface="Arial" panose="020B0604020202020204" pitchFamily="34" charset="0"/>
              <a:buChar char="•"/>
            </a:pPr>
            <a:r>
              <a:rPr lang="en-US" sz="1800" b="0" i="0" dirty="0">
                <a:solidFill>
                  <a:srgbClr val="000000"/>
                </a:solidFill>
                <a:effectLst/>
                <a:latin typeface="+mj-lt"/>
              </a:rPr>
              <a:t>medianamnt_ma_rech30 : Median of amount of recharges done in main account over last 30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medianmarechprebal30 : Median of main account balance just before recharge in last 30 days at user level (in Indonesian Rupiah)</a:t>
            </a:r>
          </a:p>
          <a:p>
            <a:pPr algn="l">
              <a:buFont typeface="Arial" panose="020B0604020202020204" pitchFamily="34" charset="0"/>
              <a:buChar char="•"/>
            </a:pPr>
            <a:r>
              <a:rPr lang="en-US" sz="1800" b="0" i="0" dirty="0">
                <a:solidFill>
                  <a:srgbClr val="000000"/>
                </a:solidFill>
                <a:effectLst/>
                <a:latin typeface="+mj-lt"/>
              </a:rPr>
              <a:t>cnt_ma_rech90 : Number of times main account got recharged in last 90 days</a:t>
            </a:r>
          </a:p>
          <a:p>
            <a:pPr algn="l">
              <a:buFont typeface="Arial" panose="020B0604020202020204" pitchFamily="34" charset="0"/>
              <a:buChar char="•"/>
            </a:pPr>
            <a:r>
              <a:rPr lang="en-US" sz="1800" b="0" i="0" dirty="0">
                <a:solidFill>
                  <a:srgbClr val="000000"/>
                </a:solidFill>
                <a:effectLst/>
                <a:latin typeface="+mj-lt"/>
              </a:rPr>
              <a:t>fr_ma_rech90 : Frequency of main account recharged in last 90 days</a:t>
            </a:r>
          </a:p>
          <a:p>
            <a:pPr algn="l">
              <a:buFont typeface="Arial" panose="020B0604020202020204" pitchFamily="34" charset="0"/>
              <a:buChar char="•"/>
            </a:pPr>
            <a:r>
              <a:rPr lang="en-US" sz="1800" b="0" i="0" dirty="0">
                <a:solidFill>
                  <a:srgbClr val="000000"/>
                </a:solidFill>
                <a:effectLst/>
                <a:latin typeface="+mj-lt"/>
              </a:rPr>
              <a:t>sumamnt_ma_rech90 : Total amount of recharge in main account over last 90 days (in Indonesian Rupiah)</a:t>
            </a:r>
          </a:p>
          <a:p>
            <a:pPr algn="l">
              <a:buFont typeface="Arial" panose="020B0604020202020204" pitchFamily="34" charset="0"/>
              <a:buChar char="•"/>
            </a:pPr>
            <a:r>
              <a:rPr lang="en-US" sz="1800" b="0" i="0" dirty="0">
                <a:solidFill>
                  <a:srgbClr val="000000"/>
                </a:solidFill>
                <a:effectLst/>
                <a:latin typeface="+mj-lt"/>
              </a:rPr>
              <a:t>medianamnt_ma_rech90 : Median of amount of recharges done in main account over last 90 days at user level (in Indonesian Rupiah)</a:t>
            </a:r>
          </a:p>
          <a:p>
            <a:pPr algn="l">
              <a:buFont typeface="Arial" panose="020B0604020202020204" pitchFamily="34" charset="0"/>
              <a:buChar char="•"/>
            </a:pPr>
            <a:r>
              <a:rPr lang="en-US" sz="1800" b="0" i="0" dirty="0">
                <a:solidFill>
                  <a:srgbClr val="000000"/>
                </a:solidFill>
                <a:effectLst/>
                <a:latin typeface="+mj-lt"/>
              </a:rPr>
              <a:t>medianmarechprebal90 : Median of main account balance just before recharge in last 90 days at user level (in Indonesian Rupiah)</a:t>
            </a:r>
          </a:p>
          <a:p>
            <a:pPr algn="l">
              <a:buFont typeface="Arial" panose="020B0604020202020204" pitchFamily="34" charset="0"/>
              <a:buChar char="•"/>
            </a:pPr>
            <a:r>
              <a:rPr lang="en-US" sz="1800" b="0" i="0" dirty="0">
                <a:solidFill>
                  <a:srgbClr val="000000"/>
                </a:solidFill>
                <a:effectLst/>
                <a:latin typeface="+mj-lt"/>
              </a:rPr>
              <a:t>cnt_da_rech30 : Number of times data account got recharged in last 30 days</a:t>
            </a:r>
          </a:p>
          <a:p>
            <a:pPr algn="l">
              <a:buFont typeface="Arial" panose="020B0604020202020204" pitchFamily="34" charset="0"/>
              <a:buChar char="•"/>
            </a:pPr>
            <a:r>
              <a:rPr lang="en-US" sz="1800" b="0" i="0" dirty="0">
                <a:solidFill>
                  <a:srgbClr val="000000"/>
                </a:solidFill>
                <a:effectLst/>
                <a:latin typeface="+mj-lt"/>
              </a:rPr>
              <a:t>fr_da_rech30 : Frequency of data account recharged in last 30 days</a:t>
            </a:r>
          </a:p>
          <a:p>
            <a:pPr algn="l">
              <a:buFont typeface="Arial" panose="020B0604020202020204" pitchFamily="34" charset="0"/>
              <a:buChar char="•"/>
            </a:pPr>
            <a:r>
              <a:rPr lang="en-US" sz="1800" b="0" i="0" dirty="0">
                <a:solidFill>
                  <a:srgbClr val="000000"/>
                </a:solidFill>
                <a:effectLst/>
                <a:latin typeface="+mj-lt"/>
              </a:rPr>
              <a:t>cnt_da_rech90 : Number of times data account got recharged in last 90 days</a:t>
            </a:r>
          </a:p>
        </p:txBody>
      </p:sp>
      <p:sp>
        <p:nvSpPr>
          <p:cNvPr id="4" name="Text Placeholder 7"/>
          <p:cNvSpPr txBox="1">
            <a:spLocks/>
          </p:cNvSpPr>
          <p:nvPr/>
        </p:nvSpPr>
        <p:spPr>
          <a:xfrm>
            <a:off x="1539575" y="5715000"/>
            <a:ext cx="9126838" cy="533400"/>
          </a:xfrm>
          <a:prstGeom prst="rect">
            <a:avLst/>
          </a:prstGeom>
        </p:spPr>
        <p:txBody>
          <a:bodyPr anchor="b">
            <a:normAutofit/>
          </a:bodyPr>
          <a:lstStyle>
            <a:lvl1pPr marL="0" indent="0" algn="l" defTabSz="914400" rtl="0" eaLnBrk="1" latinLnBrk="0" hangingPunct="1">
              <a:lnSpc>
                <a:spcPct val="90000"/>
              </a:lnSpc>
              <a:spcBef>
                <a:spcPts val="1800"/>
              </a:spcBef>
              <a:buClr>
                <a:schemeClr val="tx1"/>
              </a:buClr>
              <a:buSzPct val="80000"/>
              <a:buFont typeface="Wingdings" pitchFamily="2" charset="2"/>
              <a:buNone/>
              <a:defRPr sz="1800" kern="1200">
                <a:solidFill>
                  <a:schemeClr val="tx1"/>
                </a:solidFill>
                <a:latin typeface="+mn-lt"/>
                <a:ea typeface="+mn-ea"/>
                <a:cs typeface="+mn-cs"/>
              </a:defRPr>
            </a:lvl1pPr>
            <a:lvl2pPr marL="320040" indent="0" algn="l" defTabSz="914400" rtl="0" eaLnBrk="1" latinLnBrk="0" hangingPunct="1">
              <a:lnSpc>
                <a:spcPct val="90000"/>
              </a:lnSpc>
              <a:spcBef>
                <a:spcPts val="1000"/>
              </a:spcBef>
              <a:buClr>
                <a:schemeClr val="tx1"/>
              </a:buClr>
              <a:buSzPct val="100000"/>
              <a:buFont typeface="Arial" pitchFamily="34" charset="0"/>
              <a:buNone/>
              <a:defRPr sz="2000" kern="1200">
                <a:solidFill>
                  <a:schemeClr val="tx1"/>
                </a:solidFill>
                <a:latin typeface="+mn-lt"/>
                <a:ea typeface="+mn-ea"/>
                <a:cs typeface="+mn-cs"/>
              </a:defRPr>
            </a:lvl2pPr>
            <a:lvl3pPr marL="594360" indent="0" algn="l" defTabSz="914400" rtl="0" eaLnBrk="1" latinLnBrk="0" hangingPunct="1">
              <a:lnSpc>
                <a:spcPct val="90000"/>
              </a:lnSpc>
              <a:spcBef>
                <a:spcPts val="800"/>
              </a:spcBef>
              <a:buClr>
                <a:schemeClr val="tx1"/>
              </a:buClr>
              <a:buSzPct val="80000"/>
              <a:buFont typeface="Wingdings" pitchFamily="2" charset="2"/>
              <a:buNone/>
              <a:defRPr sz="1800" kern="1200">
                <a:solidFill>
                  <a:schemeClr val="tx1"/>
                </a:solidFill>
                <a:latin typeface="+mn-lt"/>
                <a:ea typeface="+mn-ea"/>
                <a:cs typeface="+mn-cs"/>
              </a:defRPr>
            </a:lvl3pPr>
            <a:lvl4pPr marL="868680" indent="0" algn="l" defTabSz="914400" rtl="0" eaLnBrk="1" latinLnBrk="0" hangingPunct="1">
              <a:lnSpc>
                <a:spcPct val="90000"/>
              </a:lnSpc>
              <a:spcBef>
                <a:spcPts val="800"/>
              </a:spcBef>
              <a:buClr>
                <a:schemeClr val="tx1"/>
              </a:buClr>
              <a:buSzPct val="100000"/>
              <a:buFont typeface="Arial" pitchFamily="34" charset="0"/>
              <a:buNone/>
              <a:defRPr sz="1600" kern="1200">
                <a:solidFill>
                  <a:schemeClr val="tx1"/>
                </a:solidFill>
                <a:latin typeface="+mn-lt"/>
                <a:ea typeface="+mn-ea"/>
                <a:cs typeface="+mn-cs"/>
              </a:defRPr>
            </a:lvl4pPr>
            <a:lvl5pPr marL="1097280" indent="0" algn="l" defTabSz="914400" rtl="0" eaLnBrk="1" latinLnBrk="0" hangingPunct="1">
              <a:lnSpc>
                <a:spcPct val="90000"/>
              </a:lnSpc>
              <a:spcBef>
                <a:spcPts val="800"/>
              </a:spcBef>
              <a:buClr>
                <a:schemeClr val="tx1"/>
              </a:buClr>
              <a:buSzPct val="80000"/>
              <a:buFont typeface="Wingdings" pitchFamily="2" charset="2"/>
              <a:buNone/>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a:lstStyle>
          <a:p>
            <a:endParaRPr lang="en-US" sz="1600" dirty="0"/>
          </a:p>
        </p:txBody>
      </p:sp>
    </p:spTree>
    <p:extLst>
      <p:ext uri="{BB962C8B-B14F-4D97-AF65-F5344CB8AC3E}">
        <p14:creationId xmlns:p14="http://schemas.microsoft.com/office/powerpoint/2010/main" val="19193646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210</TotalTime>
  <Words>1873</Words>
  <Application>Microsoft Office PowerPoint</Application>
  <PresentationFormat>Custom</PresentationFormat>
  <Paragraphs>123</Paragraphs>
  <Slides>26</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Algerian</vt:lpstr>
      <vt:lpstr>Arial</vt:lpstr>
      <vt:lpstr>Calibri</vt:lpstr>
      <vt:lpstr>Constantia (Body)</vt:lpstr>
      <vt:lpstr>Garamond</vt:lpstr>
      <vt:lpstr>Wingdings</vt:lpstr>
      <vt:lpstr>Organic</vt:lpstr>
      <vt:lpstr>Micro Credit Loan Defaulter Project Presentation</vt:lpstr>
      <vt:lpstr>Introduction</vt:lpstr>
      <vt:lpstr>Introduction</vt:lpstr>
      <vt:lpstr>TO DO</vt:lpstr>
      <vt:lpstr>Points to remember</vt:lpstr>
      <vt:lpstr>Project Goals</vt:lpstr>
      <vt:lpstr>Technology</vt:lpstr>
      <vt:lpstr>Data Description</vt:lpstr>
      <vt:lpstr>Data Description</vt:lpstr>
      <vt:lpstr>Data Description</vt:lpstr>
      <vt:lpstr>Exploratory Data Analysis</vt:lpstr>
      <vt:lpstr>Describe</vt:lpstr>
      <vt:lpstr>CountPlot</vt:lpstr>
      <vt:lpstr>BarPlot</vt:lpstr>
      <vt:lpstr>LinePlot</vt:lpstr>
      <vt:lpstr>ScatterPlot</vt:lpstr>
      <vt:lpstr>Histogram</vt:lpstr>
      <vt:lpstr>HeatMap</vt:lpstr>
      <vt:lpstr>Correlation Bar</vt:lpstr>
      <vt:lpstr>Classification Function</vt:lpstr>
      <vt:lpstr>Classification Machine Learning Models Used</vt:lpstr>
      <vt:lpstr>Report on Best Model</vt:lpstr>
      <vt:lpstr>Hyper parameter tuning result</vt:lpstr>
      <vt:lpstr>Conclusion</vt:lpstr>
      <vt:lpstr>Limitations of this work and Scope for Future 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Overview</dc:title>
  <dc:creator>Sweta Rai</dc:creator>
  <cp:lastModifiedBy>benjamin emmanuel</cp:lastModifiedBy>
  <cp:revision>15</cp:revision>
  <dcterms:created xsi:type="dcterms:W3CDTF">2021-10-25T15:38:10Z</dcterms:created>
  <dcterms:modified xsi:type="dcterms:W3CDTF">2022-05-31T08:22:03Z</dcterms:modified>
</cp:coreProperties>
</file>