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93" r:id="rId21"/>
    <p:sldId id="294" r:id="rId22"/>
    <p:sldId id="295" r:id="rId23"/>
    <p:sldId id="296" r:id="rId24"/>
    <p:sldId id="297" r:id="rId25"/>
    <p:sldId id="298" r:id="rId26"/>
    <p:sldId id="299" r:id="rId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774" y="9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71966"/>
          <a:ext cx="3733801" cy="3733801"/>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42697" y="314663"/>
          <a:ext cx="1493520" cy="1493520"/>
        </a:xfrm>
        <a:prstGeom prst="roundRect">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315605" y="387571"/>
        <a:ext cx="1347704" cy="1347704"/>
      </dsp:txXfrm>
    </dsp:sp>
    <dsp:sp modelId="{97980B12-612D-45AF-96B7-86D66152C1E9}">
      <dsp:nvSpPr>
        <dsp:cNvPr id="0" name=""/>
        <dsp:cNvSpPr/>
      </dsp:nvSpPr>
      <dsp:spPr>
        <a:xfrm>
          <a:off x="1997583" y="314663"/>
          <a:ext cx="1493520" cy="1493520"/>
        </a:xfrm>
        <a:prstGeom prst="roundRect">
          <a:avLst/>
        </a:prstGeom>
        <a:gradFill rotWithShape="1">
          <a:gsLst>
            <a:gs pos="0">
              <a:schemeClr val="accent6">
                <a:tint val="60000"/>
                <a:lumMod val="110000"/>
              </a:schemeClr>
            </a:gs>
            <a:gs pos="100000">
              <a:schemeClr val="accent6">
                <a:tint val="82000"/>
              </a:schemeClr>
            </a:gs>
          </a:gsLst>
          <a:lin ang="5400000" scaled="0"/>
        </a:gradFill>
        <a:ln w="9525" cap="flat" cmpd="sng" algn="ctr">
          <a:solidFill>
            <a:schemeClr val="accent6"/>
          </a:solidFill>
          <a:prstDash val="solid"/>
        </a:ln>
        <a:effectLst/>
        <a:scene3d>
          <a:camera prst="orthographicFront">
            <a:rot lat="0" lon="0" rev="0"/>
          </a:camera>
          <a:lightRig rig="contrasting" dir="t">
            <a:rot lat="0" lon="0" rev="1200000"/>
          </a:lightRig>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070491" y="387571"/>
        <a:ext cx="1347704" cy="1347704"/>
      </dsp:txXfrm>
    </dsp:sp>
    <dsp:sp modelId="{65245A7B-7C16-44E2-AEE8-3B675CFCEFDA}">
      <dsp:nvSpPr>
        <dsp:cNvPr id="0" name=""/>
        <dsp:cNvSpPr/>
      </dsp:nvSpPr>
      <dsp:spPr>
        <a:xfrm>
          <a:off x="242697" y="2069549"/>
          <a:ext cx="1493520" cy="149352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315605" y="2142457"/>
        <a:ext cx="1347704" cy="1347704"/>
      </dsp:txXfrm>
    </dsp:sp>
    <dsp:sp modelId="{B80B054A-6F89-48AB-AE26-0079B56D1C05}">
      <dsp:nvSpPr>
        <dsp:cNvPr id="0" name=""/>
        <dsp:cNvSpPr/>
      </dsp:nvSpPr>
      <dsp:spPr>
        <a:xfrm>
          <a:off x="1997583" y="2069549"/>
          <a:ext cx="1493520" cy="149352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070491" y="2142457"/>
        <a:ext cx="1347704" cy="134770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5/31/2022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5/31/2022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n-US"/>
              <a:t>Click to edit Master title style</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1154" y="5037663"/>
            <a:ext cx="897233" cy="279400"/>
          </a:xfrm>
        </p:spPr>
        <p:txBody>
          <a:bodyPr/>
          <a:lstStyle/>
          <a:p>
            <a:fld id="{333B76B7-5811-4114-8A95-998148FFD529}" type="datetime1">
              <a:rPr lang="en-US" smtClean="0"/>
              <a:t>5/31/2022</a:t>
            </a:fld>
            <a:endParaRPr lang="en-US" dirty="0"/>
          </a:p>
        </p:txBody>
      </p:sp>
      <p:sp>
        <p:nvSpPr>
          <p:cNvPr id="5" name="Footer Placeholder 4"/>
          <p:cNvSpPr>
            <a:spLocks noGrp="1"/>
          </p:cNvSpPr>
          <p:nvPr>
            <p:ph type="ftr" sz="quarter" idx="11"/>
          </p:nvPr>
        </p:nvSpPr>
        <p:spPr>
          <a:xfrm>
            <a:off x="2691696" y="5037663"/>
            <a:ext cx="5213277"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DF28FB93-0A08-4E7D-8E63-9EFA29F1E093}" type="slidenum">
              <a:rPr lang="en-US" smtClean="0"/>
              <a:pPr/>
              <a:t>‹#›</a:t>
            </a:fld>
            <a:endParaRPr lang="en-US" dirty="0"/>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86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669607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8089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439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91186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178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8571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35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51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5/31/2022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03599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60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54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5514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5/31/2022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02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5/31/2022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1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5/31/2022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27D67EE0-B64F-0701-BC5E-E086F436C1A7}"/>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236BD63C-1A9C-8624-7333-B521249A5F97}"/>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FB6F59B1-76BA-A118-DEC9-D851A267662E}"/>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2C4FC1A2-3EF2-434D-FA22-AAD19C378428}"/>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34858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2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8795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E67D0-0200-42BE-A0B2-78C70FBBB312}" type="datetime1">
              <a:rPr lang="en-US" smtClean="0"/>
              <a:pPr/>
              <a:t>5/31/2022</a:t>
            </a:fld>
            <a:endParaRPr lang="en-US" dirty="0"/>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42131291"/>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697" y="1871132"/>
            <a:ext cx="6813894" cy="1710268"/>
          </a:xfrm>
        </p:spPr>
        <p:txBody>
          <a:bodyPr/>
          <a:lstStyle/>
          <a:p>
            <a:r>
              <a:rPr lang="en-US" sz="3600" dirty="0">
                <a:latin typeface="Algerian" panose="04020705040A02060702" pitchFamily="82" charset="0"/>
              </a:rPr>
              <a:t>Micro Credit Loan Defaulter Project Presentation</a:t>
            </a:r>
          </a:p>
        </p:txBody>
      </p:sp>
      <p:sp>
        <p:nvSpPr>
          <p:cNvPr id="3" name="Content Placeholder 2"/>
          <p:cNvSpPr>
            <a:spLocks noGrp="1"/>
          </p:cNvSpPr>
          <p:nvPr>
            <p:ph type="subTitle" idx="1"/>
          </p:nvPr>
        </p:nvSpPr>
        <p:spPr>
          <a:xfrm>
            <a:off x="2691697" y="3886199"/>
            <a:ext cx="6813894" cy="1092199"/>
          </a:xfrm>
        </p:spPr>
        <p:txBody>
          <a:bodyPr>
            <a:normAutofit fontScale="92500" lnSpcReduction="20000"/>
          </a:bodyPr>
          <a:lstStyle/>
          <a:p>
            <a:pPr algn="ctr"/>
            <a:r>
              <a:rPr lang="en-US" dirty="0"/>
              <a:t>Submitted By </a:t>
            </a:r>
          </a:p>
          <a:p>
            <a:pPr algn="ctr"/>
            <a:r>
              <a:rPr lang="en-US" dirty="0"/>
              <a:t> Benjamin Emmanuel  </a:t>
            </a:r>
          </a:p>
          <a:p>
            <a:pPr algn="ctr"/>
            <a:r>
              <a:rPr lang="en-US" dirty="0"/>
              <a:t>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7418" y="304800"/>
            <a:ext cx="9598696" cy="1303867"/>
          </a:xfrm>
        </p:spPr>
        <p:txBody>
          <a:bodyPr/>
          <a:lstStyle/>
          <a:p>
            <a:r>
              <a:rPr lang="en-US" dirty="0"/>
              <a:t>Data Description</a:t>
            </a:r>
          </a:p>
        </p:txBody>
      </p:sp>
      <p:sp>
        <p:nvSpPr>
          <p:cNvPr id="2" name="Content Placeholder 1"/>
          <p:cNvSpPr>
            <a:spLocks noGrp="1"/>
          </p:cNvSpPr>
          <p:nvPr>
            <p:ph idx="1"/>
          </p:nvPr>
        </p:nvSpPr>
        <p:spPr>
          <a:xfrm>
            <a:off x="654694" y="1828800"/>
            <a:ext cx="10896600" cy="40022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685800"/>
            <a:ext cx="9598696" cy="1303867"/>
          </a:xfrm>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06428409"/>
              </p:ext>
            </p:extLst>
          </p:nvPr>
        </p:nvGraphicFramePr>
        <p:xfrm>
          <a:off x="7389812" y="2438400"/>
          <a:ext cx="3733801" cy="3877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98714" y="2669106"/>
            <a:ext cx="63246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loaded the complete dataset into our </a:t>
            </a:r>
            <a:r>
              <a:rPr lang="en-US" cap="none" dirty="0" err="1">
                <a:latin typeface="+mj-lt"/>
                <a:ea typeface="Cambria" panose="02040503050406030204" pitchFamily="18" charset="0"/>
              </a:rPr>
              <a:t>Jupyter</a:t>
            </a:r>
            <a:r>
              <a:rPr lang="en-US" cap="none" dirty="0">
                <a:latin typeface="+mj-lt"/>
                <a:ea typeface="Cambria" panose="02040503050406030204" pitchFamily="18" charset="0"/>
              </a:rPr>
              <a:t> Notebook after importing the appropriate libraries and renaming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looked at the layout of our data and saw that we have 2,09,593 rows and 37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In our dataset, there are no null or missing values.</a:t>
            </a:r>
          </a:p>
          <a:p>
            <a:pPr marL="285750" indent="-285750">
              <a:buFont typeface="Wingdings" panose="05000000000000000000" pitchFamily="2" charset="2"/>
              <a:buChar char="§"/>
            </a:pPr>
            <a:r>
              <a:rPr lang="en-US" cap="none" dirty="0">
                <a:latin typeface="+mj-lt"/>
                <a:ea typeface="Cambria" panose="02040503050406030204" pitchFamily="18" charset="0"/>
              </a:rPr>
              <a:t>I discovered that our data set has columns with float, integer, and object data type values by looking at the data types.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a:xfrm>
            <a:off x="1295060" y="838200"/>
            <a:ext cx="6240191" cy="783168"/>
          </a:xfrm>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26983" r="26983"/>
          <a:stretch>
            <a:fillRect/>
          </a:stretch>
        </p:blipFill>
        <p:spPr>
          <a:xfrm>
            <a:off x="8092724" y="1041400"/>
            <a:ext cx="3259488"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a:xfrm>
            <a:off x="1295060" y="2209800"/>
            <a:ext cx="6240191" cy="1828800"/>
          </a:xfrm>
        </p:spPr>
        <p:txBody>
          <a:bodyPr/>
          <a:lstStyle/>
          <a:p>
            <a:r>
              <a:rPr lang="en-US" dirty="0"/>
              <a:t>A statistical representation of all the numeric data columns can be found here.</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a:xfrm>
            <a:off x="912812" y="117826"/>
            <a:ext cx="6240191" cy="1371600"/>
          </a:xfrm>
        </p:spPr>
        <p:txBody>
          <a:bodyPr/>
          <a:lstStyle/>
          <a:p>
            <a:r>
              <a:rPr lang="en-US" dirty="0" err="1"/>
              <a:t>CountPlot</a:t>
            </a:r>
            <a:endParaRPr lang="en-IN" dirty="0"/>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34107" r="34107"/>
          <a:stretch>
            <a:fillRect/>
          </a:stretch>
        </p:blipFill>
        <p:spPr>
          <a:xfrm>
            <a:off x="7535252" y="1041400"/>
            <a:ext cx="362002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a:xfrm>
            <a:off x="912811" y="2209800"/>
            <a:ext cx="6240191" cy="1828800"/>
          </a:xfrm>
        </p:spPr>
        <p:txBody>
          <a:bodyPr>
            <a:normAutofit/>
          </a:bodyPr>
          <a:lstStyle/>
          <a:p>
            <a:r>
              <a:rPr lang="en-US" dirty="0"/>
              <a:t>I was able to determine the total number of rows covered by each unique category value contained in all columns of our dataset using count plots. I made sure that the proportion of data coverage is presented with the overall row number.</a:t>
            </a:r>
          </a:p>
        </p:txBody>
      </p:sp>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a:xfrm>
            <a:off x="976005" y="228600"/>
            <a:ext cx="6240191" cy="1371600"/>
          </a:xfrm>
        </p:spPr>
        <p:txBody>
          <a:bodyPr/>
          <a:lstStyle/>
          <a:p>
            <a:r>
              <a:rPr lang="en-US" dirty="0" err="1"/>
              <a:t>BarPlot</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33858" r="33858"/>
          <a:stretch>
            <a:fillRect/>
          </a:stretch>
        </p:blipFill>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a:xfrm>
            <a:off x="1141412" y="2057400"/>
            <a:ext cx="6240191" cy="1828800"/>
          </a:xfrm>
        </p:spPr>
        <p:txBody>
          <a:bodyPr/>
          <a:lstStyle/>
          <a:p>
            <a:r>
              <a:rPr lang="en-US" dirty="0"/>
              <a:t>We can observe the success and failure label data for the columns, which is basically the feature data, using Bar Plot.</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217612" y="0"/>
            <a:ext cx="6240191" cy="1524000"/>
          </a:xfrm>
        </p:spPr>
        <p:txBody>
          <a:bodyPr/>
          <a:lstStyle/>
          <a:p>
            <a:r>
              <a:rPr lang="en-US" dirty="0" err="1"/>
              <a:t>LinePlot</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28024" r="28024"/>
          <a:stretch>
            <a:fillRect/>
          </a:stretch>
        </p:blipFill>
        <p:spPr>
          <a:xfrm>
            <a:off x="7008812" y="1041400"/>
            <a:ext cx="414646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217613" y="1828800"/>
            <a:ext cx="5257800" cy="1828800"/>
          </a:xfrm>
        </p:spPr>
        <p:txBody>
          <a:bodyPr/>
          <a:lstStyle/>
          <a:p>
            <a:r>
              <a:rPr lang="en-US" dirty="0"/>
              <a:t>I tested the object data type for date and mobile number data in our dataset using line plots.</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033552" y="355600"/>
            <a:ext cx="6240191" cy="1371600"/>
          </a:xfrm>
        </p:spPr>
        <p:txBody>
          <a:bodyPr/>
          <a:lstStyle/>
          <a:p>
            <a:r>
              <a:rPr lang="en-US" dirty="0" err="1"/>
              <a:t>ScatterPlot</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38420" r="38420"/>
          <a:stretch>
            <a:fillRect/>
          </a:stretch>
        </p:blipFill>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141412" y="2209800"/>
            <a:ext cx="6240191" cy="1828800"/>
          </a:xfrm>
        </p:spPr>
        <p:txBody>
          <a:bodyPr/>
          <a:lstStyle/>
          <a:p>
            <a:r>
              <a:rPr lang="en-US" b="0" i="0" dirty="0">
                <a:solidFill>
                  <a:srgbClr val="252525"/>
                </a:solidFill>
                <a:effectLst/>
                <a:latin typeface="+mj-lt"/>
              </a:rPr>
              <a:t>We evaluated the success and failure label data points, as well as their variances and distributions, using the scatter plot to confirm further analysis and outlier data.</a:t>
            </a:r>
            <a:endParaRPr lang="en-IN" dirty="0">
              <a:latin typeface="+mj-lt"/>
            </a:endParaRPr>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976005" y="152400"/>
            <a:ext cx="6240191" cy="1371600"/>
          </a:xfrm>
        </p:spPr>
        <p:txBody>
          <a:bodyPr/>
          <a:lstStyle/>
          <a:p>
            <a:r>
              <a:rPr lang="en-US" dirty="0"/>
              <a:t>Histogram</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l="4672" r="4672"/>
          <a:stretch>
            <a:fillRect/>
          </a:stretch>
        </p:blipFill>
        <p:spPr>
          <a:xfrm>
            <a:off x="6780212" y="1041400"/>
            <a:ext cx="437506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141413" y="2133600"/>
            <a:ext cx="5257800" cy="1828800"/>
          </a:xfrm>
        </p:spPr>
        <p:txBody>
          <a:bodyPr>
            <a:normAutofit/>
          </a:bodyPr>
          <a:lstStyle/>
          <a:p>
            <a:r>
              <a:rPr lang="en-US" dirty="0"/>
              <a:t>I checked all of the column details with the histogram to ensure that the distribution was displayed for additional investigation.</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836612" y="76200"/>
            <a:ext cx="6240191" cy="1371600"/>
          </a:xfrm>
        </p:spPr>
        <p:txBody>
          <a:bodyPr/>
          <a:lstStyle/>
          <a:p>
            <a:r>
              <a:rPr lang="en-US" dirty="0" err="1"/>
              <a:t>HeatMap</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836612" y="1676400"/>
            <a:ext cx="6240191" cy="1828800"/>
          </a:xfrm>
        </p:spPr>
        <p:txBody>
          <a:bodyPr/>
          <a:lstStyle/>
          <a:p>
            <a:r>
              <a:rPr lang="en-US" dirty="0"/>
              <a:t>The heatmap was used to assess the association between the label and feature data columns in </a:t>
            </a:r>
            <a:r>
              <a:rPr lang="en-US" dirty="0" err="1"/>
              <a:t>particular.We</a:t>
            </a:r>
            <a:r>
              <a:rPr lang="en-US" dirty="0"/>
              <a:t> also looked for any issues about multicollinearity in the data from feature columns.</a:t>
            </a:r>
          </a:p>
        </p:txBody>
      </p:sp>
      <p:pic>
        <p:nvPicPr>
          <p:cNvPr id="8" name="Picture Placeholder 7">
            <a:extLst>
              <a:ext uri="{FF2B5EF4-FFF2-40B4-BE49-F238E27FC236}">
                <a16:creationId xmlns:a16="http://schemas.microsoft.com/office/drawing/2014/main" id="{E68C0134-C66C-F8FA-E78B-E2DA3C88E508}"/>
              </a:ext>
            </a:extLst>
          </p:cNvPr>
          <p:cNvPicPr>
            <a:picLocks noGrp="1" noChangeAspect="1"/>
          </p:cNvPicPr>
          <p:nvPr>
            <p:ph type="pic" idx="1"/>
          </p:nvPr>
        </p:nvPicPr>
        <p:blipFill>
          <a:blip r:embed="rId2"/>
          <a:srcRect l="22456" r="22456"/>
          <a:stretch>
            <a:fillRect/>
          </a:stretch>
        </p:blipFill>
        <p:spPr>
          <a:xfrm>
            <a:off x="7161212" y="1041400"/>
            <a:ext cx="3994061" cy="4775200"/>
          </a:xfr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060186" y="19756"/>
            <a:ext cx="6240191" cy="1371600"/>
          </a:xfrm>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32627" r="32627"/>
          <a:stretch>
            <a:fillRect/>
          </a:stretch>
        </p:blipFill>
        <p:spPr>
          <a:xfrm>
            <a:off x="7535252" y="1041400"/>
            <a:ext cx="362002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912812" y="2514600"/>
            <a:ext cx="6240191" cy="1828800"/>
          </a:xfrm>
        </p:spPr>
        <p:txBody>
          <a:bodyPr/>
          <a:lstStyle/>
          <a:p>
            <a:r>
              <a:rPr lang="en-US" dirty="0"/>
              <a:t>We used a Bar Plot to look at the correlation between the label and feature columns to see which are positively and negatively associated.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a:xfrm>
            <a:off x="1295065" y="838200"/>
            <a:ext cx="9598696" cy="986642"/>
          </a:xfrm>
        </p:spPr>
        <p:txBody>
          <a:bodyPr/>
          <a:lstStyle/>
          <a:p>
            <a:r>
              <a:rPr lang="en-US" dirty="0"/>
              <a:t>Introduction</a:t>
            </a:r>
            <a:endParaRPr lang="en-IN" dirty="0"/>
          </a:p>
        </p:txBody>
      </p:sp>
      <p:sp>
        <p:nvSpPr>
          <p:cNvPr id="7" name="TextBox 6">
            <a:extLst>
              <a:ext uri="{FF2B5EF4-FFF2-40B4-BE49-F238E27FC236}">
                <a16:creationId xmlns:a16="http://schemas.microsoft.com/office/drawing/2014/main" id="{96E64847-9E13-4235-9DE0-CA245BC8C2A8}"/>
              </a:ext>
            </a:extLst>
          </p:cNvPr>
          <p:cNvSpPr txBox="1"/>
          <p:nvPr/>
        </p:nvSpPr>
        <p:spPr>
          <a:xfrm>
            <a:off x="836612" y="2514600"/>
            <a:ext cx="9906000" cy="3139321"/>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513012" y="457200"/>
            <a:ext cx="6240191" cy="636410"/>
          </a:xfrm>
        </p:spPr>
        <p:txBody>
          <a:bodyPr/>
          <a:lstStyle/>
          <a:p>
            <a:r>
              <a:rPr lang="en-US" dirty="0"/>
              <a:t>Classification Function</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608012" y="1034343"/>
            <a:ext cx="10820399" cy="718257"/>
          </a:xfrm>
        </p:spPr>
        <p:txBody>
          <a:bodyPr>
            <a:normAutofit fontScale="85000" lnSpcReduction="10000"/>
          </a:bodyPr>
          <a:lstStyle/>
          <a:p>
            <a:r>
              <a:rPr lang="en-US" dirty="0"/>
              <a:t>To </a:t>
            </a:r>
            <a:r>
              <a:rPr lang="en-US" dirty="0" err="1"/>
              <a:t>minimise</a:t>
            </a:r>
            <a:r>
              <a:rPr lang="en-US" dirty="0"/>
              <a:t> overfitting and underfitting concerns, I designed this classification function to retrieve the various input model characteristics as well as metric information on accuracy, cross validation, the classification report, and the difference between accuracy and cross validation using 5 folds.</a:t>
            </a:r>
            <a:endParaRPr lang="en-IN" dirty="0"/>
          </a:p>
        </p:txBody>
      </p:sp>
      <p:pic>
        <p:nvPicPr>
          <p:cNvPr id="7" name="Picture 6">
            <a:extLst>
              <a:ext uri="{FF2B5EF4-FFF2-40B4-BE49-F238E27FC236}">
                <a16:creationId xmlns:a16="http://schemas.microsoft.com/office/drawing/2014/main" id="{35F993BA-3027-165F-F140-E81A65D5B186}"/>
              </a:ext>
            </a:extLst>
          </p:cNvPr>
          <p:cNvPicPr>
            <a:picLocks noChangeAspect="1"/>
          </p:cNvPicPr>
          <p:nvPr/>
        </p:nvPicPr>
        <p:blipFill>
          <a:blip r:embed="rId2"/>
          <a:stretch>
            <a:fillRect/>
          </a:stretch>
        </p:blipFill>
        <p:spPr>
          <a:xfrm>
            <a:off x="2208212" y="1670753"/>
            <a:ext cx="7197186" cy="4577647"/>
          </a:xfrm>
          <a:prstGeom prst="rect">
            <a:avLst/>
          </a:prstGeo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055812" y="685800"/>
            <a:ext cx="7086898" cy="524033"/>
          </a:xfrm>
        </p:spPr>
        <p:txBody>
          <a:bodyPr>
            <a:normAutofit/>
          </a:bodyPr>
          <a:lstStyle/>
          <a:p>
            <a:r>
              <a:rPr lang="en-US" dirty="0"/>
              <a:t>Classification Machine Learning Models Used</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2284411" y="1600200"/>
            <a:ext cx="6553201" cy="1828800"/>
          </a:xfrm>
        </p:spPr>
        <p:txBody>
          <a:bodyPr/>
          <a:lstStyle/>
          <a:p>
            <a:r>
              <a:rPr lang="en-US" dirty="0"/>
              <a:t>To verify for the greatest accuracy and cross validation score, I used 6 Classification Machine Learning Models.</a:t>
            </a:r>
            <a:endParaRPr lang="en-IN" dirty="0"/>
          </a:p>
        </p:txBody>
      </p:sp>
      <p:pic>
        <p:nvPicPr>
          <p:cNvPr id="7" name="Picture 6">
            <a:extLst>
              <a:ext uri="{FF2B5EF4-FFF2-40B4-BE49-F238E27FC236}">
                <a16:creationId xmlns:a16="http://schemas.microsoft.com/office/drawing/2014/main" id="{993CDF11-D847-2B18-9B44-D05A15C5C848}"/>
              </a:ext>
            </a:extLst>
          </p:cNvPr>
          <p:cNvPicPr>
            <a:picLocks noChangeAspect="1"/>
          </p:cNvPicPr>
          <p:nvPr/>
        </p:nvPicPr>
        <p:blipFill>
          <a:blip r:embed="rId2"/>
          <a:stretch>
            <a:fillRect/>
          </a:stretch>
        </p:blipFill>
        <p:spPr>
          <a:xfrm>
            <a:off x="2284412" y="2508956"/>
            <a:ext cx="6858298" cy="3572033"/>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665413" y="762000"/>
            <a:ext cx="6170612" cy="533400"/>
          </a:xfrm>
        </p:spPr>
        <p:txBody>
          <a:bodyPr/>
          <a:lstStyle/>
          <a:p>
            <a:r>
              <a:rPr lang="en-US" dirty="0"/>
              <a:t>Report on Best Model</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2663824" y="1447800"/>
            <a:ext cx="6172200" cy="1828800"/>
          </a:xfrm>
        </p:spPr>
        <p:txBody>
          <a:bodyPr/>
          <a:lstStyle/>
          <a:p>
            <a:r>
              <a:rPr lang="en-US" dirty="0"/>
              <a:t>I chose Extra Trees Classifier as my best model and then proceed to perform hyper parameter tuning on the same</a:t>
            </a:r>
            <a:endParaRPr lang="en-IN" dirty="0"/>
          </a:p>
        </p:txBody>
      </p:sp>
      <p:pic>
        <p:nvPicPr>
          <p:cNvPr id="7" name="Picture 6">
            <a:extLst>
              <a:ext uri="{FF2B5EF4-FFF2-40B4-BE49-F238E27FC236}">
                <a16:creationId xmlns:a16="http://schemas.microsoft.com/office/drawing/2014/main" id="{C010F052-6461-33F1-CEF6-2B7C110850FB}"/>
              </a:ext>
            </a:extLst>
          </p:cNvPr>
          <p:cNvPicPr>
            <a:picLocks noChangeAspect="1"/>
          </p:cNvPicPr>
          <p:nvPr/>
        </p:nvPicPr>
        <p:blipFill>
          <a:blip r:embed="rId2"/>
          <a:stretch>
            <a:fillRect/>
          </a:stretch>
        </p:blipFill>
        <p:spPr>
          <a:xfrm>
            <a:off x="2589212" y="2514600"/>
            <a:ext cx="6706536" cy="3124200"/>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a:xfrm>
            <a:off x="912812" y="221646"/>
            <a:ext cx="9598696" cy="1303867"/>
          </a:xfrm>
        </p:spPr>
        <p:txBody>
          <a:bodyPr/>
          <a:lstStyle/>
          <a:p>
            <a:r>
              <a:rPr lang="en-US" dirty="0"/>
              <a:t>Hyper parameter tuning result</a:t>
            </a:r>
            <a:endParaRPr lang="en-IN" dirty="0"/>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912812" y="1999823"/>
            <a:ext cx="4887719" cy="4158020"/>
          </a:xfrm>
          <a:prstGeom prst="rect">
            <a:avLst/>
          </a:prstGeom>
        </p:spPr>
        <p:style>
          <a:lnRef idx="1">
            <a:schemeClr val="accent6"/>
          </a:lnRef>
          <a:fillRef idx="2">
            <a:schemeClr val="accent6"/>
          </a:fillRef>
          <a:effectRef idx="1">
            <a:schemeClr val="accent6"/>
          </a:effectRef>
          <a:fontRef idx="minor">
            <a:schemeClr val="dk1"/>
          </a:fontRef>
        </p:style>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5800531" y="1999824"/>
            <a:ext cx="5404740" cy="4158020"/>
          </a:xfrm>
          <a:prstGeom prst="rect">
            <a:avLst/>
          </a:prstGeo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674812" y="2514600"/>
            <a:ext cx="7390936" cy="2585323"/>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The study's key findings and conclusions are that based on the numerous variables taken into account, an MFI can determine whether a person will return money or not, and whether or not an MFI should issue a load to that individual.</a:t>
            </a:r>
          </a:p>
          <a:p>
            <a:pPr marL="285750" indent="-285750">
              <a:buFont typeface="Wingdings" panose="05000000000000000000" pitchFamily="2" charset="2"/>
              <a:buChar char="§"/>
            </a:pPr>
            <a:r>
              <a:rPr lang="en-US" dirty="0"/>
              <a:t>Learning Outcomes of the Study in Data Science: To improve accuracy, I developed many classification models rather than relying on a single model, and I used cross validation comparison to guarantee that the model did not suffer from overfitting or underfitting. To improve the scores, I chose the best one and did hyper parameter tuning on it.</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The limitation is that it will only function for this specific use case, and it will need to be tweaked if used in a new scenario on a similar scale.</a:t>
            </a:r>
          </a:p>
          <a:p>
            <a:endParaRPr lang="en-US" dirty="0"/>
          </a:p>
          <a:p>
            <a:pPr marL="285750" indent="-285750">
              <a:buFont typeface="Wingdings" panose="05000000000000000000" pitchFamily="2" charset="2"/>
              <a:buChar char="§"/>
            </a:pPr>
            <a:r>
              <a:rPr lang="en-US" dirty="0"/>
              <a:t>The scope is that we can use it in companies to determine whether we should provide a loan to a person or not, and we can also make predictions about a person purchasing an expensive service based on personal details that we have in this dataset, such as the number of times the data account has been recharged in the last 30 days and the daily amount spent from the main account, averaged over the last 30 days (in Indonesian Rupiah), so even a marketing firm can use it.</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3D9EC3-2829-7F5E-7776-AC7B528F4C6A}"/>
              </a:ext>
            </a:extLst>
          </p:cNvPr>
          <p:cNvPicPr>
            <a:picLocks noChangeAspect="1"/>
          </p:cNvPicPr>
          <p:nvPr/>
        </p:nvPicPr>
        <p:blipFill>
          <a:blip r:embed="rId2"/>
          <a:stretch>
            <a:fillRect/>
          </a:stretch>
        </p:blipFill>
        <p:spPr>
          <a:xfrm>
            <a:off x="455612" y="457200"/>
            <a:ext cx="11277600" cy="5879503"/>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a:xfrm>
            <a:off x="1295064" y="685623"/>
            <a:ext cx="9598696"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989012" y="2514600"/>
            <a:ext cx="10016339" cy="4058533"/>
          </a:xfrm>
        </p:spPr>
        <p:txBody>
          <a:bodyPr>
            <a:noAutofit/>
          </a:bodyPr>
          <a:lstStyle/>
          <a:p>
            <a:pPr marL="0" indent="0">
              <a:buNone/>
            </a:pPr>
            <a:r>
              <a:rPr lang="en-US" sz="1700" b="0" i="0" dirty="0">
                <a:solidFill>
                  <a:srgbClr val="000000"/>
                </a:solidFill>
                <a:effectLst/>
                <a:latin typeface="+mj-lt"/>
              </a:rPr>
              <a:t>Microfinance is now widely recognized as a strategy for poverty reduction, with $70 billion in outstanding loans and a global client base of 200 million people. We are now working with a client in the telecom industry. They are a provider of fixed wireless telecommunications networks. They've released a number of products and built their business and organization around the budget operator model, which entails providing better products at lower prices to all value-conscious clients via a disruptive innovation strategy that focuses on the subscriber. They recognize the value of communication and how it influences a person's life, thus they focus on giving low-income families and impoverished consumers with services and products that can assist them in their time of need. They're working with a partner.</a:t>
            </a:r>
            <a:endParaRPr lang="en-IN" sz="1700" dirty="0">
              <a:latin typeface="+mj-lt"/>
            </a:endParaRPr>
          </a:p>
        </p:txBody>
      </p:sp>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TO DO</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fontScale="925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6940061"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677333"/>
            <a:ext cx="9598696" cy="1303867"/>
          </a:xfrm>
        </p:spPr>
        <p:txBody>
          <a:bodyPr/>
          <a:lstStyle/>
          <a:p>
            <a:r>
              <a:rPr lang="en-US" dirty="0"/>
              <a:t>Technology</a:t>
            </a:r>
          </a:p>
        </p:txBody>
      </p:sp>
      <p:sp>
        <p:nvSpPr>
          <p:cNvPr id="2" name="Content Placeholder 1"/>
          <p:cNvSpPr>
            <a:spLocks noGrp="1"/>
          </p:cNvSpPr>
          <p:nvPr>
            <p:ph idx="1"/>
          </p:nvPr>
        </p:nvSpPr>
        <p:spPr>
          <a:xfrm>
            <a:off x="1065212" y="2415822"/>
            <a:ext cx="10058400" cy="3742267"/>
          </a:xfrm>
        </p:spPr>
        <p:txBody>
          <a:bodyPr>
            <a:noAutofit/>
          </a:bodyPr>
          <a:lstStyle/>
          <a:p>
            <a:pPr algn="l"/>
            <a:r>
              <a:rPr lang="en-IN" sz="1800" b="0" i="0" u="none" strike="noStrike" baseline="0" dirty="0">
                <a:cs typeface="Times New Roman" panose="02020603050405020304" pitchFamily="18" charset="0"/>
              </a:rPr>
              <a:t>Hardware Used:</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RAM: 16 GB</a:t>
            </a:r>
          </a:p>
          <a:p>
            <a:pPr marL="628650" lvl="1" indent="-171450">
              <a:buFont typeface="Wingdings" panose="05000000000000000000" pitchFamily="2" charset="2"/>
              <a:buChar char="q"/>
            </a:pPr>
            <a:r>
              <a:rPr lang="pt-BR" sz="1800" b="0" i="0" u="none" strike="noStrike" baseline="0" dirty="0">
                <a:cs typeface="Times New Roman" panose="02020603050405020304" pitchFamily="18" charset="0"/>
              </a:rPr>
              <a:t>Intel(R) Core(TM) i7-9750H CPU @ 2.60GHz   2.59</a:t>
            </a:r>
          </a:p>
          <a:p>
            <a:pPr algn="l"/>
            <a:r>
              <a:rPr lang="en-IN" sz="1800" b="0" i="0" u="none" strike="noStrike" baseline="0" dirty="0">
                <a:cs typeface="Times New Roman" panose="02020603050405020304" pitchFamily="18" charset="0"/>
              </a:rPr>
              <a:t>Software Used:</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Programming language: Python</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Distribution: Anaconda Navigator</a:t>
            </a:r>
          </a:p>
          <a:p>
            <a:pPr marL="628650" lvl="1" indent="-171450">
              <a:buFont typeface="Wingdings" panose="05000000000000000000" pitchFamily="2" charset="2"/>
              <a:buChar char="q"/>
            </a:pPr>
            <a:r>
              <a:rPr lang="en-US" sz="1800" b="0" i="0" u="none" strike="noStrike" baseline="0" dirty="0">
                <a:cs typeface="Times New Roman" panose="02020603050405020304" pitchFamily="18" charset="0"/>
              </a:rPr>
              <a:t>Browser based language shell: </a:t>
            </a:r>
            <a:r>
              <a:rPr lang="en-US" sz="1800" b="0" i="0" u="none" strike="noStrike" baseline="0" dirty="0" err="1">
                <a:cs typeface="Times New Roman" panose="02020603050405020304" pitchFamily="18" charset="0"/>
              </a:rPr>
              <a:t>Jupyter</a:t>
            </a:r>
            <a:r>
              <a:rPr lang="en-US" sz="1800" b="0" i="0" u="none" strike="noStrike" baseline="0" dirty="0">
                <a:cs typeface="Times New Roman" panose="02020603050405020304" pitchFamily="18" charset="0"/>
              </a:rPr>
              <a:t> Notebook</a:t>
            </a:r>
          </a:p>
          <a:p>
            <a:r>
              <a:rPr lang="en-IN" sz="1800" b="0" i="0" u="none" strike="noStrike" baseline="0" dirty="0">
                <a:cs typeface="Times New Roman" panose="02020603050405020304" pitchFamily="18" charset="0"/>
              </a:rPr>
              <a:t>Libraries/Packages Used: </a:t>
            </a:r>
          </a:p>
          <a:p>
            <a:pPr>
              <a:buFont typeface="Wingdings" panose="05000000000000000000" pitchFamily="2" charset="2"/>
              <a:buChar char="q"/>
            </a:pPr>
            <a:r>
              <a:rPr lang="en-US" sz="1800" b="0" i="0" u="none" strike="noStrike" baseline="0" dirty="0">
                <a:cs typeface="Times New Roman" panose="02020603050405020304" pitchFamily="18" charset="0"/>
              </a:rPr>
              <a:t>Pandas, NumPy, matplotlib, seaborn, scikit-learn </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9012" y="228600"/>
            <a:ext cx="9598696" cy="1303867"/>
          </a:xfrm>
        </p:spPr>
        <p:txBody>
          <a:bodyPr/>
          <a:lstStyle/>
          <a:p>
            <a:r>
              <a:rPr lang="en-US" dirty="0"/>
              <a:t>Data Description</a:t>
            </a:r>
          </a:p>
        </p:txBody>
      </p:sp>
      <p:sp>
        <p:nvSpPr>
          <p:cNvPr id="2" name="Content Placeholder 1"/>
          <p:cNvSpPr>
            <a:spLocks noGrp="1"/>
          </p:cNvSpPr>
          <p:nvPr>
            <p:ph idx="1"/>
          </p:nvPr>
        </p:nvSpPr>
        <p:spPr>
          <a:xfrm>
            <a:off x="836612" y="1676400"/>
            <a:ext cx="10515600" cy="46482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a:t>
            </a:r>
            <a:endParaRPr lang="en-US" sz="1800" dirty="0">
              <a:solidFill>
                <a:srgbClr val="000000"/>
              </a:solidFill>
              <a:latin typeface="+mj-lt"/>
            </a:endParaRPr>
          </a:p>
          <a:p>
            <a:pPr marL="0" indent="0" algn="l">
              <a:buNone/>
            </a:pPr>
            <a:r>
              <a:rPr lang="en-US" sz="1800" b="0" i="0" dirty="0">
                <a:solidFill>
                  <a:srgbClr val="000000"/>
                </a:solidFill>
                <a:effectLst/>
                <a:latin typeface="+mj-lt"/>
              </a:rPr>
              <a:t>{1:success,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a:t>
            </a:r>
            <a:r>
              <a:rPr lang="en-US" sz="1600" b="0" i="0" dirty="0">
                <a:solidFill>
                  <a:srgbClr val="000000"/>
                </a:solidFill>
                <a:effectLst/>
                <a:latin typeface="+mj-lt"/>
              </a:rPr>
              <a:t>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354779"/>
            <a:ext cx="9598696" cy="1303867"/>
          </a:xfrm>
        </p:spPr>
        <p:txBody>
          <a:bodyPr/>
          <a:lstStyle/>
          <a:p>
            <a:r>
              <a:rPr lang="en-US" dirty="0"/>
              <a:t>Data Description</a:t>
            </a:r>
          </a:p>
        </p:txBody>
      </p:sp>
      <p:sp>
        <p:nvSpPr>
          <p:cNvPr id="2" name="Content Placeholder 1"/>
          <p:cNvSpPr>
            <a:spLocks noGrp="1"/>
          </p:cNvSpPr>
          <p:nvPr>
            <p:ph idx="1"/>
          </p:nvPr>
        </p:nvSpPr>
        <p:spPr>
          <a:xfrm>
            <a:off x="836612" y="1658646"/>
            <a:ext cx="10515600" cy="3980154"/>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209</TotalTime>
  <Words>1873</Words>
  <Application>Microsoft Office PowerPoint</Application>
  <PresentationFormat>Custom</PresentationFormat>
  <Paragraphs>123</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Constantia (Body)</vt:lpstr>
      <vt:lpstr>Garamond</vt:lpstr>
      <vt:lpstr>Wingdings</vt:lpstr>
      <vt:lpstr>Organic</vt:lpstr>
      <vt:lpstr>Micro Credit Loan Defaulter Project Presentation</vt:lpstr>
      <vt:lpstr>Introduction</vt:lpstr>
      <vt:lpstr>Introduction</vt:lpstr>
      <vt:lpstr>TO DO</vt:lpstr>
      <vt:lpstr>Points to remember</vt:lpstr>
      <vt:lpstr>Project Goals</vt:lpstr>
      <vt:lpstr>Technology</vt:lpstr>
      <vt:lpstr>Data Description</vt:lpstr>
      <vt:lpstr>Data Description</vt:lpstr>
      <vt:lpstr>Data Description</vt:lpstr>
      <vt:lpstr>Exploratory Data Analysis</vt:lpstr>
      <vt:lpstr>Describe</vt:lpstr>
      <vt:lpstr>CountPlot</vt:lpstr>
      <vt:lpstr>BarPlot</vt:lpstr>
      <vt:lpstr>LinePlot</vt:lpstr>
      <vt:lpstr>ScatterPlot</vt:lpstr>
      <vt:lpstr>Histogram</vt:lpstr>
      <vt:lpstr>HeatMap</vt:lpstr>
      <vt:lpstr>Correlation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benjamin emmanuel</cp:lastModifiedBy>
  <cp:revision>14</cp:revision>
  <dcterms:created xsi:type="dcterms:W3CDTF">2021-10-25T15:38:10Z</dcterms:created>
  <dcterms:modified xsi:type="dcterms:W3CDTF">2022-05-30T18:35:15Z</dcterms:modified>
</cp:coreProperties>
</file>