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40"/>
  </p:notesMasterIdLst>
  <p:handoutMasterIdLst>
    <p:handoutMasterId r:id="rId41"/>
  </p:handoutMasterIdLst>
  <p:sldIdLst>
    <p:sldId id="256" r:id="rId5"/>
    <p:sldId id="294" r:id="rId6"/>
    <p:sldId id="293" r:id="rId7"/>
    <p:sldId id="295" r:id="rId8"/>
    <p:sldId id="296" r:id="rId9"/>
    <p:sldId id="297" r:id="rId10"/>
    <p:sldId id="291" r:id="rId11"/>
    <p:sldId id="292" r:id="rId12"/>
    <p:sldId id="298" r:id="rId13"/>
    <p:sldId id="299" r:id="rId14"/>
    <p:sldId id="300" r:id="rId15"/>
    <p:sldId id="301" r:id="rId16"/>
    <p:sldId id="303" r:id="rId17"/>
    <p:sldId id="304" r:id="rId18"/>
    <p:sldId id="305" r:id="rId19"/>
    <p:sldId id="306" r:id="rId20"/>
    <p:sldId id="323"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5" r:id="rId37"/>
    <p:sldId id="324" r:id="rId38"/>
    <p:sldId id="32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85" d="100"/>
          <a:sy n="85" d="100"/>
        </p:scale>
        <p:origin x="774" y="90"/>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data scraped from the web.
Using various imputation techniques, clean and format the records according to their intended use.</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Examine all of the dataset's details, such as datatype, missing values, and duplicate values.
Analyze each and every data record to ensure we have information that can be used.</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Check the data distribution using various </a:t>
          </a:r>
          <a:r>
            <a:rPr lang="en-US" dirty="0" err="1"/>
            <a:t>visualisation</a:t>
          </a:r>
          <a:r>
            <a:rPr lang="en-US" dirty="0"/>
            <a:t> approaches. find see if there are any outliers or skewness
Apply encoding and scaling techniques.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14506" custLinFactNeighborY="-49010"/>
      <dgm:spPr/>
    </dgm:pt>
    <dgm:pt modelId="{9D677988-374B-4BBA-B73C-8BE59201B4AA}" type="pres">
      <dgm:prSet presAssocID="{C1C0BC68-A810-4B5F-92EF-C6470DBD2260}" presName="desTx" presStyleLbl="fgAcc1" presStyleIdx="0" presStyleCnt="3" custLinFactNeighborX="-1116" custLinFactNeighborY="6116">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7253" custLinFactNeighborY="-36004"/>
      <dgm:spPr/>
    </dgm:pt>
    <dgm:pt modelId="{93C83A52-6E6B-41FD-9424-D118FD751CED}" type="pres">
      <dgm:prSet presAssocID="{5D787C97-D980-4440-B210-928D6982299A}" presName="desTx" presStyleLbl="fgAcc1" presStyleIdx="1" presStyleCnt="3" custLinFactNeighborX="-10601" custLinFactNeighborY="6272">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7811" custLinFactNeighborY="-41147"/>
      <dgm:spPr/>
    </dgm:pt>
    <dgm:pt modelId="{D91F2413-E4E3-4058-AF8C-E44208B5C14B}" type="pres">
      <dgm:prSet presAssocID="{7E5BF415-DD7C-46CE-81EA-C533FD19D64E}" presName="desTx" presStyleLbl="fgAcc1" presStyleIdx="2" presStyleCnt="3" custLinFactNeighborX="-11717" custLinFactNeighborY="6955">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custLinFactNeighborX="22318" custLinFactNeighborY="-75419"/>
      <dgm:spPr/>
    </dgm:pt>
    <dgm:pt modelId="{9D677988-374B-4BBA-B73C-8BE59201B4AA}" type="pres">
      <dgm:prSet presAssocID="{C1C0BC68-A810-4B5F-92EF-C6470DBD2260}" presName="desTx" presStyleLbl="fgAcc1" presStyleIdx="0" presStyleCnt="3" custLinFactNeighborX="3348" custLinFactNeighborY="5815">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custLinFactNeighborX="5021" custLinFactNeighborY="-33870"/>
      <dgm:spPr/>
    </dgm:pt>
    <dgm:pt modelId="{93C83A52-6E6B-41FD-9424-D118FD751CED}" type="pres">
      <dgm:prSet presAssocID="{5D787C97-D980-4440-B210-928D6982299A}" presName="desTx" presStyleLbl="fgAcc1" presStyleIdx="1" presStyleCnt="3" custLinFactNeighborX="-12832" custLinFactNeighborY="5089">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custLinFactNeighborX="3906" custLinFactNeighborY="-29806"/>
      <dgm:spPr/>
    </dgm:pt>
    <dgm:pt modelId="{D91F2413-E4E3-4058-AF8C-E44208B5C14B}" type="pres">
      <dgm:prSet presAssocID="{7E5BF415-DD7C-46CE-81EA-C533FD19D64E}" presName="desTx" presStyleLbl="fgAcc1" presStyleIdx="2" presStyleCnt="3" custLinFactNeighborX="-14506" custLinFactNeighborY="4725">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10,000 rows and 6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Few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297954" y="0"/>
          <a:ext cx="2023331" cy="87793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Data Cleaning</a:t>
          </a:r>
        </a:p>
      </dsp:txBody>
      <dsp:txXfrm>
        <a:off x="297954" y="0"/>
        <a:ext cx="2023331" cy="585291"/>
      </dsp:txXfrm>
    </dsp:sp>
    <dsp:sp modelId="{9D677988-374B-4BBA-B73C-8BE59201B4AA}">
      <dsp:nvSpPr>
        <dsp:cNvPr id="0" name=""/>
        <dsp:cNvSpPr/>
      </dsp:nvSpPr>
      <dsp:spPr>
        <a:xfrm>
          <a:off x="396286" y="990901"/>
          <a:ext cx="2023331" cy="318937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Import the data scraped from the web.
Using various imputation techniques, clean and format the records according to their intended use.</a:t>
          </a:r>
        </a:p>
      </dsp:txBody>
      <dsp:txXfrm>
        <a:off x="455547" y="1050162"/>
        <a:ext cx="1904809" cy="3070853"/>
      </dsp:txXfrm>
    </dsp:sp>
    <dsp:sp modelId="{51EA4E37-9197-43C9-9502-961CC2F00719}">
      <dsp:nvSpPr>
        <dsp:cNvPr id="0" name=""/>
        <dsp:cNvSpPr/>
      </dsp:nvSpPr>
      <dsp:spPr>
        <a:xfrm>
          <a:off x="2591327" y="40770"/>
          <a:ext cx="572488" cy="50375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591327" y="141520"/>
        <a:ext cx="421363" cy="302251"/>
      </dsp:txXfrm>
    </dsp:sp>
    <dsp:sp modelId="{6BB0ABCB-2373-47ED-9774-278F8EE9E9B2}">
      <dsp:nvSpPr>
        <dsp:cNvPr id="0" name=""/>
        <dsp:cNvSpPr/>
      </dsp:nvSpPr>
      <dsp:spPr>
        <a:xfrm>
          <a:off x="3401452" y="0"/>
          <a:ext cx="2023331" cy="87793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Exploratory Data Analysis</a:t>
          </a:r>
        </a:p>
      </dsp:txBody>
      <dsp:txXfrm>
        <a:off x="3401452" y="0"/>
        <a:ext cx="2023331" cy="585291"/>
      </dsp:txXfrm>
    </dsp:sp>
    <dsp:sp modelId="{93C83A52-6E6B-41FD-9424-D118FD751CED}">
      <dsp:nvSpPr>
        <dsp:cNvPr id="0" name=""/>
        <dsp:cNvSpPr/>
      </dsp:nvSpPr>
      <dsp:spPr>
        <a:xfrm>
          <a:off x="3454624" y="995876"/>
          <a:ext cx="2023331" cy="318937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Examine all of the dataset's details, such as datatype, missing values, and duplicate values.
Analyze each and every data record to ensure we have information that can be used.</a:t>
          </a:r>
        </a:p>
      </dsp:txBody>
      <dsp:txXfrm>
        <a:off x="3513885" y="1055137"/>
        <a:ext cx="1904809" cy="3070853"/>
      </dsp:txXfrm>
    </dsp:sp>
    <dsp:sp modelId="{A66EA167-6AD2-4AA4-A421-59E2B4561DDF}">
      <dsp:nvSpPr>
        <dsp:cNvPr id="0" name=""/>
        <dsp:cNvSpPr/>
      </dsp:nvSpPr>
      <dsp:spPr>
        <a:xfrm>
          <a:off x="5734336" y="40770"/>
          <a:ext cx="656250" cy="50375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34336" y="141520"/>
        <a:ext cx="505125" cy="302251"/>
      </dsp:txXfrm>
    </dsp:sp>
    <dsp:sp modelId="{3E371716-205E-4EF6-A7ED-14278F63B034}">
      <dsp:nvSpPr>
        <dsp:cNvPr id="0" name=""/>
        <dsp:cNvSpPr/>
      </dsp:nvSpPr>
      <dsp:spPr>
        <a:xfrm>
          <a:off x="6662993" y="0"/>
          <a:ext cx="2023331" cy="87793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Visualization and Data Preprocessing</a:t>
          </a:r>
        </a:p>
      </dsp:txBody>
      <dsp:txXfrm>
        <a:off x="6662993" y="0"/>
        <a:ext cx="2023331" cy="585291"/>
      </dsp:txXfrm>
    </dsp:sp>
    <dsp:sp modelId="{D91F2413-E4E3-4058-AF8C-E44208B5C14B}">
      <dsp:nvSpPr>
        <dsp:cNvPr id="0" name=""/>
        <dsp:cNvSpPr/>
      </dsp:nvSpPr>
      <dsp:spPr>
        <a:xfrm>
          <a:off x="6682294" y="1006386"/>
          <a:ext cx="2023331" cy="3189375"/>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Check the data distribution using various </a:t>
          </a:r>
          <a:r>
            <a:rPr lang="en-US" sz="1500" kern="1200" dirty="0" err="1"/>
            <a:t>visualisation</a:t>
          </a:r>
          <a:r>
            <a:rPr lang="en-US" sz="1500" kern="1200" dirty="0"/>
            <a:t> approaches. find see if there are any outliers or skewness
Apply encoding and scaling techniques.</a:t>
          </a:r>
        </a:p>
      </dsp:txBody>
      <dsp:txXfrm>
        <a:off x="6741555" y="1065647"/>
        <a:ext cx="1904809" cy="3070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6017" y="0"/>
          <a:ext cx="2023331" cy="83324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Building</a:t>
          </a:r>
        </a:p>
      </dsp:txBody>
      <dsp:txXfrm>
        <a:off x="456017" y="0"/>
        <a:ext cx="2023331" cy="555499"/>
      </dsp:txXfrm>
    </dsp:sp>
    <dsp:sp modelId="{9D677988-374B-4BBA-B73C-8BE59201B4AA}">
      <dsp:nvSpPr>
        <dsp:cNvPr id="0" name=""/>
        <dsp:cNvSpPr/>
      </dsp:nvSpPr>
      <dsp:spPr>
        <a:xfrm>
          <a:off x="486608" y="1003288"/>
          <a:ext cx="2023331" cy="31059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Create appropriate Regression Machine Learning model function</a:t>
          </a:r>
        </a:p>
        <a:p>
          <a:pPr marL="114300" lvl="1" indent="-114300" algn="l" defTabSz="622300">
            <a:lnSpc>
              <a:spcPct val="90000"/>
            </a:lnSpc>
            <a:spcBef>
              <a:spcPct val="0"/>
            </a:spcBef>
            <a:spcAft>
              <a:spcPct val="15000"/>
            </a:spcAft>
            <a:buChar char="•"/>
          </a:pPr>
          <a:r>
            <a:rPr lang="en-US" sz="1400" kern="1200" dirty="0"/>
            <a:t>Need to ensure that whenever the regression function is called it is able to process all the necessary parameters</a:t>
          </a:r>
        </a:p>
      </dsp:txBody>
      <dsp:txXfrm>
        <a:off x="545869" y="1062549"/>
        <a:ext cx="1904809" cy="2987378"/>
      </dsp:txXfrm>
    </dsp:sp>
    <dsp:sp modelId="{51EA4E37-9197-43C9-9502-961CC2F00719}">
      <dsp:nvSpPr>
        <dsp:cNvPr id="0" name=""/>
        <dsp:cNvSpPr/>
      </dsp:nvSpPr>
      <dsp:spPr>
        <a:xfrm>
          <a:off x="2698584" y="25874"/>
          <a:ext cx="464779" cy="50375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2698584" y="126624"/>
        <a:ext cx="325345" cy="302251"/>
      </dsp:txXfrm>
    </dsp:sp>
    <dsp:sp modelId="{6BB0ABCB-2373-47ED-9774-278F8EE9E9B2}">
      <dsp:nvSpPr>
        <dsp:cNvPr id="0" name=""/>
        <dsp:cNvSpPr/>
      </dsp:nvSpPr>
      <dsp:spPr>
        <a:xfrm>
          <a:off x="3356292" y="0"/>
          <a:ext cx="2023331" cy="83324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Model Evaluation</a:t>
          </a:r>
        </a:p>
      </dsp:txBody>
      <dsp:txXfrm>
        <a:off x="3356292" y="0"/>
        <a:ext cx="2023331" cy="555499"/>
      </dsp:txXfrm>
    </dsp:sp>
    <dsp:sp modelId="{93C83A52-6E6B-41FD-9424-D118FD751CED}">
      <dsp:nvSpPr>
        <dsp:cNvPr id="0" name=""/>
        <dsp:cNvSpPr/>
      </dsp:nvSpPr>
      <dsp:spPr>
        <a:xfrm>
          <a:off x="3409483" y="980740"/>
          <a:ext cx="2023331" cy="31059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Usage of evaluation metrics to check the accuracy of the models over trained and test data inputs</a:t>
          </a:r>
        </a:p>
        <a:p>
          <a:pPr marL="114300" lvl="1" indent="-114300" algn="l" defTabSz="622300">
            <a:lnSpc>
              <a:spcPct val="90000"/>
            </a:lnSpc>
            <a:spcBef>
              <a:spcPct val="0"/>
            </a:spcBef>
            <a:spcAft>
              <a:spcPct val="15000"/>
            </a:spcAft>
            <a:buChar char="•"/>
          </a:pPr>
          <a:r>
            <a:rPr lang="en-US" sz="1400" kern="1200" dirty="0"/>
            <a:t>Ensure the cross validation techniques helps in reducing over fitting and under fitting data</a:t>
          </a:r>
        </a:p>
      </dsp:txBody>
      <dsp:txXfrm>
        <a:off x="3468744" y="1040001"/>
        <a:ext cx="1904809" cy="2987378"/>
      </dsp:txXfrm>
    </dsp:sp>
    <dsp:sp modelId="{A66EA167-6AD2-4AA4-A421-59E2B4561DDF}">
      <dsp:nvSpPr>
        <dsp:cNvPr id="0" name=""/>
        <dsp:cNvSpPr/>
      </dsp:nvSpPr>
      <dsp:spPr>
        <a:xfrm rot="20048">
          <a:off x="5680707" y="35391"/>
          <a:ext cx="638321" cy="503751"/>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dirty="0"/>
        </a:p>
      </dsp:txBody>
      <dsp:txXfrm>
        <a:off x="5680708" y="135700"/>
        <a:ext cx="487196" cy="302251"/>
      </dsp:txXfrm>
    </dsp:sp>
    <dsp:sp modelId="{3E371716-205E-4EF6-A7ED-14278F63B034}">
      <dsp:nvSpPr>
        <dsp:cNvPr id="0" name=""/>
        <dsp:cNvSpPr/>
      </dsp:nvSpPr>
      <dsp:spPr>
        <a:xfrm>
          <a:off x="6583982" y="18822"/>
          <a:ext cx="2023331" cy="833249"/>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marL="0" lvl="0" indent="0" algn="l" defTabSz="622300">
            <a:lnSpc>
              <a:spcPct val="90000"/>
            </a:lnSpc>
            <a:spcBef>
              <a:spcPct val="0"/>
            </a:spcBef>
            <a:spcAft>
              <a:spcPct val="35000"/>
            </a:spcAft>
            <a:buNone/>
          </a:pPr>
          <a:r>
            <a:rPr lang="en-US" sz="1400" kern="1200" dirty="0"/>
            <a:t>Hyperparameter Tuning Best Model</a:t>
          </a:r>
        </a:p>
      </dsp:txBody>
      <dsp:txXfrm>
        <a:off x="6583982" y="18822"/>
        <a:ext cx="2023331" cy="555499"/>
      </dsp:txXfrm>
    </dsp:sp>
    <dsp:sp modelId="{D91F2413-E4E3-4058-AF8C-E44208B5C14B}">
      <dsp:nvSpPr>
        <dsp:cNvPr id="0" name=""/>
        <dsp:cNvSpPr/>
      </dsp:nvSpPr>
      <dsp:spPr>
        <a:xfrm>
          <a:off x="6625863" y="969434"/>
          <a:ext cx="2023331" cy="31059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Choosing the appropriate Regression Machine Learning model to check various parameter permutation and combinations</a:t>
          </a:r>
        </a:p>
        <a:p>
          <a:pPr marL="114300" lvl="1" indent="-114300" algn="l" defTabSz="622300">
            <a:lnSpc>
              <a:spcPct val="90000"/>
            </a:lnSpc>
            <a:spcBef>
              <a:spcPct val="0"/>
            </a:spcBef>
            <a:spcAft>
              <a:spcPct val="15000"/>
            </a:spcAft>
            <a:buChar char="•"/>
          </a:pPr>
          <a:r>
            <a:rPr lang="en-US" sz="1400" kern="1200" dirty="0"/>
            <a:t>Using Grid Search CV to obtain the best parameters that can be plugged into the selected model</a:t>
          </a:r>
        </a:p>
      </dsp:txBody>
      <dsp:txXfrm>
        <a:off x="6685124" y="1028695"/>
        <a:ext cx="1904809" cy="2987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rnd"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67462"/>
          <a:ext cx="1645920" cy="1645920"/>
        </a:xfrm>
        <a:prstGeom prst="roundRect">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10,000 rows and 6 columns</a:t>
          </a:r>
        </a:p>
      </dsp:txBody>
      <dsp:txXfrm>
        <a:off x="576408" y="347809"/>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Few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6/11/2022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6/11/2022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83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pPr/>
              <a:t>6/11/2022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52186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643674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7432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824967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380867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583DDF-CA54-461A-A486-592D2374C532}" type="datetimeFigureOut">
              <a:rPr lang="en-US" smtClean="0"/>
              <a:pPr/>
              <a:t>6/11/2022</a:t>
            </a:fld>
            <a:endParaRPr lang="en-US"/>
          </a:p>
        </p:txBody>
      </p:sp>
      <p:sp>
        <p:nvSpPr>
          <p:cNvPr id="4"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US" smtClean="0"/>
              <a:pPr/>
              <a:t>‹#›</a:t>
            </a:fld>
            <a:endParaRPr lang="en-US"/>
          </a:p>
        </p:txBody>
      </p:sp>
    </p:spTree>
    <p:extLst>
      <p:ext uri="{BB962C8B-B14F-4D97-AF65-F5344CB8AC3E}">
        <p14:creationId xmlns:p14="http://schemas.microsoft.com/office/powerpoint/2010/main" val="2175805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95476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41434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244401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126013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6/11/2022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38598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1">
              <a:rPr lang="en-US" smtClean="0"/>
              <a:t>6/11/2022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9973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3"/>
          <p:cNvSpPr>
            <a:spLocks noGrp="1"/>
          </p:cNvSpPr>
          <p:nvPr>
            <p:ph type="ftr" sz="quarter" idx="11"/>
          </p:nvPr>
        </p:nvSpPr>
        <p:spPr/>
        <p:txBody>
          <a:bodyPr/>
          <a:lstStyle/>
          <a:p>
            <a:r>
              <a:rPr lang="en-US"/>
              <a:t>Add a footer</a:t>
            </a:r>
            <a:endParaRPr lang="en-US" dirty="0"/>
          </a:p>
        </p:txBody>
      </p:sp>
      <p:sp>
        <p:nvSpPr>
          <p:cNvPr id="6" name="Slide Number Placeholder 4"/>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651152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2"/>
          <p:cNvSpPr>
            <a:spLocks noGrp="1"/>
          </p:cNvSpPr>
          <p:nvPr>
            <p:ph type="ftr" sz="quarter" idx="11"/>
          </p:nvPr>
        </p:nvSpPr>
        <p:spPr/>
        <p:txBody>
          <a:bodyPr/>
          <a:lstStyle/>
          <a:p>
            <a:r>
              <a:rPr lang="en-US"/>
              <a:t>Add a footer</a:t>
            </a:r>
            <a:endParaRPr lang="en-US" dirty="0"/>
          </a:p>
        </p:txBody>
      </p:sp>
      <p:sp>
        <p:nvSpPr>
          <p:cNvPr id="6" name="Slide Number Placeholder 3"/>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423111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583DDF-CA54-461A-A486-592D2374C532}" type="datetimeFigureOut">
              <a:rPr lang="en-US" smtClean="0"/>
              <a:t>6/11/2022</a:t>
            </a:fld>
            <a:endParaRPr lang="en-US"/>
          </a:p>
        </p:txBody>
      </p:sp>
      <p:sp>
        <p:nvSpPr>
          <p:cNvPr id="5" name="Footer Placeholder 5"/>
          <p:cNvSpPr>
            <a:spLocks noGrp="1"/>
          </p:cNvSpPr>
          <p:nvPr>
            <p:ph type="ftr" sz="quarter" idx="11"/>
          </p:nvPr>
        </p:nvSpPr>
        <p:spPr/>
        <p:txBody>
          <a:bodyPr/>
          <a:lstStyle/>
          <a:p>
            <a:r>
              <a:rPr lang="en-US"/>
              <a:t>Add a footer</a:t>
            </a:r>
            <a:endParaRPr lang="en-US" dirty="0"/>
          </a:p>
        </p:txBody>
      </p:sp>
      <p:sp>
        <p:nvSpPr>
          <p:cNvPr id="6"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418853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583DDF-CA54-461A-A486-592D2374C532}" type="datetimeFigureOut">
              <a:rPr lang="en-US" smtClean="0"/>
              <a:t>6/11/2022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CA8D9AD5-F248-4919-864A-CFD76CC027D6}" type="slidenum">
              <a:rPr lang="en-IN" smtClean="0"/>
              <a:t>‹#›</a:t>
            </a:fld>
            <a:endParaRPr lang="en-IN"/>
          </a:p>
        </p:txBody>
      </p:sp>
    </p:spTree>
    <p:extLst>
      <p:ext uri="{BB962C8B-B14F-4D97-AF65-F5344CB8AC3E}">
        <p14:creationId xmlns:p14="http://schemas.microsoft.com/office/powerpoint/2010/main" val="2291546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583DDF-CA54-461A-A486-592D2374C532}" type="datetimeFigureOut">
              <a:rPr lang="en-US" smtClean="0"/>
              <a:pPr/>
              <a:t>6/11/2022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A8D9AD5-F248-4919-864A-CFD76CC027D6}" type="slidenum">
              <a:rPr lang="en-US" smtClean="0"/>
              <a:pPr/>
              <a:t>‹#›</a:t>
            </a:fld>
            <a:endParaRPr lang="en-US"/>
          </a:p>
        </p:txBody>
      </p:sp>
    </p:spTree>
    <p:extLst>
      <p:ext uri="{BB962C8B-B14F-4D97-AF65-F5344CB8AC3E}">
        <p14:creationId xmlns:p14="http://schemas.microsoft.com/office/powerpoint/2010/main" val="4240563992"/>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866" y="0"/>
            <a:ext cx="8825658" cy="3329581"/>
          </a:xfrm>
        </p:spPr>
        <p:txBody>
          <a:bodyPr>
            <a:normAutofit fontScale="90000"/>
          </a:bodyPr>
          <a:lstStyle/>
          <a:p>
            <a:pPr algn="ctr"/>
            <a:r>
              <a:rPr lang="en-US" dirty="0">
                <a:solidFill>
                  <a:srgbClr val="FF0000"/>
                </a:solidFill>
                <a:latin typeface="Algerian" panose="04020705040A02060702" pitchFamily="82" charset="0"/>
              </a:rPr>
              <a:t>Used Car Price Prediction Project Presentation</a:t>
            </a:r>
          </a:p>
        </p:txBody>
      </p:sp>
      <p:sp>
        <p:nvSpPr>
          <p:cNvPr id="5" name="Subtitle 4"/>
          <p:cNvSpPr>
            <a:spLocks noGrp="1"/>
          </p:cNvSpPr>
          <p:nvPr>
            <p:ph type="subTitle" idx="1"/>
          </p:nvPr>
        </p:nvSpPr>
        <p:spPr>
          <a:xfrm>
            <a:off x="2514577" y="3528420"/>
            <a:ext cx="6916336" cy="1771600"/>
          </a:xfrm>
        </p:spPr>
        <p:txBody>
          <a:bodyPr/>
          <a:lstStyle/>
          <a:p>
            <a:pPr algn="ctr"/>
            <a:r>
              <a:rPr lang="en-US" dirty="0"/>
              <a:t>Submitted </a:t>
            </a:r>
          </a:p>
          <a:p>
            <a:pPr algn="ctr"/>
            <a:r>
              <a:rPr lang="en-US" dirty="0"/>
              <a:t>by </a:t>
            </a:r>
          </a:p>
          <a:p>
            <a:pPr algn="ctr"/>
            <a:r>
              <a:rPr lang="en-US" dirty="0"/>
              <a:t>Benjamin emmanuel</a:t>
            </a:r>
          </a:p>
        </p:txBody>
      </p:sp>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9276-39E4-4FBA-A534-946F45F62D04}"/>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5ABA75A-EF48-421E-A2FD-35B324B9529A}"/>
              </a:ext>
            </a:extLst>
          </p:cNvPr>
          <p:cNvSpPr>
            <a:spLocks noGrp="1"/>
          </p:cNvSpPr>
          <p:nvPr>
            <p:ph idx="1"/>
          </p:nvPr>
        </p:nvSpPr>
        <p:spPr>
          <a:xfrm>
            <a:off x="1528572" y="1485900"/>
            <a:ext cx="7420119" cy="4152901"/>
          </a:xfrm>
        </p:spPr>
        <p:txBody>
          <a:bodyPr/>
          <a:lstStyle/>
          <a:p>
            <a:r>
              <a:rPr lang="en-US" dirty="0"/>
              <a:t>Importing the required libraries and </a:t>
            </a:r>
            <a:r>
              <a:rPr lang="en-US" dirty="0" err="1"/>
              <a:t>dependencies.The</a:t>
            </a:r>
            <a:r>
              <a:rPr lang="en-US" dirty="0"/>
              <a:t> CSV file was read and turned into a data </a:t>
            </a:r>
            <a:r>
              <a:rPr lang="en-US" dirty="0" err="1"/>
              <a:t>frame.Checking</a:t>
            </a:r>
            <a:r>
              <a:rPr lang="en-US" dirty="0"/>
              <a:t> the original dataset's data </a:t>
            </a:r>
            <a:r>
              <a:rPr lang="en-US" dirty="0" err="1"/>
              <a:t>dimensions.Look</a:t>
            </a:r>
            <a:r>
              <a:rPr lang="en-US" dirty="0"/>
              <a:t> for null values and fill up the blanks </a:t>
            </a:r>
            <a:r>
              <a:rPr lang="en-US" dirty="0" err="1"/>
              <a:t>accordingly.Examining</a:t>
            </a:r>
            <a:r>
              <a:rPr lang="en-US" dirty="0"/>
              <a:t> the dataset's </a:t>
            </a:r>
            <a:r>
              <a:rPr lang="en-US" dirty="0" err="1"/>
              <a:t>summary.Checking</a:t>
            </a:r>
            <a:r>
              <a:rPr lang="en-US" dirty="0"/>
              <a:t> for distinct </a:t>
            </a:r>
            <a:r>
              <a:rPr lang="en-US" dirty="0" err="1"/>
              <a:t>values.Checking</a:t>
            </a:r>
            <a:r>
              <a:rPr lang="en-US" dirty="0"/>
              <a:t> all of the dataset's category columns.</a:t>
            </a:r>
            <a:endParaRPr lang="en-IN" dirty="0"/>
          </a:p>
        </p:txBody>
      </p:sp>
    </p:spTree>
    <p:extLst>
      <p:ext uri="{BB962C8B-B14F-4D97-AF65-F5344CB8AC3E}">
        <p14:creationId xmlns:p14="http://schemas.microsoft.com/office/powerpoint/2010/main" val="418172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FC7-53C6-47D0-A521-7330FCAAB04C}"/>
              </a:ext>
            </a:extLst>
          </p:cNvPr>
          <p:cNvSpPr>
            <a:spLocks noGrp="1"/>
          </p:cNvSpPr>
          <p:nvPr>
            <p:ph type="title"/>
          </p:nvPr>
        </p:nvSpPr>
        <p:spPr/>
        <p:txBody>
          <a:bodyPr/>
          <a:lstStyle/>
          <a:p>
            <a:r>
              <a:rPr lang="en-US" dirty="0">
                <a:latin typeface="Algerian" panose="04020705040A02060702" pitchFamily="82" charset="0"/>
              </a:rPr>
              <a:t>DATA PREPROCESSING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F8BD31F-3B26-4F0A-A345-84D46AC445C0}"/>
              </a:ext>
            </a:extLst>
          </p:cNvPr>
          <p:cNvSpPr>
            <a:spLocks noGrp="1"/>
          </p:cNvSpPr>
          <p:nvPr>
            <p:ph idx="1"/>
          </p:nvPr>
        </p:nvSpPr>
        <p:spPr>
          <a:xfrm>
            <a:off x="1528572" y="1485900"/>
            <a:ext cx="8325642" cy="4152901"/>
          </a:xfrm>
        </p:spPr>
        <p:txBody>
          <a:bodyPr>
            <a:normAutofit/>
          </a:bodyPr>
          <a:lstStyle/>
          <a:p>
            <a:r>
              <a:rPr lang="en-US" dirty="0"/>
              <a:t>Using matplotlib and seaborn to </a:t>
            </a:r>
            <a:r>
              <a:rPr lang="en-US" dirty="0" err="1"/>
              <a:t>visualise</a:t>
            </a:r>
            <a:r>
              <a:rPr lang="en-US" dirty="0"/>
              <a:t> each feature.</a:t>
            </a:r>
          </a:p>
          <a:p>
            <a:r>
              <a:rPr lang="en-US" dirty="0"/>
              <a:t>On categorical characteristics, the ordinal encoder is used to do encoding.</a:t>
            </a:r>
          </a:p>
          <a:p>
            <a:r>
              <a:rPr lang="en-US" dirty="0"/>
              <a:t>In a heatmap, look for co-relation/multi-</a:t>
            </a:r>
            <a:r>
              <a:rPr lang="en-US" dirty="0" err="1"/>
              <a:t>collinearity.Using</a:t>
            </a:r>
            <a:r>
              <a:rPr lang="en-US" dirty="0"/>
              <a:t> a boxen plot and a distribution plot, look for outliers or skewness.</a:t>
            </a:r>
          </a:p>
          <a:p>
            <a:r>
              <a:rPr lang="en-US" dirty="0"/>
              <a:t>Scale using the Standard Scaler </a:t>
            </a:r>
            <a:r>
              <a:rPr lang="en-US" dirty="0" err="1"/>
              <a:t>technique.Confirming</a:t>
            </a:r>
            <a:r>
              <a:rPr lang="en-US" dirty="0"/>
              <a:t> the input details by looking at the dataset's final dimension.</a:t>
            </a:r>
          </a:p>
          <a:p>
            <a:r>
              <a:rPr lang="en-US" dirty="0"/>
              <a:t>Making a train test split and determining the optimum random state in the range of 1-1000.</a:t>
            </a:r>
            <a:endParaRPr lang="en-IN" dirty="0"/>
          </a:p>
        </p:txBody>
      </p:sp>
    </p:spTree>
    <p:extLst>
      <p:ext uri="{BB962C8B-B14F-4D97-AF65-F5344CB8AC3E}">
        <p14:creationId xmlns:p14="http://schemas.microsoft.com/office/powerpoint/2010/main" val="2104658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C4E-A9B7-45E3-A07B-619508B85841}"/>
              </a:ext>
            </a:extLst>
          </p:cNvPr>
          <p:cNvSpPr>
            <a:spLocks noGrp="1"/>
          </p:cNvSpPr>
          <p:nvPr>
            <p:ph type="title"/>
          </p:nvPr>
        </p:nvSpPr>
        <p:spPr/>
        <p:txBody>
          <a:bodyPr/>
          <a:lstStyle/>
          <a:p>
            <a:r>
              <a:rPr lang="en-US" dirty="0">
                <a:latin typeface="Algerian" panose="04020705040A02060702" pitchFamily="82" charset="0"/>
              </a:rPr>
              <a:t>TECHNOLOGY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B98FE444-E054-447E-AB45-FD06D9975000}"/>
              </a:ext>
            </a:extLst>
          </p:cNvPr>
          <p:cNvSpPr>
            <a:spLocks noGrp="1"/>
          </p:cNvSpPr>
          <p:nvPr>
            <p:ph idx="1"/>
          </p:nvPr>
        </p:nvSpPr>
        <p:spPr>
          <a:xfrm>
            <a:off x="1528572" y="1485900"/>
            <a:ext cx="8041556" cy="4152901"/>
          </a:xfrm>
        </p:spPr>
        <p:txBody>
          <a:bodyPr>
            <a:normAutofit fontScale="925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16 GB</a:t>
            </a:r>
          </a:p>
          <a:p>
            <a:pPr marL="45720" indent="0">
              <a:buNone/>
            </a:pPr>
            <a:r>
              <a:rPr lang="en-IN" dirty="0"/>
              <a:t>CPU 	: </a:t>
            </a:r>
            <a:r>
              <a:rPr lang="pt-BR" dirty="0"/>
              <a:t>Intel(R) Core(TM) i7-9750H CPU @ 2.60GHz   2.59 GHz</a:t>
            </a:r>
            <a:endParaRPr lang="en-IN" dirty="0"/>
          </a:p>
          <a:p>
            <a:pPr marL="45720" indent="0">
              <a:buNone/>
            </a:pPr>
            <a:endParaRPr lang="en-IN" dirty="0"/>
          </a:p>
          <a:p>
            <a:pPr marL="45720" indent="0">
              <a:buNone/>
            </a:pPr>
            <a:r>
              <a:rPr lang="en-IN" dirty="0"/>
              <a:t>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151566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9F76-E3F2-4DA5-8293-771C471594B5}"/>
              </a:ext>
            </a:extLst>
          </p:cNvPr>
          <p:cNvSpPr txBox="1">
            <a:spLocks/>
          </p:cNvSpPr>
          <p:nvPr/>
        </p:nvSpPr>
        <p:spPr>
          <a:xfrm>
            <a:off x="1736827" y="495300"/>
            <a:ext cx="9133730" cy="1233424"/>
          </a:xfrm>
          <a:prstGeom prst="rect">
            <a:avLst/>
          </a:prstGeom>
        </p:spPr>
        <p:txBody>
          <a:bodyPr/>
          <a:lst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mj-lt"/>
                <a:ea typeface="+mj-ea"/>
                <a:cs typeface="+mj-cs"/>
              </a:defRPr>
            </a:lvl1pPr>
          </a:lstStyle>
          <a:p>
            <a:r>
              <a:rPr lang="en-US" dirty="0">
                <a:latin typeface="Algerian" panose="04020705040A02060702" pitchFamily="82" charset="0"/>
              </a:rPr>
              <a:t>EXPLORATORY DATA ANALYSIS (EDA) AND VISUALIZATION</a:t>
            </a:r>
            <a:endParaRPr lang="en-IN" dirty="0">
              <a:latin typeface="Algerian" panose="04020705040A02060702" pitchFamily="82" charset="0"/>
            </a:endParaRPr>
          </a:p>
        </p:txBody>
      </p:sp>
      <p:sp>
        <p:nvSpPr>
          <p:cNvPr id="3" name="TextBox 2">
            <a:extLst>
              <a:ext uri="{FF2B5EF4-FFF2-40B4-BE49-F238E27FC236}">
                <a16:creationId xmlns:a16="http://schemas.microsoft.com/office/drawing/2014/main" id="{217122CE-5E4B-4E76-A936-77BA97B195D4}"/>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529D698D-2FA7-4C15-B2D2-C5EE96DD2367}"/>
              </a:ext>
            </a:extLst>
          </p:cNvPr>
          <p:cNvSpPr txBox="1"/>
          <p:nvPr/>
        </p:nvSpPr>
        <p:spPr>
          <a:xfrm>
            <a:off x="663836" y="4408510"/>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D50A8E3E-78D6-42B0-88EF-022A029D23FA}"/>
              </a:ext>
            </a:extLst>
          </p:cNvPr>
          <p:cNvSpPr txBox="1"/>
          <p:nvPr/>
        </p:nvSpPr>
        <p:spPr>
          <a:xfrm>
            <a:off x="3820871" y="1796971"/>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AD30DD0-8AF6-4DD5-AC30-1F85D3F61CFC}"/>
              </a:ext>
            </a:extLst>
          </p:cNvPr>
          <p:cNvSpPr txBox="1"/>
          <p:nvPr/>
        </p:nvSpPr>
        <p:spPr>
          <a:xfrm>
            <a:off x="3811917" y="4408510"/>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C89FB171-BE78-40FA-B2C1-9D248D031EB0}"/>
              </a:ext>
            </a:extLst>
          </p:cNvPr>
          <p:cNvSpPr txBox="1"/>
          <p:nvPr/>
        </p:nvSpPr>
        <p:spPr>
          <a:xfrm>
            <a:off x="8313850" y="1796971"/>
            <a:ext cx="1981962" cy="369332"/>
          </a:xfrm>
          <a:prstGeom prst="rect">
            <a:avLst/>
          </a:prstGeom>
          <a:noFill/>
        </p:spPr>
        <p:txBody>
          <a:bodyPr wrap="square">
            <a:spAutoFit/>
          </a:bodyPr>
          <a:lstStyle/>
          <a:p>
            <a:r>
              <a:rPr lang="en-US" u="sng" dirty="0"/>
              <a:t>05. Conclusion</a:t>
            </a:r>
          </a:p>
        </p:txBody>
      </p:sp>
      <p:sp>
        <p:nvSpPr>
          <p:cNvPr id="8" name="TextBox 7">
            <a:extLst>
              <a:ext uri="{FF2B5EF4-FFF2-40B4-BE49-F238E27FC236}">
                <a16:creationId xmlns:a16="http://schemas.microsoft.com/office/drawing/2014/main" id="{E8F890E8-52C6-48D6-8675-684C65DC0CAC}"/>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The most basic type of data analysis is univariate analysis. Because "</a:t>
            </a:r>
            <a:r>
              <a:rPr lang="en-US" sz="1800" b="1" dirty="0" err="1">
                <a:latin typeface="+mj-lt"/>
              </a:rPr>
              <a:t>uni</a:t>
            </a:r>
            <a:r>
              <a:rPr lang="en-US" sz="1800" b="1" dirty="0">
                <a:latin typeface="+mj-lt"/>
              </a:rPr>
              <a:t>" implies "one," your data only has one variable.</a:t>
            </a:r>
            <a:r>
              <a:rPr lang="en-US" sz="1800" dirty="0">
                <a:latin typeface="+mj-lt"/>
              </a:rPr>
              <a:t>.</a:t>
            </a:r>
          </a:p>
        </p:txBody>
      </p:sp>
      <p:sp>
        <p:nvSpPr>
          <p:cNvPr id="9" name="TextBox 8">
            <a:extLst>
              <a:ext uri="{FF2B5EF4-FFF2-40B4-BE49-F238E27FC236}">
                <a16:creationId xmlns:a16="http://schemas.microsoft.com/office/drawing/2014/main" id="{6EF070F7-E8D9-4FF9-B159-ACFF1B14A0DB}"/>
              </a:ext>
            </a:extLst>
          </p:cNvPr>
          <p:cNvSpPr txBox="1"/>
          <p:nvPr/>
        </p:nvSpPr>
        <p:spPr>
          <a:xfrm>
            <a:off x="663836" y="4777842"/>
            <a:ext cx="2920931" cy="1477328"/>
          </a:xfrm>
          <a:prstGeom prst="rect">
            <a:avLst/>
          </a:prstGeom>
          <a:noFill/>
        </p:spPr>
        <p:txBody>
          <a:bodyPr wrap="square">
            <a:spAutoFit/>
          </a:bodyPr>
          <a:lstStyle/>
          <a:p>
            <a:r>
              <a:rPr lang="en-US" sz="1800" b="1" dirty="0">
                <a:latin typeface="+mj-lt"/>
              </a:rPr>
              <a:t>Multivariate analysis is a collection of statistical approaches for </a:t>
            </a:r>
            <a:r>
              <a:rPr lang="en-US" sz="1800" b="1" dirty="0" err="1">
                <a:latin typeface="+mj-lt"/>
              </a:rPr>
              <a:t>analysing</a:t>
            </a:r>
            <a:r>
              <a:rPr lang="en-US" sz="1800" b="1" dirty="0">
                <a:latin typeface="+mj-lt"/>
              </a:rPr>
              <a:t> data with several variables.</a:t>
            </a:r>
            <a:endParaRPr lang="en-US" sz="1800" dirty="0">
              <a:latin typeface="+mj-lt"/>
            </a:endParaRPr>
          </a:p>
        </p:txBody>
      </p:sp>
      <p:sp>
        <p:nvSpPr>
          <p:cNvPr id="10" name="TextBox 9">
            <a:extLst>
              <a:ext uri="{FF2B5EF4-FFF2-40B4-BE49-F238E27FC236}">
                <a16:creationId xmlns:a16="http://schemas.microsoft.com/office/drawing/2014/main" id="{02F7344C-120B-44CD-BFD2-E8D95F1F20DB}"/>
              </a:ext>
            </a:extLst>
          </p:cNvPr>
          <p:cNvSpPr txBox="1"/>
          <p:nvPr/>
        </p:nvSpPr>
        <p:spPr>
          <a:xfrm>
            <a:off x="3820871" y="2294213"/>
            <a:ext cx="2920931" cy="1477328"/>
          </a:xfrm>
          <a:prstGeom prst="rect">
            <a:avLst/>
          </a:prstGeom>
          <a:noFill/>
        </p:spPr>
        <p:txBody>
          <a:bodyPr wrap="square">
            <a:spAutoFit/>
          </a:bodyPr>
          <a:lstStyle/>
          <a:p>
            <a:r>
              <a:rPr lang="en-US" sz="1800" b="1" dirty="0">
                <a:latin typeface="+mj-lt"/>
              </a:rPr>
              <a:t>Correlation is a statistical method for examining correlations between quantitative and categorical data.</a:t>
            </a:r>
            <a:endParaRPr lang="en-US" sz="1800" dirty="0">
              <a:latin typeface="+mj-lt"/>
            </a:endParaRPr>
          </a:p>
        </p:txBody>
      </p:sp>
      <p:sp>
        <p:nvSpPr>
          <p:cNvPr id="11" name="TextBox 10">
            <a:extLst>
              <a:ext uri="{FF2B5EF4-FFF2-40B4-BE49-F238E27FC236}">
                <a16:creationId xmlns:a16="http://schemas.microsoft.com/office/drawing/2014/main" id="{AF1B0DCD-3B23-4EF2-8C56-E0A65637DA6F}"/>
              </a:ext>
            </a:extLst>
          </p:cNvPr>
          <p:cNvSpPr txBox="1"/>
          <p:nvPr/>
        </p:nvSpPr>
        <p:spPr>
          <a:xfrm>
            <a:off x="3811917" y="4785555"/>
            <a:ext cx="3995950" cy="923330"/>
          </a:xfrm>
          <a:prstGeom prst="rect">
            <a:avLst/>
          </a:prstGeom>
          <a:noFill/>
        </p:spPr>
        <p:txBody>
          <a:bodyPr wrap="square">
            <a:spAutoFit/>
          </a:bodyPr>
          <a:lstStyle/>
          <a:p>
            <a:r>
              <a:rPr lang="en-US" sz="1800" b="1" dirty="0">
                <a:latin typeface="+mj-lt"/>
              </a:rPr>
              <a:t>To figure out how the data is related, use correlation with the target variable.</a:t>
            </a:r>
            <a:endParaRPr lang="en-US" sz="1800" dirty="0">
              <a:latin typeface="+mj-lt"/>
            </a:endParaRPr>
          </a:p>
        </p:txBody>
      </p:sp>
      <p:sp>
        <p:nvSpPr>
          <p:cNvPr id="12" name="TextBox 11">
            <a:extLst>
              <a:ext uri="{FF2B5EF4-FFF2-40B4-BE49-F238E27FC236}">
                <a16:creationId xmlns:a16="http://schemas.microsoft.com/office/drawing/2014/main" id="{2C996ED3-5575-4D16-AC02-3EBDE2708E2A}"/>
              </a:ext>
            </a:extLst>
          </p:cNvPr>
          <p:cNvSpPr txBox="1"/>
          <p:nvPr/>
        </p:nvSpPr>
        <p:spPr>
          <a:xfrm>
            <a:off x="8341674" y="2283786"/>
            <a:ext cx="3190205" cy="923330"/>
          </a:xfrm>
          <a:prstGeom prst="rect">
            <a:avLst/>
          </a:prstGeom>
          <a:noFill/>
        </p:spPr>
        <p:txBody>
          <a:bodyPr wrap="square">
            <a:spAutoFit/>
          </a:bodyPr>
          <a:lstStyle/>
          <a:p>
            <a:r>
              <a:rPr lang="en-US" sz="1800" b="1" dirty="0">
                <a:latin typeface="+mj-lt"/>
              </a:rPr>
              <a:t>The conclusion of all of the analysis is </a:t>
            </a:r>
            <a:r>
              <a:rPr lang="en-US" sz="1800" b="1" dirty="0" err="1">
                <a:latin typeface="+mj-lt"/>
              </a:rPr>
              <a:t>summarised</a:t>
            </a:r>
            <a:r>
              <a:rPr lang="en-US" sz="1800" b="1" dirty="0">
                <a:latin typeface="+mj-lt"/>
              </a:rPr>
              <a:t> in this section.</a:t>
            </a:r>
            <a:endParaRPr lang="en-US" sz="1800" dirty="0">
              <a:latin typeface="+mj-lt"/>
            </a:endParaRPr>
          </a:p>
        </p:txBody>
      </p:sp>
    </p:spTree>
    <p:extLst>
      <p:ext uri="{BB962C8B-B14F-4D97-AF65-F5344CB8AC3E}">
        <p14:creationId xmlns:p14="http://schemas.microsoft.com/office/powerpoint/2010/main" val="110547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C62E-9D88-4EBD-AB4C-6974D1712787}"/>
              </a:ext>
            </a:extLst>
          </p:cNvPr>
          <p:cNvSpPr>
            <a:spLocks noGrp="1"/>
          </p:cNvSpPr>
          <p:nvPr>
            <p:ph type="title"/>
          </p:nvPr>
        </p:nvSpPr>
        <p:spPr/>
        <p:txBody>
          <a:bodyPr/>
          <a:lstStyle/>
          <a:p>
            <a:r>
              <a:rPr lang="en-IN" dirty="0">
                <a:latin typeface="Algerian" panose="04020705040A02060702" pitchFamily="82" charset="0"/>
              </a:rPr>
              <a:t>EXPLORATORY DATA ANALYSIS (EDA)</a:t>
            </a:r>
          </a:p>
        </p:txBody>
      </p:sp>
      <p:sp>
        <p:nvSpPr>
          <p:cNvPr id="3" name="Content Placeholder 2">
            <a:extLst>
              <a:ext uri="{FF2B5EF4-FFF2-40B4-BE49-F238E27FC236}">
                <a16:creationId xmlns:a16="http://schemas.microsoft.com/office/drawing/2014/main" id="{9EE2133F-4A1B-4B8D-9DE7-C620EC625E48}"/>
              </a:ext>
            </a:extLst>
          </p:cNvPr>
          <p:cNvSpPr>
            <a:spLocks noGrp="1"/>
          </p:cNvSpPr>
          <p:nvPr>
            <p:ph idx="1"/>
          </p:nvPr>
        </p:nvSpPr>
        <p:spPr>
          <a:xfrm>
            <a:off x="5118607" y="1565799"/>
            <a:ext cx="5573564" cy="4152901"/>
          </a:xfrm>
        </p:spPr>
        <p:txBody>
          <a:bodyPr>
            <a:normAutofit fontScale="85000" lnSpcReduction="10000"/>
          </a:bodyPr>
          <a:lstStyle/>
          <a:p>
            <a:r>
              <a:rPr lang="en-US" dirty="0"/>
              <a:t>First, I loaded the complete dataset into our </a:t>
            </a:r>
            <a:r>
              <a:rPr lang="en-US" dirty="0" err="1"/>
              <a:t>Jupyter</a:t>
            </a:r>
            <a:r>
              <a:rPr lang="en-US" dirty="0"/>
              <a:t> Notebook after importing the appropriate libraries and renaming the project file from untitled.</a:t>
            </a:r>
          </a:p>
          <a:p>
            <a:r>
              <a:rPr lang="en-US" dirty="0"/>
              <a:t>Then I looked at the layout of our data and saw that we have 10,000 rows and six different columns.</a:t>
            </a:r>
          </a:p>
          <a:p>
            <a:r>
              <a:rPr lang="en-US" dirty="0"/>
              <a:t>We don't have any null or missing values in our web scraping </a:t>
            </a:r>
            <a:r>
              <a:rPr lang="en-US" dirty="0" err="1"/>
              <a:t>dataset.Although</a:t>
            </a:r>
            <a:r>
              <a:rPr lang="en-US" dirty="0"/>
              <a:t> our dataset contains a few duplicate rows/records, I choose to keep them rather than delete them.</a:t>
            </a:r>
          </a:p>
          <a:p>
            <a:r>
              <a:rPr lang="en-US" dirty="0"/>
              <a:t>By looking at the data types, I discovered that our data set contains columns with only object datatypes, even if numeric data was there.</a:t>
            </a:r>
            <a:endParaRPr lang="en-IN" dirty="0"/>
          </a:p>
        </p:txBody>
      </p:sp>
      <p:graphicFrame>
        <p:nvGraphicFramePr>
          <p:cNvPr id="4" name="Content Placeholder 2">
            <a:extLst>
              <a:ext uri="{FF2B5EF4-FFF2-40B4-BE49-F238E27FC236}">
                <a16:creationId xmlns:a16="http://schemas.microsoft.com/office/drawing/2014/main" id="{42016A52-AC05-4B3D-8ACB-955909718DCB}"/>
              </a:ext>
            </a:extLst>
          </p:cNvPr>
          <p:cNvGraphicFramePr>
            <a:graphicFrameLocks/>
          </p:cNvGraphicFramePr>
          <p:nvPr>
            <p:extLst>
              <p:ext uri="{D42A27DB-BD31-4B8C-83A1-F6EECF244321}">
                <p14:modId xmlns:p14="http://schemas.microsoft.com/office/powerpoint/2010/main" val="4213606972"/>
              </p:ext>
            </p:extLst>
          </p:nvPr>
        </p:nvGraphicFramePr>
        <p:xfrm>
          <a:off x="151497" y="1728574"/>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36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8375-208F-48CB-9824-F9EE6F402BB9}"/>
              </a:ext>
            </a:extLst>
          </p:cNvPr>
          <p:cNvSpPr>
            <a:spLocks noGrp="1"/>
          </p:cNvSpPr>
          <p:nvPr>
            <p:ph type="title"/>
          </p:nvPr>
        </p:nvSpPr>
        <p:spPr/>
        <p:txBody>
          <a:bodyPr/>
          <a:lstStyle/>
          <a:p>
            <a:r>
              <a:rPr lang="en-US" dirty="0">
                <a:latin typeface="Algerian" panose="04020705040A02060702" pitchFamily="82" charset="0"/>
              </a:rPr>
              <a:t>MISSING VALUES VISUAL USING MISSINGNO</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77653020-0D3D-43B3-94FA-5747168B9B19}"/>
              </a:ext>
            </a:extLst>
          </p:cNvPr>
          <p:cNvPicPr>
            <a:picLocks noGrp="1" noChangeAspect="1"/>
          </p:cNvPicPr>
          <p:nvPr>
            <p:ph idx="1"/>
          </p:nvPr>
        </p:nvPicPr>
        <p:blipFill>
          <a:blip r:embed="rId2"/>
          <a:stretch>
            <a:fillRect/>
          </a:stretch>
        </p:blipFill>
        <p:spPr>
          <a:xfrm>
            <a:off x="1103313" y="2744879"/>
            <a:ext cx="8947150" cy="2811279"/>
          </a:xfrm>
        </p:spPr>
      </p:pic>
    </p:spTree>
    <p:extLst>
      <p:ext uri="{BB962C8B-B14F-4D97-AF65-F5344CB8AC3E}">
        <p14:creationId xmlns:p14="http://schemas.microsoft.com/office/powerpoint/2010/main" val="405480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587F-EF59-4996-A769-0F9B1DF0EFB5}"/>
              </a:ext>
            </a:extLst>
          </p:cNvPr>
          <p:cNvSpPr>
            <a:spLocks noGrp="1"/>
          </p:cNvSpPr>
          <p:nvPr>
            <p:ph type="title"/>
          </p:nvPr>
        </p:nvSpPr>
        <p:spPr/>
        <p:txBody>
          <a:bodyPr/>
          <a:lstStyle/>
          <a:p>
            <a:r>
              <a:rPr lang="en-US" dirty="0">
                <a:latin typeface="Algerian" panose="04020705040A02060702" pitchFamily="82" charset="0"/>
              </a:rPr>
              <a:t>DESCRIBE DATASET VISUAL ON NUMERIC DATA</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5BA0707A-5FAE-4B91-8A83-EB0CD5AF472C}"/>
              </a:ext>
            </a:extLst>
          </p:cNvPr>
          <p:cNvPicPr>
            <a:picLocks noGrp="1" noChangeAspect="1"/>
          </p:cNvPicPr>
          <p:nvPr>
            <p:ph idx="1"/>
          </p:nvPr>
        </p:nvPicPr>
        <p:blipFill>
          <a:blip r:embed="rId2"/>
          <a:stretch>
            <a:fillRect/>
          </a:stretch>
        </p:blipFill>
        <p:spPr>
          <a:xfrm>
            <a:off x="3023358" y="2052638"/>
            <a:ext cx="5107059" cy="4195762"/>
          </a:xfrm>
        </p:spPr>
      </p:pic>
    </p:spTree>
    <p:extLst>
      <p:ext uri="{BB962C8B-B14F-4D97-AF65-F5344CB8AC3E}">
        <p14:creationId xmlns:p14="http://schemas.microsoft.com/office/powerpoint/2010/main" val="163950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DDF6-266A-428D-A574-0AF6AF904D1F}"/>
              </a:ext>
            </a:extLst>
          </p:cNvPr>
          <p:cNvSpPr>
            <a:spLocks noGrp="1"/>
          </p:cNvSpPr>
          <p:nvPr>
            <p:ph type="title"/>
          </p:nvPr>
        </p:nvSpPr>
        <p:spPr/>
        <p:txBody>
          <a:bodyPr/>
          <a:lstStyle/>
          <a:p>
            <a:r>
              <a:rPr lang="en-US" dirty="0">
                <a:latin typeface="Algerian" panose="04020705040A02060702" pitchFamily="82" charset="0"/>
              </a:rPr>
              <a:t>PURCHASE DETAILS OF USED CARS EACH YEAR</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DBB40016-8AEF-4F0B-A376-624C4B6C4582}"/>
              </a:ext>
            </a:extLst>
          </p:cNvPr>
          <p:cNvPicPr>
            <a:picLocks noGrp="1" noChangeAspect="1"/>
          </p:cNvPicPr>
          <p:nvPr>
            <p:ph idx="1"/>
          </p:nvPr>
        </p:nvPicPr>
        <p:blipFill>
          <a:blip r:embed="rId2"/>
          <a:stretch>
            <a:fillRect/>
          </a:stretch>
        </p:blipFill>
        <p:spPr>
          <a:xfrm>
            <a:off x="1564523" y="2052638"/>
            <a:ext cx="8024730" cy="4195762"/>
          </a:xfrm>
        </p:spPr>
      </p:pic>
    </p:spTree>
    <p:extLst>
      <p:ext uri="{BB962C8B-B14F-4D97-AF65-F5344CB8AC3E}">
        <p14:creationId xmlns:p14="http://schemas.microsoft.com/office/powerpoint/2010/main" val="14098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COUNT PLOTS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F76B787C-58EB-4F31-A26E-20A4BED42052}"/>
              </a:ext>
            </a:extLst>
          </p:cNvPr>
          <p:cNvPicPr>
            <a:picLocks noGrp="1" noChangeAspect="1"/>
          </p:cNvPicPr>
          <p:nvPr>
            <p:ph idx="1"/>
          </p:nvPr>
        </p:nvPicPr>
        <p:blipFill>
          <a:blip r:embed="rId2"/>
          <a:stretch>
            <a:fillRect/>
          </a:stretch>
        </p:blipFill>
        <p:spPr>
          <a:xfrm>
            <a:off x="1394928" y="2052638"/>
            <a:ext cx="8363920" cy="4195762"/>
          </a:xfrm>
        </p:spPr>
      </p:pic>
    </p:spTree>
    <p:extLst>
      <p:ext uri="{BB962C8B-B14F-4D97-AF65-F5344CB8AC3E}">
        <p14:creationId xmlns:p14="http://schemas.microsoft.com/office/powerpoint/2010/main" val="111520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BAR PLOTS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4D03C26E-A08B-42C2-B7C6-1E51E1185F69}"/>
              </a:ext>
            </a:extLst>
          </p:cNvPr>
          <p:cNvPicPr>
            <a:picLocks noGrp="1" noChangeAspect="1"/>
          </p:cNvPicPr>
          <p:nvPr>
            <p:ph idx="1"/>
          </p:nvPr>
        </p:nvPicPr>
        <p:blipFill>
          <a:blip r:embed="rId2"/>
          <a:stretch>
            <a:fillRect/>
          </a:stretch>
        </p:blipFill>
        <p:spPr>
          <a:xfrm>
            <a:off x="1186085" y="2052638"/>
            <a:ext cx="8781606" cy="4195762"/>
          </a:xfrm>
        </p:spPr>
      </p:pic>
    </p:spTree>
    <p:extLst>
      <p:ext uri="{BB962C8B-B14F-4D97-AF65-F5344CB8AC3E}">
        <p14:creationId xmlns:p14="http://schemas.microsoft.com/office/powerpoint/2010/main" val="2559896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latin typeface="Algerian" panose="04020705040A02060702" pitchFamily="82" charset="0"/>
              </a:rPr>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a:xfrm>
            <a:off x="1528573" y="1485900"/>
            <a:ext cx="8023800" cy="4152901"/>
          </a:xfrm>
        </p:spPr>
        <p:txBody>
          <a:bodyPr/>
          <a:lstStyle/>
          <a:p>
            <a:pPr marL="45720" indent="0">
              <a:buNone/>
            </a:pPr>
            <a:endParaRPr lang="en-US" dirty="0"/>
          </a:p>
          <a:p>
            <a:pPr marL="45720" indent="0">
              <a:buNone/>
            </a:pPr>
            <a:r>
              <a:rPr lang="en-US" dirty="0"/>
              <a:t>I'd like to express my heartfelt gratitude to my SME (Subject Matter Expert) </a:t>
            </a:r>
            <a:r>
              <a:rPr lang="en-US" dirty="0" err="1"/>
              <a:t>Mohd</a:t>
            </a:r>
            <a:r>
              <a:rPr lang="en-US" dirty="0"/>
              <a:t>. Kashif, as well as Flip Robo Technologies, for allowing me to work on this project on Used Car Price Prediction and for assisting me in conducting extensive research, which allowed me to learn a lot of new things, particularly in terms of data </a:t>
            </a:r>
            <a:r>
              <a:rPr lang="en-US" dirty="0" err="1"/>
              <a:t>collection.In</a:t>
            </a:r>
            <a:r>
              <a:rPr lang="en-US" dirty="0"/>
              <a:t> addition, I used a few outside resources to help me finish the project. I made sure to learn from the samples and adjust things to fit my project's needs.</a:t>
            </a:r>
            <a:endParaRPr lang="en-IN" dirty="0"/>
          </a:p>
        </p:txBody>
      </p:sp>
    </p:spTree>
    <p:extLst>
      <p:ext uri="{BB962C8B-B14F-4D97-AF65-F5344CB8AC3E}">
        <p14:creationId xmlns:p14="http://schemas.microsoft.com/office/powerpoint/2010/main" val="265950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PAIR PLOTS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8C016459-F165-47EA-B51A-1910C2D66044}"/>
              </a:ext>
            </a:extLst>
          </p:cNvPr>
          <p:cNvPicPr>
            <a:picLocks noGrp="1" noChangeAspect="1"/>
          </p:cNvPicPr>
          <p:nvPr>
            <p:ph idx="1"/>
          </p:nvPr>
        </p:nvPicPr>
        <p:blipFill>
          <a:blip r:embed="rId2"/>
          <a:stretch>
            <a:fillRect/>
          </a:stretch>
        </p:blipFill>
        <p:spPr>
          <a:xfrm>
            <a:off x="3149541" y="2052638"/>
            <a:ext cx="4854693" cy="4195762"/>
          </a:xfrm>
        </p:spPr>
      </p:pic>
    </p:spTree>
    <p:extLst>
      <p:ext uri="{BB962C8B-B14F-4D97-AF65-F5344CB8AC3E}">
        <p14:creationId xmlns:p14="http://schemas.microsoft.com/office/powerpoint/2010/main" val="46986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OUTLIERS WITH BOXEN PLOTS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25CFF243-976F-4DCF-A22E-D3FFEE097925}"/>
              </a:ext>
            </a:extLst>
          </p:cNvPr>
          <p:cNvPicPr>
            <a:picLocks noGrp="1" noChangeAspect="1"/>
          </p:cNvPicPr>
          <p:nvPr>
            <p:ph idx="1"/>
          </p:nvPr>
        </p:nvPicPr>
        <p:blipFill>
          <a:blip r:embed="rId2"/>
          <a:stretch>
            <a:fillRect/>
          </a:stretch>
        </p:blipFill>
        <p:spPr>
          <a:xfrm>
            <a:off x="1397612" y="2052638"/>
            <a:ext cx="8358551" cy="4195762"/>
          </a:xfrm>
        </p:spPr>
      </p:pic>
    </p:spTree>
    <p:extLst>
      <p:ext uri="{BB962C8B-B14F-4D97-AF65-F5344CB8AC3E}">
        <p14:creationId xmlns:p14="http://schemas.microsoft.com/office/powerpoint/2010/main" val="31940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SKEWNESS WITH DISTRIBUTION PLOTS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0CD36522-B18A-44BD-B872-0C19FB1E4C46}"/>
              </a:ext>
            </a:extLst>
          </p:cNvPr>
          <p:cNvPicPr>
            <a:picLocks noGrp="1" noChangeAspect="1"/>
          </p:cNvPicPr>
          <p:nvPr>
            <p:ph idx="1"/>
          </p:nvPr>
        </p:nvPicPr>
        <p:blipFill>
          <a:blip r:embed="rId2"/>
          <a:stretch>
            <a:fillRect/>
          </a:stretch>
        </p:blipFill>
        <p:spPr>
          <a:xfrm>
            <a:off x="1405807" y="2052638"/>
            <a:ext cx="8342162" cy="4195762"/>
          </a:xfrm>
        </p:spPr>
      </p:pic>
    </p:spTree>
    <p:extLst>
      <p:ext uri="{BB962C8B-B14F-4D97-AF65-F5344CB8AC3E}">
        <p14:creationId xmlns:p14="http://schemas.microsoft.com/office/powerpoint/2010/main" val="176728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HISTOGRAM</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5B1B924A-E4F9-49C8-8620-772301CF0416}"/>
              </a:ext>
            </a:extLst>
          </p:cNvPr>
          <p:cNvPicPr>
            <a:picLocks noGrp="1" noChangeAspect="1"/>
          </p:cNvPicPr>
          <p:nvPr>
            <p:ph idx="1"/>
          </p:nvPr>
        </p:nvPicPr>
        <p:blipFill>
          <a:blip r:embed="rId2"/>
          <a:stretch>
            <a:fillRect/>
          </a:stretch>
        </p:blipFill>
        <p:spPr>
          <a:xfrm>
            <a:off x="3438769" y="2052638"/>
            <a:ext cx="4276238" cy="4195762"/>
          </a:xfrm>
        </p:spPr>
      </p:pic>
    </p:spTree>
    <p:extLst>
      <p:ext uri="{BB962C8B-B14F-4D97-AF65-F5344CB8AC3E}">
        <p14:creationId xmlns:p14="http://schemas.microsoft.com/office/powerpoint/2010/main" val="1030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4927-F700-445C-B507-77D2CDBE3908}"/>
              </a:ext>
            </a:extLst>
          </p:cNvPr>
          <p:cNvSpPr>
            <a:spLocks noGrp="1"/>
          </p:cNvSpPr>
          <p:nvPr>
            <p:ph type="title"/>
          </p:nvPr>
        </p:nvSpPr>
        <p:spPr/>
        <p:txBody>
          <a:bodyPr/>
          <a:lstStyle/>
          <a:p>
            <a:r>
              <a:rPr lang="en-US" dirty="0">
                <a:latin typeface="Algerian" panose="04020705040A02060702" pitchFamily="82" charset="0"/>
              </a:rPr>
              <a:t>HEATMAP</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664FE045-8B90-43F5-A996-685876E2200F}"/>
              </a:ext>
            </a:extLst>
          </p:cNvPr>
          <p:cNvPicPr>
            <a:picLocks noGrp="1" noChangeAspect="1"/>
          </p:cNvPicPr>
          <p:nvPr>
            <p:ph idx="1"/>
          </p:nvPr>
        </p:nvPicPr>
        <p:blipFill>
          <a:blip r:embed="rId2"/>
          <a:stretch>
            <a:fillRect/>
          </a:stretch>
        </p:blipFill>
        <p:spPr>
          <a:xfrm>
            <a:off x="3174237" y="2052638"/>
            <a:ext cx="4805301" cy="4195762"/>
          </a:xfrm>
        </p:spPr>
      </p:pic>
    </p:spTree>
    <p:extLst>
      <p:ext uri="{BB962C8B-B14F-4D97-AF65-F5344CB8AC3E}">
        <p14:creationId xmlns:p14="http://schemas.microsoft.com/office/powerpoint/2010/main" val="170700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latin typeface="Algerian" panose="04020705040A02060702" pitchFamily="82" charset="0"/>
              </a:rPr>
              <a:t>CORRELATIONS BAR GRAPH</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5412BEF4-4550-4AE2-846C-A53ECD1EACCF}"/>
              </a:ext>
            </a:extLst>
          </p:cNvPr>
          <p:cNvPicPr>
            <a:picLocks noGrp="1" noChangeAspect="1"/>
          </p:cNvPicPr>
          <p:nvPr>
            <p:ph idx="1"/>
          </p:nvPr>
        </p:nvPicPr>
        <p:blipFill>
          <a:blip r:embed="rId2"/>
          <a:stretch>
            <a:fillRect/>
          </a:stretch>
        </p:blipFill>
        <p:spPr>
          <a:xfrm>
            <a:off x="2475992" y="2052638"/>
            <a:ext cx="6201792" cy="4195762"/>
          </a:xfrm>
        </p:spPr>
      </p:pic>
    </p:spTree>
    <p:extLst>
      <p:ext uri="{BB962C8B-B14F-4D97-AF65-F5344CB8AC3E}">
        <p14:creationId xmlns:p14="http://schemas.microsoft.com/office/powerpoint/2010/main" val="266275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t>FEATURE IMPORTANCE BAR GRAPH</a:t>
            </a:r>
            <a:endParaRPr lang="en-IN" dirty="0"/>
          </a:p>
        </p:txBody>
      </p:sp>
      <p:pic>
        <p:nvPicPr>
          <p:cNvPr id="5" name="Content Placeholder 4">
            <a:extLst>
              <a:ext uri="{FF2B5EF4-FFF2-40B4-BE49-F238E27FC236}">
                <a16:creationId xmlns:a16="http://schemas.microsoft.com/office/drawing/2014/main" id="{80473F25-5760-4444-BEA6-AAA292585D37}"/>
              </a:ext>
            </a:extLst>
          </p:cNvPr>
          <p:cNvPicPr>
            <a:picLocks noGrp="1" noChangeAspect="1"/>
          </p:cNvPicPr>
          <p:nvPr>
            <p:ph idx="1"/>
          </p:nvPr>
        </p:nvPicPr>
        <p:blipFill>
          <a:blip r:embed="rId2"/>
          <a:stretch>
            <a:fillRect/>
          </a:stretch>
        </p:blipFill>
        <p:spPr>
          <a:xfrm>
            <a:off x="2220278" y="2052638"/>
            <a:ext cx="6713219" cy="4195762"/>
          </a:xfrm>
        </p:spPr>
      </p:pic>
    </p:spTree>
    <p:extLst>
      <p:ext uri="{BB962C8B-B14F-4D97-AF65-F5344CB8AC3E}">
        <p14:creationId xmlns:p14="http://schemas.microsoft.com/office/powerpoint/2010/main" val="304128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latin typeface="Algerian" panose="04020705040A02060702" pitchFamily="82" charset="0"/>
              </a:rPr>
              <a:t>MODEL TRAINING PHASES</a:t>
            </a:r>
          </a:p>
        </p:txBody>
      </p:sp>
      <p:pic>
        <p:nvPicPr>
          <p:cNvPr id="4" name="Content Placeholder 7">
            <a:extLst>
              <a:ext uri="{FF2B5EF4-FFF2-40B4-BE49-F238E27FC236}">
                <a16:creationId xmlns:a16="http://schemas.microsoft.com/office/drawing/2014/main" id="{05B47DDF-0A2A-4C8B-8C66-86C15EC60001}"/>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31710" y="3098959"/>
            <a:ext cx="3890356" cy="2103120"/>
          </a:xfrm>
        </p:spPr>
      </p:pic>
    </p:spTree>
    <p:extLst>
      <p:ext uri="{BB962C8B-B14F-4D97-AF65-F5344CB8AC3E}">
        <p14:creationId xmlns:p14="http://schemas.microsoft.com/office/powerpoint/2010/main" val="270118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1524000" y="61154"/>
            <a:ext cx="9133730" cy="1233424"/>
          </a:xfrm>
        </p:spPr>
        <p:txBody>
          <a:bodyPr/>
          <a:lstStyle/>
          <a:p>
            <a:r>
              <a:rPr lang="en-US" dirty="0">
                <a:latin typeface="Algerian" panose="04020705040A02060702" pitchFamily="82" charset="0"/>
              </a:rPr>
              <a:t>REGRESSION MACHINE LEARNING MODEL/S USED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a:xfrm>
            <a:off x="1528572" y="2151725"/>
            <a:ext cx="9134856" cy="3538861"/>
          </a:xfrm>
        </p:spPr>
        <p:txBody>
          <a:bodyPr numCol="2">
            <a:normAutofit/>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endParaRPr lang="en-IN" dirty="0"/>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spTree>
    <p:extLst>
      <p:ext uri="{BB962C8B-B14F-4D97-AF65-F5344CB8AC3E}">
        <p14:creationId xmlns:p14="http://schemas.microsoft.com/office/powerpoint/2010/main" val="325143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a:xfrm>
            <a:off x="645130" y="92494"/>
            <a:ext cx="9404723" cy="1400530"/>
          </a:xfrm>
        </p:spPr>
        <p:txBody>
          <a:bodyPr/>
          <a:lstStyle/>
          <a:p>
            <a:r>
              <a:rPr lang="en-US" dirty="0">
                <a:latin typeface="Algerian" panose="04020705040A02060702" pitchFamily="82" charset="0"/>
              </a:rPr>
              <a:t>REGRESSION MODEL FUNCTION WITH EVALUATION METRICS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E5545C15-AF92-4BA6-9735-B2E45B90ECAC}"/>
              </a:ext>
            </a:extLst>
          </p:cNvPr>
          <p:cNvPicPr>
            <a:picLocks noChangeAspect="1"/>
          </p:cNvPicPr>
          <p:nvPr/>
        </p:nvPicPr>
        <p:blipFill>
          <a:blip r:embed="rId2"/>
          <a:stretch>
            <a:fillRect/>
          </a:stretch>
        </p:blipFill>
        <p:spPr>
          <a:xfrm>
            <a:off x="1103311" y="1493024"/>
            <a:ext cx="8946541" cy="4955044"/>
          </a:xfrm>
          <a:prstGeom prst="rect">
            <a:avLst/>
          </a:prstGeom>
        </p:spPr>
      </p:pic>
    </p:spTree>
    <p:extLst>
      <p:ext uri="{BB962C8B-B14F-4D97-AF65-F5344CB8AC3E}">
        <p14:creationId xmlns:p14="http://schemas.microsoft.com/office/powerpoint/2010/main" val="4233503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2722-416A-403D-885F-4A830D135ECB}"/>
              </a:ext>
            </a:extLst>
          </p:cNvPr>
          <p:cNvSpPr>
            <a:spLocks noGrp="1"/>
          </p:cNvSpPr>
          <p:nvPr>
            <p:ph type="title"/>
          </p:nvPr>
        </p:nvSpPr>
        <p:spPr/>
        <p:txBody>
          <a:bodyPr/>
          <a:lstStyle/>
          <a:p>
            <a:r>
              <a:rPr lang="en-IN" dirty="0">
                <a:latin typeface="Algerian" panose="04020705040A02060702" pitchFamily="82" charset="0"/>
              </a:rPr>
              <a:t>ACKNOWLEDGMENT</a:t>
            </a:r>
          </a:p>
        </p:txBody>
      </p:sp>
      <p:sp>
        <p:nvSpPr>
          <p:cNvPr id="3" name="Content Placeholder 2">
            <a:extLst>
              <a:ext uri="{FF2B5EF4-FFF2-40B4-BE49-F238E27FC236}">
                <a16:creationId xmlns:a16="http://schemas.microsoft.com/office/drawing/2014/main" id="{4BA60C92-4FC2-4A83-9EA9-F4C46E7B415F}"/>
              </a:ext>
            </a:extLst>
          </p:cNvPr>
          <p:cNvSpPr>
            <a:spLocks noGrp="1"/>
          </p:cNvSpPr>
          <p:nvPr>
            <p:ph idx="1"/>
          </p:nvPr>
        </p:nvSpPr>
        <p:spPr/>
        <p:txBody>
          <a:bodyPr>
            <a:normAutofit/>
          </a:bodyPr>
          <a:lstStyle/>
          <a:p>
            <a:pPr marL="45720" indent="0">
              <a:buNone/>
            </a:pPr>
            <a:r>
              <a:rPr lang="en-US" dirty="0"/>
              <a:t>All the external resources that were used in creating this project are listed below:</a:t>
            </a:r>
          </a:p>
          <a:p>
            <a:pPr marL="45720" indent="0">
              <a:buNone/>
            </a:pPr>
            <a:r>
              <a:rPr lang="en-US" dirty="0"/>
              <a:t>	1) https://www.google.com/</a:t>
            </a:r>
          </a:p>
          <a:p>
            <a:pPr marL="45720" indent="0">
              <a:buNone/>
            </a:pPr>
            <a:r>
              <a:rPr lang="en-US" dirty="0"/>
              <a:t>	2) https://www.youtube.com/</a:t>
            </a:r>
          </a:p>
          <a:p>
            <a:pPr marL="45720" indent="0">
              <a:buNone/>
            </a:pPr>
            <a:r>
              <a:rPr lang="en-US" dirty="0"/>
              <a:t>	3) https://scikit-learn.org/stable/user_guide.html</a:t>
            </a:r>
          </a:p>
          <a:p>
            <a:pPr marL="45720" indent="0">
              <a:buNone/>
            </a:pPr>
            <a:r>
              <a:rPr lang="en-US" dirty="0"/>
              <a:t>	4) https://github.com/</a:t>
            </a:r>
          </a:p>
          <a:p>
            <a:pPr marL="45720" indent="0">
              <a:buNone/>
            </a:pPr>
            <a:r>
              <a:rPr lang="en-US" dirty="0"/>
              <a:t>	5) https://www.kaggle.com/</a:t>
            </a:r>
          </a:p>
          <a:p>
            <a:pPr marL="45720" indent="0">
              <a:buNone/>
            </a:pPr>
            <a:r>
              <a:rPr lang="en-US" dirty="0"/>
              <a:t>	6) https://medium.com/</a:t>
            </a:r>
          </a:p>
          <a:p>
            <a:pPr marL="45720" indent="0">
              <a:buNone/>
            </a:pPr>
            <a:r>
              <a:rPr lang="en-US" dirty="0"/>
              <a:t>	7) https://towardsdatascience.com/</a:t>
            </a:r>
          </a:p>
          <a:p>
            <a:pPr marL="45720" indent="0">
              <a:buNone/>
            </a:pPr>
            <a:r>
              <a:rPr lang="en-US" dirty="0"/>
              <a:t>	8) https://www.analyticsvidhya.com/</a:t>
            </a:r>
            <a:endParaRPr lang="en-IN" dirty="0"/>
          </a:p>
        </p:txBody>
      </p:sp>
    </p:spTree>
    <p:extLst>
      <p:ext uri="{BB962C8B-B14F-4D97-AF65-F5344CB8AC3E}">
        <p14:creationId xmlns:p14="http://schemas.microsoft.com/office/powerpoint/2010/main" val="17929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latin typeface="Algerian" panose="04020705040A02060702" pitchFamily="82" charset="0"/>
              </a:rPr>
              <a:t>RESULT OF MULTIPLE REGRESSION MODELS</a:t>
            </a:r>
            <a:endParaRPr lang="en-IN" dirty="0">
              <a:latin typeface="Algerian" panose="04020705040A02060702" pitchFamily="82" charset="0"/>
            </a:endParaRPr>
          </a:p>
        </p:txBody>
      </p:sp>
      <p:pic>
        <p:nvPicPr>
          <p:cNvPr id="5" name="Content Placeholder 4">
            <a:extLst>
              <a:ext uri="{FF2B5EF4-FFF2-40B4-BE49-F238E27FC236}">
                <a16:creationId xmlns:a16="http://schemas.microsoft.com/office/drawing/2014/main" id="{DE14916A-C643-4156-969D-9FD927545497}"/>
              </a:ext>
            </a:extLst>
          </p:cNvPr>
          <p:cNvPicPr>
            <a:picLocks noGrp="1" noChangeAspect="1"/>
          </p:cNvPicPr>
          <p:nvPr>
            <p:ph idx="1"/>
          </p:nvPr>
        </p:nvPicPr>
        <p:blipFill>
          <a:blip r:embed="rId2"/>
          <a:stretch>
            <a:fillRect/>
          </a:stretch>
        </p:blipFill>
        <p:spPr>
          <a:xfrm>
            <a:off x="1704975" y="3102769"/>
            <a:ext cx="7743825" cy="2095500"/>
          </a:xfrm>
        </p:spPr>
      </p:pic>
    </p:spTree>
    <p:extLst>
      <p:ext uri="{BB962C8B-B14F-4D97-AF65-F5344CB8AC3E}">
        <p14:creationId xmlns:p14="http://schemas.microsoft.com/office/powerpoint/2010/main" val="1016608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US" dirty="0">
                <a:latin typeface="Algerian" panose="04020705040A02060702" pitchFamily="82" charset="0"/>
              </a:rPr>
              <a:t>EVALUATION AND HYPER PARAMETER TUNING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a:normAutofit/>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p>
        </p:txBody>
      </p:sp>
    </p:spTree>
    <p:extLst>
      <p:ext uri="{BB962C8B-B14F-4D97-AF65-F5344CB8AC3E}">
        <p14:creationId xmlns:p14="http://schemas.microsoft.com/office/powerpoint/2010/main" val="159291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a:bodyPr>
          <a:lstStyle/>
          <a:p>
            <a:r>
              <a:rPr lang="en-US" dirty="0"/>
              <a:t>We gained knowledge into how to collect data, pre-process the data, </a:t>
            </a:r>
            <a:r>
              <a:rPr lang="en-US" dirty="0" err="1"/>
              <a:t>analyse</a:t>
            </a:r>
            <a:r>
              <a:rPr lang="en-US" dirty="0"/>
              <a:t> the data, and construct a model after completing this project. First, we used Web Scraping to acquire data on used automobiles from several websites such as OLX, Car Dekho, Cars 24, and OLA.</a:t>
            </a:r>
          </a:p>
          <a:p>
            <a:r>
              <a:rPr lang="en-US" dirty="0"/>
              <a:t>Beautiful Soup and Selenium were </a:t>
            </a:r>
            <a:r>
              <a:rPr lang="en-US" dirty="0" err="1"/>
              <a:t>utilised</a:t>
            </a:r>
            <a:r>
              <a:rPr lang="en-US" dirty="0"/>
              <a:t> for web scraping, which provides the advantage of automating our data collection process. We gathered about 10,000 pieces of information, including the selling price of used autos and other relevant details. The scraped data was then integrated into a single data frame and saved as a csv file, which we could then open and examine.</a:t>
            </a:r>
          </a:p>
        </p:txBody>
      </p:sp>
    </p:spTree>
    <p:extLst>
      <p:ext uri="{BB962C8B-B14F-4D97-AF65-F5344CB8AC3E}">
        <p14:creationId xmlns:p14="http://schemas.microsoft.com/office/powerpoint/2010/main" val="3403919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E35C-F5E1-4099-A864-531EF344754F}"/>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4B4F3621-7BED-423A-83D3-C4EEA72F6F7A}"/>
              </a:ext>
            </a:extLst>
          </p:cNvPr>
          <p:cNvSpPr>
            <a:spLocks noGrp="1"/>
          </p:cNvSpPr>
          <p:nvPr>
            <p:ph idx="1"/>
          </p:nvPr>
        </p:nvSpPr>
        <p:spPr/>
        <p:txBody>
          <a:bodyPr numCol="1">
            <a:normAutofit fontScale="92500" lnSpcReduction="10000"/>
          </a:bodyPr>
          <a:lstStyle/>
          <a:p>
            <a:r>
              <a:rPr lang="en-US" dirty="0"/>
              <a:t>We cleaned the data and performed data pre-processing tasks such as discovering and handling null values, removing words from numbers, converting objects to int types, data </a:t>
            </a:r>
            <a:r>
              <a:rPr lang="en-US" dirty="0" err="1"/>
              <a:t>visualisation</a:t>
            </a:r>
            <a:r>
              <a:rPr lang="en-US" dirty="0"/>
              <a:t>, and handling outliers and skewness, among other things. We started testing multiple machine learning regression techniques to discover the best performing model after separating our train and test data.</a:t>
            </a:r>
          </a:p>
          <a:p>
            <a:r>
              <a:rPr lang="en-US" dirty="0"/>
              <a:t>According to their r2 score and cross validation scores, the Extra Tree Regressor Algorithm performed well. Then, using Grid Search CV, we used the Hyperparameter Tuning approach to find the optimal parameters and improve the score. Although the Extra Tree Regressor Algorithm did not do as well as the defaults, we decided to use it for future forecasts because it was still better than the rest. After receiving a </a:t>
            </a:r>
            <a:r>
              <a:rPr lang="en-US" dirty="0" err="1"/>
              <a:t>dataframe</a:t>
            </a:r>
            <a:r>
              <a:rPr lang="en-US" dirty="0"/>
              <a:t> containing anticipated and real used car price details, we stored the final model in </a:t>
            </a:r>
            <a:r>
              <a:rPr lang="en-US" dirty="0" err="1"/>
              <a:t>pkl</a:t>
            </a:r>
            <a:r>
              <a:rPr lang="en-US" dirty="0"/>
              <a:t> format using the </a:t>
            </a:r>
            <a:r>
              <a:rPr lang="en-US" dirty="0" err="1"/>
              <a:t>joblib</a:t>
            </a:r>
            <a:r>
              <a:rPr lang="en-US" dirty="0"/>
              <a:t> package.</a:t>
            </a:r>
            <a:endParaRPr lang="en-IN" dirty="0"/>
          </a:p>
        </p:txBody>
      </p:sp>
    </p:spTree>
    <p:extLst>
      <p:ext uri="{BB962C8B-B14F-4D97-AF65-F5344CB8AC3E}">
        <p14:creationId xmlns:p14="http://schemas.microsoft.com/office/powerpoint/2010/main" val="160196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856-8E98-4111-ADA6-CA1EE0F38F41}"/>
              </a:ext>
            </a:extLst>
          </p:cNvPr>
          <p:cNvSpPr>
            <a:spLocks noGrp="1"/>
          </p:cNvSpPr>
          <p:nvPr>
            <p:ph type="title"/>
          </p:nvPr>
        </p:nvSpPr>
        <p:spPr>
          <a:xfrm>
            <a:off x="668689" y="260807"/>
            <a:ext cx="9404723" cy="1400530"/>
          </a:xfrm>
        </p:spPr>
        <p:txBody>
          <a:bodyPr/>
          <a:lstStyle/>
          <a:p>
            <a:r>
              <a:rPr lang="en-US" dirty="0">
                <a:latin typeface="Algerian" panose="04020705040A02060702" pitchFamily="82" charset="0"/>
              </a:rPr>
              <a:t>LIMITATIONS OF THIS WORK AND SCOPE FOR FUTURE WORK</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40079BA-DFA5-4C0A-AEFA-6511EC802181}"/>
              </a:ext>
            </a:extLst>
          </p:cNvPr>
          <p:cNvSpPr>
            <a:spLocks noGrp="1"/>
          </p:cNvSpPr>
          <p:nvPr>
            <p:ph idx="1"/>
          </p:nvPr>
        </p:nvSpPr>
        <p:spPr>
          <a:xfrm>
            <a:off x="820033" y="1661337"/>
            <a:ext cx="9996256" cy="4577549"/>
          </a:xfrm>
        </p:spPr>
        <p:txBody>
          <a:bodyPr numCol="1">
            <a:normAutofit/>
          </a:bodyPr>
          <a:lstStyle/>
          <a:p>
            <a:r>
              <a:rPr lang="en-US" dirty="0"/>
              <a:t>The limitations we faced during this project were:</a:t>
            </a:r>
          </a:p>
          <a:p>
            <a:pPr marL="45720" indent="0">
              <a:buNone/>
            </a:pPr>
            <a:r>
              <a:rPr lang="en-US" dirty="0"/>
              <a:t>The website was badly constructed because scraping took a long time and getting the next page was difficult. In addition, more </a:t>
            </a:r>
            <a:r>
              <a:rPr lang="en-US" dirty="0" err="1"/>
              <a:t>practise</a:t>
            </a:r>
            <a:r>
              <a:rPr lang="en-US" dirty="0"/>
              <a:t> with various web scraping techniques is required. There were more negative connected data than positive correlated data. Outliers and skewness were found, and we had to lose some valuable data while dealing with them. Because no instructions for dealing with these fast-paced websites were supplied, the web scraping process took longer.</a:t>
            </a:r>
          </a:p>
          <a:p>
            <a:pPr marL="45720" indent="0">
              <a:buNone/>
            </a:pPr>
            <a:r>
              <a:rPr lang="en-US" dirty="0"/>
              <a:t>Future Work Scope:</a:t>
            </a:r>
          </a:p>
          <a:p>
            <a:pPr marL="45720" indent="0">
              <a:buNone/>
            </a:pPr>
            <a:r>
              <a:rPr lang="en-US" dirty="0"/>
              <a:t>The current model is confined to used car data, but by training the model appropriately, it can be enhanced for various types of automobiles. By training the model with more precise data, the overall score can be increased even more.</a:t>
            </a:r>
            <a:endParaRPr lang="en-IN" dirty="0"/>
          </a:p>
        </p:txBody>
      </p:sp>
    </p:spTree>
    <p:extLst>
      <p:ext uri="{BB962C8B-B14F-4D97-AF65-F5344CB8AC3E}">
        <p14:creationId xmlns:p14="http://schemas.microsoft.com/office/powerpoint/2010/main" val="220633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8436BF-BFB6-409B-A787-8C36DC00205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9989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0E02-7E16-42DE-BE6E-B2A234729C75}"/>
              </a:ext>
            </a:extLst>
          </p:cNvPr>
          <p:cNvSpPr>
            <a:spLocks noGrp="1"/>
          </p:cNvSpPr>
          <p:nvPr>
            <p:ph type="title"/>
          </p:nvPr>
        </p:nvSpPr>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7E29125F-05F3-4C0E-8D02-796D922AAE7A}"/>
              </a:ext>
            </a:extLst>
          </p:cNvPr>
          <p:cNvSpPr>
            <a:spLocks noGrp="1"/>
          </p:cNvSpPr>
          <p:nvPr>
            <p:ph idx="1"/>
          </p:nvPr>
        </p:nvSpPr>
        <p:spPr>
          <a:xfrm>
            <a:off x="1528571" y="1485900"/>
            <a:ext cx="5245091" cy="4152901"/>
          </a:xfrm>
        </p:spPr>
        <p:txBody>
          <a:bodyPr>
            <a:normAutofit lnSpcReduction="10000"/>
          </a:bodyPr>
          <a:lstStyle/>
          <a:p>
            <a:pPr marL="45720" indent="0">
              <a:buNone/>
            </a:pPr>
            <a:r>
              <a:rPr lang="en-US" dirty="0"/>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lang="en-IN" dirty="0"/>
          </a:p>
        </p:txBody>
      </p:sp>
    </p:spTree>
    <p:extLst>
      <p:ext uri="{BB962C8B-B14F-4D97-AF65-F5344CB8AC3E}">
        <p14:creationId xmlns:p14="http://schemas.microsoft.com/office/powerpoint/2010/main" val="46177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580C-3B10-4E74-A13D-0CF02B1917AC}"/>
              </a:ext>
            </a:extLst>
          </p:cNvPr>
          <p:cNvSpPr>
            <a:spLocks noGrp="1"/>
          </p:cNvSpPr>
          <p:nvPr>
            <p:ph type="title"/>
          </p:nvPr>
        </p:nvSpPr>
        <p:spPr/>
        <p:txBody>
          <a:bodyPr/>
          <a:lstStyle/>
          <a:p>
            <a:r>
              <a:rPr lang="en-IN" dirty="0">
                <a:latin typeface="Algerian" panose="04020705040A02060702" pitchFamily="82" charset="0"/>
              </a:rPr>
              <a:t>DATA COLLECTION PHASE</a:t>
            </a:r>
          </a:p>
        </p:txBody>
      </p:sp>
      <p:sp>
        <p:nvSpPr>
          <p:cNvPr id="3" name="Content Placeholder 2">
            <a:extLst>
              <a:ext uri="{FF2B5EF4-FFF2-40B4-BE49-F238E27FC236}">
                <a16:creationId xmlns:a16="http://schemas.microsoft.com/office/drawing/2014/main" id="{741FA42A-DEBA-4808-B572-9E2E2C423F3C}"/>
              </a:ext>
            </a:extLst>
          </p:cNvPr>
          <p:cNvSpPr>
            <a:spLocks noGrp="1"/>
          </p:cNvSpPr>
          <p:nvPr>
            <p:ph idx="1"/>
          </p:nvPr>
        </p:nvSpPr>
        <p:spPr/>
        <p:txBody>
          <a:bodyPr>
            <a:normAutofit fontScale="92500" lnSpcReduction="10000"/>
          </a:bodyPr>
          <a:lstStyle/>
          <a:p>
            <a:pPr marL="45720" indent="0">
              <a:buNone/>
            </a:pPr>
            <a:r>
              <a:rPr lang="en-US" dirty="0"/>
              <a:t>You have to scrape at least 5000 used cars data. You can scrape more data as well, it’s up to you. more the data better the model</a:t>
            </a:r>
          </a:p>
          <a:p>
            <a:pPr marL="45720" indent="0">
              <a:buNone/>
            </a:pPr>
            <a:r>
              <a:rPr lang="en-US" dirty="0"/>
              <a:t>In this section You need to scrape the data of used cars from websites (OLX, Car Dekho, Cars 24 etc.) You need web scraping for this. You have to fetch data for different locations. The number of</a:t>
            </a:r>
          </a:p>
          <a:p>
            <a:pPr marL="45720" indent="0">
              <a:buNone/>
            </a:pPr>
            <a:r>
              <a:rPr lang="en-US" dirty="0"/>
              <a:t>columns for data doesn’t have limit, it’s up to you and your creativity. Generally, these columns are Brand, model, variant, manufacturing year, driven kilometers, fuel, number of owners, location and at last target variable Price of the car. This data is to give you a hint about important variables in used car model. You can make changes to it, you can add or you can remove some columns, it completely depends on the website from which you are fetching the data.</a:t>
            </a:r>
          </a:p>
          <a:p>
            <a:pPr marL="45720" indent="0">
              <a:buNone/>
            </a:pPr>
            <a:r>
              <a:rPr lang="en-US" dirty="0"/>
              <a:t>Try to include all types of cars in your data for example- SUV, Sedans, Coupe, minivan, Hatchback.</a:t>
            </a:r>
            <a:endParaRPr lang="en-IN" dirty="0"/>
          </a:p>
        </p:txBody>
      </p:sp>
    </p:spTree>
    <p:extLst>
      <p:ext uri="{BB962C8B-B14F-4D97-AF65-F5344CB8AC3E}">
        <p14:creationId xmlns:p14="http://schemas.microsoft.com/office/powerpoint/2010/main" val="167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3840-75B2-4543-BC5A-295B5311F4EB}"/>
              </a:ext>
            </a:extLst>
          </p:cNvPr>
          <p:cNvSpPr>
            <a:spLocks noGrp="1"/>
          </p:cNvSpPr>
          <p:nvPr>
            <p:ph type="title"/>
          </p:nvPr>
        </p:nvSpPr>
        <p:spPr/>
        <p:txBody>
          <a:bodyPr/>
          <a:lstStyle/>
          <a:p>
            <a:r>
              <a:rPr lang="en-IN" dirty="0">
                <a:latin typeface="Algerian" panose="04020705040A02060702" pitchFamily="82" charset="0"/>
              </a:rPr>
              <a:t>MODEL BUILDING PHASE</a:t>
            </a:r>
          </a:p>
        </p:txBody>
      </p:sp>
      <p:sp>
        <p:nvSpPr>
          <p:cNvPr id="3" name="Content Placeholder 2">
            <a:extLst>
              <a:ext uri="{FF2B5EF4-FFF2-40B4-BE49-F238E27FC236}">
                <a16:creationId xmlns:a16="http://schemas.microsoft.com/office/drawing/2014/main" id="{FEA0C142-AACB-4E3B-B198-8F75B98F1C1A}"/>
              </a:ext>
            </a:extLst>
          </p:cNvPr>
          <p:cNvSpPr>
            <a:spLocks noGrp="1"/>
          </p:cNvSpPr>
          <p:nvPr>
            <p:ph idx="1"/>
          </p:nvPr>
        </p:nvSpPr>
        <p:spPr/>
        <p:txBody>
          <a:bodyPr>
            <a:normAutofit lnSpcReduction="10000"/>
          </a:bodyPr>
          <a:lstStyle/>
          <a:p>
            <a:pPr marL="45720" indent="0">
              <a:buNone/>
            </a:pPr>
            <a:r>
              <a:rPr lang="en-US" dirty="0"/>
              <a:t>After collecting the data, you need to build a machine learning model. Before model building do all data pre-processing steps. Try different models with different hyper parameters and select the best model. Follow the complete life cycle of data science. Include all the steps below.</a:t>
            </a:r>
          </a:p>
          <a:p>
            <a:pPr marL="45720" indent="0">
              <a:buNone/>
            </a:pPr>
            <a:r>
              <a:rPr lang="en-US" dirty="0"/>
              <a:t>1. Data Cleaning</a:t>
            </a:r>
          </a:p>
          <a:p>
            <a:pPr marL="45720" indent="0">
              <a:buNone/>
            </a:pPr>
            <a:r>
              <a:rPr lang="en-US" dirty="0"/>
              <a:t>2. Exploratory Data Analysis</a:t>
            </a:r>
          </a:p>
          <a:p>
            <a:pPr marL="45720" indent="0">
              <a:buNone/>
            </a:pPr>
            <a:r>
              <a:rPr lang="en-US" dirty="0"/>
              <a:t>3. Data Pre-processing</a:t>
            </a:r>
          </a:p>
          <a:p>
            <a:pPr marL="45720" indent="0">
              <a:buNone/>
            </a:pPr>
            <a:r>
              <a:rPr lang="en-US" dirty="0"/>
              <a:t>4. Model Building</a:t>
            </a:r>
          </a:p>
          <a:p>
            <a:pPr marL="45720" indent="0">
              <a:buNone/>
            </a:pPr>
            <a:r>
              <a:rPr lang="en-US" dirty="0"/>
              <a:t>5. Model Evaluation</a:t>
            </a:r>
          </a:p>
          <a:p>
            <a:pPr marL="45720" indent="0">
              <a:buNone/>
            </a:pPr>
            <a:r>
              <a:rPr lang="en-US" dirty="0"/>
              <a:t>6. Selecting the best model</a:t>
            </a:r>
            <a:endParaRPr lang="en-IN" dirty="0"/>
          </a:p>
        </p:txBody>
      </p:sp>
    </p:spTree>
    <p:extLst>
      <p:ext uri="{BB962C8B-B14F-4D97-AF65-F5344CB8AC3E}">
        <p14:creationId xmlns:p14="http://schemas.microsoft.com/office/powerpoint/2010/main" val="2002917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3431173409"/>
              </p:ext>
            </p:extLst>
          </p:nvPr>
        </p:nvGraphicFramePr>
        <p:xfrm>
          <a:off x="1103684" y="185324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DATA SCIENCE LIFE CYCLE</a:t>
            </a:r>
          </a:p>
        </p:txBody>
      </p:sp>
      <p:graphicFrame>
        <p:nvGraphicFramePr>
          <p:cNvPr id="4" name="Content Placeholder 3" descr="Accent process showing 3 groups arranged from left to right with task descriptions under each group"/>
          <p:cNvGraphicFramePr>
            <a:graphicFrameLocks noGrp="1"/>
          </p:cNvGraphicFramePr>
          <p:nvPr>
            <p:ph idx="1"/>
            <p:extLst>
              <p:ext uri="{D42A27DB-BD31-4B8C-83A1-F6EECF244321}">
                <p14:modId xmlns:p14="http://schemas.microsoft.com/office/powerpoint/2010/main" val="2830851108"/>
              </p:ext>
            </p:extLst>
          </p:nvPr>
        </p:nvGraphicFramePr>
        <p:xfrm>
          <a:off x="874897" y="1951037"/>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095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712A-2126-475F-AC32-58C279454CA1}"/>
              </a:ext>
            </a:extLst>
          </p:cNvPr>
          <p:cNvSpPr>
            <a:spLocks noGrp="1"/>
          </p:cNvSpPr>
          <p:nvPr>
            <p:ph type="title"/>
          </p:nvPr>
        </p:nvSpPr>
        <p:spPr/>
        <p:txBody>
          <a:bodyPr/>
          <a:lstStyle/>
          <a:p>
            <a:r>
              <a:rPr lang="en-US" dirty="0">
                <a:latin typeface="Algerian" panose="04020705040A02060702" pitchFamily="82" charset="0"/>
              </a:rPr>
              <a:t>WEB SCRAPING FOR USED CAR DETAILS</a:t>
            </a:r>
            <a:endParaRPr lang="en-IN" dirty="0">
              <a:latin typeface="Algerian" panose="04020705040A02060702" pitchFamily="82" charset="0"/>
            </a:endParaRPr>
          </a:p>
        </p:txBody>
      </p:sp>
      <p:pic>
        <p:nvPicPr>
          <p:cNvPr id="9" name="Content Placeholder 8">
            <a:extLst>
              <a:ext uri="{FF2B5EF4-FFF2-40B4-BE49-F238E27FC236}">
                <a16:creationId xmlns:a16="http://schemas.microsoft.com/office/drawing/2014/main" id="{F3356161-F3FB-42DE-9EBE-4098B672509F}"/>
              </a:ext>
            </a:extLst>
          </p:cNvPr>
          <p:cNvPicPr>
            <a:picLocks noGrp="1" noChangeAspect="1"/>
          </p:cNvPicPr>
          <p:nvPr>
            <p:ph idx="1"/>
          </p:nvPr>
        </p:nvPicPr>
        <p:blipFill>
          <a:blip r:embed="rId2"/>
          <a:stretch>
            <a:fillRect/>
          </a:stretch>
        </p:blipFill>
        <p:spPr>
          <a:xfrm>
            <a:off x="1352967" y="2052638"/>
            <a:ext cx="8447842" cy="4195762"/>
          </a:xfrm>
        </p:spPr>
      </p:pic>
    </p:spTree>
    <p:extLst>
      <p:ext uri="{BB962C8B-B14F-4D97-AF65-F5344CB8AC3E}">
        <p14:creationId xmlns:p14="http://schemas.microsoft.com/office/powerpoint/2010/main" val="263673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2.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F5AFAE-B80F-42D3-94B4-729362BC1BCB}">
  <ds:schemaRef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40262f94-9f35-4ac3-9a90-690165a166b7"/>
    <ds:schemaRef ds:uri="a4f35948-e619-41b3-aa29-22878b09cfd2"/>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2249</TotalTime>
  <Words>1868</Words>
  <Application>Microsoft Office PowerPoint</Application>
  <PresentationFormat>Widescreen</PresentationFormat>
  <Paragraphs>135</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Algerian</vt:lpstr>
      <vt:lpstr>Arial</vt:lpstr>
      <vt:lpstr>Cambria</vt:lpstr>
      <vt:lpstr>Century Gothic</vt:lpstr>
      <vt:lpstr>Constantia (Body)</vt:lpstr>
      <vt:lpstr>Wingdings</vt:lpstr>
      <vt:lpstr>Wingdings 3</vt:lpstr>
      <vt:lpstr>Ion</vt:lpstr>
      <vt:lpstr>Used Car Price Prediction Project Presentation</vt:lpstr>
      <vt:lpstr>ACKNOWLEDGMENT</vt:lpstr>
      <vt:lpstr>ACKNOWLEDGMENT</vt:lpstr>
      <vt:lpstr>PROBLEM STATEMENT</vt:lpstr>
      <vt:lpstr>DATA COLLECTION PHASE</vt:lpstr>
      <vt:lpstr>MODEL BUILDING PHASE</vt:lpstr>
      <vt:lpstr>DATA SCIENCE LIFE CYCLE</vt:lpstr>
      <vt:lpstr>DATA SCIENCE LIFE CYCLE</vt:lpstr>
      <vt:lpstr>WEB SCRAPING FOR USED CAR DETAILS</vt:lpstr>
      <vt:lpstr>DATA PREPROCESSING</vt:lpstr>
      <vt:lpstr>DATA PREPROCESSING</vt:lpstr>
      <vt:lpstr>TECHNOLOGY USED</vt:lpstr>
      <vt:lpstr>PowerPoint Presentation</vt:lpstr>
      <vt:lpstr>EXPLORATORY DATA ANALYSIS (EDA)</vt:lpstr>
      <vt:lpstr>MISSING VALUES VISUAL USING MISSINGNO</vt:lpstr>
      <vt:lpstr>DESCRIBE DATASET VISUAL ON NUMERIC DATA</vt:lpstr>
      <vt:lpstr>PURCHASE DETAILS OF USED CARS EACH YEAR</vt:lpstr>
      <vt:lpstr>COUNT PLOTS</vt:lpstr>
      <vt:lpstr>BAR PLOTS</vt:lpstr>
      <vt:lpstr>PAIR PLOTS</vt:lpstr>
      <vt:lpstr>OUTLIERS WITH BOXEN PLOTS</vt:lpstr>
      <vt:lpstr>SKEWNESS WITH DISTRIBUTION PLOTS</vt:lpstr>
      <vt:lpstr>HISTOGRAM</vt:lpstr>
      <vt:lpstr>HEATMAP</vt:lpstr>
      <vt:lpstr>CORRELATIONS BAR GRAPH</vt:lpstr>
      <vt:lpstr>FEATURE IMPORTANCE BAR GRAPH</vt:lpstr>
      <vt:lpstr>MODEL TRAINING PHASES</vt:lpstr>
      <vt:lpstr>REGRESSION MACHINE LEARNING MODEL/S USED</vt:lpstr>
      <vt:lpstr>REGRESSION MODEL FUNCTION WITH EVALUATION METRICS</vt:lpstr>
      <vt:lpstr>RESULT OF MULTIPLE REGRESSION MODELS</vt:lpstr>
      <vt:lpstr>EVALUATION AND HYPER PARAMETER TUNING</vt:lpstr>
      <vt:lpstr>CONCLUSION</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benjamin emmanuel</cp:lastModifiedBy>
  <cp:revision>15</cp:revision>
  <dcterms:created xsi:type="dcterms:W3CDTF">2021-11-11T17:57:02Z</dcterms:created>
  <dcterms:modified xsi:type="dcterms:W3CDTF">2022-06-11T07:34:52Z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