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20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2DDC-F361-46C0-9E5F-6BF7F6F88E24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941B-5F6E-4CB9-B7E7-13023CFB874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1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400" b="1" dirty="0">
                <a:latin typeface="Century Gothic" panose="020B0502020202020204" pitchFamily="34" charset="0"/>
              </a:rPr>
              <a:t>Core Subsystems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wather station will leverage a number of sensors to provide the telemetry information and will connect directly (and securely) to our WiFi network that provides access to the Internet.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will provide the following telemetry data: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Temperature in Celsius (C)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Humidity in relative Humidity (rH)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Pressure in hectopascal (hPa)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meters per second (m/s)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Telemetry will be sent in JSON format; the field that identify the sensor telemetry data use the number data type, and the remaining fields (metadata) contain string data.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solution must support adjusting the frequency in response to conditions detected in the cloud.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Weather Station will be simulated using an MXChip Devkit AZ3166 Devkit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application will be written in C/C++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devkit will use on-board LEDs as follow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WiFi LED will illuminate upon connection to the local WiFi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Azure LED will illuminate on connection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User LED will flash whenever data is sent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RGB LED color will change in response to messages from the cloud changing the Wind Speed Status: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Green – Wind Speed is within Normal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Orange – Wind Speed is within Strong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Red – Wind Speed is within Dangerous Conditions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OLED display will show the following information: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as text: NORTH, NORTH-EAST, EAST,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Cloud Gateway (IoT Hub)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Twin. The device twin will have the following desired properties: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windSpeedStatus – string value: Normal | Strong | Dangerous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updateFrequencySeconds – number value that controls how often the device sends telemetry to the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Stream Processors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Streaming Analytics will be used to process incoming data and direct it to the appropriate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Business Integration Processes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 Azure Function connected to Azure Streaming Analytics will be used to update the device twin in accordance with the 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Any server side cole will be written using C# and 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Data Lake Storage Gen 1 will be used as cold storage repository; Azure Streaming Analytics will send the data to the storage, and data will then be processed in Azure Data Lake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b="1" dirty="0">
                <a:latin typeface="Century Gothic" panose="020B0502020202020204" pitchFamily="34" charset="0"/>
              </a:rPr>
              <a:t>Optional Subsystems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dirty="0">
                <a:latin typeface="Century Gothic" panose="020B0502020202020204" pitchFamily="34" charset="0"/>
              </a:rPr>
              <a:t>Machine Learning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Data Lake Analytics will be used to compute some statistics from telemetry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sz="1200" b="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4941B-5F6E-4CB9-B7E7-13023CFB87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8793-3FF7-4D79-B412-CE8EAC6D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B1FE-3178-44E5-B991-0226AC44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B9F0-80AD-4850-BB36-30766FD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3D71-2EE4-47DD-9000-05AF773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394D-FAF9-41A8-BBCA-6F7A4637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3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13F-0A0D-4884-B313-C097CB77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39E3-4474-4A3F-AE8D-2E3798BD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1D0D-E1F8-4E28-9155-278FCBF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1723-FEAB-49F3-853A-67E9ACA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9D1E-DE0A-406B-8FB7-0F54AD3C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803B5-34E2-4E8D-A29E-03AE3233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686A-9A39-4713-8FF5-E5AE623D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745A-37E5-47CB-8451-FB11CDD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D447-FA3E-4DB7-937C-DDF2DAD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7F97-6BBB-4A44-A79F-3FFAB5B8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9A7-6DB9-4EE4-A8B8-E0C2DF6D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75F-3688-44DD-AA64-164ECCA8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5720-2A96-486D-AAE5-89F082E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4BF9-A144-4439-A01A-DD82C5E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8080-DED0-4369-8314-07B8DBF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FD3-53C8-4C9F-A5FC-41117DE0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BB91-C8F5-4A00-B850-EFFFCB17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655D-6F2A-43CA-936D-98EDAABC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113-5A88-4649-9EAC-9966EADF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E0DE-178F-4D00-8390-D00FFA3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3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E7E1-BAA7-4FE3-9CA4-F5722367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A575-A9A0-41A8-9DC8-EC1480D1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9788-7C66-4B71-B254-797980F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D24D-D2D0-44C4-B03D-6E03E57B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9100-2F9A-4E33-9447-4C24BB8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84C8-CE83-4351-BA68-CD5D718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6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5B6B-25E3-4E54-BE21-C279094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A1B9-2C34-47C8-8208-98F6847B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C7EA-29CC-4C4C-BD3D-365E97B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D0F5-8378-4D5C-ADF2-592E71A9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371BB-0867-4C9C-AD18-CD1D5ED30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DF46-6EB8-4040-816A-3032CC3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5D5B6-90E1-4769-BB24-6FB37A69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F9BD-69A2-45B6-BD19-E80C4E3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E23-0763-4243-B194-E909FCE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4C92-63D3-408A-B0AC-036CA68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7B08-917B-4BDB-95EE-0927475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0CAD-9071-4EC6-A550-AE21769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4DA4-589A-462C-88D0-EFB6CA3A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C002C-B07D-4D19-834E-49754DB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500F-C0DC-4535-9A8C-DBF44348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3AC-3E6E-42B7-B192-1F524F95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2486-3DAB-4FE1-9C13-A4A9CD41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8FFE1-7A53-4842-B9BB-7B3E7BB4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0EB5-1E3F-4CD2-BB46-9C2F89B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B526E-0E98-4C31-B7C1-001EB1B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4155-3471-4556-98BC-EE247DC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4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2F6-6D8E-4FF9-9ECE-CE254445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76E4-D3C4-4283-939B-28D2A8B11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E6B56-11EF-4297-A613-E6BB8552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6271-9837-4F3A-9FEF-A9A90D8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1A2A-0C52-4A6A-A10E-4CB9DC14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A959-F36F-4FBB-A05D-4212C412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B34C-8C26-4485-8240-329A5990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47D7-87A7-4A5E-9FEF-6E299192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ED06-9C32-46A9-A97A-975BC68E6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F10B-BA98-4F3C-826D-2FD0A7608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F5F6-AC91-4408-8F18-2A99D57B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7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BE530E-CACE-4B5B-B260-0A0E706F8942}"/>
              </a:ext>
            </a:extLst>
          </p:cNvPr>
          <p:cNvSpPr/>
          <p:nvPr/>
        </p:nvSpPr>
        <p:spPr>
          <a:xfrm>
            <a:off x="370861" y="167780"/>
            <a:ext cx="4347931" cy="6417578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82A335-0EC8-44FD-ABAC-190229DCCABB}"/>
              </a:ext>
            </a:extLst>
          </p:cNvPr>
          <p:cNvGrpSpPr/>
          <p:nvPr/>
        </p:nvGrpSpPr>
        <p:grpSpPr>
          <a:xfrm>
            <a:off x="2179905" y="6101943"/>
            <a:ext cx="729842" cy="696286"/>
            <a:chOff x="1526795" y="5691930"/>
            <a:chExt cx="729842" cy="6962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467782-7F83-49A0-9348-23578B5598FE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419C6EF2-E3B1-474B-AD89-A59C488D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663116" y="5811473"/>
              <a:ext cx="457200" cy="457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5A363D-C53D-4D4C-A041-7631AC7F59AA}"/>
              </a:ext>
            </a:extLst>
          </p:cNvPr>
          <p:cNvSpPr/>
          <p:nvPr/>
        </p:nvSpPr>
        <p:spPr>
          <a:xfrm>
            <a:off x="4943959" y="167780"/>
            <a:ext cx="4362995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CD2A64-6BE6-4CB1-930B-C762020CD276}"/>
              </a:ext>
            </a:extLst>
          </p:cNvPr>
          <p:cNvSpPr/>
          <p:nvPr/>
        </p:nvSpPr>
        <p:spPr>
          <a:xfrm>
            <a:off x="9531054" y="167779"/>
            <a:ext cx="2371352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F0862C-FAAD-43E1-B55D-2154ADCE40CB}"/>
              </a:ext>
            </a:extLst>
          </p:cNvPr>
          <p:cNvGrpSpPr/>
          <p:nvPr/>
        </p:nvGrpSpPr>
        <p:grpSpPr>
          <a:xfrm>
            <a:off x="3767334" y="2566813"/>
            <a:ext cx="774814" cy="762726"/>
            <a:chOff x="4432182" y="4995818"/>
            <a:chExt cx="1093366" cy="10737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72DF51-DAE4-4D43-B9D6-656C19C75D2B}"/>
                </a:ext>
              </a:extLst>
            </p:cNvPr>
            <p:cNvSpPr/>
            <p:nvPr/>
          </p:nvSpPr>
          <p:spPr>
            <a:xfrm>
              <a:off x="4432182" y="4995818"/>
              <a:ext cx="1093366" cy="107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Graphic 27" descr="Wireless router">
              <a:extLst>
                <a:ext uri="{FF2B5EF4-FFF2-40B4-BE49-F238E27FC236}">
                  <a16:creationId xmlns:a16="http://schemas.microsoft.com/office/drawing/2014/main" id="{3E535BDD-8F35-4E6C-83E1-1D0A34F9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21665" y="507551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3B97470-2A37-4247-A49E-C65B8E614482}"/>
              </a:ext>
            </a:extLst>
          </p:cNvPr>
          <p:cNvSpPr/>
          <p:nvPr/>
        </p:nvSpPr>
        <p:spPr>
          <a:xfrm>
            <a:off x="3511406" y="3394237"/>
            <a:ext cx="1240173" cy="45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Router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FE049B-D152-4DE0-8BD6-A9CA1A36F2B6}"/>
              </a:ext>
            </a:extLst>
          </p:cNvPr>
          <p:cNvGrpSpPr/>
          <p:nvPr/>
        </p:nvGrpSpPr>
        <p:grpSpPr>
          <a:xfrm>
            <a:off x="6760534" y="6101943"/>
            <a:ext cx="729842" cy="696286"/>
            <a:chOff x="1526795" y="5691930"/>
            <a:chExt cx="729842" cy="69628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A6F3DA-E87A-420A-861B-32E44D2D4903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0" name="Graphic 69" descr="Lightbulb">
              <a:extLst>
                <a:ext uri="{FF2B5EF4-FFF2-40B4-BE49-F238E27FC236}">
                  <a16:creationId xmlns:a16="http://schemas.microsoft.com/office/drawing/2014/main" id="{2C149555-EDC9-417F-9B3E-769C1E6F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71505" y="5811473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4922E1-8EBC-471D-B6D6-DC5D0C17C37E}"/>
              </a:ext>
            </a:extLst>
          </p:cNvPr>
          <p:cNvGrpSpPr/>
          <p:nvPr/>
        </p:nvGrpSpPr>
        <p:grpSpPr>
          <a:xfrm>
            <a:off x="10351808" y="6101943"/>
            <a:ext cx="729842" cy="696286"/>
            <a:chOff x="1526795" y="5691930"/>
            <a:chExt cx="729842" cy="69628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B831E87-81F7-4038-A07C-BEC9BC7167C0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3" name="Graphic 72" descr="Lightning bolt">
              <a:extLst>
                <a:ext uri="{FF2B5EF4-FFF2-40B4-BE49-F238E27FC236}">
                  <a16:creationId xmlns:a16="http://schemas.microsoft.com/office/drawing/2014/main" id="{658CE6F2-51C0-4CE9-A544-53F75478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679894" y="5819862"/>
              <a:ext cx="457200" cy="457200"/>
            </a:xfrm>
            <a:prstGeom prst="rect">
              <a:avLst/>
            </a:prstGeom>
          </p:spPr>
        </p:pic>
      </p:grpSp>
      <p:sp>
        <p:nvSpPr>
          <p:cNvPr id="86" name="Cylinder 85">
            <a:extLst>
              <a:ext uri="{FF2B5EF4-FFF2-40B4-BE49-F238E27FC236}">
                <a16:creationId xmlns:a16="http://schemas.microsoft.com/office/drawing/2014/main" id="{EFB9A157-8FFE-4218-848D-DD6F8C74F79C}"/>
              </a:ext>
            </a:extLst>
          </p:cNvPr>
          <p:cNvSpPr/>
          <p:nvPr/>
        </p:nvSpPr>
        <p:spPr>
          <a:xfrm>
            <a:off x="8135054" y="4344622"/>
            <a:ext cx="83622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Cold Path Store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B15507-4157-4B2A-BB3E-F4CDD3625FA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320584" y="2943182"/>
            <a:ext cx="593019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8C443F0-324A-4959-816A-6129C9A2C899}"/>
              </a:ext>
            </a:extLst>
          </p:cNvPr>
          <p:cNvCxnSpPr>
            <a:cxnSpLocks/>
            <a:stCxn id="86" idx="4"/>
            <a:endCxn id="5" idx="1"/>
          </p:cNvCxnSpPr>
          <p:nvPr/>
        </p:nvCxnSpPr>
        <p:spPr>
          <a:xfrm flipV="1">
            <a:off x="8971283" y="1932632"/>
            <a:ext cx="1295716" cy="29325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58792B8-5E08-43E4-9D24-BA9E8760DE3A}"/>
              </a:ext>
            </a:extLst>
          </p:cNvPr>
          <p:cNvCxnSpPr>
            <a:cxnSpLocks/>
            <a:stCxn id="29" idx="6"/>
            <a:endCxn id="11" idx="1"/>
          </p:cNvCxnSpPr>
          <p:nvPr/>
        </p:nvCxnSpPr>
        <p:spPr>
          <a:xfrm flipV="1">
            <a:off x="4542149" y="2943182"/>
            <a:ext cx="896890" cy="4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2EEE95-AD84-45FD-9013-DCE1D5C9FDE6}"/>
              </a:ext>
            </a:extLst>
          </p:cNvPr>
          <p:cNvCxnSpPr>
            <a:cxnSpLocks/>
            <a:stCxn id="2" idx="3"/>
            <a:endCxn id="29" idx="2"/>
          </p:cNvCxnSpPr>
          <p:nvPr/>
        </p:nvCxnSpPr>
        <p:spPr>
          <a:xfrm>
            <a:off x="3309516" y="2946381"/>
            <a:ext cx="457818" cy="1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8" descr="Wireless">
            <a:extLst>
              <a:ext uri="{FF2B5EF4-FFF2-40B4-BE49-F238E27FC236}">
                <a16:creationId xmlns:a16="http://schemas.microsoft.com/office/drawing/2014/main" id="{2E0910D1-3B5F-438B-B5FB-498CE4F43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42734" y="2428732"/>
            <a:ext cx="424600" cy="42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59DFEC-67E9-4442-85E0-C25933C8E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12" y="2210882"/>
            <a:ext cx="2773804" cy="1470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88390-08B4-4EC8-B2C8-298E29267A0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3602" y="2540179"/>
            <a:ext cx="895350" cy="822755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3877E49-B55E-4771-876F-7898BA534FC9}"/>
              </a:ext>
            </a:extLst>
          </p:cNvPr>
          <p:cNvSpPr/>
          <p:nvPr/>
        </p:nvSpPr>
        <p:spPr>
          <a:xfrm>
            <a:off x="5184771" y="3405580"/>
            <a:ext cx="154501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Cloud Gateway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(iothub7D343425)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0A31D-4F40-4D45-9381-BEBDB8411ECE}"/>
              </a:ext>
            </a:extLst>
          </p:cNvPr>
          <p:cNvSpPr/>
          <p:nvPr/>
        </p:nvSpPr>
        <p:spPr>
          <a:xfrm>
            <a:off x="6679456" y="3398033"/>
            <a:ext cx="149880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Stream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(iotasa7D343425)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719C7-EADE-44D4-AC20-F9D3AAD087E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6999" y="1530635"/>
            <a:ext cx="899461" cy="80399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F33B7C4-61D8-4AB0-8FD7-8AB20D62C863}"/>
              </a:ext>
            </a:extLst>
          </p:cNvPr>
          <p:cNvSpPr/>
          <p:nvPr/>
        </p:nvSpPr>
        <p:spPr>
          <a:xfrm>
            <a:off x="10012754" y="2394707"/>
            <a:ext cx="1456057" cy="110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Data Lake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(iotdla7d343425)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C9DC0-A4CE-4719-A4E6-2312AAE76D83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9039" y="2526234"/>
            <a:ext cx="881545" cy="8338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E2F439-7D63-4940-9185-252B66FBCC6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9854" y="3754318"/>
            <a:ext cx="1053750" cy="91729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D80E8B-BACF-4A38-8F1B-3C8CABB73F92}"/>
              </a:ext>
            </a:extLst>
          </p:cNvPr>
          <p:cNvSpPr/>
          <p:nvPr/>
        </p:nvSpPr>
        <p:spPr>
          <a:xfrm>
            <a:off x="9937252" y="4592727"/>
            <a:ext cx="1597610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Function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(iotfunc7D343425)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A4ED1-92DB-4225-8895-75F26CDCD81A}"/>
              </a:ext>
            </a:extLst>
          </p:cNvPr>
          <p:cNvGrpSpPr/>
          <p:nvPr/>
        </p:nvGrpSpPr>
        <p:grpSpPr>
          <a:xfrm>
            <a:off x="5143217" y="4139070"/>
            <a:ext cx="1717671" cy="2034350"/>
            <a:chOff x="4051255" y="4139070"/>
            <a:chExt cx="1717671" cy="20343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BFEE74-583F-48B2-BE10-E2A2771643A8}"/>
                </a:ext>
              </a:extLst>
            </p:cNvPr>
            <p:cNvSpPr/>
            <p:nvPr/>
          </p:nvSpPr>
          <p:spPr>
            <a:xfrm>
              <a:off x="4051255" y="4139070"/>
              <a:ext cx="1717671" cy="20343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66B745-C0E0-4196-8047-4D852ADF3DA0}"/>
                </a:ext>
              </a:extLst>
            </p:cNvPr>
            <p:cNvSpPr txBox="1"/>
            <p:nvPr/>
          </p:nvSpPr>
          <p:spPr>
            <a:xfrm>
              <a:off x="4128974" y="4572087"/>
              <a:ext cx="1546766" cy="307777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Desired Props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001EFC-3721-4462-AEFE-46BCCB75B920}"/>
                </a:ext>
              </a:extLst>
            </p:cNvPr>
            <p:cNvSpPr txBox="1"/>
            <p:nvPr/>
          </p:nvSpPr>
          <p:spPr>
            <a:xfrm>
              <a:off x="4128974" y="5318999"/>
              <a:ext cx="1546766" cy="307777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Reported Props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5D12C1-FE0F-46DE-917A-F1EA163806E8}"/>
                </a:ext>
              </a:extLst>
            </p:cNvPr>
            <p:cNvSpPr txBox="1"/>
            <p:nvPr/>
          </p:nvSpPr>
          <p:spPr>
            <a:xfrm>
              <a:off x="4176699" y="4144695"/>
              <a:ext cx="1499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4472C4"/>
                  </a:solidFill>
                </a:rPr>
                <a:t>Device Twin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7DDE8B2-C2B3-4F91-B1DA-2AB349694BDC}"/>
              </a:ext>
            </a:extLst>
          </p:cNvPr>
          <p:cNvSpPr txBox="1"/>
          <p:nvPr/>
        </p:nvSpPr>
        <p:spPr>
          <a:xfrm>
            <a:off x="544243" y="1795507"/>
            <a:ext cx="277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4472C4"/>
                </a:solidFill>
              </a:rPr>
              <a:t>Weather Station Simulation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09111C3-C273-4743-A84D-FBC9ED543239}"/>
              </a:ext>
            </a:extLst>
          </p:cNvPr>
          <p:cNvCxnSpPr>
            <a:cxnSpLocks/>
            <a:stCxn id="3" idx="2"/>
            <a:endCxn id="86" idx="2"/>
          </p:cNvCxnSpPr>
          <p:nvPr/>
        </p:nvCxnSpPr>
        <p:spPr>
          <a:xfrm rot="16200000" flipH="1">
            <a:off x="6997044" y="3727166"/>
            <a:ext cx="1502243" cy="773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C5BC2AC-7D0C-4CD5-AB84-020E2ADA9B58}"/>
              </a:ext>
            </a:extLst>
          </p:cNvPr>
          <p:cNvCxnSpPr>
            <a:stCxn id="34" idx="2"/>
          </p:cNvCxnSpPr>
          <p:nvPr/>
        </p:nvCxnSpPr>
        <p:spPr>
          <a:xfrm rot="5400000">
            <a:off x="8238802" y="3293698"/>
            <a:ext cx="1100015" cy="385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7B0CE13-FD74-4B72-BA50-71B170F94A5F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554" y="13466"/>
            <a:ext cx="2590800" cy="149542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4458BAA-47DA-4CF9-8193-C823576B3E0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720" y="1751842"/>
            <a:ext cx="774814" cy="74272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C76BB9A-AD7B-4379-BD1E-E7C63044680E}"/>
              </a:ext>
            </a:extLst>
          </p:cNvPr>
          <p:cNvSpPr txBox="1"/>
          <p:nvPr/>
        </p:nvSpPr>
        <p:spPr>
          <a:xfrm>
            <a:off x="890240" y="524320"/>
            <a:ext cx="33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4472C4"/>
                </a:solidFill>
              </a:rPr>
              <a:t>Wind Farm Simulator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E58D8664-CD5F-448B-9AB8-9EF51C8A755F}"/>
              </a:ext>
            </a:extLst>
          </p:cNvPr>
          <p:cNvSpPr/>
          <p:nvPr/>
        </p:nvSpPr>
        <p:spPr>
          <a:xfrm>
            <a:off x="8178257" y="1934023"/>
            <a:ext cx="84856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Azure Storage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AD4E6DB-C8E2-4A39-AAE3-88BB7C629CF2}"/>
              </a:ext>
            </a:extLst>
          </p:cNvPr>
          <p:cNvCxnSpPr>
            <a:cxnSpLocks/>
            <a:endCxn id="45" idx="4"/>
          </p:cNvCxnSpPr>
          <p:nvPr/>
        </p:nvCxnSpPr>
        <p:spPr>
          <a:xfrm rot="10800000" flipV="1">
            <a:off x="9026826" y="2334628"/>
            <a:ext cx="1689904" cy="119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6E838F2-C1C4-46EB-8902-EA7D2C746C3A}"/>
              </a:ext>
            </a:extLst>
          </p:cNvPr>
          <p:cNvSpPr/>
          <p:nvPr/>
        </p:nvSpPr>
        <p:spPr>
          <a:xfrm>
            <a:off x="7967288" y="2840909"/>
            <a:ext cx="161187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(iotstore7d343425)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C0D039-CD3B-4457-9ED9-021FCCBB0A21}"/>
              </a:ext>
            </a:extLst>
          </p:cNvPr>
          <p:cNvSpPr/>
          <p:nvPr/>
        </p:nvSpPr>
        <p:spPr>
          <a:xfrm>
            <a:off x="7799443" y="5464616"/>
            <a:ext cx="154501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Data Lake Storage Gen 1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(iotdls7d3434255)</a:t>
            </a:r>
          </a:p>
        </p:txBody>
      </p:sp>
    </p:spTree>
    <p:extLst>
      <p:ext uri="{BB962C8B-B14F-4D97-AF65-F5344CB8AC3E}">
        <p14:creationId xmlns:p14="http://schemas.microsoft.com/office/powerpoint/2010/main" val="32247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538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Luigi Renzi</dc:creator>
  <cp:lastModifiedBy>Luigi Renzi</cp:lastModifiedBy>
  <cp:revision>32</cp:revision>
  <dcterms:created xsi:type="dcterms:W3CDTF">2019-11-02T17:45:47Z</dcterms:created>
  <dcterms:modified xsi:type="dcterms:W3CDTF">2019-11-04T17:56:19Z</dcterms:modified>
</cp:coreProperties>
</file>