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92" autoAdjust="0"/>
  </p:normalViewPr>
  <p:slideViewPr>
    <p:cSldViewPr snapToGrid="0">
      <p:cViewPr varScale="1">
        <p:scale>
          <a:sx n="75" d="100"/>
          <a:sy n="75" d="100"/>
        </p:scale>
        <p:origin x="3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A2DDC-F361-46C0-9E5F-6BF7F6F88E24}" type="datetimeFigureOut">
              <a:rPr lang="it-IT" smtClean="0"/>
              <a:t>10/11/2019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4941B-5F6E-4CB9-B7E7-13023CFB8743}" type="slidenum">
              <a:rPr lang="it-IT" smtClean="0"/>
              <a:t>‹#›</a:t>
            </a:fld>
            <a:endParaRPr lang="it-IT"/>
          </a:p>
        </p:txBody>
      </p:sp>
    </p:spTree>
    <p:extLst>
      <p:ext uri="{BB962C8B-B14F-4D97-AF65-F5344CB8AC3E}">
        <p14:creationId xmlns:p14="http://schemas.microsoft.com/office/powerpoint/2010/main" val="382413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400" b="1" dirty="0">
                <a:latin typeface="Century Gothic" panose="020B0502020202020204" pitchFamily="34" charset="0"/>
              </a:rPr>
              <a:t>Core Subsystems</a:t>
            </a:r>
          </a:p>
          <a:p>
            <a:pPr marL="171450" lvl="0" indent="-171450">
              <a:buFont typeface="Arial" panose="020B0604020202020204" pitchFamily="34" charset="0"/>
              <a:buChar char="•"/>
            </a:pPr>
            <a:r>
              <a:rPr lang="it-IT" dirty="0">
                <a:latin typeface="Century Gothic" panose="020B0502020202020204" pitchFamily="34" charset="0"/>
              </a:rPr>
              <a:t>Devices</a:t>
            </a:r>
          </a:p>
          <a:p>
            <a:pPr marL="628650" lvl="1" indent="-171450">
              <a:buFont typeface="Arial" panose="020B0604020202020204" pitchFamily="34" charset="0"/>
              <a:buChar cha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Each turbine in the Wind Farm will leverage a number of sensors to provide the telemetry information relating to turbine performance and will connect directly (and securely) a a network that provides access to the internet.</a:t>
            </a:r>
          </a:p>
          <a:p>
            <a:pPr marL="1085850" lvl="2" indent="-171450">
              <a:buFont typeface="Arial" panose="020B0604020202020204" pitchFamily="34" charset="0"/>
              <a:buChar char="•"/>
            </a:pPr>
            <a:r>
              <a:rPr lang="it-IT" dirty="0">
                <a:latin typeface="Century Gothic" panose="020B0502020202020204" pitchFamily="34" charset="0"/>
              </a:rPr>
              <a:t>The Wind Turbine will provide the following telemetry data:</a:t>
            </a:r>
          </a:p>
          <a:p>
            <a:pPr marL="1543050" lvl="3" indent="-171450">
              <a:buFont typeface="Arial" panose="020B0604020202020204" pitchFamily="34" charset="0"/>
              <a:buChar char="•"/>
            </a:pPr>
            <a:r>
              <a:rPr lang="it-IT" dirty="0">
                <a:latin typeface="Century Gothic" panose="020B0502020202020204" pitchFamily="34" charset="0"/>
              </a:rPr>
              <a:t>External Temperature in Celsius (C)</a:t>
            </a:r>
          </a:p>
          <a:p>
            <a:pPr marL="1543050" lvl="3" indent="-171450">
              <a:buFont typeface="Arial" panose="020B0604020202020204" pitchFamily="34" charset="0"/>
              <a:buChar char="•"/>
            </a:pPr>
            <a:r>
              <a:rPr lang="it-IT" dirty="0">
                <a:latin typeface="Century Gothic" panose="020B0502020202020204" pitchFamily="34" charset="0"/>
              </a:rPr>
              <a:t>Generator Temperature in Celsius ©</a:t>
            </a:r>
          </a:p>
          <a:p>
            <a:pPr marL="1543050" lvl="3" indent="-171450">
              <a:buFont typeface="Arial" panose="020B0604020202020204" pitchFamily="34" charset="0"/>
              <a:buChar char="•"/>
            </a:pPr>
            <a:r>
              <a:rPr lang="it-IT" dirty="0">
                <a:latin typeface="Century Gothic" panose="020B0502020202020204" pitchFamily="34" charset="0"/>
              </a:rPr>
              <a:t>Power in kiloWatts (KW)</a:t>
            </a:r>
          </a:p>
          <a:p>
            <a:pPr marL="1543050" lvl="3" indent="-171450">
              <a:buFont typeface="Arial" panose="020B0604020202020204" pitchFamily="34" charset="0"/>
              <a:buChar char="•"/>
            </a:pPr>
            <a:r>
              <a:rPr lang="it-IT" dirty="0">
                <a:latin typeface="Century Gothic" panose="020B0502020202020204" pitchFamily="34" charset="0"/>
              </a:rPr>
              <a:t>Pressure in hectopascal (hPa)</a:t>
            </a:r>
          </a:p>
          <a:p>
            <a:pPr marL="1543050" lvl="3" indent="-171450">
              <a:buFont typeface="Arial" panose="020B0604020202020204" pitchFamily="34" charset="0"/>
              <a:buChar char="•"/>
            </a:pPr>
            <a:r>
              <a:rPr lang="it-IT" dirty="0">
                <a:latin typeface="Century Gothic" panose="020B0502020202020204" pitchFamily="34" charset="0"/>
              </a:rPr>
              <a:t>Wind Speed in meters per second (m/s)</a:t>
            </a:r>
          </a:p>
          <a:p>
            <a:pPr marL="1543050" lvl="3" indent="-171450">
              <a:buFont typeface="Arial" panose="020B0604020202020204" pitchFamily="34" charset="0"/>
              <a:buChar char="•"/>
            </a:pPr>
            <a:r>
              <a:rPr lang="it-IT" dirty="0">
                <a:latin typeface="Century Gothic" panose="020B0502020202020204" pitchFamily="34" charset="0"/>
              </a:rPr>
              <a:t>Shaft speeds in Revolutions per Minute (RPM)</a:t>
            </a:r>
          </a:p>
          <a:p>
            <a:pPr marL="1085850" lvl="2" indent="-171450">
              <a:buFont typeface="Arial" panose="020B0604020202020204" pitchFamily="34" charset="0"/>
              <a:buChar char="•"/>
            </a:pPr>
            <a:r>
              <a:rPr lang="it-IT" dirty="0">
                <a:latin typeface="Century Gothic" panose="020B0502020202020204" pitchFamily="34" charset="0"/>
              </a:rPr>
              <a:t>Telemetry will be sent in JSON format; the fields that identify the sensor telemetry data use the number data type, a boolean flag that indicates if the turbine brake is on, and the remaining fields contain string data.</a:t>
            </a:r>
          </a:p>
          <a:p>
            <a:pPr marL="171450" indent="-171450">
              <a:buFont typeface="Arial" panose="020B0604020202020204" pitchFamily="34" charset="0"/>
              <a:buChar char="•"/>
            </a:pPr>
            <a:r>
              <a:rPr lang="it-IT" dirty="0">
                <a:latin typeface="Century Gothic" panose="020B0502020202020204" pitchFamily="34" charset="0"/>
              </a:rPr>
              <a:t>Cloud Gateway (IoT Hub)</a:t>
            </a:r>
          </a:p>
          <a:p>
            <a:pPr marL="628650" lvl="1" indent="-171450">
              <a:buFont typeface="Arial" panose="020B0604020202020204" pitchFamily="34" charset="0"/>
              <a:buChar char="•"/>
            </a:pPr>
            <a:r>
              <a:rPr lang="it-IT" dirty="0">
                <a:latin typeface="Century Gothic" panose="020B0502020202020204" pitchFamily="34" charset="0"/>
              </a:rPr>
              <a:t>IoT Hub will be used to securely connect simulated turbines and to collect telemetry data from them and to provide these data to downstream services</a:t>
            </a:r>
          </a:p>
          <a:p>
            <a:pPr marL="171450" indent="-171450">
              <a:buFont typeface="Arial" panose="020B0604020202020204" pitchFamily="34" charset="0"/>
              <a:buChar char="•"/>
            </a:pPr>
            <a:r>
              <a:rPr lang="it-IT" dirty="0">
                <a:latin typeface="Century Gothic" panose="020B0502020202020204" pitchFamily="34" charset="0"/>
              </a:rPr>
              <a:t>Stream Processors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Azure Streaming Analytics will be used to process incoming data and direct it to the appropriate output. In the case of this proof of value, one of the destinations will be a warm path storage appropriate for high-speed access for Business Intelligence.</a:t>
            </a:r>
          </a:p>
          <a:p>
            <a:pPr marL="171450" indent="-171450">
              <a:buFont typeface="Arial" panose="020B0604020202020204" pitchFamily="34" charset="0"/>
              <a:buChar char="•"/>
            </a:pPr>
            <a:r>
              <a:rPr lang="it-IT" dirty="0">
                <a:latin typeface="Century Gothic" panose="020B0502020202020204" pitchFamily="34" charset="0"/>
              </a:rPr>
              <a:t>Storage</a:t>
            </a:r>
          </a:p>
          <a:p>
            <a:pPr marL="628650" lvl="1" indent="-171450">
              <a:buFont typeface="Arial" panose="020B0604020202020204" pitchFamily="34" charset="0"/>
              <a:buChar cha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Route telemetry to storage appropriate for high-speed access for Business Intelligence</a:t>
            </a:r>
          </a:p>
          <a:p>
            <a:pPr marL="628650" lvl="1" indent="-171450">
              <a:buFont typeface="Arial" panose="020B0604020202020204" pitchFamily="34" charset="0"/>
              <a:buChar char="•"/>
            </a:pPr>
            <a:r>
              <a:rPr lang="it-IT" dirty="0">
                <a:latin typeface="Century Gothic" panose="020B0502020202020204" pitchFamily="34" charset="0"/>
              </a:rPr>
              <a:t>Cosmos DB is a perfect choice for use as our Warm Storage solution. It allows to scale throughput and storage across any number of geographical regions. Furthermore, it offers comprehensive service level agreemenrs encompassing throughput, latency availability, and consistency. It is perfect for serverless applications that needs low order-of-millisecond response times, and needs to scale rapidly and globally.</a:t>
            </a:r>
          </a:p>
          <a:p>
            <a:pPr marL="171450" indent="-171450">
              <a:buFont typeface="Arial" panose="020B0604020202020204" pitchFamily="34" charset="0"/>
              <a:buChar char="•"/>
            </a:pPr>
            <a:r>
              <a:rPr lang="it-IT" dirty="0">
                <a:latin typeface="Century Gothic" panose="020B0502020202020204" pitchFamily="34" charset="0"/>
              </a:rPr>
              <a:t>User Interface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latin typeface="Century Gothic" panose="020B0502020202020204" pitchFamily="34" charset="0"/>
              </a:rPr>
              <a:t>Functional requirements, constraints and quality attributes</a:t>
            </a:r>
          </a:p>
          <a:p>
            <a:pPr marL="1085850" lvl="2" indent="-171450">
              <a:buFont typeface="Arial" panose="020B0604020202020204" pitchFamily="34" charset="0"/>
              <a:buChar char="•"/>
            </a:pPr>
            <a:r>
              <a:rPr lang="it-IT" dirty="0">
                <a:latin typeface="Century Gothic" panose="020B0502020202020204" pitchFamily="34" charset="0"/>
              </a:rPr>
              <a:t>Time Series Insights is used to view the following wind turbine telemetry data:</a:t>
            </a:r>
          </a:p>
          <a:p>
            <a:pPr marL="1543050" lvl="3" indent="-171450">
              <a:buFont typeface="Arial" panose="020B0604020202020204" pitchFamily="34" charset="0"/>
              <a:buChar char="•"/>
            </a:pPr>
            <a:r>
              <a:rPr lang="it-IT" dirty="0">
                <a:latin typeface="Century Gothic" panose="020B0502020202020204" pitchFamily="34" charset="0"/>
              </a:rPr>
              <a:t>Telemetry.Power</a:t>
            </a:r>
          </a:p>
          <a:p>
            <a:pPr marL="1543050" lvl="3" indent="-171450">
              <a:buFont typeface="Arial" panose="020B0604020202020204" pitchFamily="34" charset="0"/>
              <a:buChar char="•"/>
            </a:pPr>
            <a:r>
              <a:rPr lang="it-IT" dirty="0">
                <a:latin typeface="Century Gothic" panose="020B0502020202020204" pitchFamily="34" charset="0"/>
              </a:rPr>
              <a:t>Telemetry.WIndSpeed</a:t>
            </a:r>
          </a:p>
          <a:p>
            <a:pPr marL="1543050" lvl="3" indent="-171450">
              <a:buFont typeface="Arial" panose="020B0604020202020204" pitchFamily="34" charset="0"/>
              <a:buChar char="•"/>
            </a:pPr>
            <a:r>
              <a:rPr lang="it-IT" dirty="0">
                <a:latin typeface="Century Gothic" panose="020B0502020202020204" pitchFamily="34" charset="0"/>
              </a:rPr>
              <a:t>Telemetry.LowSpeedShaftRpm</a:t>
            </a:r>
          </a:p>
          <a:p>
            <a:pPr marL="1543050" lvl="3" indent="-171450">
              <a:buFont typeface="Arial" panose="020B0604020202020204" pitchFamily="34" charset="0"/>
              <a:buChar char="•"/>
            </a:pPr>
            <a:r>
              <a:rPr lang="it-IT" dirty="0">
                <a:latin typeface="Century Gothic" panose="020B0502020202020204" pitchFamily="34" charset="0"/>
              </a:rPr>
              <a:t>Telemetry.GeneratorTemperatureCelsius</a:t>
            </a:r>
          </a:p>
          <a:p>
            <a:pPr marL="1085850" lvl="2" indent="-171450">
              <a:buFont typeface="Arial" panose="020B0604020202020204" pitchFamily="34" charset="0"/>
              <a:buChar char="•"/>
            </a:pPr>
            <a:r>
              <a:rPr lang="it-IT" dirty="0">
                <a:latin typeface="Century Gothic" panose="020B0502020202020204" pitchFamily="34" charset="0"/>
              </a:rPr>
              <a:t>Create a dashboard in Power BI desktop that displays telemetry as lines and gauges.</a:t>
            </a:r>
          </a:p>
          <a:p>
            <a:pPr marL="1543050" lvl="3" indent="-171450">
              <a:buFont typeface="Arial" panose="020B0604020202020204" pitchFamily="34" charset="0"/>
              <a:buChar char="•"/>
            </a:pPr>
            <a:r>
              <a:rPr lang="it-IT" dirty="0">
                <a:latin typeface="Century Gothic" panose="020B0502020202020204" pitchFamily="34" charset="0"/>
              </a:rPr>
              <a:t>Use gauges to show:</a:t>
            </a:r>
          </a:p>
          <a:p>
            <a:pPr marL="2000250" lvl="4" indent="-171450">
              <a:buFont typeface="Arial" panose="020B0604020202020204" pitchFamily="34" charset="0"/>
              <a:buChar char="•"/>
            </a:pPr>
            <a:r>
              <a:rPr lang="it-IT" dirty="0">
                <a:latin typeface="Century Gothic" panose="020B0502020202020204" pitchFamily="34" charset="0"/>
              </a:rPr>
              <a:t>Average Power</a:t>
            </a:r>
          </a:p>
          <a:p>
            <a:pPr marL="2000250" lvl="4" indent="-171450">
              <a:buFont typeface="Arial" panose="020B0604020202020204" pitchFamily="34" charset="0"/>
              <a:buChar char="•"/>
            </a:pPr>
            <a:r>
              <a:rPr lang="it-IT" dirty="0">
                <a:latin typeface="Century Gothic" panose="020B0502020202020204" pitchFamily="34" charset="0"/>
              </a:rPr>
              <a:t>Average WindSpeed</a:t>
            </a:r>
          </a:p>
          <a:p>
            <a:pPr marL="2000250" lvl="4" indent="-171450">
              <a:buFont typeface="Arial" panose="020B0604020202020204" pitchFamily="34" charset="0"/>
              <a:buChar char="•"/>
            </a:pPr>
            <a:r>
              <a:rPr lang="it-IT" dirty="0">
                <a:latin typeface="Century Gothic" panose="020B0502020202020204" pitchFamily="34" charset="0"/>
              </a:rPr>
              <a:t>Average LowPowerShaftRpm</a:t>
            </a:r>
          </a:p>
          <a:p>
            <a:pPr marL="2000250" lvl="4" indent="-171450">
              <a:buFont typeface="Arial" panose="020B0604020202020204" pitchFamily="34" charset="0"/>
              <a:buChar char="•"/>
            </a:pPr>
            <a:r>
              <a:rPr lang="it-IT" dirty="0">
                <a:latin typeface="Century Gothic" panose="020B0502020202020204" pitchFamily="34" charset="0"/>
              </a:rPr>
              <a:t>Average Power Ratio</a:t>
            </a:r>
          </a:p>
          <a:p>
            <a:pPr marL="1543050" lvl="3" indent="-171450">
              <a:buFont typeface="Arial" panose="020B0604020202020204" pitchFamily="34" charset="0"/>
              <a:buChar char="•"/>
            </a:pPr>
            <a:r>
              <a:rPr lang="it-IT" dirty="0">
                <a:latin typeface="Century Gothic" panose="020B0502020202020204" pitchFamily="34" charset="0"/>
              </a:rPr>
              <a:t>Use Line charts to show:</a:t>
            </a:r>
          </a:p>
          <a:p>
            <a:pPr marL="2000250" lvl="4" indent="-171450">
              <a:buFont typeface="Arial" panose="020B0604020202020204" pitchFamily="34" charset="0"/>
              <a:buChar char="•"/>
            </a:pPr>
            <a:r>
              <a:rPr lang="it-IT" dirty="0">
                <a:latin typeface="Century Gothic" panose="020B0502020202020204" pitchFamily="34" charset="0"/>
              </a:rPr>
              <a:t>Average Power by Turbine over Date/Time</a:t>
            </a:r>
          </a:p>
          <a:p>
            <a:pPr marL="2000250" lvl="4" indent="-171450">
              <a:buFont typeface="Arial" panose="020B0604020202020204" pitchFamily="34" charset="0"/>
              <a:buChar char="•"/>
            </a:pPr>
            <a:r>
              <a:rPr lang="it-IT" dirty="0">
                <a:latin typeface="Century Gothic" panose="020B0502020202020204" pitchFamily="34" charset="0"/>
              </a:rPr>
              <a:t>Average Power Ratio by Turbine over Date/Time</a:t>
            </a:r>
          </a:p>
          <a:p>
            <a:pPr marL="628650" lvl="1" indent="-171450">
              <a:buFont typeface="Arial" panose="020B0604020202020204" pitchFamily="34" charset="0"/>
              <a:buChar char="•"/>
            </a:pPr>
            <a:r>
              <a:rPr lang="it-IT" dirty="0">
                <a:latin typeface="Century Gothic" panose="020B0502020202020204" pitchFamily="34" charset="0"/>
              </a:rPr>
              <a:t>Time Series Insights is an invaluable tool to make trend analysis and to gain quick and near real-time insights on telemetry data as they are ingested in Iot Hub and downstream stream analytics services. This service allows to instantly access billions of curated events from Azure IoT Hub, without any up-front data preparation. It allows to perform ad-hoc time-series data exploration and operation analysis, or build custom integrations with other data sources for a more complete view of our operations.</a:t>
            </a:r>
          </a:p>
          <a:p>
            <a:pPr marL="628650" lvl="1" indent="-171450">
              <a:buFont typeface="Arial" panose="020B0604020202020204" pitchFamily="34" charset="0"/>
              <a:buChar char="•"/>
            </a:pPr>
            <a:r>
              <a:rPr lang="it-IT" dirty="0">
                <a:latin typeface="Century Gothic" panose="020B0502020202020204" pitchFamily="34" charset="0"/>
              </a:rPr>
              <a:t>Power BI will give us great flexibility in terms of the rich set of visualizations available to build our dashboard.</a:t>
            </a:r>
          </a:p>
        </p:txBody>
      </p:sp>
      <p:sp>
        <p:nvSpPr>
          <p:cNvPr id="4" name="Slide Number Placeholder 3"/>
          <p:cNvSpPr>
            <a:spLocks noGrp="1"/>
          </p:cNvSpPr>
          <p:nvPr>
            <p:ph type="sldNum" sz="quarter" idx="5"/>
          </p:nvPr>
        </p:nvSpPr>
        <p:spPr/>
        <p:txBody>
          <a:bodyPr/>
          <a:lstStyle/>
          <a:p>
            <a:fld id="{DC04941B-5F6E-4CB9-B7E7-13023CFB8743}" type="slidenum">
              <a:rPr lang="it-IT" smtClean="0"/>
              <a:t>1</a:t>
            </a:fld>
            <a:endParaRPr lang="it-IT"/>
          </a:p>
        </p:txBody>
      </p:sp>
    </p:spTree>
    <p:extLst>
      <p:ext uri="{BB962C8B-B14F-4D97-AF65-F5344CB8AC3E}">
        <p14:creationId xmlns:p14="http://schemas.microsoft.com/office/powerpoint/2010/main" val="18844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8793-3FF7-4D79-B412-CE8EAC6D0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EB06B1FE-3178-44E5-B991-0226AC44E6A0}"/>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EB30B9F0-80AD-4850-BB36-30766FD3BBEE}"/>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5" name="Footer Placeholder 4">
            <a:extLst>
              <a:ext uri="{FF2B5EF4-FFF2-40B4-BE49-F238E27FC236}">
                <a16:creationId xmlns:a16="http://schemas.microsoft.com/office/drawing/2014/main" id="{1E033D71-2EE4-47DD-9000-05AF773CAB5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715394D-FAF9-41A8-BBCA-6F7A46370111}"/>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8413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A13F-0A0D-4884-B313-C097CB7704CB}"/>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AAF39E3-4474-4A3F-AE8D-2E3798BD94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3221D0D-E1F8-4E28-9155-278FCBF94FBA}"/>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5" name="Footer Placeholder 4">
            <a:extLst>
              <a:ext uri="{FF2B5EF4-FFF2-40B4-BE49-F238E27FC236}">
                <a16:creationId xmlns:a16="http://schemas.microsoft.com/office/drawing/2014/main" id="{B8C91723-FEAB-49F3-853A-67E9ACA6C66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0309D1E-DE0A-406B-8FB7-0F54AD3CBBAD}"/>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97383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803B5-34E2-4E8D-A29E-03AE3233EEB5}"/>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A27B686A-9A39-4713-8FF5-E5AE623DBF72}"/>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518745A-37E5-47CB-8451-FB11CDD14242}"/>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5" name="Footer Placeholder 4">
            <a:extLst>
              <a:ext uri="{FF2B5EF4-FFF2-40B4-BE49-F238E27FC236}">
                <a16:creationId xmlns:a16="http://schemas.microsoft.com/office/drawing/2014/main" id="{8662D447-FA3E-4DB7-937C-DDF2DAD58F9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0467F97-6BBB-4A44-A79F-3FFAB5B8422B}"/>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178528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A9A7-6DB9-4EE4-A8B8-E0C2DF6DC30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1AB6475F-3688-44DD-AA64-164ECCA83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F115720-2A96-486D-AAE5-89F082E10B8D}"/>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5" name="Footer Placeholder 4">
            <a:extLst>
              <a:ext uri="{FF2B5EF4-FFF2-40B4-BE49-F238E27FC236}">
                <a16:creationId xmlns:a16="http://schemas.microsoft.com/office/drawing/2014/main" id="{A5E34BF9-A144-4439-A01A-DD82C5EA9B6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0E98080-DED0-4369-8314-07B8DBF01F4B}"/>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20965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FFD3-53C8-4C9F-A5FC-41117DE06CF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487ABB91-C8F5-4A00-B850-EFFFCB17042D}"/>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4655D-6F2A-43CA-936D-98EDAABC9B1A}"/>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5" name="Footer Placeholder 4">
            <a:extLst>
              <a:ext uri="{FF2B5EF4-FFF2-40B4-BE49-F238E27FC236}">
                <a16:creationId xmlns:a16="http://schemas.microsoft.com/office/drawing/2014/main" id="{B5888113-5A88-4649-9EAC-9966EADFB39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A28E0DE-178F-4D00-8390-D00FFA35FADF}"/>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96531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E7E1-BAA7-4FE3-9CA4-F5722367854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FB8A575-A9A0-41A8-9DC8-EC1480D16374}"/>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08F49788-7C66-4B71-B254-797980F53231}"/>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9196D24D-D2D0-44C4-B03D-6E03E57BE3EB}"/>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6" name="Footer Placeholder 5">
            <a:extLst>
              <a:ext uri="{FF2B5EF4-FFF2-40B4-BE49-F238E27FC236}">
                <a16:creationId xmlns:a16="http://schemas.microsoft.com/office/drawing/2014/main" id="{ED809100-2F9A-4E33-9447-4C24BB832E5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3E384C8-CE83-4351-BA68-CD5D7186DBE7}"/>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170960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5B6B-25E3-4E54-BE21-C2790947950F}"/>
              </a:ext>
            </a:extLst>
          </p:cNvPr>
          <p:cNvSpPr>
            <a:spLocks noGrp="1"/>
          </p:cNvSpPr>
          <p:nvPr>
            <p:ph type="title"/>
          </p:nvPr>
        </p:nvSpPr>
        <p:spPr>
          <a:xfrm>
            <a:off x="839789"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A96A1B9-2C34-47C8-8208-98F6847B130B}"/>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DC7EA-29CC-4C4C-BD3D-365E97BDC55E}"/>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47EFD0F5-8378-4D5C-ADF2-592E71A9081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371BB-0867-4C9C-AD18-CD1D5ED3033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418CDF46-6EB8-4040-816A-3032CC3948E4}"/>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8" name="Footer Placeholder 7">
            <a:extLst>
              <a:ext uri="{FF2B5EF4-FFF2-40B4-BE49-F238E27FC236}">
                <a16:creationId xmlns:a16="http://schemas.microsoft.com/office/drawing/2014/main" id="{3425D5B6-90E1-4769-BB24-6FB37A696B6F}"/>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67A5F9BD-69A2-45B6-BD19-E80C4E3B6984}"/>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65147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E23-0763-4243-B194-E909FCE21BA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40E4C92-63D3-408A-B0AC-036CA682DA2C}"/>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4" name="Footer Placeholder 3">
            <a:extLst>
              <a:ext uri="{FF2B5EF4-FFF2-40B4-BE49-F238E27FC236}">
                <a16:creationId xmlns:a16="http://schemas.microsoft.com/office/drawing/2014/main" id="{33E57B08-917B-4BDB-95EE-0927475052E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597B0CAD-9071-4EC6-A550-AE217692990D}"/>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46994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B4DA4-589A-462C-88D0-EFB6CA3A5D4B}"/>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3" name="Footer Placeholder 2">
            <a:extLst>
              <a:ext uri="{FF2B5EF4-FFF2-40B4-BE49-F238E27FC236}">
                <a16:creationId xmlns:a16="http://schemas.microsoft.com/office/drawing/2014/main" id="{C53C002C-B07D-4D19-834E-49754DBDCEC7}"/>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692D500F-C0DC-4535-9A8C-DBF443489270}"/>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240837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93AC-3E6E-42B7-B192-1F524F958A25}"/>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4E8D2486-3DAB-4FE1-9C13-A4A9CD41E36F}"/>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D458FFE1-7A53-4842-B9BB-7B3E7BB4E0B0}"/>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70EB5-1E3F-4CD2-BB46-9C2F89B8997B}"/>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6" name="Footer Placeholder 5">
            <a:extLst>
              <a:ext uri="{FF2B5EF4-FFF2-40B4-BE49-F238E27FC236}">
                <a16:creationId xmlns:a16="http://schemas.microsoft.com/office/drawing/2014/main" id="{190B526E-0E98-4C31-B7C1-001EB1BC9C9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2524155-3471-4556-98BC-EE247DC800D6}"/>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92343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62F6-6D8E-4FF9-9ECE-CE254445B394}"/>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4D176E4-D3C4-4283-939B-28D2A8B11E8B}"/>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it-IT"/>
          </a:p>
        </p:txBody>
      </p:sp>
      <p:sp>
        <p:nvSpPr>
          <p:cNvPr id="4" name="Text Placeholder 3">
            <a:extLst>
              <a:ext uri="{FF2B5EF4-FFF2-40B4-BE49-F238E27FC236}">
                <a16:creationId xmlns:a16="http://schemas.microsoft.com/office/drawing/2014/main" id="{529E6B56-11EF-4297-A613-E6BB85528E3C}"/>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36271-9837-4F3A-9FEF-A9A90D8E90CA}"/>
              </a:ext>
            </a:extLst>
          </p:cNvPr>
          <p:cNvSpPr>
            <a:spLocks noGrp="1"/>
          </p:cNvSpPr>
          <p:nvPr>
            <p:ph type="dt" sz="half" idx="10"/>
          </p:nvPr>
        </p:nvSpPr>
        <p:spPr/>
        <p:txBody>
          <a:bodyPr/>
          <a:lstStyle/>
          <a:p>
            <a:fld id="{63615552-887B-45F6-B150-B606B592F51E}" type="datetimeFigureOut">
              <a:rPr lang="it-IT" smtClean="0"/>
              <a:t>10/11/2019</a:t>
            </a:fld>
            <a:endParaRPr lang="it-IT"/>
          </a:p>
        </p:txBody>
      </p:sp>
      <p:sp>
        <p:nvSpPr>
          <p:cNvPr id="6" name="Footer Placeholder 5">
            <a:extLst>
              <a:ext uri="{FF2B5EF4-FFF2-40B4-BE49-F238E27FC236}">
                <a16:creationId xmlns:a16="http://schemas.microsoft.com/office/drawing/2014/main" id="{825F1A2A-0C52-4A6A-A10E-4CB9DC14AB0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BB9A959-F36F-4FBB-A05D-4212C412558C}"/>
              </a:ext>
            </a:extLst>
          </p:cNvPr>
          <p:cNvSpPr>
            <a:spLocks noGrp="1"/>
          </p:cNvSpPr>
          <p:nvPr>
            <p:ph type="sldNum" sz="quarter" idx="12"/>
          </p:nvPr>
        </p:nvSpPr>
        <p:spPr/>
        <p:txBody>
          <a:bodyPr/>
          <a:lstStyle/>
          <a:p>
            <a:fld id="{F52A404C-D54F-4F1A-8E2A-A0D0F013C0EA}" type="slidenum">
              <a:rPr lang="it-IT" smtClean="0"/>
              <a:t>‹#›</a:t>
            </a:fld>
            <a:endParaRPr lang="it-IT"/>
          </a:p>
        </p:txBody>
      </p:sp>
    </p:spTree>
    <p:extLst>
      <p:ext uri="{BB962C8B-B14F-4D97-AF65-F5344CB8AC3E}">
        <p14:creationId xmlns:p14="http://schemas.microsoft.com/office/powerpoint/2010/main" val="332949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1B34C-8C26-4485-8240-329A5990F2B1}"/>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35347D7-87A7-4A5E-9FEF-6E29919214C0}"/>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51DED06-9C32-46A9-A97A-975BC68E6342}"/>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15552-887B-45F6-B150-B606B592F51E}" type="datetimeFigureOut">
              <a:rPr lang="it-IT" smtClean="0"/>
              <a:t>10/11/2019</a:t>
            </a:fld>
            <a:endParaRPr lang="it-IT"/>
          </a:p>
        </p:txBody>
      </p:sp>
      <p:sp>
        <p:nvSpPr>
          <p:cNvPr id="5" name="Footer Placeholder 4">
            <a:extLst>
              <a:ext uri="{FF2B5EF4-FFF2-40B4-BE49-F238E27FC236}">
                <a16:creationId xmlns:a16="http://schemas.microsoft.com/office/drawing/2014/main" id="{404CF10B-BA98-4F3C-826D-2FD0A76086F7}"/>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9ECF5F6-AC91-4408-8F18-2A99D57BEB85}"/>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A404C-D54F-4F1A-8E2A-A0D0F013C0EA}" type="slidenum">
              <a:rPr lang="it-IT" smtClean="0"/>
              <a:t>‹#›</a:t>
            </a:fld>
            <a:endParaRPr lang="it-IT"/>
          </a:p>
        </p:txBody>
      </p:sp>
    </p:spTree>
    <p:extLst>
      <p:ext uri="{BB962C8B-B14F-4D97-AF65-F5344CB8AC3E}">
        <p14:creationId xmlns:p14="http://schemas.microsoft.com/office/powerpoint/2010/main" val="147776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DBE530E-CACE-4B5B-B260-0A0E706F8942}"/>
              </a:ext>
            </a:extLst>
          </p:cNvPr>
          <p:cNvSpPr/>
          <p:nvPr/>
        </p:nvSpPr>
        <p:spPr>
          <a:xfrm>
            <a:off x="370861" y="167780"/>
            <a:ext cx="4347931" cy="6417578"/>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8" name="Group 57">
            <a:extLst>
              <a:ext uri="{FF2B5EF4-FFF2-40B4-BE49-F238E27FC236}">
                <a16:creationId xmlns:a16="http://schemas.microsoft.com/office/drawing/2014/main" id="{BF82A335-0EC8-44FD-ABAC-190229DCCABB}"/>
              </a:ext>
            </a:extLst>
          </p:cNvPr>
          <p:cNvGrpSpPr/>
          <p:nvPr/>
        </p:nvGrpSpPr>
        <p:grpSpPr>
          <a:xfrm>
            <a:off x="2179905" y="6101943"/>
            <a:ext cx="729842" cy="696286"/>
            <a:chOff x="1526795" y="5691930"/>
            <a:chExt cx="729842" cy="696286"/>
          </a:xfrm>
        </p:grpSpPr>
        <p:sp>
          <p:nvSpPr>
            <p:cNvPr id="7" name="Oval 6">
              <a:extLst>
                <a:ext uri="{FF2B5EF4-FFF2-40B4-BE49-F238E27FC236}">
                  <a16:creationId xmlns:a16="http://schemas.microsoft.com/office/drawing/2014/main" id="{4B467782-7F83-49A0-9348-23578B5598FE}"/>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Graphic 5" descr="Network">
              <a:extLst>
                <a:ext uri="{FF2B5EF4-FFF2-40B4-BE49-F238E27FC236}">
                  <a16:creationId xmlns:a16="http://schemas.microsoft.com/office/drawing/2014/main" id="{419C6EF2-E3B1-474B-AD89-A59C488D0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663116" y="5811473"/>
              <a:ext cx="457200" cy="457200"/>
            </a:xfrm>
            <a:prstGeom prst="rect">
              <a:avLst/>
            </a:prstGeom>
          </p:spPr>
        </p:pic>
      </p:grpSp>
      <p:sp>
        <p:nvSpPr>
          <p:cNvPr id="12" name="Rectangle: Rounded Corners 11">
            <a:extLst>
              <a:ext uri="{FF2B5EF4-FFF2-40B4-BE49-F238E27FC236}">
                <a16:creationId xmlns:a16="http://schemas.microsoft.com/office/drawing/2014/main" id="{CD5A363D-C53D-4D4C-A041-7631AC7F59AA}"/>
              </a:ext>
            </a:extLst>
          </p:cNvPr>
          <p:cNvSpPr/>
          <p:nvPr/>
        </p:nvSpPr>
        <p:spPr>
          <a:xfrm>
            <a:off x="4909934" y="151339"/>
            <a:ext cx="5521330" cy="6417577"/>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Rounded Corners 13">
            <a:extLst>
              <a:ext uri="{FF2B5EF4-FFF2-40B4-BE49-F238E27FC236}">
                <a16:creationId xmlns:a16="http://schemas.microsoft.com/office/drawing/2014/main" id="{E7CD2A64-6BE6-4CB1-930B-C762020CD276}"/>
              </a:ext>
            </a:extLst>
          </p:cNvPr>
          <p:cNvSpPr/>
          <p:nvPr/>
        </p:nvSpPr>
        <p:spPr>
          <a:xfrm>
            <a:off x="10627244" y="167779"/>
            <a:ext cx="1469509" cy="6417577"/>
          </a:xfrm>
          <a:prstGeom prst="roundRect">
            <a:avLst/>
          </a:prstGeom>
          <a:solidFill>
            <a:srgbClr val="CC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0" name="Group 29">
            <a:extLst>
              <a:ext uri="{FF2B5EF4-FFF2-40B4-BE49-F238E27FC236}">
                <a16:creationId xmlns:a16="http://schemas.microsoft.com/office/drawing/2014/main" id="{E3F0862C-FAAD-43E1-B55D-2154ADCE40CB}"/>
              </a:ext>
            </a:extLst>
          </p:cNvPr>
          <p:cNvGrpSpPr/>
          <p:nvPr/>
        </p:nvGrpSpPr>
        <p:grpSpPr>
          <a:xfrm>
            <a:off x="3767334" y="2566813"/>
            <a:ext cx="774814" cy="762726"/>
            <a:chOff x="4432182" y="4995818"/>
            <a:chExt cx="1093366" cy="1073791"/>
          </a:xfrm>
        </p:grpSpPr>
        <p:sp>
          <p:nvSpPr>
            <p:cNvPr id="29" name="Oval 28">
              <a:extLst>
                <a:ext uri="{FF2B5EF4-FFF2-40B4-BE49-F238E27FC236}">
                  <a16:creationId xmlns:a16="http://schemas.microsoft.com/office/drawing/2014/main" id="{A072DF51-DAE4-4D43-B9D6-656C19C75D2B}"/>
                </a:ext>
              </a:extLst>
            </p:cNvPr>
            <p:cNvSpPr/>
            <p:nvPr/>
          </p:nvSpPr>
          <p:spPr>
            <a:xfrm>
              <a:off x="4432182" y="4995818"/>
              <a:ext cx="1093366" cy="1073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8" name="Graphic 27" descr="Wireless router">
              <a:extLst>
                <a:ext uri="{FF2B5EF4-FFF2-40B4-BE49-F238E27FC236}">
                  <a16:creationId xmlns:a16="http://schemas.microsoft.com/office/drawing/2014/main" id="{3E535BDD-8F35-4E6C-83E1-1D0A34F9CC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1665" y="5075513"/>
              <a:ext cx="914400" cy="914400"/>
            </a:xfrm>
            <a:prstGeom prst="rect">
              <a:avLst/>
            </a:prstGeom>
          </p:spPr>
        </p:pic>
      </p:grpSp>
      <p:sp>
        <p:nvSpPr>
          <p:cNvPr id="57" name="Rectangle 56">
            <a:extLst>
              <a:ext uri="{FF2B5EF4-FFF2-40B4-BE49-F238E27FC236}">
                <a16:creationId xmlns:a16="http://schemas.microsoft.com/office/drawing/2014/main" id="{23B97470-2A37-4247-A49E-C65B8E614482}"/>
              </a:ext>
            </a:extLst>
          </p:cNvPr>
          <p:cNvSpPr/>
          <p:nvPr/>
        </p:nvSpPr>
        <p:spPr>
          <a:xfrm>
            <a:off x="3503017" y="3278258"/>
            <a:ext cx="1240173"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Router</a:t>
            </a:r>
          </a:p>
        </p:txBody>
      </p:sp>
      <p:grpSp>
        <p:nvGrpSpPr>
          <p:cNvPr id="68" name="Group 67">
            <a:extLst>
              <a:ext uri="{FF2B5EF4-FFF2-40B4-BE49-F238E27FC236}">
                <a16:creationId xmlns:a16="http://schemas.microsoft.com/office/drawing/2014/main" id="{C5FE049B-D152-4DE0-8BD6-A9CA1A36F2B6}"/>
              </a:ext>
            </a:extLst>
          </p:cNvPr>
          <p:cNvGrpSpPr/>
          <p:nvPr/>
        </p:nvGrpSpPr>
        <p:grpSpPr>
          <a:xfrm>
            <a:off x="7305678" y="6101943"/>
            <a:ext cx="729842" cy="696286"/>
            <a:chOff x="1526795" y="5691930"/>
            <a:chExt cx="729842" cy="696286"/>
          </a:xfrm>
        </p:grpSpPr>
        <p:sp>
          <p:nvSpPr>
            <p:cNvPr id="69" name="Oval 68">
              <a:extLst>
                <a:ext uri="{FF2B5EF4-FFF2-40B4-BE49-F238E27FC236}">
                  <a16:creationId xmlns:a16="http://schemas.microsoft.com/office/drawing/2014/main" id="{D3A6F3DA-E87A-420A-861B-32E44D2D4903}"/>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0" name="Graphic 69" descr="Lightbulb">
              <a:extLst>
                <a:ext uri="{FF2B5EF4-FFF2-40B4-BE49-F238E27FC236}">
                  <a16:creationId xmlns:a16="http://schemas.microsoft.com/office/drawing/2014/main" id="{2C149555-EDC9-417F-9B3E-769C1E6FAE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671505" y="5811473"/>
              <a:ext cx="457200" cy="457200"/>
            </a:xfrm>
            <a:prstGeom prst="rect">
              <a:avLst/>
            </a:prstGeom>
          </p:spPr>
        </p:pic>
      </p:grpSp>
      <p:grpSp>
        <p:nvGrpSpPr>
          <p:cNvPr id="71" name="Group 70">
            <a:extLst>
              <a:ext uri="{FF2B5EF4-FFF2-40B4-BE49-F238E27FC236}">
                <a16:creationId xmlns:a16="http://schemas.microsoft.com/office/drawing/2014/main" id="{544922E1-8EBC-471D-B6D6-DC5D0C17C37E}"/>
              </a:ext>
            </a:extLst>
          </p:cNvPr>
          <p:cNvGrpSpPr/>
          <p:nvPr/>
        </p:nvGrpSpPr>
        <p:grpSpPr>
          <a:xfrm>
            <a:off x="10997077" y="6101943"/>
            <a:ext cx="729842" cy="696286"/>
            <a:chOff x="1526795" y="5691930"/>
            <a:chExt cx="729842" cy="696286"/>
          </a:xfrm>
        </p:grpSpPr>
        <p:sp>
          <p:nvSpPr>
            <p:cNvPr id="72" name="Oval 71">
              <a:extLst>
                <a:ext uri="{FF2B5EF4-FFF2-40B4-BE49-F238E27FC236}">
                  <a16:creationId xmlns:a16="http://schemas.microsoft.com/office/drawing/2014/main" id="{3B831E87-81F7-4038-A07C-BEC9BC7167C0}"/>
                </a:ext>
              </a:extLst>
            </p:cNvPr>
            <p:cNvSpPr/>
            <p:nvPr/>
          </p:nvSpPr>
          <p:spPr>
            <a:xfrm>
              <a:off x="1526795" y="5691930"/>
              <a:ext cx="729842"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3" name="Graphic 72" descr="Lightning bolt">
              <a:extLst>
                <a:ext uri="{FF2B5EF4-FFF2-40B4-BE49-F238E27FC236}">
                  <a16:creationId xmlns:a16="http://schemas.microsoft.com/office/drawing/2014/main" id="{658CE6F2-51C0-4CE9-A544-53F754780B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679894" y="5819862"/>
              <a:ext cx="457200" cy="457200"/>
            </a:xfrm>
            <a:prstGeom prst="rect">
              <a:avLst/>
            </a:prstGeom>
          </p:spPr>
        </p:pic>
      </p:grpSp>
      <p:sp>
        <p:nvSpPr>
          <p:cNvPr id="86" name="Cylinder 85">
            <a:extLst>
              <a:ext uri="{FF2B5EF4-FFF2-40B4-BE49-F238E27FC236}">
                <a16:creationId xmlns:a16="http://schemas.microsoft.com/office/drawing/2014/main" id="{EFB9A157-8FFE-4218-848D-DD6F8C74F79C}"/>
              </a:ext>
            </a:extLst>
          </p:cNvPr>
          <p:cNvSpPr/>
          <p:nvPr/>
        </p:nvSpPr>
        <p:spPr>
          <a:xfrm>
            <a:off x="8135054" y="4344622"/>
            <a:ext cx="836229" cy="104111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Cold Path Store</a:t>
            </a:r>
          </a:p>
        </p:txBody>
      </p:sp>
      <p:cxnSp>
        <p:nvCxnSpPr>
          <p:cNvPr id="97" name="Straight Arrow Connector 96">
            <a:extLst>
              <a:ext uri="{FF2B5EF4-FFF2-40B4-BE49-F238E27FC236}">
                <a16:creationId xmlns:a16="http://schemas.microsoft.com/office/drawing/2014/main" id="{2EB15507-4157-4B2A-BB3E-F4CDD3625FAD}"/>
              </a:ext>
            </a:extLst>
          </p:cNvPr>
          <p:cNvCxnSpPr>
            <a:cxnSpLocks/>
            <a:stCxn id="11" idx="3"/>
            <a:endCxn id="3" idx="1"/>
          </p:cNvCxnSpPr>
          <p:nvPr/>
        </p:nvCxnSpPr>
        <p:spPr>
          <a:xfrm>
            <a:off x="6320584" y="2943182"/>
            <a:ext cx="593019" cy="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48C443F0-324A-4959-816A-6129C9A2C899}"/>
              </a:ext>
            </a:extLst>
          </p:cNvPr>
          <p:cNvCxnSpPr>
            <a:cxnSpLocks/>
            <a:stCxn id="86" idx="3"/>
            <a:endCxn id="5" idx="1"/>
          </p:cNvCxnSpPr>
          <p:nvPr/>
        </p:nvCxnSpPr>
        <p:spPr>
          <a:xfrm rot="5400000" flipH="1" flipV="1">
            <a:off x="8006168" y="2479632"/>
            <a:ext cx="3453100" cy="2359099"/>
          </a:xfrm>
          <a:prstGeom prst="bentConnector4">
            <a:avLst>
              <a:gd name="adj1" fmla="val -6620"/>
              <a:gd name="adj2" fmla="val 9477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58792B8-5E08-43E4-9D24-BA9E8760DE3A}"/>
              </a:ext>
            </a:extLst>
          </p:cNvPr>
          <p:cNvCxnSpPr>
            <a:cxnSpLocks/>
            <a:stCxn id="29" idx="6"/>
            <a:endCxn id="11" idx="1"/>
          </p:cNvCxnSpPr>
          <p:nvPr/>
        </p:nvCxnSpPr>
        <p:spPr>
          <a:xfrm flipV="1">
            <a:off x="4542149" y="2943182"/>
            <a:ext cx="896890" cy="49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F2EEE95-AD84-45FD-9013-DCE1D5C9FDE6}"/>
              </a:ext>
            </a:extLst>
          </p:cNvPr>
          <p:cNvCxnSpPr>
            <a:cxnSpLocks/>
            <a:stCxn id="2" idx="3"/>
            <a:endCxn id="29" idx="2"/>
          </p:cNvCxnSpPr>
          <p:nvPr/>
        </p:nvCxnSpPr>
        <p:spPr>
          <a:xfrm>
            <a:off x="3309516" y="2946381"/>
            <a:ext cx="457818" cy="17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9" name="Graphic 158" descr="Wireless">
            <a:extLst>
              <a:ext uri="{FF2B5EF4-FFF2-40B4-BE49-F238E27FC236}">
                <a16:creationId xmlns:a16="http://schemas.microsoft.com/office/drawing/2014/main" id="{2E0910D1-3B5F-438B-B5FB-498CE4F4389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3342734" y="2428732"/>
            <a:ext cx="424600" cy="424600"/>
          </a:xfrm>
          <a:prstGeom prst="rect">
            <a:avLst/>
          </a:prstGeom>
        </p:spPr>
      </p:pic>
      <p:pic>
        <p:nvPicPr>
          <p:cNvPr id="2" name="Picture 1">
            <a:extLst>
              <a:ext uri="{FF2B5EF4-FFF2-40B4-BE49-F238E27FC236}">
                <a16:creationId xmlns:a16="http://schemas.microsoft.com/office/drawing/2014/main" id="{D459DFEC-67E9-4442-85E0-C25933C8EF0B}"/>
              </a:ext>
            </a:extLst>
          </p:cNvPr>
          <p:cNvPicPr>
            <a:picLocks noChangeAspect="1"/>
          </p:cNvPicPr>
          <p:nvPr/>
        </p:nvPicPr>
        <p:blipFill>
          <a:blip r:embed="rId13">
            <a:duotone>
              <a:schemeClr val="bg2">
                <a:shade val="45000"/>
                <a:satMod val="135000"/>
              </a:schemeClr>
              <a:prstClr val="white"/>
            </a:duotone>
          </a:blip>
          <a:stretch>
            <a:fillRect/>
          </a:stretch>
        </p:blipFill>
        <p:spPr>
          <a:xfrm>
            <a:off x="535712" y="2210882"/>
            <a:ext cx="2773804" cy="1470997"/>
          </a:xfrm>
          <a:prstGeom prst="rect">
            <a:avLst/>
          </a:prstGeom>
        </p:spPr>
      </p:pic>
      <p:pic>
        <p:nvPicPr>
          <p:cNvPr id="3" name="Picture 2">
            <a:extLst>
              <a:ext uri="{FF2B5EF4-FFF2-40B4-BE49-F238E27FC236}">
                <a16:creationId xmlns:a16="http://schemas.microsoft.com/office/drawing/2014/main" id="{57788390-08B4-4EC8-B2C8-298E29267A09}"/>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6913602" y="2540179"/>
            <a:ext cx="895350" cy="822755"/>
          </a:xfrm>
          <a:prstGeom prst="rect">
            <a:avLst/>
          </a:prstGeom>
          <a:noFill/>
        </p:spPr>
      </p:pic>
      <p:sp>
        <p:nvSpPr>
          <p:cNvPr id="76" name="Rectangle 75">
            <a:extLst>
              <a:ext uri="{FF2B5EF4-FFF2-40B4-BE49-F238E27FC236}">
                <a16:creationId xmlns:a16="http://schemas.microsoft.com/office/drawing/2014/main" id="{93877E49-B55E-4771-876F-7898BA534FC9}"/>
              </a:ext>
            </a:extLst>
          </p:cNvPr>
          <p:cNvSpPr/>
          <p:nvPr/>
        </p:nvSpPr>
        <p:spPr>
          <a:xfrm>
            <a:off x="5087693" y="3405580"/>
            <a:ext cx="175772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IoT Hub</a:t>
            </a:r>
          </a:p>
          <a:p>
            <a:pPr algn="ctr"/>
            <a:r>
              <a:rPr lang="it-IT" sz="1400" dirty="0">
                <a:solidFill>
                  <a:schemeClr val="accent1"/>
                </a:solidFill>
              </a:rPr>
              <a:t>(iothub7D343425)</a:t>
            </a:r>
          </a:p>
        </p:txBody>
      </p:sp>
      <p:sp>
        <p:nvSpPr>
          <p:cNvPr id="77" name="Rectangle 76">
            <a:extLst>
              <a:ext uri="{FF2B5EF4-FFF2-40B4-BE49-F238E27FC236}">
                <a16:creationId xmlns:a16="http://schemas.microsoft.com/office/drawing/2014/main" id="{E4C0A31D-4F40-4D45-9381-BEBDB8411ECE}"/>
              </a:ext>
            </a:extLst>
          </p:cNvPr>
          <p:cNvSpPr/>
          <p:nvPr/>
        </p:nvSpPr>
        <p:spPr>
          <a:xfrm>
            <a:off x="6813680" y="3406422"/>
            <a:ext cx="1491149"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Stream Analytics</a:t>
            </a:r>
          </a:p>
          <a:p>
            <a:pPr algn="ctr"/>
            <a:r>
              <a:rPr lang="it-IT" sz="1400" dirty="0">
                <a:solidFill>
                  <a:schemeClr val="accent1"/>
                </a:solidFill>
              </a:rPr>
              <a:t>(iotasa7D343425)</a:t>
            </a:r>
          </a:p>
        </p:txBody>
      </p:sp>
      <p:pic>
        <p:nvPicPr>
          <p:cNvPr id="5" name="Picture 4">
            <a:extLst>
              <a:ext uri="{FF2B5EF4-FFF2-40B4-BE49-F238E27FC236}">
                <a16:creationId xmlns:a16="http://schemas.microsoft.com/office/drawing/2014/main" id="{DDB719C7-EADE-44D4-AC20-F9D3AAD087E5}"/>
              </a:ext>
            </a:extLst>
          </p:cNvPr>
          <p:cNvPicPr>
            <a:picLocks noChangeAspect="1"/>
          </p:cNvPicPr>
          <p:nvPr/>
        </p:nvPicPr>
        <p:blipFill>
          <a:blip r:embed="rId15">
            <a:clrChange>
              <a:clrFrom>
                <a:srgbClr val="FFFFFF"/>
              </a:clrFrom>
              <a:clrTo>
                <a:srgbClr val="FFFFFF">
                  <a:alpha val="0"/>
                </a:srgbClr>
              </a:clrTo>
            </a:clrChange>
            <a:duotone>
              <a:schemeClr val="bg2">
                <a:shade val="45000"/>
                <a:satMod val="135000"/>
              </a:schemeClr>
              <a:prstClr val="white"/>
            </a:duotone>
          </a:blip>
          <a:stretch>
            <a:fillRect/>
          </a:stretch>
        </p:blipFill>
        <p:spPr>
          <a:xfrm>
            <a:off x="10912268" y="1530635"/>
            <a:ext cx="899461" cy="803994"/>
          </a:xfrm>
          <a:prstGeom prst="rect">
            <a:avLst/>
          </a:prstGeom>
        </p:spPr>
      </p:pic>
      <p:sp>
        <p:nvSpPr>
          <p:cNvPr id="78" name="Rectangle 77">
            <a:extLst>
              <a:ext uri="{FF2B5EF4-FFF2-40B4-BE49-F238E27FC236}">
                <a16:creationId xmlns:a16="http://schemas.microsoft.com/office/drawing/2014/main" id="{1F33B7C4-61D8-4AB0-8FD7-8AB20D62C863}"/>
              </a:ext>
            </a:extLst>
          </p:cNvPr>
          <p:cNvSpPr/>
          <p:nvPr/>
        </p:nvSpPr>
        <p:spPr>
          <a:xfrm>
            <a:off x="10618497" y="2361152"/>
            <a:ext cx="1520201"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Data Lake Analytics</a:t>
            </a:r>
          </a:p>
          <a:p>
            <a:pPr algn="ctr"/>
            <a:r>
              <a:rPr lang="it-IT" sz="1400" dirty="0">
                <a:solidFill>
                  <a:schemeClr val="accent1"/>
                </a:solidFill>
              </a:rPr>
              <a:t>(iotdla7d343425)</a:t>
            </a:r>
          </a:p>
        </p:txBody>
      </p:sp>
      <p:pic>
        <p:nvPicPr>
          <p:cNvPr id="11" name="Picture 10">
            <a:extLst>
              <a:ext uri="{FF2B5EF4-FFF2-40B4-BE49-F238E27FC236}">
                <a16:creationId xmlns:a16="http://schemas.microsoft.com/office/drawing/2014/main" id="{152C9DC0-A4CE-4719-A4E6-2312AAE76D83}"/>
              </a:ext>
            </a:extLst>
          </p:cNvPr>
          <p:cNvPicPr>
            <a:picLocks noChangeAspect="1"/>
          </p:cNvPicPr>
          <p:nvPr/>
        </p:nvPicPr>
        <p:blipFill>
          <a:blip r:embed="rId16">
            <a:clrChange>
              <a:clrFrom>
                <a:srgbClr val="F8F8F8"/>
              </a:clrFrom>
              <a:clrTo>
                <a:srgbClr val="F8F8F8">
                  <a:alpha val="0"/>
                </a:srgbClr>
              </a:clrTo>
            </a:clrChange>
          </a:blip>
          <a:stretch>
            <a:fillRect/>
          </a:stretch>
        </p:blipFill>
        <p:spPr>
          <a:xfrm>
            <a:off x="5439039" y="2526234"/>
            <a:ext cx="881545" cy="833894"/>
          </a:xfrm>
          <a:prstGeom prst="rect">
            <a:avLst/>
          </a:prstGeom>
        </p:spPr>
      </p:pic>
      <p:pic>
        <p:nvPicPr>
          <p:cNvPr id="34" name="Picture 33">
            <a:extLst>
              <a:ext uri="{FF2B5EF4-FFF2-40B4-BE49-F238E27FC236}">
                <a16:creationId xmlns:a16="http://schemas.microsoft.com/office/drawing/2014/main" id="{BDE2F439-7D63-4940-9185-252B66FBCC60}"/>
              </a:ext>
            </a:extLst>
          </p:cNvPr>
          <p:cNvPicPr>
            <a:picLocks noChangeAspect="1"/>
          </p:cNvPicPr>
          <p:nvPr/>
        </p:nvPicPr>
        <p:blipFill>
          <a:blip r:embed="rId17">
            <a:clrChange>
              <a:clrFrom>
                <a:srgbClr val="F8F8F8"/>
              </a:clrFrom>
              <a:clrTo>
                <a:srgbClr val="F8F8F8">
                  <a:alpha val="0"/>
                </a:srgbClr>
              </a:clrTo>
            </a:clrChange>
            <a:duotone>
              <a:schemeClr val="bg2">
                <a:shade val="45000"/>
                <a:satMod val="135000"/>
              </a:schemeClr>
              <a:prstClr val="white"/>
            </a:duotone>
          </a:blip>
          <a:stretch>
            <a:fillRect/>
          </a:stretch>
        </p:blipFill>
        <p:spPr>
          <a:xfrm>
            <a:off x="10835123" y="3754318"/>
            <a:ext cx="1053750" cy="917293"/>
          </a:xfrm>
          <a:prstGeom prst="rect">
            <a:avLst/>
          </a:prstGeom>
        </p:spPr>
      </p:pic>
      <p:sp>
        <p:nvSpPr>
          <p:cNvPr id="89" name="Rectangle 88">
            <a:extLst>
              <a:ext uri="{FF2B5EF4-FFF2-40B4-BE49-F238E27FC236}">
                <a16:creationId xmlns:a16="http://schemas.microsoft.com/office/drawing/2014/main" id="{C4D80E8B-BACF-4A38-8F1B-3C8CABB73F92}"/>
              </a:ext>
            </a:extLst>
          </p:cNvPr>
          <p:cNvSpPr/>
          <p:nvPr/>
        </p:nvSpPr>
        <p:spPr>
          <a:xfrm>
            <a:off x="10576552" y="4575949"/>
            <a:ext cx="1612026"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Azure Functions</a:t>
            </a:r>
          </a:p>
          <a:p>
            <a:pPr algn="ctr"/>
            <a:r>
              <a:rPr lang="it-IT" sz="1400" dirty="0">
                <a:solidFill>
                  <a:schemeClr val="accent1"/>
                </a:solidFill>
              </a:rPr>
              <a:t>(iotfunc7D343425)</a:t>
            </a:r>
          </a:p>
        </p:txBody>
      </p:sp>
      <p:grpSp>
        <p:nvGrpSpPr>
          <p:cNvPr id="41" name="Group 40">
            <a:extLst>
              <a:ext uri="{FF2B5EF4-FFF2-40B4-BE49-F238E27FC236}">
                <a16:creationId xmlns:a16="http://schemas.microsoft.com/office/drawing/2014/main" id="{B92A4ED1-92DB-4225-8895-75F26CDCD81A}"/>
              </a:ext>
            </a:extLst>
          </p:cNvPr>
          <p:cNvGrpSpPr/>
          <p:nvPr/>
        </p:nvGrpSpPr>
        <p:grpSpPr>
          <a:xfrm>
            <a:off x="5143218" y="4139069"/>
            <a:ext cx="1458871" cy="1820261"/>
            <a:chOff x="4051255" y="4139070"/>
            <a:chExt cx="1717671" cy="2034350"/>
          </a:xfrm>
        </p:grpSpPr>
        <p:sp>
          <p:nvSpPr>
            <p:cNvPr id="35" name="Rectangle 34">
              <a:extLst>
                <a:ext uri="{FF2B5EF4-FFF2-40B4-BE49-F238E27FC236}">
                  <a16:creationId xmlns:a16="http://schemas.microsoft.com/office/drawing/2014/main" id="{6EBFEE74-583F-48B2-BE10-E2A2771643A8}"/>
                </a:ext>
              </a:extLst>
            </p:cNvPr>
            <p:cNvSpPr/>
            <p:nvPr/>
          </p:nvSpPr>
          <p:spPr>
            <a:xfrm>
              <a:off x="4051255" y="4139070"/>
              <a:ext cx="1717671" cy="20343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a:p>
          </p:txBody>
        </p:sp>
        <p:sp>
          <p:nvSpPr>
            <p:cNvPr id="38" name="TextBox 37">
              <a:extLst>
                <a:ext uri="{FF2B5EF4-FFF2-40B4-BE49-F238E27FC236}">
                  <a16:creationId xmlns:a16="http://schemas.microsoft.com/office/drawing/2014/main" id="{7766B745-C0E0-4196-8047-4D852ADF3DA0}"/>
                </a:ext>
              </a:extLst>
            </p:cNvPr>
            <p:cNvSpPr txBox="1"/>
            <p:nvPr/>
          </p:nvSpPr>
          <p:spPr>
            <a:xfrm>
              <a:off x="4128974" y="4572087"/>
              <a:ext cx="1546766" cy="3191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it-IT" sz="1400" dirty="0">
                  <a:solidFill>
                    <a:schemeClr val="bg1"/>
                  </a:solidFill>
                </a:rPr>
                <a:t>Desired Props</a:t>
              </a:r>
            </a:p>
          </p:txBody>
        </p:sp>
        <p:sp>
          <p:nvSpPr>
            <p:cNvPr id="91" name="TextBox 90">
              <a:extLst>
                <a:ext uri="{FF2B5EF4-FFF2-40B4-BE49-F238E27FC236}">
                  <a16:creationId xmlns:a16="http://schemas.microsoft.com/office/drawing/2014/main" id="{0F001EFC-3721-4462-AEFE-46BCCB75B920}"/>
                </a:ext>
              </a:extLst>
            </p:cNvPr>
            <p:cNvSpPr txBox="1"/>
            <p:nvPr/>
          </p:nvSpPr>
          <p:spPr>
            <a:xfrm>
              <a:off x="4128974" y="5075718"/>
              <a:ext cx="1546766" cy="3191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it-IT" sz="1400" dirty="0">
                  <a:solidFill>
                    <a:schemeClr val="bg1"/>
                  </a:solidFill>
                </a:rPr>
                <a:t>Reported Props</a:t>
              </a:r>
            </a:p>
          </p:txBody>
        </p:sp>
        <p:sp>
          <p:nvSpPr>
            <p:cNvPr id="39" name="TextBox 38">
              <a:extLst>
                <a:ext uri="{FF2B5EF4-FFF2-40B4-BE49-F238E27FC236}">
                  <a16:creationId xmlns:a16="http://schemas.microsoft.com/office/drawing/2014/main" id="{515D12C1-FE0F-46DE-917A-F1EA163806E8}"/>
                </a:ext>
              </a:extLst>
            </p:cNvPr>
            <p:cNvSpPr txBox="1"/>
            <p:nvPr/>
          </p:nvSpPr>
          <p:spPr>
            <a:xfrm>
              <a:off x="4176699" y="4144695"/>
              <a:ext cx="1499041"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it-IT" sz="1400" dirty="0">
                  <a:solidFill>
                    <a:srgbClr val="4472C4"/>
                  </a:solidFill>
                </a:rPr>
                <a:t>Device Twin</a:t>
              </a:r>
            </a:p>
          </p:txBody>
        </p:sp>
      </p:grpSp>
      <p:sp>
        <p:nvSpPr>
          <p:cNvPr id="44" name="TextBox 43">
            <a:extLst>
              <a:ext uri="{FF2B5EF4-FFF2-40B4-BE49-F238E27FC236}">
                <a16:creationId xmlns:a16="http://schemas.microsoft.com/office/drawing/2014/main" id="{B7DDE8B2-C2B3-4F91-B1DA-2AB349694BDC}"/>
              </a:ext>
            </a:extLst>
          </p:cNvPr>
          <p:cNvSpPr txBox="1"/>
          <p:nvPr/>
        </p:nvSpPr>
        <p:spPr>
          <a:xfrm>
            <a:off x="544243" y="1661283"/>
            <a:ext cx="2773804" cy="369332"/>
          </a:xfrm>
          <a:prstGeom prst="rect">
            <a:avLst/>
          </a:prstGeom>
          <a:noFill/>
        </p:spPr>
        <p:txBody>
          <a:bodyPr wrap="square" rtlCol="0">
            <a:spAutoFit/>
          </a:bodyPr>
          <a:lstStyle/>
          <a:p>
            <a:r>
              <a:rPr lang="it-IT" dirty="0"/>
              <a:t>Weather Station Simulation</a:t>
            </a:r>
          </a:p>
        </p:txBody>
      </p:sp>
      <p:cxnSp>
        <p:nvCxnSpPr>
          <p:cNvPr id="55" name="Connector: Elbow 54">
            <a:extLst>
              <a:ext uri="{FF2B5EF4-FFF2-40B4-BE49-F238E27FC236}">
                <a16:creationId xmlns:a16="http://schemas.microsoft.com/office/drawing/2014/main" id="{C09111C3-C273-4743-A84D-FBC9ED543239}"/>
              </a:ext>
            </a:extLst>
          </p:cNvPr>
          <p:cNvCxnSpPr>
            <a:cxnSpLocks/>
            <a:endCxn id="86" idx="2"/>
          </p:cNvCxnSpPr>
          <p:nvPr/>
        </p:nvCxnSpPr>
        <p:spPr>
          <a:xfrm rot="16200000" flipH="1">
            <a:off x="6967621" y="3697744"/>
            <a:ext cx="1557094" cy="777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2C5BC2AC-7D0C-4CD5-AB84-020E2ADA9B58}"/>
              </a:ext>
            </a:extLst>
          </p:cNvPr>
          <p:cNvCxnSpPr>
            <a:cxnSpLocks/>
            <a:stCxn id="34" idx="2"/>
          </p:cNvCxnSpPr>
          <p:nvPr/>
        </p:nvCxnSpPr>
        <p:spPr>
          <a:xfrm rot="5400000">
            <a:off x="8397972" y="2875729"/>
            <a:ext cx="1168145" cy="47599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3" name="Picture 112">
            <a:extLst>
              <a:ext uri="{FF2B5EF4-FFF2-40B4-BE49-F238E27FC236}">
                <a16:creationId xmlns:a16="http://schemas.microsoft.com/office/drawing/2014/main" id="{F4458BAA-47DA-4CF9-8193-C823576B3E09}"/>
              </a:ext>
            </a:extLst>
          </p:cNvPr>
          <p:cNvPicPr>
            <a:picLocks noChangeAspect="1"/>
          </p:cNvPicPr>
          <p:nvPr/>
        </p:nvPicPr>
        <p:blipFill>
          <a:blip r:embed="rId18">
            <a:clrChange>
              <a:clrFrom>
                <a:srgbClr val="F8F8F8"/>
              </a:clrFrom>
              <a:clrTo>
                <a:srgbClr val="F8F8F8">
                  <a:alpha val="0"/>
                </a:srgbClr>
              </a:clrTo>
            </a:clrChange>
          </a:blip>
          <a:stretch>
            <a:fillRect/>
          </a:stretch>
        </p:blipFill>
        <p:spPr>
          <a:xfrm>
            <a:off x="4452720" y="1751842"/>
            <a:ext cx="774814" cy="742721"/>
          </a:xfrm>
          <a:prstGeom prst="rect">
            <a:avLst/>
          </a:prstGeom>
        </p:spPr>
      </p:pic>
      <p:sp>
        <p:nvSpPr>
          <p:cNvPr id="114" name="TextBox 113">
            <a:extLst>
              <a:ext uri="{FF2B5EF4-FFF2-40B4-BE49-F238E27FC236}">
                <a16:creationId xmlns:a16="http://schemas.microsoft.com/office/drawing/2014/main" id="{9C76BB9A-AD7B-4379-BD1E-E7C63044680E}"/>
              </a:ext>
            </a:extLst>
          </p:cNvPr>
          <p:cNvSpPr txBox="1"/>
          <p:nvPr/>
        </p:nvSpPr>
        <p:spPr>
          <a:xfrm>
            <a:off x="898629" y="524320"/>
            <a:ext cx="3292395" cy="523220"/>
          </a:xfrm>
          <a:prstGeom prst="rect">
            <a:avLst/>
          </a:prstGeom>
          <a:noFill/>
        </p:spPr>
        <p:txBody>
          <a:bodyPr wrap="square" rtlCol="0">
            <a:spAutoFit/>
          </a:bodyPr>
          <a:lstStyle/>
          <a:p>
            <a:r>
              <a:rPr lang="it-IT" sz="2800" dirty="0">
                <a:solidFill>
                  <a:srgbClr val="4472C4"/>
                </a:solidFill>
              </a:rPr>
              <a:t>Wind Farm Simulator</a:t>
            </a:r>
          </a:p>
        </p:txBody>
      </p:sp>
      <p:sp>
        <p:nvSpPr>
          <p:cNvPr id="45" name="Cylinder 44">
            <a:extLst>
              <a:ext uri="{FF2B5EF4-FFF2-40B4-BE49-F238E27FC236}">
                <a16:creationId xmlns:a16="http://schemas.microsoft.com/office/drawing/2014/main" id="{E58D8664-CD5F-448B-9AB8-9EF51C8A755F}"/>
              </a:ext>
            </a:extLst>
          </p:cNvPr>
          <p:cNvSpPr/>
          <p:nvPr/>
        </p:nvSpPr>
        <p:spPr>
          <a:xfrm>
            <a:off x="9299880" y="3048834"/>
            <a:ext cx="923389" cy="104111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1400" dirty="0"/>
              <a:t>Azure Storage</a:t>
            </a:r>
          </a:p>
        </p:txBody>
      </p:sp>
      <p:cxnSp>
        <p:nvCxnSpPr>
          <p:cNvPr id="9" name="Connector: Elbow 8">
            <a:extLst>
              <a:ext uri="{FF2B5EF4-FFF2-40B4-BE49-F238E27FC236}">
                <a16:creationId xmlns:a16="http://schemas.microsoft.com/office/drawing/2014/main" id="{4AD4E6DB-C8E2-4A39-AAE3-88BB7C629CF2}"/>
              </a:ext>
            </a:extLst>
          </p:cNvPr>
          <p:cNvCxnSpPr>
            <a:cxnSpLocks/>
            <a:stCxn id="34" idx="0"/>
            <a:endCxn id="45" idx="4"/>
          </p:cNvCxnSpPr>
          <p:nvPr/>
        </p:nvCxnSpPr>
        <p:spPr>
          <a:xfrm rot="16200000" flipV="1">
            <a:off x="10700170" y="3092489"/>
            <a:ext cx="184929" cy="11387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6A9943C-4A94-4522-971C-9CC9B5BDE624}"/>
              </a:ext>
            </a:extLst>
          </p:cNvPr>
          <p:cNvPicPr>
            <a:picLocks noChangeAspect="1"/>
          </p:cNvPicPr>
          <p:nvPr/>
        </p:nvPicPr>
        <p:blipFill>
          <a:blip r:embed="rId19"/>
          <a:stretch>
            <a:fillRect/>
          </a:stretch>
        </p:blipFill>
        <p:spPr>
          <a:xfrm>
            <a:off x="675598" y="3916287"/>
            <a:ext cx="2565867" cy="1992823"/>
          </a:xfrm>
          <a:prstGeom prst="rect">
            <a:avLst/>
          </a:prstGeom>
        </p:spPr>
      </p:pic>
      <p:cxnSp>
        <p:nvCxnSpPr>
          <p:cNvPr id="13" name="Connector: Elbow 12">
            <a:extLst>
              <a:ext uri="{FF2B5EF4-FFF2-40B4-BE49-F238E27FC236}">
                <a16:creationId xmlns:a16="http://schemas.microsoft.com/office/drawing/2014/main" id="{8089DBD5-E294-44F6-94F4-7BAED05C3CB0}"/>
              </a:ext>
            </a:extLst>
          </p:cNvPr>
          <p:cNvCxnSpPr>
            <a:stCxn id="8" idx="3"/>
            <a:endCxn id="29" idx="4"/>
          </p:cNvCxnSpPr>
          <p:nvPr/>
        </p:nvCxnSpPr>
        <p:spPr>
          <a:xfrm flipV="1">
            <a:off x="3241465" y="3329539"/>
            <a:ext cx="913276" cy="1583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AED24E2-EE52-494C-AEEE-579190BD70FE}"/>
              </a:ext>
            </a:extLst>
          </p:cNvPr>
          <p:cNvSpPr/>
          <p:nvPr/>
        </p:nvSpPr>
        <p:spPr>
          <a:xfrm>
            <a:off x="5258047" y="1555107"/>
            <a:ext cx="1502487"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Time Series Insights</a:t>
            </a:r>
          </a:p>
          <a:p>
            <a:pPr algn="ctr"/>
            <a:r>
              <a:rPr lang="it-IT" sz="1400" dirty="0">
                <a:solidFill>
                  <a:schemeClr val="accent1"/>
                </a:solidFill>
              </a:rPr>
              <a:t>(iottsi7D343425)</a:t>
            </a:r>
          </a:p>
        </p:txBody>
      </p:sp>
      <p:pic>
        <p:nvPicPr>
          <p:cNvPr id="1026" name="Picture 2" descr="Risultati immagini per time series insights">
            <a:extLst>
              <a:ext uri="{FF2B5EF4-FFF2-40B4-BE49-F238E27FC236}">
                <a16:creationId xmlns:a16="http://schemas.microsoft.com/office/drawing/2014/main" id="{277F6E96-C859-421A-A57F-8BA8CC2BDAD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33854" y="627149"/>
            <a:ext cx="888557" cy="8885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03196BC-9BD0-4995-9995-DCF4CA9EFD24}"/>
              </a:ext>
            </a:extLst>
          </p:cNvPr>
          <p:cNvPicPr>
            <a:picLocks noChangeAspect="1"/>
          </p:cNvPicPr>
          <p:nvPr/>
        </p:nvPicPr>
        <p:blipFill>
          <a:blip r:embed="rId21"/>
          <a:stretch>
            <a:fillRect/>
          </a:stretch>
        </p:blipFill>
        <p:spPr>
          <a:xfrm>
            <a:off x="6905244" y="709851"/>
            <a:ext cx="888557" cy="654726"/>
          </a:xfrm>
          <a:prstGeom prst="rect">
            <a:avLst/>
          </a:prstGeom>
        </p:spPr>
      </p:pic>
      <p:sp>
        <p:nvSpPr>
          <p:cNvPr id="52" name="Rectangle 51">
            <a:extLst>
              <a:ext uri="{FF2B5EF4-FFF2-40B4-BE49-F238E27FC236}">
                <a16:creationId xmlns:a16="http://schemas.microsoft.com/office/drawing/2014/main" id="{0D1DD9F5-3D73-4D98-907D-D41D90C7E3C5}"/>
              </a:ext>
            </a:extLst>
          </p:cNvPr>
          <p:cNvSpPr/>
          <p:nvPr/>
        </p:nvSpPr>
        <p:spPr>
          <a:xfrm>
            <a:off x="6702643" y="1335482"/>
            <a:ext cx="1240173"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Power BI Desktop</a:t>
            </a:r>
          </a:p>
        </p:txBody>
      </p:sp>
      <p:cxnSp>
        <p:nvCxnSpPr>
          <p:cNvPr id="17" name="Straight Arrow Connector 16">
            <a:extLst>
              <a:ext uri="{FF2B5EF4-FFF2-40B4-BE49-F238E27FC236}">
                <a16:creationId xmlns:a16="http://schemas.microsoft.com/office/drawing/2014/main" id="{9F897B2F-B87B-4A11-ADDE-293D78D07FE7}"/>
              </a:ext>
            </a:extLst>
          </p:cNvPr>
          <p:cNvCxnSpPr>
            <a:stCxn id="1026" idx="2"/>
            <a:endCxn id="11" idx="0"/>
          </p:cNvCxnSpPr>
          <p:nvPr/>
        </p:nvCxnSpPr>
        <p:spPr>
          <a:xfrm>
            <a:off x="5878133" y="1515706"/>
            <a:ext cx="1679" cy="101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ylinder 62">
            <a:extLst>
              <a:ext uri="{FF2B5EF4-FFF2-40B4-BE49-F238E27FC236}">
                <a16:creationId xmlns:a16="http://schemas.microsoft.com/office/drawing/2014/main" id="{2C3CAF59-8B3E-4769-A13D-2EC80E04D9F1}"/>
              </a:ext>
            </a:extLst>
          </p:cNvPr>
          <p:cNvSpPr/>
          <p:nvPr/>
        </p:nvSpPr>
        <p:spPr>
          <a:xfrm>
            <a:off x="9323547" y="4333144"/>
            <a:ext cx="836229" cy="104111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Warm Path Store</a:t>
            </a:r>
          </a:p>
        </p:txBody>
      </p:sp>
      <p:sp>
        <p:nvSpPr>
          <p:cNvPr id="64" name="Rectangle 63">
            <a:extLst>
              <a:ext uri="{FF2B5EF4-FFF2-40B4-BE49-F238E27FC236}">
                <a16:creationId xmlns:a16="http://schemas.microsoft.com/office/drawing/2014/main" id="{572217BE-F251-4E02-B6A8-33441A2C3F0B}"/>
              </a:ext>
            </a:extLst>
          </p:cNvPr>
          <p:cNvSpPr/>
          <p:nvPr/>
        </p:nvSpPr>
        <p:spPr>
          <a:xfrm>
            <a:off x="7280180" y="5471830"/>
            <a:ext cx="1422581"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Data Lake Storage Gen 1</a:t>
            </a:r>
          </a:p>
          <a:p>
            <a:pPr algn="ctr"/>
            <a:r>
              <a:rPr lang="it-IT" sz="1400" dirty="0">
                <a:solidFill>
                  <a:schemeClr val="accent1"/>
                </a:solidFill>
              </a:rPr>
              <a:t>(iotdls7d343425)</a:t>
            </a:r>
          </a:p>
        </p:txBody>
      </p:sp>
      <p:sp>
        <p:nvSpPr>
          <p:cNvPr id="67" name="Rectangle 66">
            <a:extLst>
              <a:ext uri="{FF2B5EF4-FFF2-40B4-BE49-F238E27FC236}">
                <a16:creationId xmlns:a16="http://schemas.microsoft.com/office/drawing/2014/main" id="{D1EA115B-6CDE-473D-B209-0822EFDA8234}"/>
              </a:ext>
            </a:extLst>
          </p:cNvPr>
          <p:cNvSpPr/>
          <p:nvPr/>
        </p:nvSpPr>
        <p:spPr>
          <a:xfrm>
            <a:off x="8703804" y="5351128"/>
            <a:ext cx="187274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Cosmos DB</a:t>
            </a:r>
          </a:p>
          <a:p>
            <a:pPr algn="ctr"/>
            <a:r>
              <a:rPr lang="it-IT" sz="1400" dirty="0">
                <a:solidFill>
                  <a:schemeClr val="accent1"/>
                </a:solidFill>
              </a:rPr>
              <a:t>(iotcosmos7D343425)</a:t>
            </a:r>
          </a:p>
        </p:txBody>
      </p:sp>
      <p:cxnSp>
        <p:nvCxnSpPr>
          <p:cNvPr id="37" name="Connector: Elbow 36">
            <a:extLst>
              <a:ext uri="{FF2B5EF4-FFF2-40B4-BE49-F238E27FC236}">
                <a16:creationId xmlns:a16="http://schemas.microsoft.com/office/drawing/2014/main" id="{DB8CEA30-8324-4A6E-AD44-C8B1C49439DA}"/>
              </a:ext>
            </a:extLst>
          </p:cNvPr>
          <p:cNvCxnSpPr>
            <a:cxnSpLocks/>
            <a:endCxn id="63" idx="2"/>
          </p:cNvCxnSpPr>
          <p:nvPr/>
        </p:nvCxnSpPr>
        <p:spPr>
          <a:xfrm>
            <a:off x="7357281" y="4086629"/>
            <a:ext cx="1966266" cy="767070"/>
          </a:xfrm>
          <a:prstGeom prst="bentConnector3">
            <a:avLst>
              <a:gd name="adj1" fmla="val 883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9CFDBF9-E403-4345-A6CE-BAB065699868}"/>
              </a:ext>
            </a:extLst>
          </p:cNvPr>
          <p:cNvCxnSpPr>
            <a:cxnSpLocks/>
            <a:stCxn id="15" idx="2"/>
            <a:endCxn id="63" idx="4"/>
          </p:cNvCxnSpPr>
          <p:nvPr/>
        </p:nvCxnSpPr>
        <p:spPr>
          <a:xfrm rot="16200000" flipH="1">
            <a:off x="7010088" y="1704011"/>
            <a:ext cx="3489122" cy="2810253"/>
          </a:xfrm>
          <a:prstGeom prst="bentConnector4">
            <a:avLst>
              <a:gd name="adj1" fmla="val 27393"/>
              <a:gd name="adj2" fmla="val 10664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2C6AE1A8-9B3D-4F24-A058-EAF43F9BC40A}"/>
              </a:ext>
            </a:extLst>
          </p:cNvPr>
          <p:cNvSpPr/>
          <p:nvPr/>
        </p:nvSpPr>
        <p:spPr>
          <a:xfrm>
            <a:off x="8771526" y="2474141"/>
            <a:ext cx="1757728" cy="60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1"/>
                </a:solidFill>
              </a:rPr>
              <a:t>(iotstore7d343425)</a:t>
            </a:r>
          </a:p>
        </p:txBody>
      </p:sp>
      <p:pic>
        <p:nvPicPr>
          <p:cNvPr id="16" name="Picture 15">
            <a:extLst>
              <a:ext uri="{FF2B5EF4-FFF2-40B4-BE49-F238E27FC236}">
                <a16:creationId xmlns:a16="http://schemas.microsoft.com/office/drawing/2014/main" id="{9BA5841E-0F01-4DF7-B334-E12F927BCE67}"/>
              </a:ext>
            </a:extLst>
          </p:cNvPr>
          <p:cNvPicPr>
            <a:picLocks noChangeAspect="1"/>
          </p:cNvPicPr>
          <p:nvPr/>
        </p:nvPicPr>
        <p:blipFill>
          <a:blip r:embed="rId22">
            <a:clrChange>
              <a:clrFrom>
                <a:srgbClr val="F8F8F8"/>
              </a:clrFrom>
              <a:clrTo>
                <a:srgbClr val="F8F8F8">
                  <a:alpha val="0"/>
                </a:srgbClr>
              </a:clrTo>
            </a:clrChange>
            <a:duotone>
              <a:schemeClr val="accent5">
                <a:shade val="45000"/>
                <a:satMod val="135000"/>
              </a:schemeClr>
              <a:prstClr val="white"/>
            </a:duotone>
          </a:blip>
          <a:stretch>
            <a:fillRect/>
          </a:stretch>
        </p:blipFill>
        <p:spPr>
          <a:xfrm>
            <a:off x="3386753" y="4508327"/>
            <a:ext cx="343883" cy="369442"/>
          </a:xfrm>
          <a:prstGeom prst="rect">
            <a:avLst/>
          </a:prstGeom>
        </p:spPr>
      </p:pic>
    </p:spTree>
    <p:extLst>
      <p:ext uri="{BB962C8B-B14F-4D97-AF65-F5344CB8AC3E}">
        <p14:creationId xmlns:p14="http://schemas.microsoft.com/office/powerpoint/2010/main" val="322475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1787</TotalTime>
  <Words>578</Words>
  <Application>Microsoft Office PowerPoint</Application>
  <PresentationFormat>Widescreen</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Luigi Renzi</dc:creator>
  <cp:lastModifiedBy>Luigi Renzi</cp:lastModifiedBy>
  <cp:revision>45</cp:revision>
  <dcterms:created xsi:type="dcterms:W3CDTF">2019-11-02T17:45:47Z</dcterms:created>
  <dcterms:modified xsi:type="dcterms:W3CDTF">2019-11-10T18:34:02Z</dcterms:modified>
</cp:coreProperties>
</file>