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7250" autoAdjust="0"/>
  </p:normalViewPr>
  <p:slideViewPr>
    <p:cSldViewPr snapToGrid="0">
      <p:cViewPr varScale="1">
        <p:scale>
          <a:sx n="24" d="100"/>
          <a:sy n="24" d="100"/>
        </p:scale>
        <p:origin x="2272" y="40"/>
      </p:cViewPr>
      <p:guideLst/>
    </p:cSldViewPr>
  </p:slideViewPr>
  <p:notesTextViewPr>
    <p:cViewPr>
      <p:scale>
        <a:sx n="1" d="1"/>
        <a:sy n="1" d="1"/>
      </p:scale>
      <p:origin x="0" y="-398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A2DDC-F361-46C0-9E5F-6BF7F6F88E24}" type="datetimeFigureOut">
              <a:rPr lang="it-IT" smtClean="0"/>
              <a:t>11/11/2019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4941B-5F6E-4CB9-B7E7-13023CFB8743}" type="slidenum">
              <a:rPr lang="it-IT" smtClean="0"/>
              <a:t>‹#›</a:t>
            </a:fld>
            <a:endParaRPr lang="it-IT"/>
          </a:p>
        </p:txBody>
      </p:sp>
    </p:spTree>
    <p:extLst>
      <p:ext uri="{BB962C8B-B14F-4D97-AF65-F5344CB8AC3E}">
        <p14:creationId xmlns:p14="http://schemas.microsoft.com/office/powerpoint/2010/main" val="382413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400" b="1" dirty="0">
                <a:latin typeface="Century Gothic" panose="020B0502020202020204" pitchFamily="34" charset="0"/>
              </a:rPr>
              <a:t>Core Subsystems</a:t>
            </a:r>
          </a:p>
          <a:p>
            <a:pPr marL="171450" lvl="0" indent="-171450">
              <a:buFont typeface="Arial" panose="020B0604020202020204" pitchFamily="34" charset="0"/>
              <a:buChar char="•"/>
            </a:pPr>
            <a:r>
              <a:rPr lang="it-IT" dirty="0">
                <a:latin typeface="Century Gothic" panose="020B0502020202020204" pitchFamily="34" charset="0"/>
              </a:rPr>
              <a:t>Devices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The wather station will leverage a number of sensors to provide the telemetry information and will connect directly (and securely) to our WiFi network that provides access to the Internet.</a:t>
            </a:r>
          </a:p>
          <a:p>
            <a:pPr marL="1085850" lvl="2" indent="-171450">
              <a:buFont typeface="Arial" panose="020B0604020202020204" pitchFamily="34" charset="0"/>
              <a:buChar char="•"/>
            </a:pPr>
            <a:r>
              <a:rPr lang="it-IT" dirty="0">
                <a:latin typeface="Century Gothic" panose="020B0502020202020204" pitchFamily="34" charset="0"/>
              </a:rPr>
              <a:t>The weather station will provide the following telemetry data:</a:t>
            </a:r>
          </a:p>
          <a:p>
            <a:pPr marL="1543050" lvl="3" indent="-171450">
              <a:buFont typeface="Arial" panose="020B0604020202020204" pitchFamily="34" charset="0"/>
              <a:buChar char="•"/>
            </a:pPr>
            <a:r>
              <a:rPr lang="it-IT" dirty="0">
                <a:latin typeface="Century Gothic" panose="020B0502020202020204" pitchFamily="34" charset="0"/>
              </a:rPr>
              <a:t>Temperature in Celsius (C)</a:t>
            </a:r>
          </a:p>
          <a:p>
            <a:pPr marL="1543050" lvl="3" indent="-171450">
              <a:buFont typeface="Arial" panose="020B0604020202020204" pitchFamily="34" charset="0"/>
              <a:buChar char="•"/>
            </a:pPr>
            <a:r>
              <a:rPr lang="it-IT" dirty="0">
                <a:latin typeface="Century Gothic" panose="020B0502020202020204" pitchFamily="34" charset="0"/>
              </a:rPr>
              <a:t>Humidity in relative Humidity (rH)</a:t>
            </a:r>
          </a:p>
          <a:p>
            <a:pPr marL="1543050" lvl="3" indent="-171450">
              <a:buFont typeface="Arial" panose="020B0604020202020204" pitchFamily="34" charset="0"/>
              <a:buChar char="•"/>
            </a:pPr>
            <a:r>
              <a:rPr lang="it-IT" dirty="0">
                <a:latin typeface="Century Gothic" panose="020B0502020202020204" pitchFamily="34" charset="0"/>
              </a:rPr>
              <a:t>Pressure in hectopascal (hPa)</a:t>
            </a:r>
          </a:p>
          <a:p>
            <a:pPr marL="1543050" lvl="3" indent="-171450">
              <a:buFont typeface="Arial" panose="020B0604020202020204" pitchFamily="34" charset="0"/>
              <a:buChar char="•"/>
            </a:pPr>
            <a:r>
              <a:rPr lang="it-IT" dirty="0">
                <a:latin typeface="Century Gothic" panose="020B0502020202020204" pitchFamily="34" charset="0"/>
              </a:rPr>
              <a:t>Wind Speed in meters per second (m/s)</a:t>
            </a:r>
          </a:p>
          <a:p>
            <a:pPr marL="1543050" lvl="3" indent="-171450">
              <a:buFont typeface="Arial" panose="020B0604020202020204" pitchFamily="34" charset="0"/>
              <a:buChar char="•"/>
            </a:pPr>
            <a:r>
              <a:rPr lang="it-IT" dirty="0">
                <a:latin typeface="Century Gothic" panose="020B0502020202020204" pitchFamily="34" charset="0"/>
              </a:rPr>
              <a:t>Wind Direction in degrees</a:t>
            </a:r>
          </a:p>
          <a:p>
            <a:pPr marL="1085850" lvl="2" indent="-171450">
              <a:buFont typeface="Arial" panose="020B0604020202020204" pitchFamily="34" charset="0"/>
              <a:buChar char="•"/>
            </a:pPr>
            <a:r>
              <a:rPr lang="it-IT" dirty="0">
                <a:latin typeface="Century Gothic" panose="020B0502020202020204" pitchFamily="34" charset="0"/>
              </a:rPr>
              <a:t>Telemetry will be sent in JSON format; the field that identify the sensor telemetry data use the number data type, and the remaining fields (metadata) contain string data.</a:t>
            </a:r>
          </a:p>
          <a:p>
            <a:pPr marL="1085850" lvl="2" indent="-171450">
              <a:buFont typeface="Arial" panose="020B0604020202020204" pitchFamily="34" charset="0"/>
              <a:buChar char="•"/>
            </a:pPr>
            <a:r>
              <a:rPr lang="it-IT" dirty="0">
                <a:latin typeface="Century Gothic" panose="020B0502020202020204" pitchFamily="34" charset="0"/>
              </a:rPr>
              <a:t>The solution must support adjusting the frequency in response to conditions detected in the cloud.</a:t>
            </a:r>
          </a:p>
          <a:p>
            <a:pPr marL="1085850" lvl="2" indent="-171450">
              <a:buFont typeface="Arial" panose="020B0604020202020204" pitchFamily="34" charset="0"/>
              <a:buChar char="•"/>
            </a:pPr>
            <a:r>
              <a:rPr lang="it-IT" dirty="0">
                <a:latin typeface="Century Gothic" panose="020B0502020202020204" pitchFamily="34" charset="0"/>
              </a:rPr>
              <a:t>Weather Station will be simulated using an MXChip Devkit AZ3166 Devkit </a:t>
            </a:r>
          </a:p>
          <a:p>
            <a:pPr marL="1085850" lvl="2" indent="-171450">
              <a:buFont typeface="Arial" panose="020B0604020202020204" pitchFamily="34" charset="0"/>
              <a:buChar char="•"/>
            </a:pPr>
            <a:r>
              <a:rPr lang="it-IT" dirty="0">
                <a:latin typeface="Century Gothic" panose="020B0502020202020204" pitchFamily="34" charset="0"/>
              </a:rPr>
              <a:t>The weather station application will be written in C/C++</a:t>
            </a:r>
          </a:p>
          <a:p>
            <a:pPr marL="1085850" lvl="2" indent="-171450">
              <a:buFont typeface="Arial" panose="020B0604020202020204" pitchFamily="34" charset="0"/>
              <a:buChar char="•"/>
            </a:pPr>
            <a:r>
              <a:rPr lang="it-IT" dirty="0">
                <a:latin typeface="Century Gothic" panose="020B0502020202020204" pitchFamily="34" charset="0"/>
              </a:rPr>
              <a:t>The MXChip devkit will use on-board LEDs as follow</a:t>
            </a:r>
          </a:p>
          <a:p>
            <a:pPr marL="1543050" lvl="3" indent="-171450">
              <a:buFont typeface="Arial" panose="020B0604020202020204" pitchFamily="34" charset="0"/>
              <a:buChar char="•"/>
            </a:pPr>
            <a:r>
              <a:rPr lang="it-IT" dirty="0">
                <a:latin typeface="Century Gothic" panose="020B0502020202020204" pitchFamily="34" charset="0"/>
              </a:rPr>
              <a:t>The WiFi LED will illuminate upon connection to the local WiFi</a:t>
            </a:r>
          </a:p>
          <a:p>
            <a:pPr marL="1543050" lvl="3" indent="-171450">
              <a:buFont typeface="Arial" panose="020B0604020202020204" pitchFamily="34" charset="0"/>
              <a:buChar char="•"/>
            </a:pPr>
            <a:r>
              <a:rPr lang="it-IT" dirty="0">
                <a:latin typeface="Century Gothic" panose="020B0502020202020204" pitchFamily="34" charset="0"/>
              </a:rPr>
              <a:t>The Azure LED will illuminate on connection to the cloud</a:t>
            </a:r>
          </a:p>
          <a:p>
            <a:pPr marL="1543050" lvl="3" indent="-171450">
              <a:buFont typeface="Arial" panose="020B0604020202020204" pitchFamily="34" charset="0"/>
              <a:buChar char="•"/>
            </a:pPr>
            <a:r>
              <a:rPr lang="it-IT" dirty="0">
                <a:latin typeface="Century Gothic" panose="020B0502020202020204" pitchFamily="34" charset="0"/>
              </a:rPr>
              <a:t>The User LED will flash whenever data is sent to the cloud</a:t>
            </a:r>
          </a:p>
          <a:p>
            <a:pPr marL="1543050" lvl="3" indent="-171450">
              <a:buFont typeface="Arial" panose="020B0604020202020204" pitchFamily="34" charset="0"/>
              <a:buChar char="•"/>
            </a:pPr>
            <a:r>
              <a:rPr lang="it-IT" dirty="0">
                <a:latin typeface="Century Gothic" panose="020B0502020202020204" pitchFamily="34" charset="0"/>
              </a:rPr>
              <a:t>The RGB LED color will change in response to messages from the cloud changing the Wind Speed Status:</a:t>
            </a:r>
          </a:p>
          <a:p>
            <a:pPr marL="2000250" lvl="4" indent="-171450">
              <a:buFont typeface="Arial" panose="020B0604020202020204" pitchFamily="34" charset="0"/>
              <a:buChar char="•"/>
            </a:pPr>
            <a:r>
              <a:rPr lang="it-IT" dirty="0">
                <a:latin typeface="Century Gothic" panose="020B0502020202020204" pitchFamily="34" charset="0"/>
              </a:rPr>
              <a:t>Green – Wind Speed is within Normal Conditions</a:t>
            </a:r>
          </a:p>
          <a:p>
            <a:pPr marL="2000250" lvl="4" indent="-171450">
              <a:buFont typeface="Arial" panose="020B0604020202020204" pitchFamily="34" charset="0"/>
              <a:buChar char="•"/>
            </a:pPr>
            <a:r>
              <a:rPr lang="it-IT" dirty="0">
                <a:latin typeface="Century Gothic" panose="020B0502020202020204" pitchFamily="34" charset="0"/>
              </a:rPr>
              <a:t>Orange – Wind Speed is within Strong Conditions</a:t>
            </a:r>
          </a:p>
          <a:p>
            <a:pPr marL="2000250" lvl="4" indent="-171450">
              <a:buFont typeface="Arial" panose="020B0604020202020204" pitchFamily="34" charset="0"/>
              <a:buChar char="•"/>
            </a:pPr>
            <a:r>
              <a:rPr lang="it-IT" dirty="0">
                <a:latin typeface="Century Gothic" panose="020B0502020202020204" pitchFamily="34" charset="0"/>
              </a:rPr>
              <a:t>Red – Wind Speed is within Dangerous Conditions</a:t>
            </a:r>
          </a:p>
          <a:p>
            <a:pPr marL="1085850" lvl="2" indent="-171450">
              <a:buFont typeface="Arial" panose="020B0604020202020204" pitchFamily="34" charset="0"/>
              <a:buChar char="•"/>
            </a:pPr>
            <a:r>
              <a:rPr lang="it-IT" dirty="0">
                <a:latin typeface="Century Gothic" panose="020B0502020202020204" pitchFamily="34" charset="0"/>
              </a:rPr>
              <a:t>The MXChip OLED display will show the following information:</a:t>
            </a:r>
          </a:p>
          <a:p>
            <a:pPr marL="1543050" lvl="3" indent="-171450">
              <a:buFont typeface="Arial" panose="020B0604020202020204" pitchFamily="34" charset="0"/>
              <a:buChar char="•"/>
            </a:pPr>
            <a:r>
              <a:rPr lang="it-IT" dirty="0">
                <a:latin typeface="Century Gothic" panose="020B0502020202020204" pitchFamily="34" charset="0"/>
              </a:rPr>
              <a:t>Wind Direction in degrees</a:t>
            </a:r>
          </a:p>
          <a:p>
            <a:pPr marL="1543050" lvl="3" indent="-171450">
              <a:buFont typeface="Arial" panose="020B0604020202020204" pitchFamily="34" charset="0"/>
              <a:buChar char="•"/>
            </a:pPr>
            <a:r>
              <a:rPr lang="it-IT" dirty="0">
                <a:latin typeface="Century Gothic" panose="020B0502020202020204" pitchFamily="34" charset="0"/>
              </a:rPr>
              <a:t>Wind Direction as text: NORTH, NORTH-EAST, EAST, etc.</a:t>
            </a:r>
          </a:p>
          <a:p>
            <a:pPr marL="1543050" lvl="3" indent="-171450">
              <a:buFont typeface="Arial" panose="020B0604020202020204" pitchFamily="34" charset="0"/>
              <a:buChar char="•"/>
            </a:pPr>
            <a:r>
              <a:rPr lang="it-IT" dirty="0">
                <a:latin typeface="Century Gothic" panose="020B0502020202020204" pitchFamily="34" charset="0"/>
              </a:rPr>
              <a:t>Wind Speed in m/s</a:t>
            </a:r>
          </a:p>
          <a:p>
            <a:pPr marL="171450" indent="-171450">
              <a:buFont typeface="Arial" panose="020B0604020202020204" pitchFamily="34" charset="0"/>
              <a:buChar char="•"/>
            </a:pPr>
            <a:r>
              <a:rPr lang="it-IT" dirty="0">
                <a:latin typeface="Century Gothic" panose="020B0502020202020204" pitchFamily="34" charset="0"/>
              </a:rPr>
              <a:t>Cloud Gateway (IoT Hub)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The cloud will communicate with the Weather Station via changes made to the Device Twin. The device twin will have the following desired properties:</a:t>
            </a:r>
          </a:p>
          <a:p>
            <a:pPr marL="1543050" lvl="3" indent="-171450">
              <a:buFont typeface="Arial" panose="020B0604020202020204" pitchFamily="34" charset="0"/>
              <a:buChar char="•"/>
            </a:pPr>
            <a:r>
              <a:rPr lang="it-IT" dirty="0">
                <a:latin typeface="Century Gothic" panose="020B0502020202020204" pitchFamily="34" charset="0"/>
              </a:rPr>
              <a:t>windSpeedStatus – string value: Normal | Strong | Dangerous</a:t>
            </a:r>
          </a:p>
          <a:p>
            <a:pPr marL="1543050" lvl="3" indent="-171450">
              <a:buFont typeface="Arial" panose="020B0604020202020204" pitchFamily="34" charset="0"/>
              <a:buChar char="•"/>
            </a:pPr>
            <a:r>
              <a:rPr lang="it-IT" dirty="0">
                <a:latin typeface="Century Gothic" panose="020B0502020202020204" pitchFamily="34" charset="0"/>
              </a:rPr>
              <a:t>updateFrequencySeconds – number value that controls how often the device sends telemetry to the cloud.</a:t>
            </a:r>
          </a:p>
          <a:p>
            <a:pPr marL="628650" lvl="1" indent="-171450">
              <a:buFont typeface="Arial" panose="020B0604020202020204" pitchFamily="34" charset="0"/>
              <a:buChar char="•"/>
            </a:pPr>
            <a:r>
              <a:rPr lang="it-IT" dirty="0">
                <a:latin typeface="Century Gothic" panose="020B0502020202020204" pitchFamily="34" charset="0"/>
              </a:rPr>
              <a:t>IoT Hub enable highly secure and reliable communication between our IoT application and the device. It supports per-device authentication, built-in device management, and scaled provisioning. It allows to establish a securety-enhanced communication channel for sending and receiving data from IoT devices.</a:t>
            </a:r>
          </a:p>
          <a:p>
            <a:pPr marL="171450" indent="-171450">
              <a:buFont typeface="Arial" panose="020B0604020202020204" pitchFamily="34" charset="0"/>
              <a:buChar char="•"/>
            </a:pPr>
            <a:r>
              <a:rPr lang="it-IT" dirty="0">
                <a:latin typeface="Century Gothic" panose="020B0502020202020204" pitchFamily="34" charset="0"/>
              </a:rPr>
              <a:t>Stream Processors</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The device telemetry will be stored in the cloud for long-term use</a:t>
            </a:r>
          </a:p>
          <a:p>
            <a:pPr marL="1085850" lvl="2" indent="-171450">
              <a:buFont typeface="Arial" panose="020B0604020202020204" pitchFamily="34" charset="0"/>
              <a:buChar char="•"/>
            </a:pPr>
            <a:r>
              <a:rPr lang="it-IT" dirty="0">
                <a:latin typeface="Century Gothic" panose="020B0502020202020204" pitchFamily="34" charset="0"/>
              </a:rPr>
              <a:t>Azure Streaming Analytics will be used to process incoming data and direct it to the appropriate output.</a:t>
            </a:r>
          </a:p>
          <a:p>
            <a:pPr marL="171450" indent="-171450">
              <a:buFont typeface="Arial" panose="020B0604020202020204" pitchFamily="34" charset="0"/>
              <a:buChar char="•"/>
            </a:pPr>
            <a:r>
              <a:rPr lang="it-IT" dirty="0">
                <a:latin typeface="Century Gothic" panose="020B0502020202020204" pitchFamily="34" charset="0"/>
              </a:rPr>
              <a:t>Business Integration Processes</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The cloud will communicate with the Weather Station via changes made to the Device Twin</a:t>
            </a:r>
          </a:p>
          <a:p>
            <a:pPr marL="1085850" lvl="2" indent="-171450">
              <a:buFont typeface="Arial" panose="020B0604020202020204" pitchFamily="34" charset="0"/>
              <a:buChar char="•"/>
            </a:pPr>
            <a:r>
              <a:rPr lang="it-IT" dirty="0">
                <a:latin typeface="Century Gothic" panose="020B0502020202020204" pitchFamily="34" charset="0"/>
              </a:rPr>
              <a:t>An Azure Function connected to Azure Streaming Analytics will be used to update the device twin in accordance with the requirements</a:t>
            </a:r>
          </a:p>
          <a:p>
            <a:pPr marL="1085850" lvl="2" indent="-171450">
              <a:buFont typeface="Arial" panose="020B0604020202020204" pitchFamily="34" charset="0"/>
              <a:buChar char="•"/>
            </a:pPr>
            <a:r>
              <a:rPr lang="it-IT" dirty="0">
                <a:latin typeface="Century Gothic" panose="020B0502020202020204" pitchFamily="34" charset="0"/>
              </a:rPr>
              <a:t>Any server side code will be written using C# and .NET</a:t>
            </a:r>
          </a:p>
          <a:p>
            <a:pPr marL="171450" indent="-171450">
              <a:buFont typeface="Arial" panose="020B0604020202020204" pitchFamily="34" charset="0"/>
              <a:buChar char="•"/>
            </a:pPr>
            <a:r>
              <a:rPr lang="it-IT" dirty="0">
                <a:latin typeface="Century Gothic" panose="020B0502020202020204" pitchFamily="34" charset="0"/>
              </a:rPr>
              <a:t>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The device telemetry will be stored in the cloud for long-term use</a:t>
            </a:r>
          </a:p>
          <a:p>
            <a:pPr marL="628650" lvl="1" indent="-171450">
              <a:buFont typeface="Arial" panose="020B0604020202020204" pitchFamily="34" charset="0"/>
              <a:buChar char="•"/>
            </a:pPr>
            <a:r>
              <a:rPr lang="it-IT" dirty="0">
                <a:latin typeface="Century Gothic" panose="020B0502020202020204" pitchFamily="34" charset="0"/>
              </a:rPr>
              <a:t>Azure Data Lake Storage Gen 1 will be used as cold storage repository; Azure Streaming Analytics will send the data to the storage, and data will then be processed in Azure Data Lake Analytics. This storage technology allows to create hyper-scale, Hadoop-compatible repository for analytics on data of any size, type, and ingestion speed. Furthermore, Data Lake Storage Gen1 provides industry-standard availability and reliability and also provides enterprise-grade security for the stored data. Another important feature of this type of storage is that it can store any data in its native format, without requiring any prior transformations. Data Lake Storage Gen1 does not require a schema to be defined before the data is loaded, leaving it up to the individual analytic framework to interpret the data and define the schema at the time of the analysis. </a:t>
            </a:r>
            <a:r>
              <a:rPr lang="it-IT">
                <a:latin typeface="Century Gothic" panose="020B0502020202020204" pitchFamily="34" charset="0"/>
              </a:rPr>
              <a:t>The ability to store files of arbitrary sizes and formats makes it possible for Data Lake Storage Gen1 to handle structured, semi-structured, and unstructured data.</a:t>
            </a:r>
            <a:endParaRPr lang="it-IT" dirty="0">
              <a:latin typeface="Century Gothic" panose="020B0502020202020204" pitchFamily="34" charset="0"/>
            </a:endParaRPr>
          </a:p>
          <a:p>
            <a:pPr marL="171450" indent="-171450">
              <a:buFont typeface="Arial" panose="020B0604020202020204" pitchFamily="34" charset="0"/>
              <a:buChar char="•"/>
            </a:pPr>
            <a:r>
              <a:rPr lang="it-IT" dirty="0">
                <a:latin typeface="Century Gothic" panose="020B0502020202020204" pitchFamily="34" charset="0"/>
              </a:rPr>
              <a:t>User Interface</a:t>
            </a:r>
          </a:p>
          <a:p>
            <a:pPr marL="171450" indent="-171450">
              <a:buFont typeface="Arial" panose="020B0604020202020204" pitchFamily="34" charset="0"/>
              <a:buChar char="•"/>
            </a:pPr>
            <a:endParaRPr lang="it-IT" dirty="0">
              <a:latin typeface="Century Gothic" panose="020B0502020202020204" pitchFamily="34" charset="0"/>
            </a:endParaRPr>
          </a:p>
          <a:p>
            <a:pPr marL="171450" indent="-171450">
              <a:buFont typeface="Arial" panose="020B0604020202020204" pitchFamily="34" charset="0"/>
              <a:buChar char="•"/>
            </a:pPr>
            <a:endParaRPr lang="it-IT" dirty="0">
              <a:latin typeface="Century Gothic" panose="020B0502020202020204" pitchFamily="34" charset="0"/>
            </a:endParaRPr>
          </a:p>
          <a:p>
            <a:pPr marL="0" indent="0">
              <a:buFont typeface="Arial" panose="020B0604020202020204" pitchFamily="34" charset="0"/>
              <a:buNone/>
            </a:pPr>
            <a:r>
              <a:rPr lang="it-IT" sz="1400" b="1" dirty="0">
                <a:latin typeface="Century Gothic" panose="020B0502020202020204" pitchFamily="34" charset="0"/>
              </a:rPr>
              <a:t>Optional Subsystems</a:t>
            </a:r>
          </a:p>
          <a:p>
            <a:pPr marL="171450" indent="-171450">
              <a:buFont typeface="Arial" panose="020B0604020202020204" pitchFamily="34" charset="0"/>
              <a:buChar char="•"/>
            </a:pPr>
            <a:r>
              <a:rPr lang="it-IT" sz="1200" b="0" dirty="0">
                <a:latin typeface="Century Gothic" panose="020B0502020202020204" pitchFamily="34" charset="0"/>
              </a:rPr>
              <a:t>Machine Learning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The device telemetry will be stored in the cloud for long-term 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Data Lake Analytics will be used to compute some statistics from telemetry data. It allows to execute big data jobs at scale through development of massively parallel programs. Furthermore, it supports enterprise-grade security and auditing features.</a:t>
            </a:r>
          </a:p>
          <a:p>
            <a:pPr marL="628650" lvl="1" indent="-171450">
              <a:buFont typeface="Arial" panose="020B0604020202020204" pitchFamily="34" charset="0"/>
              <a:buChar char="•"/>
            </a:pPr>
            <a:endParaRPr lang="it-IT" sz="1200" b="0" dirty="0">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DC04941B-5F6E-4CB9-B7E7-13023CFB8743}" type="slidenum">
              <a:rPr lang="it-IT" smtClean="0"/>
              <a:t>1</a:t>
            </a:fld>
            <a:endParaRPr lang="it-IT"/>
          </a:p>
        </p:txBody>
      </p:sp>
    </p:spTree>
    <p:extLst>
      <p:ext uri="{BB962C8B-B14F-4D97-AF65-F5344CB8AC3E}">
        <p14:creationId xmlns:p14="http://schemas.microsoft.com/office/powerpoint/2010/main" val="18844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8793-3FF7-4D79-B412-CE8EAC6D0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EB06B1FE-3178-44E5-B991-0226AC44E6A0}"/>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EB30B9F0-80AD-4850-BB36-30766FD3BBEE}"/>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1E033D71-2EE4-47DD-9000-05AF773CAB5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715394D-FAF9-41A8-BBCA-6F7A46370111}"/>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8413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A13F-0A0D-4884-B313-C097CB7704CB}"/>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AAF39E3-4474-4A3F-AE8D-2E3798BD9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3221D0D-E1F8-4E28-9155-278FCBF94FB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B8C91723-FEAB-49F3-853A-67E9ACA6C66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309D1E-DE0A-406B-8FB7-0F54AD3CBBA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97383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803B5-34E2-4E8D-A29E-03AE3233EEB5}"/>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27B686A-9A39-4713-8FF5-E5AE623DBF72}"/>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518745A-37E5-47CB-8451-FB11CDD14242}"/>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8662D447-FA3E-4DB7-937C-DDF2DAD58F9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0467F97-6BBB-4A44-A79F-3FFAB5B8422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8528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A9A7-6DB9-4EE4-A8B8-E0C2DF6DC30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AB6475F-3688-44DD-AA64-164ECCA83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F115720-2A96-486D-AAE5-89F082E10B8D}"/>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A5E34BF9-A144-4439-A01A-DD82C5EA9B6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E98080-DED0-4369-8314-07B8DBF01F4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20965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FFD3-53C8-4C9F-A5FC-41117DE06C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87ABB91-C8F5-4A00-B850-EFFFCB17042D}"/>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4655D-6F2A-43CA-936D-98EDAABC9B1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B5888113-5A88-4649-9EAC-9966EADFB39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A28E0DE-178F-4D00-8390-D00FFA35FADF}"/>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96531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7E1-BAA7-4FE3-9CA4-F5722367854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FB8A575-A9A0-41A8-9DC8-EC1480D16374}"/>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08F49788-7C66-4B71-B254-797980F53231}"/>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9196D24D-D2D0-44C4-B03D-6E03E57BE3E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ED809100-2F9A-4E33-9447-4C24BB832E5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3E384C8-CE83-4351-BA68-CD5D7186DBE7}"/>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0960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5B6B-25E3-4E54-BE21-C2790947950F}"/>
              </a:ext>
            </a:extLst>
          </p:cNvPr>
          <p:cNvSpPr>
            <a:spLocks noGrp="1"/>
          </p:cNvSpPr>
          <p:nvPr>
            <p:ph type="title"/>
          </p:nvPr>
        </p:nvSpPr>
        <p:spPr>
          <a:xfrm>
            <a:off x="839789"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A96A1B9-2C34-47C8-8208-98F6847B130B}"/>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DC7EA-29CC-4C4C-BD3D-365E97BDC55E}"/>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7EFD0F5-8378-4D5C-ADF2-592E71A908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371BB-0867-4C9C-AD18-CD1D5ED3033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18CDF46-6EB8-4040-816A-3032CC3948E4}"/>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8" name="Footer Placeholder 7">
            <a:extLst>
              <a:ext uri="{FF2B5EF4-FFF2-40B4-BE49-F238E27FC236}">
                <a16:creationId xmlns:a16="http://schemas.microsoft.com/office/drawing/2014/main" id="{3425D5B6-90E1-4769-BB24-6FB37A696B6F}"/>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7A5F9BD-69A2-45B6-BD19-E80C4E3B6984}"/>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65147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E23-0763-4243-B194-E909FCE21BA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40E4C92-63D3-408A-B0AC-036CA682DA2C}"/>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4" name="Footer Placeholder 3">
            <a:extLst>
              <a:ext uri="{FF2B5EF4-FFF2-40B4-BE49-F238E27FC236}">
                <a16:creationId xmlns:a16="http://schemas.microsoft.com/office/drawing/2014/main" id="{33E57B08-917B-4BDB-95EE-0927475052E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597B0CAD-9071-4EC6-A550-AE217692990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699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B4DA4-589A-462C-88D0-EFB6CA3A5D4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3" name="Footer Placeholder 2">
            <a:extLst>
              <a:ext uri="{FF2B5EF4-FFF2-40B4-BE49-F238E27FC236}">
                <a16:creationId xmlns:a16="http://schemas.microsoft.com/office/drawing/2014/main" id="{C53C002C-B07D-4D19-834E-49754DBDCEC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692D500F-C0DC-4535-9A8C-DBF443489270}"/>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0837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93AC-3E6E-42B7-B192-1F524F958A25}"/>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4E8D2486-3DAB-4FE1-9C13-A4A9CD41E36F}"/>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D458FFE1-7A53-4842-B9BB-7B3E7BB4E0B0}"/>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70EB5-1E3F-4CD2-BB46-9C2F89B8997B}"/>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190B526E-0E98-4C31-B7C1-001EB1BC9C9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2524155-3471-4556-98BC-EE247DC800D6}"/>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92343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62F6-6D8E-4FF9-9ECE-CE254445B394}"/>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4D176E4-D3C4-4283-939B-28D2A8B11E8B}"/>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it-IT"/>
          </a:p>
        </p:txBody>
      </p:sp>
      <p:sp>
        <p:nvSpPr>
          <p:cNvPr id="4" name="Text Placeholder 3">
            <a:extLst>
              <a:ext uri="{FF2B5EF4-FFF2-40B4-BE49-F238E27FC236}">
                <a16:creationId xmlns:a16="http://schemas.microsoft.com/office/drawing/2014/main" id="{529E6B56-11EF-4297-A613-E6BB85528E3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36271-9837-4F3A-9FEF-A9A90D8E90CA}"/>
              </a:ext>
            </a:extLst>
          </p:cNvPr>
          <p:cNvSpPr>
            <a:spLocks noGrp="1"/>
          </p:cNvSpPr>
          <p:nvPr>
            <p:ph type="dt" sz="half" idx="10"/>
          </p:nvPr>
        </p:nvSpPr>
        <p:spPr/>
        <p:txBody>
          <a:bodyPr/>
          <a:lstStyle/>
          <a:p>
            <a:fld id="{63615552-887B-45F6-B150-B606B592F51E}" type="datetimeFigureOut">
              <a:rPr lang="it-IT" smtClean="0"/>
              <a:t>11/11/2019</a:t>
            </a:fld>
            <a:endParaRPr lang="it-IT"/>
          </a:p>
        </p:txBody>
      </p:sp>
      <p:sp>
        <p:nvSpPr>
          <p:cNvPr id="6" name="Footer Placeholder 5">
            <a:extLst>
              <a:ext uri="{FF2B5EF4-FFF2-40B4-BE49-F238E27FC236}">
                <a16:creationId xmlns:a16="http://schemas.microsoft.com/office/drawing/2014/main" id="{825F1A2A-0C52-4A6A-A10E-4CB9DC14AB0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BB9A959-F36F-4FBB-A05D-4212C412558C}"/>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32949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1B34C-8C26-4485-8240-329A5990F2B1}"/>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35347D7-87A7-4A5E-9FEF-6E29919214C0}"/>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51DED06-9C32-46A9-A97A-975BC68E634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15552-887B-45F6-B150-B606B592F51E}" type="datetimeFigureOut">
              <a:rPr lang="it-IT" smtClean="0"/>
              <a:t>11/11/2019</a:t>
            </a:fld>
            <a:endParaRPr lang="it-IT"/>
          </a:p>
        </p:txBody>
      </p:sp>
      <p:sp>
        <p:nvSpPr>
          <p:cNvPr id="5" name="Footer Placeholder 4">
            <a:extLst>
              <a:ext uri="{FF2B5EF4-FFF2-40B4-BE49-F238E27FC236}">
                <a16:creationId xmlns:a16="http://schemas.microsoft.com/office/drawing/2014/main" id="{404CF10B-BA98-4F3C-826D-2FD0A7608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9ECF5F6-AC91-4408-8F18-2A99D57BEB85}"/>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A404C-D54F-4F1A-8E2A-A0D0F013C0EA}" type="slidenum">
              <a:rPr lang="it-IT" smtClean="0"/>
              <a:t>‹#›</a:t>
            </a:fld>
            <a:endParaRPr lang="it-IT"/>
          </a:p>
        </p:txBody>
      </p:sp>
    </p:spTree>
    <p:extLst>
      <p:ext uri="{BB962C8B-B14F-4D97-AF65-F5344CB8AC3E}">
        <p14:creationId xmlns:p14="http://schemas.microsoft.com/office/powerpoint/2010/main" val="147776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DBE530E-CACE-4B5B-B260-0A0E706F8942}"/>
              </a:ext>
            </a:extLst>
          </p:cNvPr>
          <p:cNvSpPr/>
          <p:nvPr/>
        </p:nvSpPr>
        <p:spPr>
          <a:xfrm>
            <a:off x="370861" y="167780"/>
            <a:ext cx="4347931" cy="6417578"/>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p>
        </p:txBody>
      </p:sp>
      <p:grpSp>
        <p:nvGrpSpPr>
          <p:cNvPr id="58" name="Group 57">
            <a:extLst>
              <a:ext uri="{FF2B5EF4-FFF2-40B4-BE49-F238E27FC236}">
                <a16:creationId xmlns:a16="http://schemas.microsoft.com/office/drawing/2014/main" id="{BF82A335-0EC8-44FD-ABAC-190229DCCABB}"/>
              </a:ext>
            </a:extLst>
          </p:cNvPr>
          <p:cNvGrpSpPr/>
          <p:nvPr/>
        </p:nvGrpSpPr>
        <p:grpSpPr>
          <a:xfrm>
            <a:off x="2179905" y="6101943"/>
            <a:ext cx="729842" cy="696286"/>
            <a:chOff x="1526795" y="5691930"/>
            <a:chExt cx="729842" cy="696286"/>
          </a:xfrm>
        </p:grpSpPr>
        <p:sp>
          <p:nvSpPr>
            <p:cNvPr id="7" name="Oval 6">
              <a:extLst>
                <a:ext uri="{FF2B5EF4-FFF2-40B4-BE49-F238E27FC236}">
                  <a16:creationId xmlns:a16="http://schemas.microsoft.com/office/drawing/2014/main" id="{4B467782-7F83-49A0-9348-23578B5598FE}"/>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Graphic 5" descr="Network">
              <a:extLst>
                <a:ext uri="{FF2B5EF4-FFF2-40B4-BE49-F238E27FC236}">
                  <a16:creationId xmlns:a16="http://schemas.microsoft.com/office/drawing/2014/main" id="{419C6EF2-E3B1-474B-AD89-A59C488D0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663116" y="5811473"/>
              <a:ext cx="457200" cy="457200"/>
            </a:xfrm>
            <a:prstGeom prst="rect">
              <a:avLst/>
            </a:prstGeom>
          </p:spPr>
        </p:pic>
      </p:grpSp>
      <p:sp>
        <p:nvSpPr>
          <p:cNvPr id="12" name="Rectangle: Rounded Corners 11">
            <a:extLst>
              <a:ext uri="{FF2B5EF4-FFF2-40B4-BE49-F238E27FC236}">
                <a16:creationId xmlns:a16="http://schemas.microsoft.com/office/drawing/2014/main" id="{CD5A363D-C53D-4D4C-A041-7631AC7F59AA}"/>
              </a:ext>
            </a:extLst>
          </p:cNvPr>
          <p:cNvSpPr/>
          <p:nvPr/>
        </p:nvSpPr>
        <p:spPr>
          <a:xfrm>
            <a:off x="4943959" y="167780"/>
            <a:ext cx="4362995"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ctangle: Rounded Corners 13">
            <a:extLst>
              <a:ext uri="{FF2B5EF4-FFF2-40B4-BE49-F238E27FC236}">
                <a16:creationId xmlns:a16="http://schemas.microsoft.com/office/drawing/2014/main" id="{E7CD2A64-6BE6-4CB1-930B-C762020CD276}"/>
              </a:ext>
            </a:extLst>
          </p:cNvPr>
          <p:cNvSpPr/>
          <p:nvPr/>
        </p:nvSpPr>
        <p:spPr>
          <a:xfrm>
            <a:off x="9531054" y="167779"/>
            <a:ext cx="2371352"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30" name="Group 29">
            <a:extLst>
              <a:ext uri="{FF2B5EF4-FFF2-40B4-BE49-F238E27FC236}">
                <a16:creationId xmlns:a16="http://schemas.microsoft.com/office/drawing/2014/main" id="{E3F0862C-FAAD-43E1-B55D-2154ADCE40CB}"/>
              </a:ext>
            </a:extLst>
          </p:cNvPr>
          <p:cNvGrpSpPr/>
          <p:nvPr/>
        </p:nvGrpSpPr>
        <p:grpSpPr>
          <a:xfrm>
            <a:off x="3767334" y="2566813"/>
            <a:ext cx="774814" cy="762726"/>
            <a:chOff x="4432182" y="4995818"/>
            <a:chExt cx="1093366" cy="1073791"/>
          </a:xfrm>
        </p:grpSpPr>
        <p:sp>
          <p:nvSpPr>
            <p:cNvPr id="29" name="Oval 28">
              <a:extLst>
                <a:ext uri="{FF2B5EF4-FFF2-40B4-BE49-F238E27FC236}">
                  <a16:creationId xmlns:a16="http://schemas.microsoft.com/office/drawing/2014/main" id="{A072DF51-DAE4-4D43-B9D6-656C19C75D2B}"/>
                </a:ext>
              </a:extLst>
            </p:cNvPr>
            <p:cNvSpPr/>
            <p:nvPr/>
          </p:nvSpPr>
          <p:spPr>
            <a:xfrm>
              <a:off x="4432182" y="4995818"/>
              <a:ext cx="1093366" cy="1073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8" name="Graphic 27" descr="Wireless router">
              <a:extLst>
                <a:ext uri="{FF2B5EF4-FFF2-40B4-BE49-F238E27FC236}">
                  <a16:creationId xmlns:a16="http://schemas.microsoft.com/office/drawing/2014/main" id="{3E535BDD-8F35-4E6C-83E1-1D0A34F9CC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1665" y="5075513"/>
              <a:ext cx="914400" cy="914400"/>
            </a:xfrm>
            <a:prstGeom prst="rect">
              <a:avLst/>
            </a:prstGeom>
          </p:spPr>
        </p:pic>
      </p:grpSp>
      <p:sp>
        <p:nvSpPr>
          <p:cNvPr id="57" name="Rectangle 56">
            <a:extLst>
              <a:ext uri="{FF2B5EF4-FFF2-40B4-BE49-F238E27FC236}">
                <a16:creationId xmlns:a16="http://schemas.microsoft.com/office/drawing/2014/main" id="{23B97470-2A37-4247-A49E-C65B8E614482}"/>
              </a:ext>
            </a:extLst>
          </p:cNvPr>
          <p:cNvSpPr/>
          <p:nvPr/>
        </p:nvSpPr>
        <p:spPr>
          <a:xfrm>
            <a:off x="3511406" y="3394237"/>
            <a:ext cx="1240173" cy="450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Router</a:t>
            </a:r>
          </a:p>
        </p:txBody>
      </p:sp>
      <p:grpSp>
        <p:nvGrpSpPr>
          <p:cNvPr id="68" name="Group 67">
            <a:extLst>
              <a:ext uri="{FF2B5EF4-FFF2-40B4-BE49-F238E27FC236}">
                <a16:creationId xmlns:a16="http://schemas.microsoft.com/office/drawing/2014/main" id="{C5FE049B-D152-4DE0-8BD6-A9CA1A36F2B6}"/>
              </a:ext>
            </a:extLst>
          </p:cNvPr>
          <p:cNvGrpSpPr/>
          <p:nvPr/>
        </p:nvGrpSpPr>
        <p:grpSpPr>
          <a:xfrm>
            <a:off x="6760534" y="6101943"/>
            <a:ext cx="729842" cy="696286"/>
            <a:chOff x="1526795" y="5691930"/>
            <a:chExt cx="729842" cy="696286"/>
          </a:xfrm>
        </p:grpSpPr>
        <p:sp>
          <p:nvSpPr>
            <p:cNvPr id="69" name="Oval 68">
              <a:extLst>
                <a:ext uri="{FF2B5EF4-FFF2-40B4-BE49-F238E27FC236}">
                  <a16:creationId xmlns:a16="http://schemas.microsoft.com/office/drawing/2014/main" id="{D3A6F3DA-E87A-420A-861B-32E44D2D4903}"/>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0" name="Graphic 69" descr="Lightbulb">
              <a:extLst>
                <a:ext uri="{FF2B5EF4-FFF2-40B4-BE49-F238E27FC236}">
                  <a16:creationId xmlns:a16="http://schemas.microsoft.com/office/drawing/2014/main" id="{2C149555-EDC9-417F-9B3E-769C1E6FAE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671505" y="5811473"/>
              <a:ext cx="457200" cy="457200"/>
            </a:xfrm>
            <a:prstGeom prst="rect">
              <a:avLst/>
            </a:prstGeom>
          </p:spPr>
        </p:pic>
      </p:grpSp>
      <p:grpSp>
        <p:nvGrpSpPr>
          <p:cNvPr id="71" name="Group 70">
            <a:extLst>
              <a:ext uri="{FF2B5EF4-FFF2-40B4-BE49-F238E27FC236}">
                <a16:creationId xmlns:a16="http://schemas.microsoft.com/office/drawing/2014/main" id="{544922E1-8EBC-471D-B6D6-DC5D0C17C37E}"/>
              </a:ext>
            </a:extLst>
          </p:cNvPr>
          <p:cNvGrpSpPr/>
          <p:nvPr/>
        </p:nvGrpSpPr>
        <p:grpSpPr>
          <a:xfrm>
            <a:off x="10351808" y="6101943"/>
            <a:ext cx="729842" cy="696286"/>
            <a:chOff x="1526795" y="5691930"/>
            <a:chExt cx="729842" cy="696286"/>
          </a:xfrm>
        </p:grpSpPr>
        <p:sp>
          <p:nvSpPr>
            <p:cNvPr id="72" name="Oval 71">
              <a:extLst>
                <a:ext uri="{FF2B5EF4-FFF2-40B4-BE49-F238E27FC236}">
                  <a16:creationId xmlns:a16="http://schemas.microsoft.com/office/drawing/2014/main" id="{3B831E87-81F7-4038-A07C-BEC9BC7167C0}"/>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3" name="Graphic 72" descr="Lightning bolt">
              <a:extLst>
                <a:ext uri="{FF2B5EF4-FFF2-40B4-BE49-F238E27FC236}">
                  <a16:creationId xmlns:a16="http://schemas.microsoft.com/office/drawing/2014/main" id="{658CE6F2-51C0-4CE9-A544-53F754780B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679894" y="5819862"/>
              <a:ext cx="457200" cy="457200"/>
            </a:xfrm>
            <a:prstGeom prst="rect">
              <a:avLst/>
            </a:prstGeom>
          </p:spPr>
        </p:pic>
      </p:grpSp>
      <p:sp>
        <p:nvSpPr>
          <p:cNvPr id="86" name="Cylinder 85">
            <a:extLst>
              <a:ext uri="{FF2B5EF4-FFF2-40B4-BE49-F238E27FC236}">
                <a16:creationId xmlns:a16="http://schemas.microsoft.com/office/drawing/2014/main" id="{EFB9A157-8FFE-4218-848D-DD6F8C74F79C}"/>
              </a:ext>
            </a:extLst>
          </p:cNvPr>
          <p:cNvSpPr/>
          <p:nvPr/>
        </p:nvSpPr>
        <p:spPr>
          <a:xfrm>
            <a:off x="8135054" y="4344622"/>
            <a:ext cx="83622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Cold Path Store</a:t>
            </a:r>
          </a:p>
        </p:txBody>
      </p:sp>
      <p:cxnSp>
        <p:nvCxnSpPr>
          <p:cNvPr id="97" name="Straight Arrow Connector 96">
            <a:extLst>
              <a:ext uri="{FF2B5EF4-FFF2-40B4-BE49-F238E27FC236}">
                <a16:creationId xmlns:a16="http://schemas.microsoft.com/office/drawing/2014/main" id="{2EB15507-4157-4B2A-BB3E-F4CDD3625FAD}"/>
              </a:ext>
            </a:extLst>
          </p:cNvPr>
          <p:cNvCxnSpPr>
            <a:cxnSpLocks/>
            <a:stCxn id="11" idx="3"/>
            <a:endCxn id="3" idx="1"/>
          </p:cNvCxnSpPr>
          <p:nvPr/>
        </p:nvCxnSpPr>
        <p:spPr>
          <a:xfrm>
            <a:off x="6320584" y="2943182"/>
            <a:ext cx="593019" cy="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48C443F0-324A-4959-816A-6129C9A2C899}"/>
              </a:ext>
            </a:extLst>
          </p:cNvPr>
          <p:cNvCxnSpPr>
            <a:cxnSpLocks/>
            <a:stCxn id="86" idx="4"/>
            <a:endCxn id="5" idx="1"/>
          </p:cNvCxnSpPr>
          <p:nvPr/>
        </p:nvCxnSpPr>
        <p:spPr>
          <a:xfrm flipV="1">
            <a:off x="8971283" y="1932632"/>
            <a:ext cx="1295716" cy="293254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58792B8-5E08-43E4-9D24-BA9E8760DE3A}"/>
              </a:ext>
            </a:extLst>
          </p:cNvPr>
          <p:cNvCxnSpPr>
            <a:cxnSpLocks/>
            <a:stCxn id="29" idx="6"/>
            <a:endCxn id="11" idx="1"/>
          </p:cNvCxnSpPr>
          <p:nvPr/>
        </p:nvCxnSpPr>
        <p:spPr>
          <a:xfrm flipV="1">
            <a:off x="4542149" y="2943182"/>
            <a:ext cx="896890" cy="49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F2EEE95-AD84-45FD-9013-DCE1D5C9FDE6}"/>
              </a:ext>
            </a:extLst>
          </p:cNvPr>
          <p:cNvCxnSpPr>
            <a:cxnSpLocks/>
            <a:stCxn id="2" idx="3"/>
            <a:endCxn id="29" idx="2"/>
          </p:cNvCxnSpPr>
          <p:nvPr/>
        </p:nvCxnSpPr>
        <p:spPr>
          <a:xfrm>
            <a:off x="3309516" y="2946381"/>
            <a:ext cx="457818" cy="17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9" name="Graphic 158" descr="Wireless">
            <a:extLst>
              <a:ext uri="{FF2B5EF4-FFF2-40B4-BE49-F238E27FC236}">
                <a16:creationId xmlns:a16="http://schemas.microsoft.com/office/drawing/2014/main" id="{2E0910D1-3B5F-438B-B5FB-498CE4F438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3342734" y="2428732"/>
            <a:ext cx="424600" cy="424600"/>
          </a:xfrm>
          <a:prstGeom prst="rect">
            <a:avLst/>
          </a:prstGeom>
        </p:spPr>
      </p:pic>
      <p:pic>
        <p:nvPicPr>
          <p:cNvPr id="2" name="Picture 1">
            <a:extLst>
              <a:ext uri="{FF2B5EF4-FFF2-40B4-BE49-F238E27FC236}">
                <a16:creationId xmlns:a16="http://schemas.microsoft.com/office/drawing/2014/main" id="{D459DFEC-67E9-4442-85E0-C25933C8EF0B}"/>
              </a:ext>
            </a:extLst>
          </p:cNvPr>
          <p:cNvPicPr>
            <a:picLocks noChangeAspect="1"/>
          </p:cNvPicPr>
          <p:nvPr/>
        </p:nvPicPr>
        <p:blipFill>
          <a:blip r:embed="rId13"/>
          <a:stretch>
            <a:fillRect/>
          </a:stretch>
        </p:blipFill>
        <p:spPr>
          <a:xfrm>
            <a:off x="535712" y="2210882"/>
            <a:ext cx="2773804" cy="1470997"/>
          </a:xfrm>
          <a:prstGeom prst="rect">
            <a:avLst/>
          </a:prstGeom>
        </p:spPr>
      </p:pic>
      <p:pic>
        <p:nvPicPr>
          <p:cNvPr id="3" name="Picture 2">
            <a:extLst>
              <a:ext uri="{FF2B5EF4-FFF2-40B4-BE49-F238E27FC236}">
                <a16:creationId xmlns:a16="http://schemas.microsoft.com/office/drawing/2014/main" id="{57788390-08B4-4EC8-B2C8-298E29267A09}"/>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6913602" y="2540179"/>
            <a:ext cx="895350" cy="822755"/>
          </a:xfrm>
          <a:prstGeom prst="rect">
            <a:avLst/>
          </a:prstGeom>
          <a:noFill/>
        </p:spPr>
      </p:pic>
      <p:sp>
        <p:nvSpPr>
          <p:cNvPr id="76" name="Rectangle 75">
            <a:extLst>
              <a:ext uri="{FF2B5EF4-FFF2-40B4-BE49-F238E27FC236}">
                <a16:creationId xmlns:a16="http://schemas.microsoft.com/office/drawing/2014/main" id="{93877E49-B55E-4771-876F-7898BA534FC9}"/>
              </a:ext>
            </a:extLst>
          </p:cNvPr>
          <p:cNvSpPr/>
          <p:nvPr/>
        </p:nvSpPr>
        <p:spPr>
          <a:xfrm>
            <a:off x="5184771" y="3405580"/>
            <a:ext cx="154501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Cloud Gateway</a:t>
            </a:r>
          </a:p>
          <a:p>
            <a:pPr algn="ctr"/>
            <a:r>
              <a:rPr lang="it-IT" sz="1400" dirty="0">
                <a:solidFill>
                  <a:schemeClr val="accent1"/>
                </a:solidFill>
              </a:rPr>
              <a:t>(iothub7D343425)</a:t>
            </a:r>
          </a:p>
        </p:txBody>
      </p:sp>
      <p:sp>
        <p:nvSpPr>
          <p:cNvPr id="77" name="Rectangle 76">
            <a:extLst>
              <a:ext uri="{FF2B5EF4-FFF2-40B4-BE49-F238E27FC236}">
                <a16:creationId xmlns:a16="http://schemas.microsoft.com/office/drawing/2014/main" id="{E4C0A31D-4F40-4D45-9381-BEBDB8411ECE}"/>
              </a:ext>
            </a:extLst>
          </p:cNvPr>
          <p:cNvSpPr/>
          <p:nvPr/>
        </p:nvSpPr>
        <p:spPr>
          <a:xfrm>
            <a:off x="6679456" y="3398033"/>
            <a:ext cx="149880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Stream Analytics</a:t>
            </a:r>
          </a:p>
          <a:p>
            <a:pPr algn="ctr"/>
            <a:r>
              <a:rPr lang="it-IT" sz="1400" dirty="0">
                <a:solidFill>
                  <a:schemeClr val="accent1"/>
                </a:solidFill>
              </a:rPr>
              <a:t>(iotasa7D343425)</a:t>
            </a:r>
          </a:p>
        </p:txBody>
      </p:sp>
      <p:pic>
        <p:nvPicPr>
          <p:cNvPr id="5" name="Picture 4">
            <a:extLst>
              <a:ext uri="{FF2B5EF4-FFF2-40B4-BE49-F238E27FC236}">
                <a16:creationId xmlns:a16="http://schemas.microsoft.com/office/drawing/2014/main" id="{DDB719C7-EADE-44D4-AC20-F9D3AAD087E5}"/>
              </a:ext>
            </a:extLst>
          </p:cNvPr>
          <p:cNvPicPr>
            <a:picLocks noChangeAspect="1"/>
          </p:cNvPicPr>
          <p:nvPr/>
        </p:nvPicPr>
        <p:blipFill>
          <a:blip r:embed="rId15">
            <a:clrChange>
              <a:clrFrom>
                <a:srgbClr val="FFFFFF"/>
              </a:clrFrom>
              <a:clrTo>
                <a:srgbClr val="FFFFFF">
                  <a:alpha val="0"/>
                </a:srgbClr>
              </a:clrTo>
            </a:clrChange>
          </a:blip>
          <a:stretch>
            <a:fillRect/>
          </a:stretch>
        </p:blipFill>
        <p:spPr>
          <a:xfrm>
            <a:off x="10266999" y="1530635"/>
            <a:ext cx="899461" cy="803994"/>
          </a:xfrm>
          <a:prstGeom prst="rect">
            <a:avLst/>
          </a:prstGeom>
        </p:spPr>
      </p:pic>
      <p:sp>
        <p:nvSpPr>
          <p:cNvPr id="78" name="Rectangle 77">
            <a:extLst>
              <a:ext uri="{FF2B5EF4-FFF2-40B4-BE49-F238E27FC236}">
                <a16:creationId xmlns:a16="http://schemas.microsoft.com/office/drawing/2014/main" id="{1F33B7C4-61D8-4AB0-8FD7-8AB20D62C863}"/>
              </a:ext>
            </a:extLst>
          </p:cNvPr>
          <p:cNvSpPr/>
          <p:nvPr/>
        </p:nvSpPr>
        <p:spPr>
          <a:xfrm>
            <a:off x="10012754" y="2394707"/>
            <a:ext cx="1456057" cy="1100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Data Lake Analytics</a:t>
            </a:r>
          </a:p>
          <a:p>
            <a:pPr algn="ctr"/>
            <a:r>
              <a:rPr lang="it-IT" sz="1400" dirty="0">
                <a:solidFill>
                  <a:schemeClr val="accent1"/>
                </a:solidFill>
              </a:rPr>
              <a:t>(iotdla7d343425)</a:t>
            </a:r>
          </a:p>
        </p:txBody>
      </p:sp>
      <p:pic>
        <p:nvPicPr>
          <p:cNvPr id="11" name="Picture 10">
            <a:extLst>
              <a:ext uri="{FF2B5EF4-FFF2-40B4-BE49-F238E27FC236}">
                <a16:creationId xmlns:a16="http://schemas.microsoft.com/office/drawing/2014/main" id="{152C9DC0-A4CE-4719-A4E6-2312AAE76D83}"/>
              </a:ext>
            </a:extLst>
          </p:cNvPr>
          <p:cNvPicPr>
            <a:picLocks noChangeAspect="1"/>
          </p:cNvPicPr>
          <p:nvPr/>
        </p:nvPicPr>
        <p:blipFill>
          <a:blip r:embed="rId16">
            <a:clrChange>
              <a:clrFrom>
                <a:srgbClr val="F8F8F8"/>
              </a:clrFrom>
              <a:clrTo>
                <a:srgbClr val="F8F8F8">
                  <a:alpha val="0"/>
                </a:srgbClr>
              </a:clrTo>
            </a:clrChange>
          </a:blip>
          <a:stretch>
            <a:fillRect/>
          </a:stretch>
        </p:blipFill>
        <p:spPr>
          <a:xfrm>
            <a:off x="5439039" y="2526234"/>
            <a:ext cx="881545" cy="833894"/>
          </a:xfrm>
          <a:prstGeom prst="rect">
            <a:avLst/>
          </a:prstGeom>
        </p:spPr>
      </p:pic>
      <p:pic>
        <p:nvPicPr>
          <p:cNvPr id="34" name="Picture 33">
            <a:extLst>
              <a:ext uri="{FF2B5EF4-FFF2-40B4-BE49-F238E27FC236}">
                <a16:creationId xmlns:a16="http://schemas.microsoft.com/office/drawing/2014/main" id="{BDE2F439-7D63-4940-9185-252B66FBCC60}"/>
              </a:ext>
            </a:extLst>
          </p:cNvPr>
          <p:cNvPicPr>
            <a:picLocks noChangeAspect="1"/>
          </p:cNvPicPr>
          <p:nvPr/>
        </p:nvPicPr>
        <p:blipFill>
          <a:blip r:embed="rId17">
            <a:clrChange>
              <a:clrFrom>
                <a:srgbClr val="F8F8F8"/>
              </a:clrFrom>
              <a:clrTo>
                <a:srgbClr val="F8F8F8">
                  <a:alpha val="0"/>
                </a:srgbClr>
              </a:clrTo>
            </a:clrChange>
          </a:blip>
          <a:stretch>
            <a:fillRect/>
          </a:stretch>
        </p:blipFill>
        <p:spPr>
          <a:xfrm>
            <a:off x="10189854" y="3754318"/>
            <a:ext cx="1053750" cy="917293"/>
          </a:xfrm>
          <a:prstGeom prst="rect">
            <a:avLst/>
          </a:prstGeom>
        </p:spPr>
      </p:pic>
      <p:sp>
        <p:nvSpPr>
          <p:cNvPr id="89" name="Rectangle 88">
            <a:extLst>
              <a:ext uri="{FF2B5EF4-FFF2-40B4-BE49-F238E27FC236}">
                <a16:creationId xmlns:a16="http://schemas.microsoft.com/office/drawing/2014/main" id="{C4D80E8B-BACF-4A38-8F1B-3C8CABB73F92}"/>
              </a:ext>
            </a:extLst>
          </p:cNvPr>
          <p:cNvSpPr/>
          <p:nvPr/>
        </p:nvSpPr>
        <p:spPr>
          <a:xfrm>
            <a:off x="9937252" y="4592727"/>
            <a:ext cx="1597610"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Function</a:t>
            </a:r>
          </a:p>
          <a:p>
            <a:pPr algn="ctr"/>
            <a:r>
              <a:rPr lang="it-IT" sz="1400" dirty="0">
                <a:solidFill>
                  <a:schemeClr val="accent1"/>
                </a:solidFill>
              </a:rPr>
              <a:t>(iotfunc7D343425)</a:t>
            </a:r>
          </a:p>
        </p:txBody>
      </p:sp>
      <p:grpSp>
        <p:nvGrpSpPr>
          <p:cNvPr id="41" name="Group 40">
            <a:extLst>
              <a:ext uri="{FF2B5EF4-FFF2-40B4-BE49-F238E27FC236}">
                <a16:creationId xmlns:a16="http://schemas.microsoft.com/office/drawing/2014/main" id="{B92A4ED1-92DB-4225-8895-75F26CDCD81A}"/>
              </a:ext>
            </a:extLst>
          </p:cNvPr>
          <p:cNvGrpSpPr/>
          <p:nvPr/>
        </p:nvGrpSpPr>
        <p:grpSpPr>
          <a:xfrm>
            <a:off x="5143217" y="4139070"/>
            <a:ext cx="1717671" cy="2034350"/>
            <a:chOff x="4051255" y="4139070"/>
            <a:chExt cx="1717671" cy="2034350"/>
          </a:xfrm>
        </p:grpSpPr>
        <p:sp>
          <p:nvSpPr>
            <p:cNvPr id="35" name="Rectangle 34">
              <a:extLst>
                <a:ext uri="{FF2B5EF4-FFF2-40B4-BE49-F238E27FC236}">
                  <a16:creationId xmlns:a16="http://schemas.microsoft.com/office/drawing/2014/main" id="{6EBFEE74-583F-48B2-BE10-E2A2771643A8}"/>
                </a:ext>
              </a:extLst>
            </p:cNvPr>
            <p:cNvSpPr/>
            <p:nvPr/>
          </p:nvSpPr>
          <p:spPr>
            <a:xfrm>
              <a:off x="4051255" y="4139070"/>
              <a:ext cx="1717671" cy="20343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38" name="TextBox 37">
              <a:extLst>
                <a:ext uri="{FF2B5EF4-FFF2-40B4-BE49-F238E27FC236}">
                  <a16:creationId xmlns:a16="http://schemas.microsoft.com/office/drawing/2014/main" id="{7766B745-C0E0-4196-8047-4D852ADF3DA0}"/>
                </a:ext>
              </a:extLst>
            </p:cNvPr>
            <p:cNvSpPr txBox="1"/>
            <p:nvPr/>
          </p:nvSpPr>
          <p:spPr>
            <a:xfrm>
              <a:off x="4128974" y="4572087"/>
              <a:ext cx="1546766" cy="307777"/>
            </a:xfrm>
            <a:prstGeom prst="rect">
              <a:avLst/>
            </a:prstGeom>
            <a:solidFill>
              <a:srgbClr val="4472C4"/>
            </a:solidFill>
          </p:spPr>
          <p:txBody>
            <a:bodyPr wrap="square" rtlCol="0">
              <a:spAutoFit/>
            </a:bodyPr>
            <a:lstStyle/>
            <a:p>
              <a:r>
                <a:rPr lang="it-IT" sz="1400" dirty="0">
                  <a:solidFill>
                    <a:schemeClr val="bg1"/>
                  </a:solidFill>
                </a:rPr>
                <a:t>Desired Props</a:t>
              </a:r>
            </a:p>
          </p:txBody>
        </p:sp>
        <p:sp>
          <p:nvSpPr>
            <p:cNvPr id="91" name="TextBox 90">
              <a:extLst>
                <a:ext uri="{FF2B5EF4-FFF2-40B4-BE49-F238E27FC236}">
                  <a16:creationId xmlns:a16="http://schemas.microsoft.com/office/drawing/2014/main" id="{0F001EFC-3721-4462-AEFE-46BCCB75B920}"/>
                </a:ext>
              </a:extLst>
            </p:cNvPr>
            <p:cNvSpPr txBox="1"/>
            <p:nvPr/>
          </p:nvSpPr>
          <p:spPr>
            <a:xfrm>
              <a:off x="4128974" y="5318999"/>
              <a:ext cx="1546766" cy="307777"/>
            </a:xfrm>
            <a:prstGeom prst="rect">
              <a:avLst/>
            </a:prstGeom>
            <a:solidFill>
              <a:srgbClr val="4472C4"/>
            </a:solidFill>
          </p:spPr>
          <p:txBody>
            <a:bodyPr wrap="square" rtlCol="0">
              <a:spAutoFit/>
            </a:bodyPr>
            <a:lstStyle/>
            <a:p>
              <a:r>
                <a:rPr lang="it-IT" sz="1400" dirty="0">
                  <a:solidFill>
                    <a:schemeClr val="bg1"/>
                  </a:solidFill>
                </a:rPr>
                <a:t>Reported Props</a:t>
              </a:r>
            </a:p>
          </p:txBody>
        </p:sp>
        <p:sp>
          <p:nvSpPr>
            <p:cNvPr id="39" name="TextBox 38">
              <a:extLst>
                <a:ext uri="{FF2B5EF4-FFF2-40B4-BE49-F238E27FC236}">
                  <a16:creationId xmlns:a16="http://schemas.microsoft.com/office/drawing/2014/main" id="{515D12C1-FE0F-46DE-917A-F1EA163806E8}"/>
                </a:ext>
              </a:extLst>
            </p:cNvPr>
            <p:cNvSpPr txBox="1"/>
            <p:nvPr/>
          </p:nvSpPr>
          <p:spPr>
            <a:xfrm>
              <a:off x="4176699" y="4144695"/>
              <a:ext cx="1499041" cy="307777"/>
            </a:xfrm>
            <a:prstGeom prst="rect">
              <a:avLst/>
            </a:prstGeom>
            <a:noFill/>
          </p:spPr>
          <p:txBody>
            <a:bodyPr wrap="square" rtlCol="0">
              <a:spAutoFit/>
            </a:bodyPr>
            <a:lstStyle/>
            <a:p>
              <a:r>
                <a:rPr lang="it-IT" sz="1400" dirty="0">
                  <a:solidFill>
                    <a:srgbClr val="4472C4"/>
                  </a:solidFill>
                </a:rPr>
                <a:t>Device Twin</a:t>
              </a:r>
            </a:p>
          </p:txBody>
        </p:sp>
      </p:grpSp>
      <p:sp>
        <p:nvSpPr>
          <p:cNvPr id="44" name="TextBox 43">
            <a:extLst>
              <a:ext uri="{FF2B5EF4-FFF2-40B4-BE49-F238E27FC236}">
                <a16:creationId xmlns:a16="http://schemas.microsoft.com/office/drawing/2014/main" id="{B7DDE8B2-C2B3-4F91-B1DA-2AB349694BDC}"/>
              </a:ext>
            </a:extLst>
          </p:cNvPr>
          <p:cNvSpPr txBox="1"/>
          <p:nvPr/>
        </p:nvSpPr>
        <p:spPr>
          <a:xfrm>
            <a:off x="544243" y="1795507"/>
            <a:ext cx="2773804" cy="307777"/>
          </a:xfrm>
          <a:prstGeom prst="rect">
            <a:avLst/>
          </a:prstGeom>
          <a:noFill/>
        </p:spPr>
        <p:txBody>
          <a:bodyPr wrap="square" rtlCol="0">
            <a:spAutoFit/>
          </a:bodyPr>
          <a:lstStyle/>
          <a:p>
            <a:r>
              <a:rPr lang="it-IT" sz="1400" dirty="0">
                <a:solidFill>
                  <a:srgbClr val="4472C4"/>
                </a:solidFill>
              </a:rPr>
              <a:t>Weather Station Simulation</a:t>
            </a:r>
          </a:p>
        </p:txBody>
      </p:sp>
      <p:cxnSp>
        <p:nvCxnSpPr>
          <p:cNvPr id="55" name="Connector: Elbow 54">
            <a:extLst>
              <a:ext uri="{FF2B5EF4-FFF2-40B4-BE49-F238E27FC236}">
                <a16:creationId xmlns:a16="http://schemas.microsoft.com/office/drawing/2014/main" id="{C09111C3-C273-4743-A84D-FBC9ED543239}"/>
              </a:ext>
            </a:extLst>
          </p:cNvPr>
          <p:cNvCxnSpPr>
            <a:cxnSpLocks/>
            <a:stCxn id="3" idx="2"/>
            <a:endCxn id="86" idx="2"/>
          </p:cNvCxnSpPr>
          <p:nvPr/>
        </p:nvCxnSpPr>
        <p:spPr>
          <a:xfrm rot="16200000" flipH="1">
            <a:off x="6997044" y="3727166"/>
            <a:ext cx="1502243" cy="7737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2C5BC2AC-7D0C-4CD5-AB84-020E2ADA9B58}"/>
              </a:ext>
            </a:extLst>
          </p:cNvPr>
          <p:cNvCxnSpPr>
            <a:stCxn id="34" idx="2"/>
          </p:cNvCxnSpPr>
          <p:nvPr/>
        </p:nvCxnSpPr>
        <p:spPr>
          <a:xfrm rot="5400000">
            <a:off x="8238802" y="3293698"/>
            <a:ext cx="1100015" cy="385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27B0CE13-FD74-4B72-BA50-71B170F94A5F}"/>
              </a:ext>
            </a:extLst>
          </p:cNvPr>
          <p:cNvPicPr>
            <a:picLocks noChangeAspect="1"/>
          </p:cNvPicPr>
          <p:nvPr/>
        </p:nvPicPr>
        <p:blipFill>
          <a:blip r:embed="rId18">
            <a:clrChange>
              <a:clrFrom>
                <a:srgbClr val="F8F8F8"/>
              </a:clrFrom>
              <a:clrTo>
                <a:srgbClr val="F8F8F8">
                  <a:alpha val="0"/>
                </a:srgbClr>
              </a:clrTo>
            </a:clrChange>
          </a:blip>
          <a:stretch>
            <a:fillRect/>
          </a:stretch>
        </p:blipFill>
        <p:spPr>
          <a:xfrm>
            <a:off x="8011554" y="13466"/>
            <a:ext cx="2590800" cy="1495425"/>
          </a:xfrm>
          <a:prstGeom prst="rect">
            <a:avLst/>
          </a:prstGeom>
        </p:spPr>
      </p:pic>
      <p:pic>
        <p:nvPicPr>
          <p:cNvPr id="113" name="Picture 112">
            <a:extLst>
              <a:ext uri="{FF2B5EF4-FFF2-40B4-BE49-F238E27FC236}">
                <a16:creationId xmlns:a16="http://schemas.microsoft.com/office/drawing/2014/main" id="{F4458BAA-47DA-4CF9-8193-C823576B3E09}"/>
              </a:ext>
            </a:extLst>
          </p:cNvPr>
          <p:cNvPicPr>
            <a:picLocks noChangeAspect="1"/>
          </p:cNvPicPr>
          <p:nvPr/>
        </p:nvPicPr>
        <p:blipFill>
          <a:blip r:embed="rId19">
            <a:clrChange>
              <a:clrFrom>
                <a:srgbClr val="F8F8F8"/>
              </a:clrFrom>
              <a:clrTo>
                <a:srgbClr val="F8F8F8">
                  <a:alpha val="0"/>
                </a:srgbClr>
              </a:clrTo>
            </a:clrChange>
          </a:blip>
          <a:stretch>
            <a:fillRect/>
          </a:stretch>
        </p:blipFill>
        <p:spPr>
          <a:xfrm>
            <a:off x="4452720" y="1751842"/>
            <a:ext cx="774814" cy="742721"/>
          </a:xfrm>
          <a:prstGeom prst="rect">
            <a:avLst/>
          </a:prstGeom>
        </p:spPr>
      </p:pic>
      <p:sp>
        <p:nvSpPr>
          <p:cNvPr id="114" name="TextBox 113">
            <a:extLst>
              <a:ext uri="{FF2B5EF4-FFF2-40B4-BE49-F238E27FC236}">
                <a16:creationId xmlns:a16="http://schemas.microsoft.com/office/drawing/2014/main" id="{9C76BB9A-AD7B-4379-BD1E-E7C63044680E}"/>
              </a:ext>
            </a:extLst>
          </p:cNvPr>
          <p:cNvSpPr txBox="1"/>
          <p:nvPr/>
        </p:nvSpPr>
        <p:spPr>
          <a:xfrm>
            <a:off x="890240" y="524320"/>
            <a:ext cx="3309173" cy="523220"/>
          </a:xfrm>
          <a:prstGeom prst="rect">
            <a:avLst/>
          </a:prstGeom>
          <a:noFill/>
        </p:spPr>
        <p:txBody>
          <a:bodyPr wrap="square" rtlCol="0">
            <a:spAutoFit/>
          </a:bodyPr>
          <a:lstStyle/>
          <a:p>
            <a:r>
              <a:rPr lang="it-IT" sz="2800" dirty="0">
                <a:solidFill>
                  <a:srgbClr val="4472C4"/>
                </a:solidFill>
              </a:rPr>
              <a:t>Wind Farm Simulator</a:t>
            </a:r>
          </a:p>
        </p:txBody>
      </p:sp>
      <p:sp>
        <p:nvSpPr>
          <p:cNvPr id="45" name="Cylinder 44">
            <a:extLst>
              <a:ext uri="{FF2B5EF4-FFF2-40B4-BE49-F238E27FC236}">
                <a16:creationId xmlns:a16="http://schemas.microsoft.com/office/drawing/2014/main" id="{E58D8664-CD5F-448B-9AB8-9EF51C8A755F}"/>
              </a:ext>
            </a:extLst>
          </p:cNvPr>
          <p:cNvSpPr/>
          <p:nvPr/>
        </p:nvSpPr>
        <p:spPr>
          <a:xfrm>
            <a:off x="8178257" y="1934023"/>
            <a:ext cx="84856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Azure Storage</a:t>
            </a:r>
          </a:p>
        </p:txBody>
      </p:sp>
      <p:cxnSp>
        <p:nvCxnSpPr>
          <p:cNvPr id="9" name="Connector: Elbow 8">
            <a:extLst>
              <a:ext uri="{FF2B5EF4-FFF2-40B4-BE49-F238E27FC236}">
                <a16:creationId xmlns:a16="http://schemas.microsoft.com/office/drawing/2014/main" id="{4AD4E6DB-C8E2-4A39-AAE3-88BB7C629CF2}"/>
              </a:ext>
            </a:extLst>
          </p:cNvPr>
          <p:cNvCxnSpPr>
            <a:cxnSpLocks/>
            <a:stCxn id="34" idx="0"/>
            <a:endCxn id="45" idx="4"/>
          </p:cNvCxnSpPr>
          <p:nvPr/>
        </p:nvCxnSpPr>
        <p:spPr>
          <a:xfrm rot="16200000" flipV="1">
            <a:off x="9221908" y="2259496"/>
            <a:ext cx="1299740" cy="16899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6E838F2-C1C4-46EB-8902-EA7D2C746C3A}"/>
              </a:ext>
            </a:extLst>
          </p:cNvPr>
          <p:cNvSpPr/>
          <p:nvPr/>
        </p:nvSpPr>
        <p:spPr>
          <a:xfrm>
            <a:off x="7967288" y="2840909"/>
            <a:ext cx="161187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(iotstore7d343425)</a:t>
            </a:r>
          </a:p>
        </p:txBody>
      </p:sp>
      <p:sp>
        <p:nvSpPr>
          <p:cNvPr id="48" name="Rectangle 47">
            <a:extLst>
              <a:ext uri="{FF2B5EF4-FFF2-40B4-BE49-F238E27FC236}">
                <a16:creationId xmlns:a16="http://schemas.microsoft.com/office/drawing/2014/main" id="{B9C0D039-CD3B-4457-9ED9-021FCCBB0A21}"/>
              </a:ext>
            </a:extLst>
          </p:cNvPr>
          <p:cNvSpPr/>
          <p:nvPr/>
        </p:nvSpPr>
        <p:spPr>
          <a:xfrm>
            <a:off x="7799443" y="5464616"/>
            <a:ext cx="154501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Data Lake Storage Gen 1</a:t>
            </a:r>
          </a:p>
          <a:p>
            <a:pPr algn="ctr"/>
            <a:r>
              <a:rPr lang="it-IT" sz="1400" dirty="0">
                <a:solidFill>
                  <a:schemeClr val="accent1"/>
                </a:solidFill>
              </a:rPr>
              <a:t>(iotdls7d343425)</a:t>
            </a:r>
          </a:p>
        </p:txBody>
      </p:sp>
    </p:spTree>
    <p:extLst>
      <p:ext uri="{BB962C8B-B14F-4D97-AF65-F5344CB8AC3E}">
        <p14:creationId xmlns:p14="http://schemas.microsoft.com/office/powerpoint/2010/main" val="322475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2314</TotalTime>
  <Words>787</Words>
  <Application>Microsoft Office PowerPoint</Application>
  <PresentationFormat>Widescreen</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Renzi</dc:creator>
  <cp:lastModifiedBy>Luigi Renzi</cp:lastModifiedBy>
  <cp:revision>39</cp:revision>
  <dcterms:created xsi:type="dcterms:W3CDTF">2019-11-02T17:45:47Z</dcterms:created>
  <dcterms:modified xsi:type="dcterms:W3CDTF">2019-11-11T16:27:13Z</dcterms:modified>
</cp:coreProperties>
</file>