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3"/>
  </p:notesMasterIdLst>
  <p:sldIdLst>
    <p:sldId id="256" r:id="rId2"/>
    <p:sldId id="268" r:id="rId3"/>
    <p:sldId id="258" r:id="rId4"/>
    <p:sldId id="265" r:id="rId5"/>
    <p:sldId id="269" r:id="rId6"/>
    <p:sldId id="270" r:id="rId7"/>
    <p:sldId id="271" r:id="rId8"/>
    <p:sldId id="289" r:id="rId9"/>
    <p:sldId id="290" r:id="rId10"/>
    <p:sldId id="275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val="1"/>
      </p:ext>
    </p:extLst>
  </p:showPr>
  <p:extLs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4"/>
    <p:restoredTop sz="94483"/>
  </p:normalViewPr>
  <p:slideViewPr>
    <p:cSldViewPr snapToGrid="0" snapToObjects="1">
      <p:cViewPr varScale="1">
        <p:scale>
          <a:sx n="110" d="100"/>
          <a:sy n="110" d="100"/>
        </p:scale>
        <p:origin x="-576" y="-82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88E4D9D-F308-8145-8938-FB3C62AED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896612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66F8DA6-74CB-0545-BDE0-5431B6D6DEF2}"/>
              </a:ext>
            </a:extLst>
          </p:cNvPr>
          <p:cNvSpPr/>
          <p:nvPr userDrawn="1"/>
        </p:nvSpPr>
        <p:spPr>
          <a:xfrm>
            <a:off x="11480800" y="-1"/>
            <a:ext cx="711201" cy="736601"/>
          </a:xfrm>
          <a:prstGeom prst="rect">
            <a:avLst/>
          </a:prstGeom>
          <a:solidFill>
            <a:srgbClr val="042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1715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5DA9DC-9D35-ED4C-B770-4F215024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F261F15-7602-5C4E-BA49-1E69427CF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BF9C835-7537-0B40-99EE-CB19A219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BBE-0839-1C46-9953-E555A528ADC1}" type="datetimeFigureOut">
              <a:rPr kumimoji="1" lang="ko-KR" altLang="en-US" smtClean="0"/>
              <a:pPr/>
              <a:t>2023-04-17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E921480-8033-4340-96A5-05CD4E45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44474F-05E7-8B49-B2D3-E273E8F8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3472-0FFE-5744-B084-E36B4B2E3C9C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2231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68C8C975-731D-DB4D-B962-C56244D9F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90A34FB-4C31-3E4D-9820-213D07CA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AF5FA0C-6C9A-D745-A15D-383B1E22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BBE-0839-1C46-9953-E555A528ADC1}" type="datetimeFigureOut">
              <a:rPr kumimoji="1" lang="ko-KR" altLang="en-US" smtClean="0"/>
              <a:pPr/>
              <a:t>2023-04-17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CAA262B-FD0E-F249-8149-E936256C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E49544-348A-5A40-AFE9-2B4941D4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3472-0FFE-5744-B084-E36B4B2E3C9C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0216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6229720-065A-9E49-8183-335B959D4AC2}"/>
              </a:ext>
            </a:extLst>
          </p:cNvPr>
          <p:cNvSpPr/>
          <p:nvPr userDrawn="1"/>
        </p:nvSpPr>
        <p:spPr>
          <a:xfrm>
            <a:off x="11391900" y="6070600"/>
            <a:ext cx="800100" cy="787400"/>
          </a:xfrm>
          <a:prstGeom prst="rect">
            <a:avLst/>
          </a:prstGeom>
          <a:solidFill>
            <a:srgbClr val="0B3A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3C2C498-AC9B-3140-A4C1-910E1FE883F2}"/>
              </a:ext>
            </a:extLst>
          </p:cNvPr>
          <p:cNvSpPr/>
          <p:nvPr userDrawn="1"/>
        </p:nvSpPr>
        <p:spPr>
          <a:xfrm>
            <a:off x="0" y="0"/>
            <a:ext cx="1358900" cy="647700"/>
          </a:xfrm>
          <a:prstGeom prst="rect">
            <a:avLst/>
          </a:prstGeom>
          <a:solidFill>
            <a:srgbClr val="0B3A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49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3CF85DF-669F-0B4D-8AAA-1B375677868A}"/>
              </a:ext>
            </a:extLst>
          </p:cNvPr>
          <p:cNvSpPr/>
          <p:nvPr userDrawn="1"/>
        </p:nvSpPr>
        <p:spPr>
          <a:xfrm flipV="1">
            <a:off x="5676900" y="0"/>
            <a:ext cx="838200" cy="2199843"/>
          </a:xfrm>
          <a:prstGeom prst="rect">
            <a:avLst/>
          </a:prstGeom>
          <a:solidFill>
            <a:srgbClr val="D86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2594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4E53BF0-0358-7D4E-B2E8-F958B59E2C17}"/>
              </a:ext>
            </a:extLst>
          </p:cNvPr>
          <p:cNvSpPr/>
          <p:nvPr userDrawn="1"/>
        </p:nvSpPr>
        <p:spPr>
          <a:xfrm>
            <a:off x="622300" y="1892300"/>
            <a:ext cx="5905500" cy="4965700"/>
          </a:xfrm>
          <a:prstGeom prst="rect">
            <a:avLst/>
          </a:prstGeom>
          <a:solidFill>
            <a:srgbClr val="F7B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243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EFDF41E-7651-E44A-925F-43A9B4A78B88}"/>
              </a:ext>
            </a:extLst>
          </p:cNvPr>
          <p:cNvSpPr/>
          <p:nvPr userDrawn="1"/>
        </p:nvSpPr>
        <p:spPr>
          <a:xfrm>
            <a:off x="1" y="0"/>
            <a:ext cx="863599" cy="6858000"/>
          </a:xfrm>
          <a:prstGeom prst="rect">
            <a:avLst/>
          </a:prstGeom>
          <a:solidFill>
            <a:srgbClr val="9E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3946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9AE7842-73AE-CA41-A5D8-C8B536768EC8}"/>
              </a:ext>
            </a:extLst>
          </p:cNvPr>
          <p:cNvSpPr/>
          <p:nvPr userDrawn="1"/>
        </p:nvSpPr>
        <p:spPr>
          <a:xfrm>
            <a:off x="3467100" y="285750"/>
            <a:ext cx="7480300" cy="6286500"/>
          </a:xfrm>
          <a:prstGeom prst="rect">
            <a:avLst/>
          </a:prstGeom>
          <a:solidFill>
            <a:srgbClr val="042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31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DF82E7E-B55D-5941-8A8F-B85048E2B9BD}"/>
              </a:ext>
            </a:extLst>
          </p:cNvPr>
          <p:cNvSpPr/>
          <p:nvPr userDrawn="1"/>
        </p:nvSpPr>
        <p:spPr>
          <a:xfrm>
            <a:off x="11163300" y="0"/>
            <a:ext cx="723900" cy="1562100"/>
          </a:xfrm>
          <a:prstGeom prst="rect">
            <a:avLst/>
          </a:prstGeom>
          <a:solidFill>
            <a:srgbClr val="F8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7706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B8F9601-2D5E-B140-9B21-B357DC8BBF9B}"/>
              </a:ext>
            </a:extLst>
          </p:cNvPr>
          <p:cNvSpPr/>
          <p:nvPr userDrawn="1"/>
        </p:nvSpPr>
        <p:spPr>
          <a:xfrm>
            <a:off x="0" y="-1"/>
            <a:ext cx="12192001" cy="6858001"/>
          </a:xfrm>
          <a:prstGeom prst="rect">
            <a:avLst/>
          </a:prstGeom>
          <a:solidFill>
            <a:srgbClr val="042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3565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000200-6D3F-D44B-9552-8102BA3A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F187017-64B8-9242-9C48-26DDD85B7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D6AA2E-61FE-234B-9801-E657C5F52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2BE370E-6A90-814E-8EDF-10FA7C76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BBE-0839-1C46-9953-E555A528ADC1}" type="datetimeFigureOut">
              <a:rPr kumimoji="1" lang="ko-KR" altLang="en-US" smtClean="0"/>
              <a:pPr/>
              <a:t>2023-04-17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5425458-1A30-BC4E-90E9-3DA2C396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861E878-4E1D-F843-BA1D-90296926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3472-0FFE-5744-B084-E36B4B2E3C9C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627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A56BC29D-F7A3-1A43-BBA0-9A0B7166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31A2FA1-F10C-C848-A6D8-A161D61B9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33B4461-6618-884E-BDB5-90289CCFC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DBBE-0839-1C46-9953-E555A528ADC1}" type="datetimeFigureOut">
              <a:rPr kumimoji="1" lang="ko-KR" altLang="en-US" smtClean="0"/>
              <a:pPr/>
              <a:t>2023-04-17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347A4AE-0D11-124D-B278-79F3D835F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5060F94-B1C1-4D4A-A944-4FF1DBA3C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F3472-0FFE-5744-B084-E36B4B2E3C9C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9624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4" r:id="rId2"/>
    <p:sldLayoutId id="2147483651" r:id="rId3"/>
    <p:sldLayoutId id="2147483650" r:id="rId4"/>
    <p:sldLayoutId id="2147483652" r:id="rId5"/>
    <p:sldLayoutId id="2147483653" r:id="rId6"/>
    <p:sldLayoutId id="2147483649" r:id="rId7"/>
    <p:sldLayoutId id="2147483655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7287" y="3429000"/>
            <a:ext cx="11431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 dirty="0">
                <a:latin typeface="한컴 윤고딕 240"/>
                <a:ea typeface="나눔손글씨 붓"/>
                <a:cs typeface="Mangal"/>
              </a:rPr>
              <a:t>  </a:t>
            </a:r>
            <a:r>
              <a:rPr kumimoji="1" lang="en-US" altLang="ko-KR" sz="2500" b="1" dirty="0">
                <a:latin typeface="한컴 윤고딕 240"/>
                <a:ea typeface="나눔손글씨 붓"/>
                <a:cs typeface="Mangal"/>
              </a:rPr>
              <a:t>1</a:t>
            </a:r>
            <a:r>
              <a:rPr kumimoji="1" lang="ko-KR" altLang="en-US" sz="2500" b="1" dirty="0">
                <a:latin typeface="한컴 윤고딕 240"/>
                <a:ea typeface="나눔손글씨 붓"/>
                <a:cs typeface="Mangal"/>
              </a:rPr>
              <a:t>조</a:t>
            </a:r>
          </a:p>
          <a:p>
            <a:pPr lvl="0">
              <a:defRPr/>
            </a:pPr>
            <a:r>
              <a:rPr kumimoji="1" lang="ko-KR" altLang="en-US" sz="2500" b="1" dirty="0">
                <a:latin typeface="한컴 윤고딕 240"/>
                <a:ea typeface="나눔손글씨 붓"/>
                <a:cs typeface="Mangal"/>
              </a:rPr>
              <a:t>정범진 </a:t>
            </a:r>
          </a:p>
          <a:p>
            <a:pPr lvl="0">
              <a:defRPr/>
            </a:pPr>
            <a:r>
              <a:rPr kumimoji="1" lang="ko-KR" altLang="en-US" sz="2500" b="1" dirty="0">
                <a:latin typeface="한컴 윤고딕 240"/>
                <a:ea typeface="나눔손글씨 붓"/>
                <a:cs typeface="Mangal"/>
              </a:rPr>
              <a:t>이경진 </a:t>
            </a:r>
          </a:p>
          <a:p>
            <a:pPr lvl="0">
              <a:defRPr/>
            </a:pPr>
            <a:r>
              <a:rPr kumimoji="1" lang="ko-KR" altLang="en-US" sz="2500" b="1" dirty="0">
                <a:latin typeface="한컴 윤고딕 240"/>
                <a:ea typeface="나눔손글씨 붓"/>
                <a:cs typeface="Mangal"/>
              </a:rPr>
              <a:t>김채현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29981" y="2506652"/>
            <a:ext cx="6075702" cy="938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500" b="1" dirty="0">
                <a:latin typeface="한컴 윤고딕 240"/>
                <a:ea typeface="나눔손글씨 붓"/>
                <a:cs typeface="Mangal"/>
              </a:rPr>
              <a:t>도서관리 프로그램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02720"/>
            <a:ext cx="5005440" cy="7072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109" y="2902895"/>
            <a:ext cx="72043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600" b="1" dirty="0" smtClean="0">
                <a:latin typeface="한컴 윤고딕 240"/>
                <a:ea typeface="나눔손글씨 붓"/>
              </a:rPr>
              <a:t>프로그램 시연</a:t>
            </a:r>
            <a:endParaRPr lang="ko-KR" altLang="en-US" sz="6600" b="1" dirty="0">
              <a:latin typeface="한컴 윤고딕 240"/>
              <a:ea typeface="나눔손글씨 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616" y="332701"/>
            <a:ext cx="609600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5500" b="1" dirty="0">
                <a:latin typeface="한컴 윤고딕 240"/>
                <a:ea typeface="나눔손글씨 붓"/>
                <a:cs typeface="Mangal"/>
              </a:rPr>
              <a:t>4. </a:t>
            </a:r>
            <a:r>
              <a:rPr kumimoji="1" lang="ko-KR" altLang="en-US" sz="5500" b="1" dirty="0">
                <a:latin typeface="한컴 윤고딕 240"/>
                <a:ea typeface="나눔손글씨 붓"/>
                <a:cs typeface="Mangal"/>
              </a:rPr>
              <a:t>시연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4548" y="3094732"/>
            <a:ext cx="3513092" cy="6685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800">
                <a:solidFill>
                  <a:schemeClr val="bg1"/>
                </a:solidFill>
                <a:latin typeface="나눔손글씨 붓"/>
                <a:ea typeface="나눔손글씨 붓"/>
              </a:rPr>
              <a:t>THANK YOU</a:t>
            </a:r>
            <a:r>
              <a:rPr kumimoji="1" lang="en-US" altLang="ko-KR" sz="3800">
                <a:solidFill>
                  <a:schemeClr val="bg1"/>
                </a:solidFill>
                <a:latin typeface="Bell MT"/>
              </a:rPr>
              <a:t> </a:t>
            </a:r>
            <a:r>
              <a:rPr kumimoji="1" lang="en-US" altLang="ko-KR" sz="3800">
                <a:solidFill>
                  <a:schemeClr val="bg1"/>
                </a:solidFill>
                <a:latin typeface="나눔손글씨 붓"/>
                <a:ea typeface="나눔손글씨 붓"/>
                <a:sym typeface="Wingdings"/>
              </a:rPr>
              <a:t></a:t>
            </a:r>
            <a:endParaRPr kumimoji="1" lang="ko-KR" altLang="en-US" sz="3800">
              <a:solidFill>
                <a:schemeClr val="bg1"/>
              </a:solidFill>
              <a:latin typeface="나눔손글씨 붓"/>
              <a:ea typeface="나눔손글씨 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02720"/>
            <a:ext cx="5005440" cy="7072778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5714943" y="2624136"/>
            <a:ext cx="54899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 dirty="0">
                <a:latin typeface="한컴 윤고딕 240"/>
                <a:ea typeface="나눔손글씨 붓"/>
                <a:cs typeface="Mangal"/>
              </a:rPr>
              <a:t> </a:t>
            </a:r>
            <a:r>
              <a:rPr kumimoji="1" lang="en-US" altLang="ko-KR" sz="2500" b="1" dirty="0">
                <a:latin typeface="한컴 윤고딕 240"/>
                <a:ea typeface="나눔손글씨 붓"/>
                <a:cs typeface="Mangal"/>
              </a:rPr>
              <a:t>1. </a:t>
            </a:r>
            <a:r>
              <a:rPr kumimoji="1" lang="ko-KR" altLang="en-US" sz="2500" b="1" dirty="0" err="1">
                <a:latin typeface="한컴 윤고딕 240"/>
                <a:ea typeface="나눔손글씨 붓"/>
                <a:cs typeface="Mangal"/>
              </a:rPr>
              <a:t>팀소개</a:t>
            </a:r>
            <a:endParaRPr kumimoji="1" lang="ko-KR" altLang="en-US" sz="2500" b="1" dirty="0">
              <a:latin typeface="한컴 윤고딕 240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500" b="1" dirty="0">
              <a:latin typeface="한컴 윤고딕 240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 dirty="0">
                <a:latin typeface="한컴 윤고딕 240"/>
                <a:ea typeface="나눔손글씨 붓"/>
                <a:cs typeface="Mangal"/>
              </a:rPr>
              <a:t> </a:t>
            </a:r>
            <a:r>
              <a:rPr kumimoji="1" lang="en-US" altLang="ko-KR" sz="2500" b="1" dirty="0">
                <a:latin typeface="한컴 윤고딕 240"/>
                <a:ea typeface="나눔손글씨 붓"/>
                <a:cs typeface="Mangal"/>
              </a:rPr>
              <a:t>2.</a:t>
            </a:r>
            <a:r>
              <a:rPr kumimoji="1" lang="ko-KR" altLang="en-US" sz="2500" b="1" dirty="0">
                <a:latin typeface="한컴 윤고딕 240"/>
                <a:ea typeface="나눔손글씨 붓"/>
                <a:cs typeface="Mangal"/>
              </a:rPr>
              <a:t> 개념적 설계 및 논리적 설계</a:t>
            </a:r>
          </a:p>
          <a:p>
            <a:pPr lvl="0">
              <a:defRPr/>
            </a:pPr>
            <a:endParaRPr kumimoji="1" lang="ko-KR" altLang="en-US" sz="2500" b="1" dirty="0">
              <a:latin typeface="한컴 윤고딕 240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 dirty="0">
                <a:latin typeface="한컴 윤고딕 240"/>
                <a:ea typeface="나눔손글씨 붓"/>
                <a:cs typeface="Mangal"/>
              </a:rPr>
              <a:t> </a:t>
            </a:r>
            <a:r>
              <a:rPr kumimoji="1" lang="en-US" altLang="ko-KR" sz="2500" b="1" dirty="0">
                <a:latin typeface="한컴 윤고딕 240"/>
                <a:ea typeface="나눔손글씨 붓"/>
                <a:cs typeface="Mangal"/>
              </a:rPr>
              <a:t>3.</a:t>
            </a:r>
            <a:r>
              <a:rPr kumimoji="1" lang="ko-KR" altLang="en-US" sz="2500" b="1" dirty="0">
                <a:latin typeface="한컴 윤고딕 240"/>
                <a:ea typeface="나눔손글씨 붓"/>
                <a:cs typeface="Mangal"/>
              </a:rPr>
              <a:t> 주요 기능 소개</a:t>
            </a:r>
          </a:p>
          <a:p>
            <a:pPr lvl="0">
              <a:defRPr/>
            </a:pPr>
            <a:endParaRPr kumimoji="1" lang="ko-KR" altLang="en-US" sz="2500" b="1" dirty="0">
              <a:latin typeface="한컴 윤고딕 240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 dirty="0">
                <a:latin typeface="한컴 윤고딕 240"/>
                <a:ea typeface="나눔손글씨 붓"/>
                <a:cs typeface="Mangal"/>
              </a:rPr>
              <a:t> </a:t>
            </a:r>
            <a:r>
              <a:rPr kumimoji="1" lang="en-US" altLang="ko-KR" sz="2500" b="1" dirty="0">
                <a:latin typeface="한컴 윤고딕 240"/>
                <a:ea typeface="나눔손글씨 붓"/>
                <a:cs typeface="Mangal"/>
              </a:rPr>
              <a:t>4.</a:t>
            </a:r>
            <a:r>
              <a:rPr kumimoji="1" lang="ko-KR" altLang="en-US" sz="2500" b="1" dirty="0">
                <a:latin typeface="한컴 윤고딕 240"/>
                <a:ea typeface="나눔손글씨 붓"/>
                <a:cs typeface="Mangal"/>
              </a:rPr>
              <a:t> 시연 </a:t>
            </a:r>
          </a:p>
          <a:p>
            <a:pPr lvl="0">
              <a:defRPr/>
            </a:pPr>
            <a:endParaRPr kumimoji="1" lang="ko-KR" altLang="en-US" sz="2500" b="1" dirty="0">
              <a:latin typeface="한컴 윤고딕 240"/>
              <a:ea typeface="나눔손글씨 붓"/>
              <a:cs typeface="Mangal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5714943" y="1138515"/>
            <a:ext cx="1572866" cy="938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5500" b="1" dirty="0">
                <a:latin typeface="한컴 윤고딕 240"/>
                <a:ea typeface="나눔손글씨 붓"/>
                <a:cs typeface="Mangal"/>
              </a:rPr>
              <a:t>LIST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346307" y="844104"/>
            <a:ext cx="3390672" cy="938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5500" b="1">
                <a:latin typeface="한컴 윤고딕 240"/>
                <a:ea typeface="나눔손글씨 붓"/>
                <a:cs typeface="Mangal"/>
              </a:rPr>
              <a:t>1.</a:t>
            </a:r>
            <a:r>
              <a:rPr kumimoji="1" lang="ko-KR" altLang="en-US" sz="5500" b="1">
                <a:latin typeface="한컴 윤고딕 240"/>
                <a:ea typeface="나눔손글씨 붓"/>
                <a:cs typeface="Mangal"/>
              </a:rPr>
              <a:t> 팀 소개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385788" y="1390080"/>
            <a:ext cx="1298753" cy="938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5500" b="1" dirty="0">
                <a:latin typeface="한컴 윤고딕 240"/>
                <a:ea typeface="나눔손글씨 붓"/>
                <a:cs typeface="Mangal"/>
              </a:rPr>
              <a:t>1</a:t>
            </a:r>
            <a:r>
              <a:rPr kumimoji="1" lang="ko-KR" altLang="en-US" sz="5500" b="1" dirty="0">
                <a:latin typeface="한컴 윤고딕 240"/>
                <a:ea typeface="나눔손글씨 붓"/>
                <a:cs typeface="Mangal"/>
              </a:rPr>
              <a:t>조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078186" y="4406666"/>
            <a:ext cx="344793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 dirty="0">
                <a:latin typeface="한컴 윤고딕 240"/>
                <a:ea typeface="나눔손글씨 붓"/>
                <a:cs typeface="Mangal"/>
              </a:rPr>
              <a:t>정범진</a:t>
            </a:r>
            <a:endParaRPr kumimoji="1" lang="ko-KR" altLang="en-US" sz="2500" b="1" dirty="0">
              <a:latin typeface="한컴 윤고딕 240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en-US" altLang="ko-KR" sz="2000" b="1" dirty="0">
                <a:latin typeface="한컴 윤고딕 240"/>
                <a:ea typeface="나눔손글씨 붓"/>
                <a:cs typeface="Mangal"/>
              </a:rPr>
              <a:t>-DB</a:t>
            </a:r>
            <a:r>
              <a:rPr kumimoji="1" lang="ko-KR" altLang="en-US" sz="2000" b="1" dirty="0">
                <a:latin typeface="한컴 윤고딕 240"/>
                <a:ea typeface="나눔손글씨 붓"/>
                <a:cs typeface="Mangal"/>
              </a:rPr>
              <a:t> 설계</a:t>
            </a:r>
            <a:endParaRPr kumimoji="1" lang="en-US" altLang="ko-KR" sz="2000" b="1" dirty="0">
              <a:latin typeface="한컴 윤고딕 240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en-US" altLang="ko-KR" sz="2000" b="1" dirty="0">
                <a:latin typeface="한컴 윤고딕 240"/>
                <a:ea typeface="나눔손글씨 붓"/>
                <a:cs typeface="Mangal"/>
              </a:rPr>
              <a:t>-</a:t>
            </a:r>
            <a:r>
              <a:rPr kumimoji="1" lang="ko-KR" altLang="en-US" sz="2000" b="1" dirty="0">
                <a:latin typeface="한컴 윤고딕 240"/>
                <a:ea typeface="나눔손글씨 붓"/>
                <a:cs typeface="Mangal"/>
              </a:rPr>
              <a:t>책 관리자 모드 기능 구현</a:t>
            </a:r>
          </a:p>
          <a:p>
            <a:pPr lvl="0">
              <a:defRPr/>
            </a:pPr>
            <a:endParaRPr kumimoji="1" lang="ko-KR" altLang="en-US" sz="2000" b="1" dirty="0">
              <a:latin typeface="한컴 윤고딕 240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000" b="1" dirty="0">
              <a:latin typeface="한컴 윤고딕 240"/>
              <a:ea typeface="나눔손글씨 붓"/>
              <a:cs typeface="Mangal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4526116" y="4404761"/>
            <a:ext cx="3625354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한컴 윤고딕 240"/>
                <a:ea typeface="나눔손글씨 붓"/>
                <a:cs typeface="Mangal"/>
              </a:rPr>
              <a:t> 이경진</a:t>
            </a:r>
          </a:p>
          <a:p>
            <a:pPr lvl="0">
              <a:defRPr/>
            </a:pPr>
            <a:r>
              <a:rPr kumimoji="1" lang="ko-KR" altLang="en-US" sz="2000" b="1">
                <a:latin typeface="한컴 윤고딕 240"/>
                <a:ea typeface="나눔손글씨 붓"/>
                <a:cs typeface="Mangal"/>
              </a:rPr>
              <a:t> </a:t>
            </a:r>
            <a:r>
              <a:rPr kumimoji="1" lang="en-US" altLang="ko-KR" sz="2000" b="1">
                <a:latin typeface="한컴 윤고딕 240"/>
                <a:ea typeface="나눔손글씨 붓"/>
                <a:cs typeface="Mangal"/>
              </a:rPr>
              <a:t>-DB </a:t>
            </a:r>
            <a:r>
              <a:rPr kumimoji="1" lang="ko-KR" altLang="en-US" sz="2000" b="1">
                <a:latin typeface="한컴 윤고딕 240"/>
                <a:ea typeface="나눔손글씨 붓"/>
                <a:cs typeface="Mangal"/>
              </a:rPr>
              <a:t>설계</a:t>
            </a:r>
          </a:p>
          <a:p>
            <a:pPr lvl="0">
              <a:defRPr/>
            </a:pPr>
            <a:r>
              <a:rPr kumimoji="1" lang="ko-KR" altLang="en-US" sz="2000" b="1">
                <a:latin typeface="한컴 윤고딕 240"/>
                <a:ea typeface="나눔손글씨 붓"/>
                <a:cs typeface="Mangal"/>
              </a:rPr>
              <a:t> </a:t>
            </a:r>
            <a:r>
              <a:rPr kumimoji="1" lang="en-US" altLang="ko-KR" sz="2000" b="1">
                <a:latin typeface="한컴 윤고딕 240"/>
                <a:ea typeface="나눔손글씨 붓"/>
                <a:cs typeface="Mangal"/>
              </a:rPr>
              <a:t>-</a:t>
            </a:r>
            <a:r>
              <a:rPr kumimoji="1" lang="ko-KR" altLang="en-US" sz="2000" b="1">
                <a:latin typeface="한컴 윤고딕 240"/>
                <a:ea typeface="나눔손글씨 붓"/>
                <a:cs typeface="Mangal"/>
              </a:rPr>
              <a:t>회원가입 기능 구현</a:t>
            </a:r>
            <a:r>
              <a:rPr kumimoji="1" lang="ko-KR" altLang="en-US" sz="2500" b="1">
                <a:latin typeface="한컴 윤고딕 240"/>
                <a:ea typeface="나눔손글씨 붓"/>
                <a:cs typeface="Mangal"/>
              </a:rPr>
              <a:t>   </a:t>
            </a:r>
          </a:p>
          <a:p>
            <a:pPr lvl="0">
              <a:defRPr/>
            </a:pPr>
            <a:endParaRPr kumimoji="1" lang="ko-KR" altLang="en-US" sz="3500" b="1">
              <a:latin typeface="한컴 윤고딕 240"/>
              <a:ea typeface="나눔손글씨 붓"/>
              <a:cs typeface="Mangal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8048749" y="4406666"/>
            <a:ext cx="3877488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한컴 윤고딕 240"/>
                <a:ea typeface="나눔손글씨 붓"/>
                <a:cs typeface="Mangal"/>
              </a:rPr>
              <a:t>김채현</a:t>
            </a:r>
          </a:p>
          <a:p>
            <a:pPr lvl="0">
              <a:defRPr/>
            </a:pPr>
            <a:r>
              <a:rPr kumimoji="1" lang="en-US" altLang="ko-KR" sz="2000" b="1">
                <a:latin typeface="한컴 윤고딕 240"/>
                <a:ea typeface="나눔손글씨 붓"/>
                <a:cs typeface="Mangal"/>
              </a:rPr>
              <a:t>-DB </a:t>
            </a:r>
            <a:r>
              <a:rPr kumimoji="1" lang="ko-KR" altLang="en-US" sz="2000" b="1">
                <a:latin typeface="한컴 윤고딕 240"/>
                <a:ea typeface="나눔손글씨 붓"/>
                <a:cs typeface="Mangal"/>
              </a:rPr>
              <a:t>설계</a:t>
            </a:r>
            <a:endParaRPr kumimoji="1" lang="en-US" altLang="ko-KR" sz="2000" b="1">
              <a:latin typeface="한컴 윤고딕 240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en-US" altLang="ko-KR" sz="2000" b="1">
                <a:latin typeface="한컴 윤고딕 240"/>
                <a:ea typeface="나눔손글씨 붓"/>
                <a:cs typeface="Mangal"/>
              </a:rPr>
              <a:t>-</a:t>
            </a:r>
            <a:r>
              <a:rPr kumimoji="1" lang="ko-KR" altLang="en-US" sz="2000" b="1">
                <a:latin typeface="한컴 윤고딕 240"/>
                <a:ea typeface="나눔손글씨 붓"/>
                <a:cs typeface="Mangal"/>
              </a:rPr>
              <a:t>로그인 및 회원가입기능 구현</a:t>
            </a:r>
            <a:endParaRPr kumimoji="1" lang="ko-KR" altLang="en-US" sz="2500" b="1">
              <a:latin typeface="한컴 윤고딕 240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500" b="1">
              <a:latin typeface="한컴 윤고딕 240"/>
              <a:ea typeface="나눔손글씨 붓"/>
              <a:cs typeface="Mangal"/>
            </a:endParaRPr>
          </a:p>
          <a:p>
            <a:pPr lvl="0">
              <a:defRPr/>
            </a:pPr>
            <a:endParaRPr kumimoji="1" lang="en-US" altLang="ko-KR" sz="3500" b="1">
              <a:latin typeface="한컴 윤고딕 240"/>
              <a:ea typeface="나눔손글씨 붓"/>
              <a:cs typeface="Mangal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8186" y="2319182"/>
            <a:ext cx="2905530" cy="22196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6116" y="2319182"/>
            <a:ext cx="2905530" cy="221963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24634" y="2319182"/>
            <a:ext cx="2905530" cy="2219634"/>
          </a:xfrm>
          <a:prstGeom prst="rect">
            <a:avLst/>
          </a:prstGeom>
        </p:spPr>
      </p:pic>
      <p:sp>
        <p:nvSpPr>
          <p:cNvPr id="16" name="TextBox 4"/>
          <p:cNvSpPr txBox="1"/>
          <p:nvPr/>
        </p:nvSpPr>
        <p:spPr>
          <a:xfrm>
            <a:off x="1548488" y="3671454"/>
            <a:ext cx="13233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 dirty="0" smtClean="0">
                <a:latin typeface="한컴 윤고딕 240"/>
                <a:ea typeface="나눔손글씨 붓"/>
                <a:cs typeface="Mangal"/>
              </a:rPr>
              <a:t>조장</a:t>
            </a:r>
            <a:endParaRPr kumimoji="1" lang="ko-KR" altLang="en-US" sz="2500" b="1" dirty="0">
              <a:latin typeface="한컴 윤고딕 240"/>
              <a:ea typeface="나눔손글씨 붓"/>
              <a:cs typeface="Mang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337" y="360648"/>
            <a:ext cx="1011382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5500" b="1">
                <a:latin typeface="한컴 윤고딕 240"/>
                <a:ea typeface="나눔손글씨 붓"/>
                <a:cs typeface="Mangal"/>
              </a:rPr>
              <a:t>2.</a:t>
            </a:r>
            <a:r>
              <a:rPr kumimoji="1" lang="ko-KR" altLang="en-US" sz="5500" b="1">
                <a:latin typeface="한컴 윤고딕 240"/>
                <a:ea typeface="나눔손글씨 붓"/>
                <a:cs typeface="Mangal"/>
              </a:rPr>
              <a:t> 개념적 설계 및 논리적 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8373" y="1464945"/>
            <a:ext cx="355023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한컴 윤고딕 240"/>
                <a:ea typeface="나눔손글씨 붓"/>
                <a:cs typeface="Mangal"/>
              </a:rPr>
              <a:t>메뉴 구성도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3667" y="2241148"/>
            <a:ext cx="7944958" cy="4264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6827" y="806854"/>
            <a:ext cx="355023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 dirty="0">
                <a:latin typeface="한컴 윤고딕 240"/>
                <a:ea typeface="나눔손글씨 붓"/>
                <a:cs typeface="Mangal"/>
              </a:rPr>
              <a:t>개념 </a:t>
            </a:r>
            <a:r>
              <a:rPr kumimoji="1" lang="en-US" altLang="ko-KR" sz="4500" b="1" dirty="0">
                <a:latin typeface="한컴 윤고딕 240"/>
                <a:ea typeface="나눔손글씨 붓"/>
                <a:cs typeface="Mangal"/>
              </a:rPr>
              <a:t>ERD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7059" y="0"/>
            <a:ext cx="6040634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67059" y="0"/>
            <a:ext cx="604063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6827" y="806854"/>
            <a:ext cx="355023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 dirty="0">
                <a:latin typeface="한컴 윤고딕 240"/>
                <a:ea typeface="나눔손글씨 붓"/>
                <a:cs typeface="Mangal"/>
              </a:rPr>
              <a:t>논리 </a:t>
            </a:r>
            <a:r>
              <a:rPr kumimoji="1" lang="en-US" altLang="ko-KR" sz="4500" b="1" dirty="0">
                <a:latin typeface="한컴 윤고딕 240"/>
                <a:ea typeface="나눔손글씨 붓"/>
                <a:cs typeface="Mangal"/>
              </a:rPr>
              <a:t>ERD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7059" y="0"/>
            <a:ext cx="604063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337" y="360648"/>
            <a:ext cx="1011382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5500" b="1">
                <a:latin typeface="한컴 윤고딕 240"/>
                <a:ea typeface="나눔손글씨 붓"/>
                <a:cs typeface="Mangal"/>
              </a:rPr>
              <a:t>3.</a:t>
            </a:r>
            <a:r>
              <a:rPr kumimoji="1" lang="ko-KR" altLang="en-US" sz="5500" b="1">
                <a:latin typeface="한컴 윤고딕 240"/>
                <a:ea typeface="나눔손글씨 붓"/>
                <a:cs typeface="Mangal"/>
              </a:rPr>
              <a:t> 주요 기능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4247" y="1547290"/>
            <a:ext cx="5143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4200" b="1">
                <a:latin typeface="한컴 윤고딕 240"/>
                <a:ea typeface="나눔손글씨 붓"/>
                <a:cs typeface="Mangal"/>
              </a:rPr>
              <a:t>-</a:t>
            </a:r>
            <a:r>
              <a:rPr kumimoji="1" lang="ko-KR" altLang="en-US" sz="4200" b="1">
                <a:latin typeface="한컴 윤고딕 240"/>
                <a:ea typeface="나눔손글씨 붓"/>
                <a:cs typeface="Mangal"/>
              </a:rPr>
              <a:t>프로그램 흐름</a:t>
            </a:r>
            <a:r>
              <a:rPr kumimoji="1" lang="en-US" altLang="ko-KR" sz="4200" b="1">
                <a:latin typeface="한컴 윤고딕 240"/>
                <a:ea typeface="나눔손글씨 붓"/>
                <a:cs typeface="Mangal"/>
              </a:rPr>
              <a:t>-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8370" t="17780" r="16330" b="15940"/>
          <a:stretch>
            <a:fillRect/>
          </a:stretch>
        </p:blipFill>
        <p:spPr>
          <a:xfrm>
            <a:off x="1048427" y="2952171"/>
            <a:ext cx="2078903" cy="14039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8370" t="17780" r="16330" b="15940"/>
          <a:stretch>
            <a:fillRect/>
          </a:stretch>
        </p:blipFill>
        <p:spPr>
          <a:xfrm>
            <a:off x="3774642" y="2952171"/>
            <a:ext cx="2078903" cy="14039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8370" t="17780" r="16330" b="15940"/>
          <a:stretch>
            <a:fillRect/>
          </a:stretch>
        </p:blipFill>
        <p:spPr>
          <a:xfrm>
            <a:off x="6390408" y="2952172"/>
            <a:ext cx="2078903" cy="14039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8370" t="17780" r="16330" b="15940"/>
          <a:stretch>
            <a:fillRect/>
          </a:stretch>
        </p:blipFill>
        <p:spPr>
          <a:xfrm>
            <a:off x="8967167" y="2952171"/>
            <a:ext cx="2078903" cy="14039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8990" y="4356101"/>
            <a:ext cx="24758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 dirty="0">
                <a:latin typeface="한컴 윤고딕 240"/>
                <a:ea typeface="나눔손글씨 붓"/>
              </a:rPr>
              <a:t>1.</a:t>
            </a:r>
            <a:r>
              <a:rPr lang="ko-KR" altLang="en-US" sz="3000" b="1" dirty="0">
                <a:latin typeface="한컴 윤고딕 240"/>
                <a:ea typeface="나눔손글씨 붓"/>
              </a:rPr>
              <a:t> 로그인</a:t>
            </a:r>
          </a:p>
          <a:p>
            <a:pPr algn="ctr">
              <a:defRPr/>
            </a:pPr>
            <a:r>
              <a:rPr lang="ko-KR" altLang="en-US" sz="2000" b="1" dirty="0">
                <a:latin typeface="한컴 윤고딕 240"/>
                <a:ea typeface="나눔손글씨 붓"/>
              </a:rPr>
              <a:t>일반회원</a:t>
            </a:r>
            <a:r>
              <a:rPr lang="en-US" altLang="ko-KR" sz="2000" b="1" dirty="0">
                <a:latin typeface="한컴 윤고딕 240"/>
                <a:ea typeface="나눔손글씨 붓"/>
              </a:rPr>
              <a:t>/</a:t>
            </a:r>
            <a:r>
              <a:rPr lang="ko-KR" altLang="en-US" sz="2000" b="1" dirty="0">
                <a:latin typeface="한컴 윤고딕 240"/>
                <a:ea typeface="나눔손글씨 붓"/>
              </a:rPr>
              <a:t>관리자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3612" y="4356101"/>
            <a:ext cx="21808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 dirty="0">
                <a:latin typeface="한컴 윤고딕 240"/>
                <a:ea typeface="나눔손글씨 붓"/>
              </a:rPr>
              <a:t>2.</a:t>
            </a:r>
            <a:r>
              <a:rPr lang="ko-KR" altLang="en-US" sz="3000" b="1" dirty="0">
                <a:latin typeface="한컴 윤고딕 240"/>
                <a:ea typeface="나눔손글씨 붓"/>
              </a:rPr>
              <a:t> 회원가입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1637" y="4356101"/>
            <a:ext cx="17979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 dirty="0">
                <a:latin typeface="한컴 윤고딕 240"/>
                <a:ea typeface="나눔손글씨 붓"/>
              </a:rPr>
              <a:t>3.</a:t>
            </a:r>
            <a:r>
              <a:rPr lang="ko-KR" altLang="en-US" sz="3000" b="1" dirty="0">
                <a:latin typeface="한컴 윤고딕 240"/>
                <a:ea typeface="나눔손글씨 붓"/>
              </a:rPr>
              <a:t> 비회원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57222" y="4356100"/>
            <a:ext cx="17979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 dirty="0">
                <a:latin typeface="한컴 윤고딕 240"/>
                <a:ea typeface="나눔손글씨 붓"/>
              </a:rPr>
              <a:t>0.</a:t>
            </a:r>
            <a:r>
              <a:rPr lang="ko-KR" altLang="en-US" sz="3000" b="1" dirty="0">
                <a:latin typeface="한컴 윤고딕 240"/>
                <a:ea typeface="나눔손글씨 붓"/>
              </a:rPr>
              <a:t> 종료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337" y="360648"/>
            <a:ext cx="1011382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5500" b="1">
                <a:latin typeface="한컴 윤고딕 240"/>
                <a:ea typeface="나눔손글씨 붓"/>
                <a:cs typeface="Mangal"/>
              </a:rPr>
              <a:t>3.</a:t>
            </a:r>
            <a:r>
              <a:rPr kumimoji="1" lang="ko-KR" altLang="en-US" sz="5500" b="1">
                <a:latin typeface="한컴 윤고딕 240"/>
                <a:ea typeface="나눔손글씨 붓"/>
                <a:cs typeface="Mangal"/>
              </a:rPr>
              <a:t> 주요 기능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4247" y="1547290"/>
            <a:ext cx="5143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4200" b="1">
                <a:latin typeface="한컴 윤고딕 240"/>
                <a:ea typeface="한컴 윤고딕 240"/>
                <a:cs typeface="Mangal"/>
              </a:rPr>
              <a:t>-</a:t>
            </a:r>
            <a:r>
              <a:rPr kumimoji="1" lang="ko-KR" altLang="en-US" sz="4200" b="1">
                <a:latin typeface="한컴 윤고딕 240"/>
                <a:ea typeface="한컴 윤고딕 240"/>
                <a:cs typeface="Mangal"/>
              </a:rPr>
              <a:t> 핵심 기술 </a:t>
            </a:r>
            <a:r>
              <a:rPr kumimoji="1" lang="en-US" altLang="ko-KR" sz="4200" b="1">
                <a:latin typeface="한컴 윤고딕 240"/>
                <a:ea typeface="한컴 윤고딕 240"/>
                <a:cs typeface="Mangal"/>
              </a:rPr>
              <a:t>-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337" y="2276301"/>
            <a:ext cx="29201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>
                <a:latin typeface="한컴 윤고딕 240"/>
                <a:ea typeface="한컴 윤고딕 240"/>
              </a:rPr>
              <a:t>SQL</a:t>
            </a:r>
            <a:r>
              <a:rPr lang="ko-KR" altLang="en-US" sz="3000" b="1">
                <a:latin typeface="한컴 윤고딕 240"/>
                <a:ea typeface="한컴 윤고딕 240"/>
              </a:rPr>
              <a:t> </a:t>
            </a:r>
            <a:r>
              <a:rPr lang="en-US" altLang="ko-KR" sz="3000" b="1">
                <a:latin typeface="한컴 윤고딕 240"/>
                <a:ea typeface="한컴 윤고딕 240"/>
              </a:rPr>
              <a:t>-</a:t>
            </a:r>
            <a:r>
              <a:rPr lang="ko-KR" altLang="en-US" sz="3000" b="1">
                <a:latin typeface="한컴 윤고딕 240"/>
                <a:ea typeface="한컴 윤고딕 240"/>
              </a:rPr>
              <a:t> 트리거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0337" y="3068782"/>
            <a:ext cx="1157532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b="1" dirty="0">
                <a:latin typeface="한컴 윤고딕 240"/>
                <a:ea typeface="나눔손글씨 붓"/>
              </a:rPr>
              <a:t> </a:t>
            </a:r>
            <a:r>
              <a:rPr lang="ko-KR" altLang="en-US" sz="2100" b="1" dirty="0">
                <a:latin typeface="한컴 윤고딕 240"/>
                <a:ea typeface="나눔손글씨 붓"/>
              </a:rPr>
              <a:t> </a:t>
            </a:r>
            <a:r>
              <a:rPr lang="ko-KR" altLang="en-US" sz="2100" dirty="0" smtClean="0">
                <a:latin typeface="한컴 윤고딕 240"/>
                <a:ea typeface="한컴 윤고딕 240"/>
              </a:rPr>
              <a:t>1</a:t>
            </a:r>
            <a:r>
              <a:rPr lang="ko-KR" altLang="en-US" sz="2100" dirty="0">
                <a:latin typeface="한컴 윤고딕 240"/>
                <a:ea typeface="한컴 윤고딕 240"/>
              </a:rPr>
              <a:t>. 대출 테이블에 회원 ID와 책 ID를 INSERT 하면 대출번호를 날짜+순번 </a:t>
            </a:r>
            <a:r>
              <a:rPr lang="ko-KR" altLang="en-US" sz="2100" dirty="0" err="1">
                <a:latin typeface="한컴 윤고딕 240"/>
                <a:ea typeface="한컴 윤고딕 240"/>
              </a:rPr>
              <a:t>시퀸스로</a:t>
            </a:r>
            <a:r>
              <a:rPr lang="ko-KR" altLang="en-US" sz="2100" dirty="0">
                <a:latin typeface="한컴 윤고딕 240"/>
                <a:ea typeface="한컴 윤고딕 240"/>
              </a:rPr>
              <a:t> </a:t>
            </a:r>
            <a:endParaRPr lang="en-US" altLang="ko-KR" sz="2100" dirty="0" smtClean="0"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en-US" altLang="ko-KR" sz="2100" dirty="0" smtClean="0">
                <a:latin typeface="한컴 윤고딕 240"/>
                <a:ea typeface="한컴 윤고딕 240"/>
              </a:rPr>
              <a:t>      </a:t>
            </a:r>
            <a:r>
              <a:rPr lang="ko-KR" altLang="en-US" sz="2100" dirty="0" err="1" smtClean="0">
                <a:latin typeface="한컴 윤고딕 240"/>
                <a:ea typeface="한컴 윤고딕 240"/>
              </a:rPr>
              <a:t>키값으로</a:t>
            </a:r>
            <a:r>
              <a:rPr lang="ko-KR" altLang="en-US" sz="2100" dirty="0" smtClean="0">
                <a:latin typeface="한컴 윤고딕 240"/>
                <a:ea typeface="한컴 윤고딕 240"/>
              </a:rPr>
              <a:t> 하고 </a:t>
            </a:r>
            <a:r>
              <a:rPr lang="ko-KR" altLang="en-US" sz="2100" dirty="0">
                <a:latin typeface="한컴 윤고딕 240"/>
                <a:ea typeface="한컴 윤고딕 240"/>
              </a:rPr>
              <a:t>대출일과 예정 반납일도 자동으로 입력하는 </a:t>
            </a:r>
            <a:r>
              <a:rPr lang="ko-KR" altLang="en-US" sz="2100" dirty="0" err="1">
                <a:latin typeface="한컴 윤고딕 240"/>
                <a:ea typeface="한컴 윤고딕 240"/>
              </a:rPr>
              <a:t>트리거</a:t>
            </a:r>
            <a:r>
              <a:rPr lang="en-US" altLang="ko-KR" sz="2100" dirty="0">
                <a:latin typeface="한컴 윤고딕 240"/>
                <a:ea typeface="한컴 윤고딕 240"/>
              </a:rPr>
              <a:t>.</a:t>
            </a:r>
          </a:p>
          <a:p>
            <a:pPr>
              <a:defRPr/>
            </a:pPr>
            <a:endParaRPr lang="ko-KR" altLang="en-US" sz="2100" dirty="0"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ko-KR" altLang="en-US" sz="2100" dirty="0">
                <a:latin typeface="한컴 윤고딕 240"/>
                <a:ea typeface="한컴 윤고딕 240"/>
              </a:rPr>
              <a:t>  2. 책이 입력될 때 출판사 테이블에 입력 받은 출판사가 없다면 </a:t>
            </a:r>
            <a:endParaRPr lang="en-US" altLang="ko-KR" sz="2100" dirty="0" smtClean="0"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en-US" altLang="ko-KR" sz="2100" dirty="0" smtClean="0">
                <a:latin typeface="한컴 윤고딕 240"/>
                <a:ea typeface="한컴 윤고딕 240"/>
              </a:rPr>
              <a:t>     </a:t>
            </a:r>
            <a:r>
              <a:rPr lang="ko-KR" altLang="en-US" sz="2100" dirty="0" smtClean="0">
                <a:latin typeface="한컴 윤고딕 240"/>
                <a:ea typeface="한컴 윤고딕 240"/>
              </a:rPr>
              <a:t>출판사 </a:t>
            </a:r>
            <a:r>
              <a:rPr lang="ko-KR" altLang="en-US" sz="2100" dirty="0">
                <a:latin typeface="한컴 윤고딕 240"/>
                <a:ea typeface="한컴 윤고딕 240"/>
              </a:rPr>
              <a:t>테이블에 출판사를 </a:t>
            </a:r>
            <a:r>
              <a:rPr lang="ko-KR" altLang="en-US" sz="2100" dirty="0" smtClean="0">
                <a:latin typeface="한컴 윤고딕 240"/>
                <a:ea typeface="한컴 윤고딕 240"/>
              </a:rPr>
              <a:t>입력</a:t>
            </a:r>
            <a:r>
              <a:rPr lang="en-US" altLang="ko-KR" sz="2100" dirty="0">
                <a:latin typeface="한컴 윤고딕 240"/>
                <a:ea typeface="한컴 윤고딕 240"/>
              </a:rPr>
              <a:t>.</a:t>
            </a:r>
          </a:p>
          <a:p>
            <a:pPr>
              <a:defRPr/>
            </a:pPr>
            <a:endParaRPr lang="ko-KR" altLang="en-US" sz="2100" dirty="0"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ko-KR" altLang="en-US" sz="2100" dirty="0">
                <a:latin typeface="한컴 윤고딕 240"/>
                <a:ea typeface="한컴 윤고딕 240"/>
              </a:rPr>
              <a:t>  3. 책을 대출하면 책 테이블에 책 대출 여부를 N으로 하고 회원의 대출 책 수를 +1 처리</a:t>
            </a:r>
            <a:r>
              <a:rPr lang="en-US" altLang="ko-KR" sz="2100" dirty="0">
                <a:latin typeface="한컴 윤고딕 240"/>
                <a:ea typeface="한컴 윤고딕 240"/>
              </a:rPr>
              <a:t>.</a:t>
            </a:r>
          </a:p>
          <a:p>
            <a:pPr>
              <a:defRPr/>
            </a:pPr>
            <a:endParaRPr lang="ko-KR" altLang="en-US" sz="2100" dirty="0"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ko-KR" altLang="en-US" sz="2100" dirty="0">
                <a:latin typeface="한컴 윤고딕 240"/>
                <a:ea typeface="한컴 윤고딕 240"/>
              </a:rPr>
              <a:t>  4. 책을 반납하면 책 테이블에 책 대출 여부를 Y으로 하고 회원의 대출 책 수를 -1 처리</a:t>
            </a:r>
            <a:r>
              <a:rPr lang="en-US" altLang="ko-KR" sz="2100" dirty="0">
                <a:latin typeface="한컴 윤고딕 240"/>
                <a:ea typeface="한컴 윤고딕 24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337" y="360648"/>
            <a:ext cx="10113820" cy="9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3.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 주요 기능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4247" y="1547290"/>
            <a:ext cx="5143505" cy="72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4200" b="1" dirty="0">
                <a:latin typeface="한컴 윤고딕 240"/>
                <a:ea typeface="한컴 윤고딕 240"/>
                <a:cs typeface="Mangal"/>
              </a:rPr>
              <a:t>-</a:t>
            </a:r>
            <a:r>
              <a:rPr kumimoji="1" lang="ko-KR" altLang="en-US" sz="4200" b="1" dirty="0">
                <a:latin typeface="한컴 윤고딕 240"/>
                <a:ea typeface="한컴 윤고딕 240"/>
                <a:cs typeface="Mangal"/>
              </a:rPr>
              <a:t> 핵심 기술 </a:t>
            </a:r>
            <a:r>
              <a:rPr kumimoji="1" lang="en-US" altLang="ko-KR" sz="4200" b="1" dirty="0">
                <a:latin typeface="한컴 윤고딕 240"/>
                <a:ea typeface="한컴 윤고딕 240"/>
                <a:cs typeface="Mangal"/>
              </a:rPr>
              <a:t>-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255520"/>
            <a:ext cx="2920159" cy="54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 dirty="0">
                <a:latin typeface="한컴 윤고딕 240"/>
                <a:ea typeface="한컴 윤고딕 240"/>
              </a:rPr>
              <a:t>Java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0342" y="3075709"/>
            <a:ext cx="10528521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b="1" dirty="0">
                <a:latin typeface="나눔손글씨 붓"/>
                <a:ea typeface="나눔손글씨 붓"/>
              </a:rPr>
              <a:t> </a:t>
            </a:r>
            <a:r>
              <a:rPr lang="ko-KR" altLang="en-US" sz="2100" b="1" dirty="0">
                <a:latin typeface="나눔손글씨 붓"/>
                <a:ea typeface="나눔손글씨 붓"/>
              </a:rPr>
              <a:t> </a:t>
            </a:r>
            <a:r>
              <a:rPr lang="ko-KR" altLang="en-US" sz="2100" b="1" dirty="0" smtClean="0">
                <a:latin typeface="나눔손글씨 붓"/>
                <a:ea typeface="나눔손글씨 붓"/>
              </a:rPr>
              <a:t> </a:t>
            </a:r>
            <a:r>
              <a:rPr lang="ko-KR" altLang="en-US" sz="2100" dirty="0" smtClean="0">
                <a:latin typeface="한컴 윤고딕 240"/>
                <a:ea typeface="한컴 윤고딕 240"/>
              </a:rPr>
              <a:t>1</a:t>
            </a:r>
            <a:r>
              <a:rPr lang="ko-KR" altLang="en-US" sz="2100" dirty="0">
                <a:latin typeface="한컴 윤고딕 240"/>
                <a:ea typeface="한컴 윤고딕 240"/>
              </a:rPr>
              <a:t>. 선택하는 번호의 제약은 </a:t>
            </a:r>
            <a:r>
              <a:rPr lang="ko-KR" altLang="en-US" sz="2100" dirty="0" err="1">
                <a:latin typeface="한컴 윤고딕 240"/>
                <a:ea typeface="한컴 윤고딕 240"/>
              </a:rPr>
              <a:t>정규식으로</a:t>
            </a:r>
            <a:r>
              <a:rPr lang="ko-KR" altLang="en-US" sz="2100" dirty="0">
                <a:latin typeface="한컴 윤고딕 240"/>
                <a:ea typeface="한컴 윤고딕 240"/>
              </a:rPr>
              <a:t> 특정범위의 숫자만 가능하게 제한</a:t>
            </a:r>
            <a:r>
              <a:rPr lang="en-US" altLang="ko-KR" sz="2100" dirty="0">
                <a:latin typeface="한컴 윤고딕 240"/>
                <a:ea typeface="한컴 윤고딕 240"/>
              </a:rPr>
              <a:t>.</a:t>
            </a:r>
          </a:p>
          <a:p>
            <a:pPr>
              <a:defRPr/>
            </a:pPr>
            <a:endParaRPr lang="ko-KR" altLang="en-US" sz="2100" dirty="0"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ko-KR" altLang="en-US" sz="2100" dirty="0">
                <a:latin typeface="한컴 윤고딕 240"/>
                <a:ea typeface="한컴 윤고딕 240"/>
              </a:rPr>
              <a:t>   2. 책 검색 리스트를 보여줄 때 페이지 </a:t>
            </a:r>
            <a:r>
              <a:rPr lang="ko-KR" altLang="en-US" sz="2100" dirty="0" err="1">
                <a:latin typeface="한컴 윤고딕 240"/>
                <a:ea typeface="한컴 윤고딕 240"/>
              </a:rPr>
              <a:t>처럼</a:t>
            </a:r>
            <a:r>
              <a:rPr lang="ko-KR" altLang="en-US" sz="2100" dirty="0">
                <a:latin typeface="한컴 윤고딕 240"/>
                <a:ea typeface="한컴 윤고딕 240"/>
              </a:rPr>
              <a:t> 보이게 설정하여 한 화면에 보이게 설정</a:t>
            </a:r>
            <a:r>
              <a:rPr lang="en-US" altLang="ko-KR" sz="2100" dirty="0">
                <a:latin typeface="한컴 윤고딕 240"/>
                <a:ea typeface="한컴 윤고딕 240"/>
              </a:rPr>
              <a:t>.</a:t>
            </a:r>
          </a:p>
          <a:p>
            <a:pPr>
              <a:defRPr/>
            </a:pPr>
            <a:endParaRPr lang="ko-KR" altLang="en-US" sz="2100" dirty="0">
              <a:latin typeface="한컴 윤고딕 240"/>
              <a:ea typeface="한컴 윤고딕 240"/>
            </a:endParaRPr>
          </a:p>
          <a:p>
            <a:pPr marL="0" indent="-18861">
              <a:defRPr/>
            </a:pPr>
            <a:r>
              <a:rPr lang="ko-KR" altLang="en-US" sz="2100" dirty="0">
                <a:latin typeface="한컴 윤고딕 240"/>
                <a:ea typeface="한컴 윤고딕 240"/>
              </a:rPr>
              <a:t>   3. 사용자에 따라서 보이는 목록을 제한하여 회원은 대출, 반납이 가능하게 관리자는 </a:t>
            </a:r>
          </a:p>
          <a:p>
            <a:pPr marL="584703" indent="84875">
              <a:defRPr/>
            </a:pPr>
            <a:r>
              <a:rPr lang="ko-KR" altLang="en-US" sz="2100" dirty="0">
                <a:latin typeface="한컴 윤고딕 240"/>
                <a:ea typeface="한컴 윤고딕 240"/>
              </a:rPr>
              <a:t>책 입고/수정/삭제를 관리하고 비회원은 책 리스트와 검색만 가능하게 설정</a:t>
            </a:r>
            <a:r>
              <a:rPr lang="en-US" altLang="ko-KR" sz="2100" dirty="0">
                <a:latin typeface="한컴 윤고딕 240"/>
                <a:ea typeface="한컴 윤고딕 24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283</Words>
  <Application>Show</Application>
  <PresentationFormat>사용자 지정</PresentationFormat>
  <Paragraphs>63</Paragraphs>
  <Slides>11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402Sem-PC</cp:lastModifiedBy>
  <cp:revision>125</cp:revision>
  <dcterms:created xsi:type="dcterms:W3CDTF">2021-12-03T01:35:17Z</dcterms:created>
  <dcterms:modified xsi:type="dcterms:W3CDTF">2023-04-17T04:24:21Z</dcterms:modified>
  <cp:version/>
</cp:coreProperties>
</file>