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2" r:id="rId1"/>
  </p:sldMasterIdLst>
  <p:notesMasterIdLst>
    <p:notesMasterId r:id="rId2"/>
  </p:notesMasterIdLst>
  <p:sldIdLst>
    <p:sldId id="256" r:id="rId3"/>
    <p:sldId id="268" r:id="rId4"/>
    <p:sldId id="258" r:id="rId5"/>
    <p:sldId id="265" r:id="rId6"/>
    <p:sldId id="269" r:id="rId7"/>
    <p:sldId id="270" r:id="rId8"/>
    <p:sldId id="271" r:id="rId9"/>
    <p:sldId id="289" r:id="rId10"/>
    <p:sldId id="290" r:id="rId11"/>
    <p:sldId id="275" r:id="rId12"/>
    <p:sldId id="288" r:id="rId13"/>
    <p:sldId id="284" r:id="rId14"/>
    <p:sldId id="286" r:id="rId15"/>
    <p:sldId id="287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04"/>
    <p:restoredTop sz="94483"/>
  </p:normalViewPr>
  <p:slideViewPr>
    <p:cSldViewPr snapToGrid="0" snapToObjects="1">
      <p:cViewPr varScale="1">
        <p:scale>
          <a:sx n="100" d="100"/>
          <a:sy n="100" d="100"/>
        </p:scale>
        <p:origin x="936" y="168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88E4D9D-F308-8145-8938-FB3C62AED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896612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F8DA6-74CB-0545-BDE0-5431B6D6DEF2}"/>
              </a:ext>
            </a:extLst>
          </p:cNvPr>
          <p:cNvSpPr/>
          <p:nvPr userDrawn="1"/>
        </p:nvSpPr>
        <p:spPr>
          <a:xfrm>
            <a:off x="11480800" y="-1"/>
            <a:ext cx="711201" cy="736601"/>
          </a:xfrm>
          <a:prstGeom prst="rect">
            <a:avLst/>
          </a:prstGeom>
          <a:solidFill>
            <a:srgbClr val="042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715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DA9DC-9D35-ED4C-B770-4F215024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261F15-7602-5C4E-BA49-1E69427CF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9C835-7537-0B40-99EE-CB19A219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BBE-0839-1C46-9953-E555A528ADC1}" type="datetimeFigureOut">
              <a:rPr kumimoji="1" lang="ko-KR" altLang="en-US" smtClean="0"/>
              <a:t>2021-12-03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21480-8033-4340-96A5-05CD4E45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4474F-05E7-8B49-B2D3-E273E8F8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3472-0FFE-5744-B084-E36B4B2E3C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231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8C975-731D-DB4D-B962-C56244D9F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A34FB-4C31-3E4D-9820-213D07CA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5FA0C-6C9A-D745-A15D-383B1E22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BBE-0839-1C46-9953-E555A528ADC1}" type="datetimeFigureOut">
              <a:rPr kumimoji="1" lang="ko-KR" altLang="en-US" smtClean="0"/>
              <a:t>2021-12-03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A262B-FD0E-F249-8149-E936256C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49544-348A-5A40-AFE9-2B4941D4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3472-0FFE-5744-B084-E36B4B2E3C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216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229720-065A-9E49-8183-335B959D4AC2}"/>
              </a:ext>
            </a:extLst>
          </p:cNvPr>
          <p:cNvSpPr/>
          <p:nvPr userDrawn="1"/>
        </p:nvSpPr>
        <p:spPr>
          <a:xfrm>
            <a:off x="11391900" y="6070600"/>
            <a:ext cx="800100" cy="787400"/>
          </a:xfrm>
          <a:prstGeom prst="rect">
            <a:avLst/>
          </a:prstGeom>
          <a:solidFill>
            <a:srgbClr val="0B3A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C2C498-AC9B-3140-A4C1-910E1FE883F2}"/>
              </a:ext>
            </a:extLst>
          </p:cNvPr>
          <p:cNvSpPr/>
          <p:nvPr userDrawn="1"/>
        </p:nvSpPr>
        <p:spPr>
          <a:xfrm>
            <a:off x="0" y="0"/>
            <a:ext cx="1358900" cy="647700"/>
          </a:xfrm>
          <a:prstGeom prst="rect">
            <a:avLst/>
          </a:prstGeom>
          <a:solidFill>
            <a:srgbClr val="0B3A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9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3CF85DF-669F-0B4D-8AAA-1B375677868A}"/>
              </a:ext>
            </a:extLst>
          </p:cNvPr>
          <p:cNvSpPr/>
          <p:nvPr userDrawn="1"/>
        </p:nvSpPr>
        <p:spPr>
          <a:xfrm flipV="1">
            <a:off x="5676900" y="0"/>
            <a:ext cx="838200" cy="2199843"/>
          </a:xfrm>
          <a:prstGeom prst="rect">
            <a:avLst/>
          </a:prstGeom>
          <a:solidFill>
            <a:srgbClr val="D86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9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4E53BF0-0358-7D4E-B2E8-F958B59E2C17}"/>
              </a:ext>
            </a:extLst>
          </p:cNvPr>
          <p:cNvSpPr/>
          <p:nvPr userDrawn="1"/>
        </p:nvSpPr>
        <p:spPr>
          <a:xfrm>
            <a:off x="622300" y="1892300"/>
            <a:ext cx="5905500" cy="4965700"/>
          </a:xfrm>
          <a:prstGeom prst="rect">
            <a:avLst/>
          </a:prstGeom>
          <a:solidFill>
            <a:srgbClr val="F7B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3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FDF41E-7651-E44A-925F-43A9B4A78B88}"/>
              </a:ext>
            </a:extLst>
          </p:cNvPr>
          <p:cNvSpPr/>
          <p:nvPr userDrawn="1"/>
        </p:nvSpPr>
        <p:spPr>
          <a:xfrm>
            <a:off x="1" y="0"/>
            <a:ext cx="863599" cy="6858000"/>
          </a:xfrm>
          <a:prstGeom prst="rect">
            <a:avLst/>
          </a:prstGeom>
          <a:solidFill>
            <a:srgbClr val="9E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946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E7842-73AE-CA41-A5D8-C8B536768EC8}"/>
              </a:ext>
            </a:extLst>
          </p:cNvPr>
          <p:cNvSpPr/>
          <p:nvPr userDrawn="1"/>
        </p:nvSpPr>
        <p:spPr>
          <a:xfrm>
            <a:off x="3467100" y="285750"/>
            <a:ext cx="7480300" cy="6286500"/>
          </a:xfrm>
          <a:prstGeom prst="rect">
            <a:avLst/>
          </a:prstGeom>
          <a:solidFill>
            <a:srgbClr val="042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DF82E7E-B55D-5941-8A8F-B85048E2B9BD}"/>
              </a:ext>
            </a:extLst>
          </p:cNvPr>
          <p:cNvSpPr/>
          <p:nvPr userDrawn="1"/>
        </p:nvSpPr>
        <p:spPr>
          <a:xfrm>
            <a:off x="11163300" y="0"/>
            <a:ext cx="723900" cy="1562100"/>
          </a:xfrm>
          <a:prstGeom prst="rect">
            <a:avLst/>
          </a:prstGeom>
          <a:solidFill>
            <a:srgbClr val="F8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706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8F9601-2D5E-B140-9B21-B357DC8BBF9B}"/>
              </a:ext>
            </a:extLst>
          </p:cNvPr>
          <p:cNvSpPr/>
          <p:nvPr userDrawn="1"/>
        </p:nvSpPr>
        <p:spPr>
          <a:xfrm>
            <a:off x="0" y="-1"/>
            <a:ext cx="12192001" cy="6858001"/>
          </a:xfrm>
          <a:prstGeom prst="rect">
            <a:avLst/>
          </a:prstGeom>
          <a:solidFill>
            <a:srgbClr val="042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65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0200-6D3F-D44B-9552-8102BA3A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87017-64B8-9242-9C48-26DDD85B7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D6AA2E-61FE-234B-9801-E657C5F5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E370E-6A90-814E-8EDF-10FA7C76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BBE-0839-1C46-9953-E555A528ADC1}" type="datetimeFigureOut">
              <a:rPr kumimoji="1" lang="ko-KR" altLang="en-US" smtClean="0"/>
              <a:t>2021-12-03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425458-1A30-BC4E-90E9-3DA2C396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1E878-4E1D-F843-BA1D-90296926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3472-0FFE-5744-B084-E36B4B2E3C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627518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6BC29D-F7A3-1A43-BBA0-9A0B7166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A2FA1-F10C-C848-A6D8-A161D61B9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B4461-6618-884E-BDB5-90289CCFC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DBBE-0839-1C46-9953-E555A528ADC1}" type="datetimeFigureOut">
              <a:rPr kumimoji="1" lang="ko-KR" altLang="en-US" smtClean="0"/>
              <a:t>2021-12-03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7A4AE-0D11-124D-B278-79F3D835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60F94-B1C1-4D4A-A944-4FF1DBA3C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F3472-0FFE-5744-B084-E36B4B2E3C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24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  <p:sldLayoutId id="2147483651" r:id="rId3"/>
    <p:sldLayoutId id="2147483650" r:id="rId4"/>
    <p:sldLayoutId id="2147483652" r:id="rId5"/>
    <p:sldLayoutId id="2147483653" r:id="rId6"/>
    <p:sldLayoutId id="2147483649" r:id="rId7"/>
    <p:sldLayoutId id="2147483655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jpe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2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jpeg"  /><Relationship Id="rId4" Type="http://schemas.openxmlformats.org/officeDocument/2006/relationships/image" Target="../media/image7.jpeg"  /><Relationship Id="rId5" Type="http://schemas.openxmlformats.org/officeDocument/2006/relationships/image" Target="../media/image7.jpeg"  /><Relationship Id="rId6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287" y="3429000"/>
            <a:ext cx="1143114" cy="160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1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조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정범진 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이경진 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김채현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9981" y="2506652"/>
            <a:ext cx="5897622" cy="9223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도서관리 </a:t>
            </a:r>
            <a:r>
              <a:rPr kumimoji="1" lang="ko-KR" altLang="en-US" sz="5500" b="1">
                <a:latin typeface="Segoe Print"/>
                <a:ea typeface="나눔손글씨 붓"/>
                <a:cs typeface="Mangal"/>
              </a:rPr>
              <a:t>프로그램</a:t>
            </a:r>
            <a:endParaRPr kumimoji="1" lang="ko-KR" altLang="en-US" sz="5500" b="1">
              <a:latin typeface="Segoe Print"/>
              <a:ea typeface="나눔손글씨 붓"/>
              <a:cs typeface="Mangal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02720"/>
            <a:ext cx="5005440" cy="7072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1.</a:t>
            </a:r>
            <a:r>
              <a:rPr lang="ko-KR" altLang="en-US" sz="3500" b="1">
                <a:latin typeface="나눔손글씨 붓"/>
                <a:ea typeface="나눔손글씨 붓"/>
              </a:rPr>
              <a:t> 로그인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414616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227043" y="2143870"/>
            <a:ext cx="2413000" cy="54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 일반 회원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047148"/>
            <a:ext cx="7089605" cy="4006224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727573" y="2962897"/>
            <a:ext cx="1729437" cy="466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1.</a:t>
            </a:r>
            <a:r>
              <a:rPr lang="ko-KR" altLang="en-US" sz="2500" b="1">
                <a:latin typeface="나눔손글씨 붓"/>
                <a:ea typeface="나눔손글씨 붓"/>
              </a:rPr>
              <a:t> 책 목록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733179" y="3578672"/>
            <a:ext cx="1729437" cy="47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2.</a:t>
            </a:r>
            <a:r>
              <a:rPr lang="ko-KR" altLang="en-US" sz="2500" b="1">
                <a:latin typeface="나눔손글씨 붓"/>
                <a:ea typeface="나눔손글씨 붓"/>
              </a:rPr>
              <a:t> 책 검색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747192" y="4175397"/>
            <a:ext cx="1729437" cy="47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3.</a:t>
            </a:r>
            <a:r>
              <a:rPr lang="ko-KR" altLang="en-US" sz="2500" b="1">
                <a:latin typeface="나눔손글씨 붓"/>
                <a:ea typeface="나눔손글씨 붓"/>
              </a:rPr>
              <a:t> 책 대출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747192" y="4770975"/>
            <a:ext cx="1729437" cy="467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4.</a:t>
            </a:r>
            <a:r>
              <a:rPr lang="ko-KR" altLang="en-US" sz="2500" b="1">
                <a:latin typeface="나눔손글씨 붓"/>
                <a:ea typeface="나눔손글씨 붓"/>
              </a:rPr>
              <a:t> 책 반납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113538" y="5403843"/>
            <a:ext cx="2640009" cy="471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0.</a:t>
            </a:r>
            <a:r>
              <a:rPr lang="ko-KR" altLang="en-US" sz="2500" b="1">
                <a:latin typeface="나눔손글씨 붓"/>
                <a:ea typeface="나눔손글씨 붓"/>
              </a:rPr>
              <a:t> 메인 화면으로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0043" y="2523648"/>
            <a:ext cx="6976743" cy="3529724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40042" y="2523648"/>
            <a:ext cx="6976743" cy="3529724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40042" y="2523648"/>
            <a:ext cx="6976744" cy="3529724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40042" y="2559903"/>
            <a:ext cx="6976744" cy="349346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40043" y="2523648"/>
            <a:ext cx="6976743" cy="3529724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640042" y="2523648"/>
            <a:ext cx="6976744" cy="352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1.</a:t>
            </a:r>
            <a:r>
              <a:rPr lang="ko-KR" altLang="en-US" sz="3500" b="1">
                <a:latin typeface="나눔손글씨 붓"/>
                <a:ea typeface="나눔손글씨 붓"/>
              </a:rPr>
              <a:t> 로그인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414616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405410" y="2047148"/>
            <a:ext cx="2413000" cy="54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 관리자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047148"/>
            <a:ext cx="7089605" cy="4006224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256930" y="2701468"/>
            <a:ext cx="2383113" cy="46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1.</a:t>
            </a:r>
            <a:r>
              <a:rPr lang="ko-KR" altLang="en-US" sz="2500" b="1">
                <a:latin typeface="나눔손글씨 붓"/>
                <a:ea typeface="나눔손글씨 붓"/>
              </a:rPr>
              <a:t> 책 목록</a:t>
            </a:r>
            <a:r>
              <a:rPr lang="en-US" altLang="ko-KR" sz="2500" b="1">
                <a:latin typeface="나눔손글씨 붓"/>
                <a:ea typeface="나눔손글씨 붓"/>
              </a:rPr>
              <a:t>(</a:t>
            </a:r>
            <a:r>
              <a:rPr lang="ko-KR" altLang="en-US" sz="2500" b="1">
                <a:latin typeface="나눔손글씨 붓"/>
                <a:ea typeface="나눔손글씨 붓"/>
              </a:rPr>
              <a:t>생략</a:t>
            </a:r>
            <a:r>
              <a:rPr lang="en-US" altLang="ko-KR" sz="2500" b="1">
                <a:latin typeface="나눔손글씨 붓"/>
                <a:ea typeface="나눔손글씨 붓"/>
              </a:rPr>
              <a:t>)</a:t>
            </a:r>
            <a:endParaRPr lang="en-US" altLang="ko-KR" sz="2500" b="1">
              <a:latin typeface="나눔손글씨 붓"/>
              <a:ea typeface="나눔손글씨 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747192" y="3814157"/>
            <a:ext cx="1729437" cy="47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3.</a:t>
            </a:r>
            <a:r>
              <a:rPr lang="ko-KR" altLang="en-US" sz="2500" b="1">
                <a:latin typeface="나눔손글씨 붓"/>
                <a:ea typeface="나눔손글씨 붓"/>
              </a:rPr>
              <a:t> 책 입고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747192" y="4409848"/>
            <a:ext cx="1729437" cy="468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4.</a:t>
            </a:r>
            <a:r>
              <a:rPr lang="ko-KR" altLang="en-US" sz="2500" b="1">
                <a:latin typeface="나눔손글씨 붓"/>
                <a:ea typeface="나눔손글씨 붓"/>
              </a:rPr>
              <a:t> 책 수정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255267" y="5346072"/>
            <a:ext cx="2674049" cy="85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0.</a:t>
            </a:r>
            <a:r>
              <a:rPr lang="ko-KR" altLang="en-US" sz="2500" b="1">
                <a:latin typeface="나눔손글씨 붓"/>
                <a:ea typeface="나눔손글씨 붓"/>
              </a:rPr>
              <a:t> 메인 화면으로    </a:t>
            </a:r>
            <a:r>
              <a:rPr lang="en-US" altLang="ko-KR" sz="2500" b="1">
                <a:latin typeface="나눔손글씨 붓"/>
                <a:ea typeface="나눔손글씨 붓"/>
              </a:rPr>
              <a:t>(</a:t>
            </a:r>
            <a:r>
              <a:rPr lang="ko-KR" altLang="en-US" sz="2500" b="1">
                <a:latin typeface="나눔손글씨 붓"/>
                <a:ea typeface="나눔손글씨 붓"/>
              </a:rPr>
              <a:t>생략</a:t>
            </a:r>
            <a:r>
              <a:rPr lang="en-US" altLang="ko-KR" sz="2500" b="1">
                <a:latin typeface="나눔손글씨 붓"/>
                <a:ea typeface="나눔손글씨 붓"/>
              </a:rPr>
              <a:t>)</a:t>
            </a:r>
            <a:endParaRPr lang="en-US" altLang="ko-KR" sz="2500" b="1">
              <a:latin typeface="나눔손글씨 붓"/>
              <a:ea typeface="나눔손글씨 붓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747192" y="4877960"/>
            <a:ext cx="1729437" cy="468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5.</a:t>
            </a:r>
            <a:r>
              <a:rPr lang="ko-KR" altLang="en-US" sz="2500" b="1">
                <a:latin typeface="나눔손글씨 붓"/>
                <a:ea typeface="나눔손글씨 붓"/>
              </a:rPr>
              <a:t> 책 삭제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0043" y="2526277"/>
            <a:ext cx="6937492" cy="3426778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40043" y="2526278"/>
            <a:ext cx="6937492" cy="342677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40043" y="2526278"/>
            <a:ext cx="6937492" cy="3426778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40042" y="2526278"/>
            <a:ext cx="6937492" cy="3426778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1256930" y="3343192"/>
            <a:ext cx="2383113" cy="4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2.</a:t>
            </a:r>
            <a:r>
              <a:rPr lang="ko-KR" altLang="en-US" sz="2500" b="1">
                <a:latin typeface="나눔손글씨 붓"/>
                <a:ea typeface="나눔손글씨 붓"/>
              </a:rPr>
              <a:t> 책 검색</a:t>
            </a:r>
            <a:r>
              <a:rPr lang="en-US" altLang="ko-KR" sz="2500" b="1">
                <a:latin typeface="나눔손글씨 붓"/>
                <a:ea typeface="나눔손글씨 붓"/>
              </a:rPr>
              <a:t>(</a:t>
            </a:r>
            <a:r>
              <a:rPr lang="ko-KR" altLang="en-US" sz="2500" b="1">
                <a:latin typeface="나눔손글씨 붓"/>
                <a:ea typeface="나눔손글씨 붓"/>
              </a:rPr>
              <a:t>생략</a:t>
            </a:r>
            <a:r>
              <a:rPr lang="en-US" altLang="ko-KR" sz="2500" b="1">
                <a:latin typeface="나눔손글씨 붓"/>
                <a:ea typeface="나눔손글씨 붓"/>
              </a:rPr>
              <a:t>)</a:t>
            </a:r>
            <a:endParaRPr lang="en-US" altLang="ko-KR" sz="2500" b="1">
              <a:latin typeface="나눔손글씨 붓"/>
              <a:ea typeface="나눔손글씨 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2.</a:t>
            </a:r>
            <a:r>
              <a:rPr lang="ko-KR" altLang="en-US" sz="3500" b="1">
                <a:latin typeface="나눔손글씨 붓"/>
                <a:ea typeface="나눔손글씨 붓"/>
              </a:rPr>
              <a:t>회원가입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39910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429497" y="2275596"/>
            <a:ext cx="1365249" cy="54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1.</a:t>
            </a:r>
            <a:r>
              <a:rPr lang="ko-KR" altLang="en-US" sz="3000" b="1">
                <a:latin typeface="나눔손글씨 붓"/>
                <a:ea typeface="나눔손글씨 붓"/>
              </a:rPr>
              <a:t> 입력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047148"/>
            <a:ext cx="7089605" cy="400622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59092" y="2549301"/>
            <a:ext cx="6930466" cy="3393486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342468" y="2988445"/>
            <a:ext cx="1726454" cy="543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</a:t>
            </a:r>
            <a:r>
              <a:rPr lang="en-US" altLang="ko-KR" sz="3000" b="1">
                <a:latin typeface="나눔손글씨 붓"/>
                <a:ea typeface="나눔손글씨 붓"/>
              </a:rPr>
              <a:t>2.</a:t>
            </a:r>
            <a:r>
              <a:rPr lang="ko-KR" altLang="en-US" sz="3000" b="1">
                <a:latin typeface="나눔손글씨 붓"/>
                <a:ea typeface="나눔손글씨 붓"/>
              </a:rPr>
              <a:t> 수정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342468" y="3715899"/>
            <a:ext cx="1726454" cy="548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</a:t>
            </a:r>
            <a:r>
              <a:rPr lang="en-US" altLang="ko-KR" sz="3000" b="1">
                <a:latin typeface="나눔손글씨 붓"/>
                <a:ea typeface="나눔손글씨 붓"/>
              </a:rPr>
              <a:t>3.</a:t>
            </a:r>
            <a:r>
              <a:rPr lang="ko-KR" altLang="en-US" sz="3000" b="1">
                <a:latin typeface="나눔손글씨 붓"/>
                <a:ea typeface="나눔손글씨 붓"/>
              </a:rPr>
              <a:t> 탈퇴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9092" y="2549301"/>
            <a:ext cx="6930466" cy="344428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59092" y="2571546"/>
            <a:ext cx="6930466" cy="3444279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790399" y="4394943"/>
            <a:ext cx="2868693" cy="54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4.</a:t>
            </a:r>
            <a:r>
              <a:rPr lang="ko-KR" altLang="en-US" sz="3000" b="1">
                <a:latin typeface="나눔손글씨 붓"/>
                <a:ea typeface="나눔손글씨 붓"/>
              </a:rPr>
              <a:t> 회원전체출력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05718" y="5055412"/>
            <a:ext cx="2534324" cy="54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</a:t>
            </a:r>
            <a:r>
              <a:rPr lang="en-US" altLang="ko-KR" sz="3000" b="1">
                <a:latin typeface="나눔손글씨 붓"/>
                <a:ea typeface="나눔손글씨 붓"/>
              </a:rPr>
              <a:t>5.</a:t>
            </a:r>
            <a:r>
              <a:rPr lang="ko-KR" altLang="en-US" sz="3000" b="1">
                <a:latin typeface="나눔손글씨 붓"/>
                <a:ea typeface="나눔손글씨 붓"/>
              </a:rPr>
              <a:t> 메인메뉴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59092" y="2541239"/>
            <a:ext cx="6930466" cy="3401547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59092" y="2571546"/>
            <a:ext cx="6930466" cy="3444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3.</a:t>
            </a:r>
            <a:r>
              <a:rPr lang="ko-KR" altLang="en-US" sz="3500" b="1">
                <a:latin typeface="나눔손글씨 붓"/>
                <a:ea typeface="나눔손글씨 붓"/>
              </a:rPr>
              <a:t> 비회원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39910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157945" y="2373784"/>
            <a:ext cx="2868693" cy="548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1.</a:t>
            </a:r>
            <a:r>
              <a:rPr lang="ko-KR" altLang="en-US" sz="3000" b="1">
                <a:latin typeface="나눔손글씨 붓"/>
                <a:ea typeface="나눔손글씨 붓"/>
              </a:rPr>
              <a:t> 책 목록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047148"/>
            <a:ext cx="7089605" cy="4006224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157945" y="3429000"/>
            <a:ext cx="2199954" cy="54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2.</a:t>
            </a:r>
            <a:r>
              <a:rPr lang="ko-KR" altLang="en-US" sz="3000" b="1">
                <a:latin typeface="나눔손글씨 붓"/>
                <a:ea typeface="나눔손글씨 붓"/>
              </a:rPr>
              <a:t> 책 검색 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78749" y="4426521"/>
            <a:ext cx="2958346" cy="54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0.</a:t>
            </a:r>
            <a:r>
              <a:rPr lang="ko-KR" altLang="en-US" sz="3000" b="1">
                <a:latin typeface="나눔손글씨 붓"/>
                <a:ea typeface="나눔손글씨 붓"/>
              </a:rPr>
              <a:t> 메인 화면으로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7078" y="2497889"/>
            <a:ext cx="6945116" cy="3555483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40042" y="2497889"/>
            <a:ext cx="6952151" cy="3555482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40042" y="2497889"/>
            <a:ext cx="6952151" cy="3555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0.</a:t>
            </a:r>
            <a:r>
              <a:rPr lang="ko-KR" altLang="en-US" sz="3500" b="1">
                <a:latin typeface="나눔손글씨 붓"/>
                <a:ea typeface="나눔손글씨 붓"/>
              </a:rPr>
              <a:t> 종료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39910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842535"/>
            <a:ext cx="7089605" cy="2592203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9568" y="3162615"/>
            <a:ext cx="6927819" cy="2203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4548" y="3094732"/>
            <a:ext cx="3513092" cy="6685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800">
                <a:solidFill>
                  <a:schemeClr val="bg1"/>
                </a:solidFill>
                <a:latin typeface="나눔손글씨 붓"/>
                <a:ea typeface="나눔손글씨 붓"/>
              </a:rPr>
              <a:t>THANK YOU</a:t>
            </a:r>
            <a:r>
              <a:rPr kumimoji="1" lang="en-US" altLang="ko-KR" sz="3800">
                <a:solidFill>
                  <a:schemeClr val="bg1"/>
                </a:solidFill>
                <a:latin typeface="Bell MT"/>
              </a:rPr>
              <a:t> </a:t>
            </a:r>
            <a:r>
              <a:rPr kumimoji="1" lang="en-US" altLang="ko-KR" sz="3800">
                <a:solidFill>
                  <a:schemeClr val="bg1"/>
                </a:solidFill>
                <a:latin typeface="나눔손글씨 붓"/>
                <a:ea typeface="나눔손글씨 붓"/>
                <a:sym typeface="Wingdings"/>
              </a:rPr>
              <a:t></a:t>
            </a:r>
            <a:endParaRPr kumimoji="1" lang="ko-KR" altLang="en-US" sz="3800">
              <a:solidFill>
                <a:schemeClr val="bg1"/>
              </a:solidFill>
              <a:latin typeface="나눔손글씨 붓"/>
              <a:ea typeface="나눔손글씨 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02720"/>
            <a:ext cx="5005440" cy="7072778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5714943" y="2624136"/>
            <a:ext cx="5489978" cy="3136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1. 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팀소개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2.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개념적 설계 및 논리적 설계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3.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주요 기능 소개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4.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시연 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5714943" y="1138515"/>
            <a:ext cx="1786947" cy="929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Segoe Print"/>
                <a:ea typeface="나눔손글씨 붓"/>
                <a:cs typeface="Mangal"/>
              </a:rPr>
              <a:t>LIST</a:t>
            </a:r>
            <a:endParaRPr kumimoji="1" lang="en-US" altLang="ko-KR" sz="5500" b="1">
              <a:latin typeface="Segoe Print"/>
              <a:ea typeface="나눔손글씨 붓"/>
              <a:cs typeface="Mang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346307" y="844104"/>
            <a:ext cx="3517033" cy="929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Segoe Print"/>
                <a:ea typeface="나눔손글씨 붓"/>
                <a:cs typeface="Mangal"/>
              </a:rPr>
              <a:t>1.</a:t>
            </a:r>
            <a:r>
              <a:rPr kumimoji="1" lang="ko-KR" altLang="en-US" sz="5500" b="1">
                <a:latin typeface="Segoe Print"/>
                <a:ea typeface="나눔손글씨 붓"/>
                <a:cs typeface="Mangal"/>
              </a:rPr>
              <a:t> 팀 소개</a:t>
            </a:r>
            <a:endParaRPr kumimoji="1" lang="ko-KR" altLang="en-US" sz="5500" b="1">
              <a:latin typeface="Segoe Print"/>
              <a:ea typeface="나눔손글씨 붓"/>
              <a:cs typeface="Mangal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385788" y="1390080"/>
            <a:ext cx="1420777" cy="929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Segoe Print"/>
                <a:ea typeface="나눔손글씨 붓"/>
                <a:cs typeface="Mangal"/>
              </a:rPr>
              <a:t>1</a:t>
            </a:r>
            <a:r>
              <a:rPr kumimoji="1" lang="ko-KR" altLang="en-US" sz="5500" b="1">
                <a:latin typeface="Segoe Print"/>
                <a:ea typeface="나눔손글씨 붓"/>
                <a:cs typeface="Mangal"/>
              </a:rPr>
              <a:t>조</a:t>
            </a:r>
            <a:endParaRPr kumimoji="1" lang="ko-KR" altLang="en-US" sz="5500" b="1">
              <a:latin typeface="Segoe Print"/>
              <a:ea typeface="나눔손글씨 붓"/>
              <a:cs typeface="Mangal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078186" y="4406666"/>
            <a:ext cx="3447930" cy="1992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Segoe Print"/>
                <a:ea typeface="나눔손글씨 붓"/>
                <a:cs typeface="Mangal"/>
              </a:rPr>
              <a:t>정범진</a:t>
            </a: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-DB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 설계</a:t>
            </a:r>
            <a:endParaRPr kumimoji="1" lang="en-US" altLang="ko-KR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책 관리자 모드 기능 구현</a:t>
            </a:r>
            <a:endParaRPr kumimoji="1" lang="ko-KR" altLang="en-US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000" b="1">
              <a:latin typeface="Segoe Print"/>
              <a:ea typeface="나눔손글씨 붓"/>
              <a:cs typeface="Mangal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4526116" y="4404761"/>
            <a:ext cx="3625354" cy="1994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Segoe Print"/>
                <a:ea typeface="나눔손글씨 붓"/>
                <a:cs typeface="Mangal"/>
              </a:rPr>
              <a:t> 이경진</a:t>
            </a:r>
            <a:endParaRPr kumimoji="1" lang="ko-KR" altLang="en-US" sz="4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 </a:t>
            </a: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-DB 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설계</a:t>
            </a:r>
            <a:endParaRPr kumimoji="1" lang="ko-KR" altLang="en-US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 </a:t>
            </a: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회원가입 기능 구현</a:t>
            </a:r>
            <a:r>
              <a:rPr kumimoji="1" lang="ko-KR" altLang="en-US" sz="2500" b="1">
                <a:latin typeface="Segoe Print"/>
                <a:ea typeface="나눔손글씨 붓"/>
                <a:cs typeface="Mangal"/>
              </a:rPr>
              <a:t>   </a:t>
            </a: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3500" b="1">
              <a:latin typeface="Segoe Print"/>
              <a:ea typeface="나눔손글씨 붓"/>
              <a:cs typeface="Mangal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8048749" y="4406666"/>
            <a:ext cx="3877488" cy="2297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Segoe Print"/>
                <a:ea typeface="나눔손글씨 붓"/>
                <a:cs typeface="Mangal"/>
              </a:rPr>
              <a:t>김채현</a:t>
            </a:r>
            <a:endParaRPr kumimoji="1" lang="ko-KR" altLang="en-US" sz="4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-DB 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설계</a:t>
            </a:r>
            <a:endParaRPr kumimoji="1" lang="en-US" altLang="ko-KR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로그인 및 회원가입기능 구현</a:t>
            </a: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en-US" altLang="ko-KR" sz="3500" b="1">
              <a:latin typeface="Segoe Print"/>
              <a:ea typeface="나눔손글씨 붓"/>
              <a:cs typeface="Mangal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8186" y="2319182"/>
            <a:ext cx="2905530" cy="2219634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6116" y="2319182"/>
            <a:ext cx="2905530" cy="2219634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24634" y="2319182"/>
            <a:ext cx="2905530" cy="2219634"/>
          </a:xfrm>
          <a:prstGeom prst="rect">
            <a:avLst/>
          </a:prstGeom>
        </p:spPr>
      </p:pic>
      <p:sp>
        <p:nvSpPr>
          <p:cNvPr id="16" name="TextBox 4"/>
          <p:cNvSpPr txBox="1"/>
          <p:nvPr/>
        </p:nvSpPr>
        <p:spPr>
          <a:xfrm>
            <a:off x="1620780" y="3699242"/>
            <a:ext cx="814548" cy="47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latin typeface="Segoe Print"/>
                <a:ea typeface="나눔손글씨 붓"/>
                <a:cs typeface="Mangal"/>
              </a:rPr>
              <a:t>조장</a:t>
            </a: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90337" y="360648"/>
            <a:ext cx="10113820" cy="9268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2.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 개념적 설계 및 논리적 설계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998373" y="1464945"/>
            <a:ext cx="3550231" cy="77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나눔손글씨 붓"/>
                <a:ea typeface="나눔손글씨 붓"/>
                <a:cs typeface="Mangal"/>
              </a:rPr>
              <a:t>메뉴 구성도</a:t>
            </a:r>
            <a:endParaRPr kumimoji="1" lang="ko-KR" altLang="en-US" sz="45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3667" y="2241148"/>
            <a:ext cx="7944958" cy="4264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716827" y="806854"/>
            <a:ext cx="3550231" cy="77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나눔손글씨 붓"/>
                <a:ea typeface="나눔손글씨 붓"/>
                <a:cs typeface="Mangal"/>
              </a:rPr>
              <a:t>개념 </a:t>
            </a:r>
            <a:r>
              <a:rPr kumimoji="1" lang="en-US" altLang="ko-KR" sz="4500" b="1">
                <a:latin typeface="나눔손글씨 붓"/>
                <a:ea typeface="나눔손글씨 붓"/>
                <a:cs typeface="Mangal"/>
              </a:rPr>
              <a:t>ERD</a:t>
            </a:r>
            <a:endParaRPr kumimoji="1" lang="en-US" altLang="ko-KR" sz="45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7059" y="0"/>
            <a:ext cx="6040634" cy="68580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7059" y="0"/>
            <a:ext cx="60406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716827" y="806854"/>
            <a:ext cx="3550231" cy="77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나눔손글씨 붓"/>
                <a:ea typeface="나눔손글씨 붓"/>
                <a:cs typeface="Mangal"/>
              </a:rPr>
              <a:t>논리 </a:t>
            </a:r>
            <a:r>
              <a:rPr kumimoji="1" lang="en-US" altLang="ko-KR" sz="4500" b="1">
                <a:latin typeface="나눔손글씨 붓"/>
                <a:ea typeface="나눔손글씨 붓"/>
                <a:cs typeface="Mangal"/>
              </a:rPr>
              <a:t>ERD</a:t>
            </a:r>
            <a:endParaRPr kumimoji="1" lang="en-US" altLang="ko-KR" sz="45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7059" y="0"/>
            <a:ext cx="604063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90337" y="360648"/>
            <a:ext cx="10113820" cy="9268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3.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 주요 기능 소개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524247" y="1547290"/>
            <a:ext cx="5143505" cy="72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4200" b="1">
                <a:latin typeface="나눔손글씨 붓"/>
                <a:ea typeface="나눔손글씨 붓"/>
                <a:cs typeface="Mangal"/>
              </a:rPr>
              <a:t>-</a:t>
            </a:r>
            <a:r>
              <a:rPr kumimoji="1" lang="ko-KR" altLang="en-US" sz="4200" b="1">
                <a:latin typeface="나눔손글씨 붓"/>
                <a:ea typeface="나눔손글씨 붓"/>
                <a:cs typeface="Mangal"/>
              </a:rPr>
              <a:t>프로그램 흐름</a:t>
            </a:r>
            <a:r>
              <a:rPr kumimoji="1" lang="en-US" altLang="ko-KR" sz="4200" b="1">
                <a:latin typeface="나눔손글씨 붓"/>
                <a:ea typeface="나눔손글씨 붓"/>
                <a:cs typeface="Mangal"/>
              </a:rPr>
              <a:t>-</a:t>
            </a:r>
            <a:endParaRPr kumimoji="1" lang="en-US" altLang="ko-KR" sz="42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l="18370" t="17780" r="16330" b="15940"/>
          <a:stretch>
            <a:fillRect/>
          </a:stretch>
        </p:blipFill>
        <p:spPr>
          <a:xfrm>
            <a:off x="1048427" y="2952171"/>
            <a:ext cx="2078903" cy="140392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rcRect l="18370" t="17780" r="16330" b="15940"/>
          <a:stretch>
            <a:fillRect/>
          </a:stretch>
        </p:blipFill>
        <p:spPr>
          <a:xfrm>
            <a:off x="3774642" y="2952171"/>
            <a:ext cx="2078903" cy="140392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rcRect l="18370" t="17780" r="16330" b="15940"/>
          <a:stretch>
            <a:fillRect/>
          </a:stretch>
        </p:blipFill>
        <p:spPr>
          <a:xfrm>
            <a:off x="6390408" y="2952172"/>
            <a:ext cx="2078903" cy="1403929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6"/>
          <a:srcRect l="18370" t="17780" r="16330" b="15940"/>
          <a:stretch>
            <a:fillRect/>
          </a:stretch>
        </p:blipFill>
        <p:spPr>
          <a:xfrm>
            <a:off x="8967167" y="2952171"/>
            <a:ext cx="2078903" cy="1403929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188926" y="4356101"/>
            <a:ext cx="1797906" cy="130936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1.</a:t>
            </a:r>
            <a:r>
              <a:rPr lang="ko-KR" altLang="en-US" sz="3000" b="1">
                <a:latin typeface="나눔손글씨 붓"/>
                <a:ea typeface="나눔손글씨 붓"/>
              </a:rPr>
              <a:t> 로그인</a:t>
            </a:r>
            <a:endParaRPr lang="ko-KR" altLang="en-US" sz="3000" b="1">
              <a:latin typeface="나눔손글씨 붓"/>
              <a:ea typeface="나눔손글씨 붓"/>
            </a:endParaRPr>
          </a:p>
          <a:p>
            <a:pPr algn="ctr">
              <a:defRPr/>
            </a:pPr>
            <a:r>
              <a:rPr lang="ko-KR" altLang="en-US" sz="2500" b="1">
                <a:latin typeface="나눔손글씨 붓"/>
                <a:ea typeface="나눔손글씨 붓"/>
              </a:rPr>
              <a:t>일반회원</a:t>
            </a:r>
            <a:r>
              <a:rPr lang="en-US" altLang="ko-KR" sz="2500" b="1">
                <a:latin typeface="나눔손글씨 붓"/>
                <a:ea typeface="나눔손글씨 붓"/>
              </a:rPr>
              <a:t>/</a:t>
            </a:r>
            <a:r>
              <a:rPr lang="ko-KR" altLang="en-US" sz="2500" b="1">
                <a:latin typeface="나눔손글씨 붓"/>
                <a:ea typeface="나눔손글씨 붓"/>
              </a:rPr>
              <a:t>관리자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3723663" y="4356101"/>
            <a:ext cx="2180860" cy="5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2.</a:t>
            </a:r>
            <a:r>
              <a:rPr lang="ko-KR" altLang="en-US" sz="3000" b="1">
                <a:latin typeface="나눔손글씨 붓"/>
                <a:ea typeface="나눔손글씨 붓"/>
              </a:rPr>
              <a:t> 회원가입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530907" y="4356101"/>
            <a:ext cx="1797906" cy="5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3.</a:t>
            </a:r>
            <a:r>
              <a:rPr lang="ko-KR" altLang="en-US" sz="3000" b="1">
                <a:latin typeface="나눔손글씨 붓"/>
                <a:ea typeface="나눔손글씨 붓"/>
              </a:rPr>
              <a:t> 비회원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107665" y="4356101"/>
            <a:ext cx="1797906" cy="5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0.</a:t>
            </a:r>
            <a:r>
              <a:rPr lang="ko-KR" altLang="en-US" sz="3000" b="1">
                <a:latin typeface="나눔손글씨 붓"/>
                <a:ea typeface="나눔손글씨 붓"/>
              </a:rPr>
              <a:t> 종료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90337" y="360648"/>
            <a:ext cx="10113820" cy="9268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3.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 주요 기능 소개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524247" y="1547290"/>
            <a:ext cx="5143505" cy="72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4200" b="1">
                <a:latin typeface="한컴 윤고딕 240"/>
                <a:ea typeface="한컴 윤고딕 240"/>
                <a:cs typeface="Mangal"/>
              </a:rPr>
              <a:t>-</a:t>
            </a:r>
            <a:r>
              <a:rPr kumimoji="1" lang="ko-KR" altLang="en-US" sz="4200" b="1">
                <a:latin typeface="한컴 윤고딕 240"/>
                <a:ea typeface="한컴 윤고딕 240"/>
                <a:cs typeface="Mangal"/>
              </a:rPr>
              <a:t> 핵심 기술 </a:t>
            </a:r>
            <a:r>
              <a:rPr kumimoji="1" lang="en-US" altLang="ko-KR" sz="4200" b="1">
                <a:latin typeface="한컴 윤고딕 240"/>
                <a:ea typeface="한컴 윤고딕 240"/>
                <a:cs typeface="Mangal"/>
              </a:rPr>
              <a:t>-</a:t>
            </a:r>
            <a:endParaRPr kumimoji="1" lang="en-US" altLang="ko-KR" sz="4200" b="1">
              <a:latin typeface="한컴 윤고딕 240"/>
              <a:ea typeface="한컴 윤고딕 240"/>
              <a:cs typeface="Mang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292663" y="2276301"/>
            <a:ext cx="2920159" cy="54119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 b="1">
                <a:latin typeface="한컴 윤고딕 240"/>
                <a:ea typeface="한컴 윤고딕 240"/>
              </a:rPr>
              <a:t>SQL</a:t>
            </a:r>
            <a:r>
              <a:rPr lang="ko-KR" altLang="en-US" sz="3000" b="1">
                <a:latin typeface="한컴 윤고딕 240"/>
                <a:ea typeface="한컴 윤고딕 240"/>
              </a:rPr>
              <a:t> </a:t>
            </a:r>
            <a:r>
              <a:rPr lang="en-US" altLang="ko-KR" sz="3000" b="1">
                <a:latin typeface="한컴 윤고딕 240"/>
                <a:ea typeface="한컴 윤고딕 240"/>
              </a:rPr>
              <a:t>-</a:t>
            </a:r>
            <a:r>
              <a:rPr lang="ko-KR" altLang="en-US" sz="3000" b="1">
                <a:latin typeface="한컴 윤고딕 240"/>
                <a:ea typeface="한컴 윤고딕 240"/>
              </a:rPr>
              <a:t> 트리거</a:t>
            </a:r>
            <a:endParaRPr lang="ko-KR" altLang="en-US" sz="3000" b="1">
              <a:latin typeface="한컴 윤고딕 240"/>
              <a:ea typeface="한컴 윤고딕 240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616672" y="3183890"/>
            <a:ext cx="11575328" cy="2662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>
                <a:latin typeface="나눔손글씨 붓"/>
                <a:ea typeface="나눔손글씨 붓"/>
              </a:rPr>
              <a:t> </a:t>
            </a:r>
            <a:r>
              <a:rPr lang="ko-KR" altLang="en-US" sz="2100" b="1">
                <a:latin typeface="나눔손글씨 붓"/>
                <a:ea typeface="나눔손글씨 붓"/>
              </a:rPr>
              <a:t>  </a:t>
            </a:r>
            <a:r>
              <a:rPr lang="ko-KR" altLang="en-US" sz="2100">
                <a:latin typeface="한컴 윤고딕 240"/>
                <a:ea typeface="한컴 윤고딕 240"/>
              </a:rPr>
              <a:t>1. 대출 테이블에 회원 ID와 책 ID를 INSERT 하면 대출번호를 날짜+순번 시퀸스로 키값으로 </a:t>
            </a:r>
            <a:endParaRPr lang="ko-KR" altLang="en-US" sz="2100">
              <a:latin typeface="한컴 윤고딕 240"/>
              <a:ea typeface="한컴 윤고딕 240"/>
            </a:endParaRPr>
          </a:p>
          <a:p>
            <a:pPr marL="518688" indent="84875"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하고 대출일과 예정 반납일도 자동으로 입력하는 트리거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  <a:p>
            <a:pPr>
              <a:defRPr/>
            </a:pPr>
            <a:endParaRPr lang="ko-KR" altLang="en-US" sz="210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  2. 책이 입력될 때 출판사 테이블에 입력 받은 출판사가 없다면 출판사 테이블에 출판사를 입력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  <a:p>
            <a:pPr>
              <a:defRPr/>
            </a:pPr>
            <a:endParaRPr lang="ko-KR" altLang="en-US" sz="210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  3. 책을 대출하면 책 테이블에 책 대출 여부를 N으로 하고 회원의 대출 책 수를 +1 처리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  <a:p>
            <a:pPr>
              <a:defRPr/>
            </a:pPr>
            <a:endParaRPr lang="ko-KR" altLang="en-US" sz="210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  4. 책을 반납하면 책 테이블에 책 대출 여부를 Y으로 하고 회원의 대출 책 수를 -1 처리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90337" y="360648"/>
            <a:ext cx="10113820" cy="9268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3.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 주요 기능 소개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524247" y="1547290"/>
            <a:ext cx="5143505" cy="72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4200" b="1">
                <a:latin typeface="한컴 윤고딕 240"/>
                <a:ea typeface="한컴 윤고딕 240"/>
                <a:cs typeface="Mangal"/>
              </a:rPr>
              <a:t>-</a:t>
            </a:r>
            <a:r>
              <a:rPr kumimoji="1" lang="ko-KR" altLang="en-US" sz="4200" b="1">
                <a:latin typeface="한컴 윤고딕 240"/>
                <a:ea typeface="한컴 윤고딕 240"/>
                <a:cs typeface="Mangal"/>
              </a:rPr>
              <a:t> 핵심 기술 </a:t>
            </a:r>
            <a:r>
              <a:rPr kumimoji="1" lang="en-US" altLang="ko-KR" sz="4200" b="1">
                <a:latin typeface="한컴 윤고딕 240"/>
                <a:ea typeface="한컴 윤고딕 240"/>
                <a:cs typeface="Mangal"/>
              </a:rPr>
              <a:t>-</a:t>
            </a:r>
            <a:endParaRPr kumimoji="1" lang="en-US" altLang="ko-KR" sz="4200" b="1">
              <a:latin typeface="한컴 윤고딕 240"/>
              <a:ea typeface="한컴 윤고딕 240"/>
              <a:cs typeface="Mang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292663" y="2276301"/>
            <a:ext cx="2920159" cy="54119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 b="1">
                <a:latin typeface="한컴 윤고딕 240"/>
                <a:ea typeface="한컴 윤고딕 240"/>
              </a:rPr>
              <a:t>Java</a:t>
            </a:r>
            <a:endParaRPr lang="en-US" altLang="ko-KR" sz="3000" b="1">
              <a:latin typeface="한컴 윤고딕 240"/>
              <a:ea typeface="한컴 윤고딕 240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31739" y="3429000"/>
            <a:ext cx="10528521" cy="202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200" b="1">
                <a:latin typeface="나눔손글씨 붓"/>
                <a:ea typeface="나눔손글씨 붓"/>
              </a:rPr>
              <a:t> </a:t>
            </a:r>
            <a:r>
              <a:rPr lang="ko-KR" altLang="en-US" sz="2100" b="1">
                <a:latin typeface="나눔손글씨 붓"/>
                <a:ea typeface="나눔손글씨 붓"/>
              </a:rPr>
              <a:t>  </a:t>
            </a:r>
            <a:r>
              <a:rPr lang="en-US" altLang="ko-KR" sz="2100" b="1">
                <a:latin typeface="나눔손글씨 붓"/>
                <a:ea typeface="나눔손글씨 붓"/>
              </a:rPr>
              <a:t> </a:t>
            </a:r>
            <a:r>
              <a:rPr lang="ko-KR" altLang="en-US" sz="2100">
                <a:latin typeface="한컴 윤고딕 240"/>
                <a:ea typeface="한컴 윤고딕 240"/>
              </a:rPr>
              <a:t>1. 선택하는 번호의 제약은 정규식으로 특정범위의 숫자만 가능하게 제한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  <a:p>
            <a:pPr>
              <a:defRPr/>
            </a:pPr>
            <a:endParaRPr lang="ko-KR" altLang="en-US" sz="2100">
              <a:latin typeface="한컴 윤고딕 240"/>
              <a:ea typeface="한컴 윤고딕 240"/>
            </a:endParaRPr>
          </a:p>
          <a:p>
            <a:pPr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   2. 책 검색 리스트를 보여줄 때 페이지 처럼 보이게 설정하여 한 화면에 보이게 설정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  <a:p>
            <a:pPr>
              <a:defRPr/>
            </a:pPr>
            <a:endParaRPr lang="ko-KR" altLang="en-US" sz="2100">
              <a:latin typeface="한컴 윤고딕 240"/>
              <a:ea typeface="한컴 윤고딕 240"/>
            </a:endParaRPr>
          </a:p>
          <a:p>
            <a:pPr marL="0" indent="-18861"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   3. 사용자에 따라서 보이는 목록을 제한하였습니다. 회원은 대출, 반납이 가능하게 관리자는 </a:t>
            </a:r>
            <a:endParaRPr lang="ko-KR" altLang="en-US" sz="2100">
              <a:latin typeface="한컴 윤고딕 240"/>
              <a:ea typeface="한컴 윤고딕 240"/>
            </a:endParaRPr>
          </a:p>
          <a:p>
            <a:pPr marL="584703" indent="84875">
              <a:defRPr/>
            </a:pPr>
            <a:r>
              <a:rPr lang="ko-KR" altLang="en-US" sz="2100">
                <a:latin typeface="한컴 윤고딕 240"/>
                <a:ea typeface="한컴 윤고딕 240"/>
              </a:rPr>
              <a:t>책 입고/수정/삭제를 관리하고 비회원은 책 리스트와 검색만 가능하게 설정</a:t>
            </a:r>
            <a:r>
              <a:rPr lang="en-US" altLang="ko-KR" sz="2100">
                <a:latin typeface="한컴 윤고딕 240"/>
                <a:ea typeface="한컴 윤고딕 240"/>
              </a:rPr>
              <a:t>.</a:t>
            </a:r>
            <a:endParaRPr lang="en-US" altLang="ko-KR" sz="2100"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278</ep:Words>
  <ep:PresentationFormat>와이드스크린</ep:PresentationFormat>
  <ep:Paragraphs>80</ep:Paragraphs>
  <ep:Slides>15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2021-12-03T01:35:17.000</dcterms:created>
  <dc:creator>Mi Sun Joe</dc:creator>
  <cp:lastModifiedBy>PC-02</cp:lastModifiedBy>
  <dcterms:modified xsi:type="dcterms:W3CDTF">2023-04-17T03:19:20.833</dcterms:modified>
  <cp:revision>114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