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 userDrawn="1"/>
        </p:nvSpPr>
        <p:spPr>
          <a:xfrm>
            <a:off x="0" y="6601271"/>
            <a:ext cx="12192000" cy="256728"/>
          </a:xfrm>
          <a:prstGeom prst="rect">
            <a:avLst/>
          </a:prstGeom>
          <a:solidFill>
            <a:srgbClr val="f8c88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 userDrawn="1"/>
        </p:nvSpPr>
        <p:spPr>
          <a:xfrm>
            <a:off x="0" y="0"/>
            <a:ext cx="754062" cy="1026913"/>
          </a:xfrm>
          <a:prstGeom prst="rect">
            <a:avLst/>
          </a:prstGeom>
          <a:solidFill>
            <a:srgbClr val="f8c88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 userDrawn="1"/>
        </p:nvSpPr>
        <p:spPr>
          <a:xfrm>
            <a:off x="946546" y="212019"/>
            <a:ext cx="5149454" cy="700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4000">
              <a:latin typeface="한컴 윤고딕 250"/>
              <a:ea typeface="한컴 윤고딕 250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 rot="16200000" flipV="1">
            <a:off x="-381000" y="371475"/>
            <a:ext cx="6858000" cy="6096000"/>
          </a:xfrm>
          <a:prstGeom prst="flowChartManualInput">
            <a:avLst/>
          </a:prstGeom>
          <a:solidFill>
            <a:srgbClr val="f8c88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071598" y="4943682"/>
            <a:ext cx="3755175" cy="13218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ko-KR" altLang="en-US" sz="2600">
                <a:latin typeface="한컴 윤고딕 240"/>
                <a:ea typeface="한컴 윤고딕 240"/>
              </a:rPr>
              <a:t>도서관 관리 시스템</a:t>
            </a:r>
            <a:endParaRPr lang="ko-KR" altLang="en-US" sz="230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조장 </a:t>
            </a:r>
            <a:r>
              <a:rPr lang="en-US" altLang="ko-KR" sz="2100">
                <a:latin typeface="한컴 윤고딕 240"/>
                <a:ea typeface="한컴 윤고딕 240"/>
              </a:rPr>
              <a:t>:</a:t>
            </a:r>
            <a:r>
              <a:rPr lang="ko-KR" altLang="en-US" sz="2100">
                <a:latin typeface="한컴 윤고딕 240"/>
                <a:ea typeface="한컴 윤고딕 240"/>
              </a:rPr>
              <a:t> 정범진</a:t>
            </a:r>
            <a:endParaRPr lang="ko-KR" altLang="en-US" sz="210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조원 </a:t>
            </a:r>
            <a:r>
              <a:rPr lang="en-US" altLang="ko-KR" sz="2100">
                <a:latin typeface="한컴 윤고딕 240"/>
                <a:ea typeface="한컴 윤고딕 240"/>
              </a:rPr>
              <a:t>:</a:t>
            </a:r>
            <a:r>
              <a:rPr lang="ko-KR" altLang="en-US" sz="2100">
                <a:latin typeface="한컴 윤고딕 240"/>
                <a:ea typeface="한컴 윤고딕 240"/>
              </a:rPr>
              <a:t> 김채현</a:t>
            </a:r>
            <a:r>
              <a:rPr lang="en-US" altLang="ko-KR" sz="2100">
                <a:latin typeface="한컴 윤고딕 240"/>
                <a:ea typeface="한컴 윤고딕 240"/>
              </a:rPr>
              <a:t>,</a:t>
            </a:r>
            <a:r>
              <a:rPr lang="ko-KR" altLang="en-US" sz="2100">
                <a:latin typeface="한컴 윤고딕 240"/>
                <a:ea typeface="한컴 윤고딕 240"/>
              </a:rPr>
              <a:t> 이경진</a:t>
            </a:r>
            <a:endParaRPr lang="ko-KR" altLang="en-US" sz="2100">
              <a:latin typeface="한컴 윤고딕 240"/>
              <a:ea typeface="한컴 윤고딕 240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071597" y="1385092"/>
            <a:ext cx="3948908" cy="17852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700"/>
              <a:t>Library Management System</a:t>
            </a:r>
            <a:endParaRPr lang="en-US" altLang="ko-KR" sz="3700"/>
          </a:p>
        </p:txBody>
      </p:sp>
      <p:pic>
        <p:nvPicPr>
          <p:cNvPr id="8" name="Picture 4" descr="도서 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217174" y="1668103"/>
            <a:ext cx="1219200" cy="1219201"/>
          </a:xfrm>
          <a:prstGeom prst="rect">
            <a:avLst/>
          </a:prstGeom>
          <a:noFill/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t="-320" r="650" b="-70"/>
          <a:stretch>
            <a:fillRect/>
          </a:stretch>
        </p:blipFill>
        <p:spPr>
          <a:xfrm>
            <a:off x="0" y="1022936"/>
            <a:ext cx="5908401" cy="4812127"/>
          </a:xfrm>
          <a:custGeom>
            <a:avLst/>
            <a:gdLst>
              <a:gd name="connsiteX0" fmla="*/ 0 w 4067627"/>
              <a:gd name="connsiteY0" fmla="*/ 9925 h 3088888"/>
              <a:gd name="connsiteX1" fmla="*/ 4066998 w 4067627"/>
              <a:gd name="connsiteY1" fmla="*/ 9 h 3088888"/>
              <a:gd name="connsiteX2" fmla="*/ 3482386 w 4067627"/>
              <a:gd name="connsiteY2" fmla="*/ 3088886 h 3088888"/>
              <a:gd name="connsiteX3" fmla="*/ 0 w 4067627"/>
              <a:gd name="connsiteY3" fmla="*/ 3086692 h 3088888"/>
              <a:gd name="connsiteX4" fmla="*/ 0 w 4067627"/>
              <a:gd name="connsiteY4" fmla="*/ 9925 h 30888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7627" h="3088888">
                <a:moveTo>
                  <a:pt x="0" y="9925"/>
                </a:moveTo>
                <a:lnTo>
                  <a:pt x="4066998" y="9"/>
                </a:lnTo>
                <a:lnTo>
                  <a:pt x="3482386" y="3088886"/>
                </a:lnTo>
                <a:lnTo>
                  <a:pt x="0" y="3086692"/>
                </a:lnTo>
                <a:lnTo>
                  <a:pt x="0" y="9925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754062" cy="1026913"/>
          </a:xfrm>
          <a:prstGeom prst="rect">
            <a:avLst/>
          </a:prstGeom>
          <a:solidFill>
            <a:srgbClr val="f8c88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946546" y="221543"/>
            <a:ext cx="4554141" cy="7004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>
                <a:latin typeface="한컴 윤고딕 250"/>
                <a:ea typeface="한컴 윤고딕 250"/>
                <a:cs typeface="+mj-cs"/>
              </a:rPr>
              <a:t>1</a:t>
            </a:r>
            <a:r>
              <a:rPr lang="ko-KR" altLang="en-US" sz="4000">
                <a:latin typeface="한컴 윤고딕 250"/>
                <a:ea typeface="한컴 윤고딕 250"/>
                <a:cs typeface="+mj-cs"/>
              </a:rPr>
              <a:t>조 소개</a:t>
            </a:r>
            <a:endParaRPr lang="ko-KR" altLang="en-US" sz="4000">
              <a:latin typeface="한컴 윤고딕 250"/>
              <a:ea typeface="한컴 윤고딕 250"/>
              <a:cs typeface="+mj-cs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541860" y="1591159"/>
            <a:ext cx="2277070" cy="635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한컴 윤고딕 250"/>
                <a:ea typeface="한컴 윤고딕 250"/>
                <a:cs typeface="+mj-cs"/>
              </a:rPr>
              <a:t>정범진</a:t>
            </a:r>
            <a:endParaRPr lang="ko-KR" altLang="en-US" sz="3600">
              <a:latin typeface="한컴 윤고딕 250"/>
              <a:ea typeface="한컴 윤고딕 250"/>
              <a:cs typeface="+mj-cs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818930" y="1714984"/>
            <a:ext cx="6116836" cy="388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한컴 윤고딕 250"/>
                <a:ea typeface="한컴 윤고딕 250"/>
                <a:cs typeface="+mj-cs"/>
              </a:rPr>
              <a:t>책 관리자 모드 기능 및 </a:t>
            </a:r>
            <a:r>
              <a:rPr lang="en-US" altLang="ko-KR" sz="2000">
                <a:latin typeface="한컴 윤고딕 250"/>
                <a:ea typeface="한컴 윤고딕 250"/>
                <a:cs typeface="+mj-cs"/>
              </a:rPr>
              <a:t>DB</a:t>
            </a:r>
            <a:r>
              <a:rPr lang="ko-KR" altLang="en-US" sz="2000">
                <a:latin typeface="한컴 윤고딕 250"/>
                <a:ea typeface="한컴 윤고딕 250"/>
                <a:cs typeface="+mj-cs"/>
              </a:rPr>
              <a:t> 설계 구현 </a:t>
            </a:r>
            <a:endParaRPr lang="ko-KR" altLang="en-US" sz="2000">
              <a:latin typeface="한컴 윤고딕 250"/>
              <a:ea typeface="한컴 윤고딕 250"/>
              <a:cs typeface="+mj-cs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536806" y="2652395"/>
            <a:ext cx="9118387" cy="0"/>
          </a:xfrm>
          <a:prstGeom prst="line">
            <a:avLst/>
          </a:prstGeom>
          <a:ln>
            <a:solidFill>
              <a:srgbClr val="f4a4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541860" y="3169134"/>
            <a:ext cx="2277070" cy="638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한컴 윤고딕 250"/>
                <a:ea typeface="한컴 윤고딕 250"/>
                <a:cs typeface="+mj-cs"/>
              </a:rPr>
              <a:t>김채현</a:t>
            </a:r>
            <a:endParaRPr lang="ko-KR" altLang="en-US" sz="3600">
              <a:latin typeface="한컴 윤고딕 250"/>
              <a:ea typeface="한컴 윤고딕 250"/>
              <a:cs typeface="+mj-cs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818930" y="3292959"/>
            <a:ext cx="6116836" cy="39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한컴 윤고딕 250"/>
                <a:ea typeface="한컴 윤고딕 250"/>
                <a:cs typeface="+mj-cs"/>
              </a:rPr>
              <a:t>회원가입 및 로그인 기능 구현</a:t>
            </a:r>
            <a:endParaRPr lang="ko-KR" altLang="en-US" sz="2000">
              <a:latin typeface="한컴 윤고딕 250"/>
              <a:ea typeface="한컴 윤고딕 250"/>
              <a:cs typeface="+mj-cs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536806" y="4354909"/>
            <a:ext cx="2277070" cy="643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한컴 윤고딕 250"/>
                <a:ea typeface="한컴 윤고딕 250"/>
                <a:cs typeface="+mj-cs"/>
              </a:rPr>
              <a:t>이경진</a:t>
            </a:r>
            <a:endParaRPr lang="ko-KR" altLang="en-US" sz="3600">
              <a:latin typeface="한컴 윤고딕 250"/>
              <a:ea typeface="한컴 윤고딕 250"/>
              <a:cs typeface="+mj-cs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3813876" y="4478734"/>
            <a:ext cx="6116836" cy="3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한컴 윤고딕 250"/>
                <a:ea typeface="한컴 윤고딕 250"/>
                <a:cs typeface="+mj-cs"/>
              </a:rPr>
              <a:t>데이터베이스</a:t>
            </a:r>
            <a:r>
              <a:rPr lang="en-US" altLang="ko-KR" sz="2000">
                <a:latin typeface="한컴 윤고딕 250"/>
                <a:ea typeface="한컴 윤고딕 250"/>
                <a:cs typeface="+mj-cs"/>
              </a:rPr>
              <a:t> </a:t>
            </a:r>
            <a:r>
              <a:rPr lang="ko-KR" altLang="en-US" sz="2000">
                <a:latin typeface="한컴 윤고딕 250"/>
                <a:ea typeface="한컴 윤고딕 250"/>
                <a:cs typeface="+mj-cs"/>
              </a:rPr>
              <a:t>관련 기능 구현</a:t>
            </a:r>
            <a:endParaRPr lang="ko-KR" altLang="en-US" sz="2000">
              <a:latin typeface="한컴 윤고딕 250"/>
              <a:ea typeface="한컴 윤고딕 250"/>
              <a:cs typeface="+mj-cs"/>
            </a:endParaRPr>
          </a:p>
        </p:txBody>
      </p:sp>
      <p:pic>
        <p:nvPicPr>
          <p:cNvPr id="15" name="Picture 4" descr="도서 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55194" y="5239941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946546" y="221543"/>
            <a:ext cx="4554141" cy="700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>
                <a:latin typeface="한컴 윤고딕 250"/>
                <a:ea typeface="한컴 윤고딕 250"/>
                <a:cs typeface="+mj-cs"/>
              </a:rPr>
              <a:t>구현 기능</a:t>
            </a:r>
            <a:endParaRPr lang="ko-KR" altLang="en-US" sz="4000">
              <a:latin typeface="한컴 윤고딕 250"/>
              <a:ea typeface="한컴 윤고딕 250"/>
              <a:cs typeface="+mj-cs"/>
            </a:endParaRPr>
          </a:p>
        </p:txBody>
      </p:sp>
      <p:pic>
        <p:nvPicPr>
          <p:cNvPr id="3" name="Picture 4" descr="도서 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55194" y="5239941"/>
            <a:ext cx="1219200" cy="1219201"/>
          </a:xfrm>
          <a:prstGeom prst="rect">
            <a:avLst/>
          </a:prstGeom>
          <a:noFill/>
        </p:spPr>
      </p:pic>
      <p:sp>
        <p:nvSpPr>
          <p:cNvPr id="4" name=""/>
          <p:cNvSpPr txBox="1"/>
          <p:nvPr/>
        </p:nvSpPr>
        <p:spPr>
          <a:xfrm>
            <a:off x="1606352" y="1435979"/>
            <a:ext cx="6116836" cy="150732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>
                <a:latin typeface="한컴 윤고딕 250"/>
                <a:ea typeface="한컴 윤고딕 250"/>
                <a:cs typeface="+mj-cs"/>
              </a:rPr>
              <a:t>1.</a:t>
            </a:r>
            <a:r>
              <a:rPr lang="ko-KR" altLang="en-US" sz="2200">
                <a:latin typeface="한컴 윤고딕 250"/>
                <a:ea typeface="한컴 윤고딕 250"/>
                <a:cs typeface="+mj-cs"/>
              </a:rPr>
              <a:t> 관리자 로그인 </a:t>
            </a:r>
            <a:r>
              <a:rPr lang="en-US" altLang="ko-KR" sz="2200">
                <a:latin typeface="한컴 윤고딕 250"/>
                <a:ea typeface="한컴 윤고딕 250"/>
                <a:cs typeface="+mj-cs"/>
              </a:rPr>
              <a:t>/</a:t>
            </a:r>
            <a:r>
              <a:rPr lang="ko-KR" altLang="en-US" sz="2200">
                <a:latin typeface="한컴 윤고딕 250"/>
                <a:ea typeface="한컴 윤고딕 250"/>
                <a:cs typeface="+mj-cs"/>
              </a:rPr>
              <a:t> 비회원 로그인</a:t>
            </a:r>
            <a:endParaRPr lang="ko-KR" altLang="en-US" sz="2200">
              <a:latin typeface="한컴 윤고딕 250"/>
              <a:ea typeface="한컴 윤고딕 250"/>
              <a:cs typeface="+mj-cs"/>
            </a:endParaRPr>
          </a:p>
          <a:p>
            <a:pPr marL="771360" lvl="1" indent="-3141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>
                <a:latin typeface="한컴 윤고딕 230"/>
                <a:ea typeface="한컴 윤고딕 230"/>
                <a:cs typeface="+mj-cs"/>
              </a:rPr>
              <a:t>관리자로 로그인 시 책 관리 목록 구현 예정</a:t>
            </a:r>
            <a:endParaRPr lang="ko-KR" altLang="en-US" sz="2000">
              <a:latin typeface="한컴 윤고딕 230"/>
              <a:ea typeface="한컴 윤고딕 230"/>
              <a:cs typeface="+mj-cs"/>
            </a:endParaRPr>
          </a:p>
          <a:p>
            <a:pPr marL="771360" lvl="1" indent="-3141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>
                <a:latin typeface="한컴 윤고딕 230"/>
                <a:ea typeface="한컴 윤고딕 230"/>
                <a:cs typeface="+mj-cs"/>
              </a:rPr>
              <a:t>비회원 로그인 시 대출이 불가능하게 구현 예정</a:t>
            </a:r>
            <a:endParaRPr lang="ko-KR" altLang="en-US" sz="2000">
              <a:latin typeface="한컴 윤고딕 230"/>
              <a:ea typeface="한컴 윤고딕 230"/>
              <a:cs typeface="+mj-cs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606352" y="3734197"/>
            <a:ext cx="6880820" cy="150574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>
                <a:latin typeface="한컴 윤고딕 250"/>
                <a:ea typeface="한컴 윤고딕 250"/>
                <a:cs typeface="+mj-cs"/>
              </a:rPr>
              <a:t>2.</a:t>
            </a:r>
            <a:r>
              <a:rPr lang="ko-KR" altLang="en-US" sz="2200">
                <a:latin typeface="한컴 윤고딕 250"/>
                <a:ea typeface="한컴 윤고딕 250"/>
                <a:cs typeface="+mj-cs"/>
              </a:rPr>
              <a:t> 책 검색 부가 기능</a:t>
            </a:r>
            <a:endParaRPr lang="ko-KR" altLang="en-US" sz="2200">
              <a:latin typeface="한컴 윤고딕 250"/>
              <a:ea typeface="한컴 윤고딕 250"/>
              <a:cs typeface="+mj-cs"/>
            </a:endParaRPr>
          </a:p>
          <a:p>
            <a:pPr marL="771360" lvl="1" indent="-3141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>
                <a:latin typeface="한컴 윤고딕 230"/>
                <a:ea typeface="한컴 윤고딕 230"/>
                <a:cs typeface="+mj-cs"/>
              </a:rPr>
              <a:t>책을 검색할 때 어떤 주제로 찾을지 가능하게 구현 예정</a:t>
            </a:r>
            <a:endParaRPr lang="ko-KR" altLang="en-US" sz="2000">
              <a:latin typeface="한컴 윤고딕 230"/>
              <a:ea typeface="한컴 윤고딕 230"/>
              <a:cs typeface="+mj-cs"/>
            </a:endParaRPr>
          </a:p>
          <a:p>
            <a:pPr marL="771360" lvl="1" indent="-3141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>
                <a:latin typeface="한컴 윤고딕 230"/>
                <a:ea typeface="한컴 윤고딕 230"/>
                <a:cs typeface="+mj-cs"/>
              </a:rPr>
              <a:t>책 목록이 너무 길어지지 않게 페이지 기능 구현 예정</a:t>
            </a:r>
            <a:endParaRPr lang="ko-KR" altLang="en-US" sz="2000">
              <a:latin typeface="한컴 윤고딕 230"/>
              <a:ea typeface="한컴 윤고딕 23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</ep:Words>
  <ep:PresentationFormat>화면 슬라이드 쇼(4:3)</ep:PresentationFormat>
  <ep:Paragraphs>18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2023-04-11T06:15:09.409</dcterms:created>
  <dc:creator>PC-03</dc:creator>
  <cp:lastModifiedBy>PC-03</cp:lastModifiedBy>
  <dcterms:modified xsi:type="dcterms:W3CDTF">2023-04-11T07:53:41.994</dcterms:modified>
  <cp:revision>17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