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338" r:id="rId2"/>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8D97"/>
    <a:srgbClr val="315259"/>
    <a:srgbClr val="262638"/>
    <a:srgbClr val="A5216E"/>
    <a:srgbClr val="F47C20"/>
    <a:srgbClr val="F1CB4E"/>
    <a:srgbClr val="C6B430"/>
    <a:srgbClr val="FF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52" autoAdjust="0"/>
    <p:restoredTop sz="91575" autoAdjust="0"/>
  </p:normalViewPr>
  <p:slideViewPr>
    <p:cSldViewPr snapToGrid="0">
      <p:cViewPr varScale="1">
        <p:scale>
          <a:sx n="112" d="100"/>
          <a:sy n="112" d="100"/>
        </p:scale>
        <p:origin x="-360" y="-78"/>
      </p:cViewPr>
      <p:guideLst>
        <p:guide orient="horz" pos="2160"/>
        <p:guide pos="3840"/>
      </p:guideLst>
    </p:cSldViewPr>
  </p:slideViewPr>
  <p:outlineViewPr>
    <p:cViewPr>
      <p:scale>
        <a:sx n="33" d="100"/>
        <a:sy n="33" d="100"/>
      </p:scale>
      <p:origin x="0" y="-20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202" y="53"/>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AC4C87BB-430F-450B-9FFD-A844BEC8996F}" type="datetimeFigureOut">
              <a:rPr lang="en-NZ" smtClean="0"/>
              <a:t>3/05/2018</a:t>
            </a:fld>
            <a:endParaRPr lang="en-NZ"/>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6875E11-DCB6-4468-B232-9328D8BC82A9}" type="slidenum">
              <a:rPr lang="en-NZ" smtClean="0"/>
              <a:t>‹#›</a:t>
            </a:fld>
            <a:endParaRPr lang="en-NZ"/>
          </a:p>
        </p:txBody>
      </p:sp>
    </p:spTree>
    <p:extLst>
      <p:ext uri="{BB962C8B-B14F-4D97-AF65-F5344CB8AC3E}">
        <p14:creationId xmlns:p14="http://schemas.microsoft.com/office/powerpoint/2010/main" val="4229418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b="11565"/>
          <a:stretch/>
        </p:blipFill>
        <p:spPr>
          <a:xfrm>
            <a:off x="0" y="0"/>
            <a:ext cx="12161089" cy="6048900"/>
          </a:xfrm>
          <a:prstGeom prst="rect">
            <a:avLst/>
          </a:prstGeom>
        </p:spPr>
      </p:pic>
      <p:sp>
        <p:nvSpPr>
          <p:cNvPr id="2" name="Title 1"/>
          <p:cNvSpPr>
            <a:spLocks noGrp="1"/>
          </p:cNvSpPr>
          <p:nvPr>
            <p:ph type="title" hasCustomPrompt="1"/>
          </p:nvPr>
        </p:nvSpPr>
        <p:spPr>
          <a:xfrm>
            <a:off x="15600" y="0"/>
            <a:ext cx="12160800" cy="1969200"/>
          </a:xfrm>
          <a:prstGeom prst="rect">
            <a:avLst/>
          </a:prstGeom>
        </p:spPr>
        <p:txBody>
          <a:bodyPr/>
          <a:lstStyle>
            <a:lvl1pPr algn="ctr">
              <a:defRPr b="1"/>
            </a:lvl1pPr>
          </a:lstStyle>
          <a:p>
            <a:r>
              <a:rPr lang="en-US" dirty="0" smtClean="0"/>
              <a:t/>
            </a:r>
            <a:br>
              <a:rPr lang="en-US" dirty="0" smtClean="0"/>
            </a:br>
            <a:r>
              <a:rPr lang="en-US" dirty="0" smtClean="0"/>
              <a:t/>
            </a:r>
            <a:br>
              <a:rPr lang="en-US" dirty="0" smtClean="0"/>
            </a:br>
            <a:r>
              <a:rPr lang="en-US" dirty="0" smtClean="0"/>
              <a:t>Title</a:t>
            </a:r>
            <a:endParaRPr lang="en-NZ" dirty="0"/>
          </a:p>
        </p:txBody>
      </p:sp>
      <p:pic>
        <p:nvPicPr>
          <p:cNvPr id="3" name="Picture 2" descr="C:\Users\vevan005\Objective\objective.ssi.govt.nz-8000-vevan005\Objects\SIA logo_Horizontal_tagline_main dark purple.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46045" y="6151332"/>
            <a:ext cx="1793505" cy="5672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589200" y="2447496"/>
            <a:ext cx="4982400" cy="1876535"/>
          </a:xfrm>
          <a:prstGeom prst="rect">
            <a:avLst/>
          </a:prstGeom>
        </p:spPr>
      </p:pic>
      <p:sp>
        <p:nvSpPr>
          <p:cNvPr id="9" name="Text Placeholder 8"/>
          <p:cNvSpPr>
            <a:spLocks noGrp="1"/>
          </p:cNvSpPr>
          <p:nvPr>
            <p:ph type="body" sz="quarter" idx="10" hasCustomPrompt="1"/>
          </p:nvPr>
        </p:nvSpPr>
        <p:spPr>
          <a:xfrm>
            <a:off x="31200" y="5353050"/>
            <a:ext cx="12160800" cy="460800"/>
          </a:xfrm>
          <a:prstGeom prst="rect">
            <a:avLst/>
          </a:prstGeom>
        </p:spPr>
        <p:txBody>
          <a:bodyPr/>
          <a:lstStyle>
            <a:lvl1pPr marL="0" indent="0" algn="ctr">
              <a:buNone/>
              <a:defRPr sz="2400" b="1">
                <a:solidFill>
                  <a:srgbClr val="088D97"/>
                </a:solidFill>
                <a:latin typeface="Calibri" panose="020F0502020204030204" pitchFamily="34" charset="0"/>
                <a:cs typeface="Calibri" panose="020F0502020204030204" pitchFamily="34" charset="0"/>
              </a:defRPr>
            </a:lvl1pPr>
          </a:lstStyle>
          <a:p>
            <a:pPr lvl="0"/>
            <a:r>
              <a:rPr lang="en-US" dirty="0" smtClean="0"/>
              <a:t>Month Year</a:t>
            </a:r>
            <a:endParaRPr lang="en-NZ" dirty="0"/>
          </a:p>
        </p:txBody>
      </p:sp>
    </p:spTree>
    <p:extLst>
      <p:ext uri="{BB962C8B-B14F-4D97-AF65-F5344CB8AC3E}">
        <p14:creationId xmlns:p14="http://schemas.microsoft.com/office/powerpoint/2010/main" val="204189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b="11565"/>
          <a:stretch/>
        </p:blipFill>
        <p:spPr>
          <a:xfrm>
            <a:off x="15456" y="9000"/>
            <a:ext cx="12161089" cy="6048900"/>
          </a:xfrm>
          <a:prstGeom prst="rect">
            <a:avLst/>
          </a:prstGeom>
        </p:spPr>
      </p:pic>
      <p:sp>
        <p:nvSpPr>
          <p:cNvPr id="2" name="Title 1"/>
          <p:cNvSpPr>
            <a:spLocks noGrp="1"/>
          </p:cNvSpPr>
          <p:nvPr>
            <p:ph type="title" hasCustomPrompt="1"/>
          </p:nvPr>
        </p:nvSpPr>
        <p:spPr>
          <a:xfrm>
            <a:off x="772800" y="0"/>
            <a:ext cx="11419200" cy="1162800"/>
          </a:xfrm>
          <a:prstGeom prst="rect">
            <a:avLst/>
          </a:prstGeom>
        </p:spPr>
        <p:txBody>
          <a:bodyPr anchor="b"/>
          <a:lstStyle>
            <a:lvl1pPr>
              <a:defRPr b="1"/>
            </a:lvl1pPr>
          </a:lstStyle>
          <a:p>
            <a:r>
              <a:rPr lang="en-US" dirty="0" smtClean="0"/>
              <a:t>Title</a:t>
            </a:r>
            <a:endParaRPr lang="en-NZ" dirty="0"/>
          </a:p>
        </p:txBody>
      </p:sp>
      <p:pic>
        <p:nvPicPr>
          <p:cNvPr id="5" name="Picture 4" descr="C:\Users\vevan005\Objective\objective.ssi.govt.nz-8000-vevan005\Objects\SIA logo_Horizontal_tagline_main dark purple.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46045" y="6151332"/>
            <a:ext cx="1793505" cy="567267"/>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10" hasCustomPrompt="1"/>
          </p:nvPr>
        </p:nvSpPr>
        <p:spPr>
          <a:xfrm>
            <a:off x="847725" y="1447798"/>
            <a:ext cx="10522800" cy="4802400"/>
          </a:xfrm>
          <a:prstGeom prst="rect">
            <a:avLst/>
          </a:prstGeom>
        </p:spPr>
        <p:txBody>
          <a:bodyPr/>
          <a:lstStyle>
            <a:lvl1pPr marL="0" indent="0">
              <a:buNone/>
              <a:defRPr sz="2400" b="1">
                <a:latin typeface="Calibri" panose="020F0502020204030204" pitchFamily="34" charset="0"/>
                <a:cs typeface="Calibri" panose="020F0502020204030204" pitchFamily="34" charset="0"/>
              </a:defRPr>
            </a:lvl1pPr>
            <a:lvl2pPr>
              <a:defRPr sz="2000" b="1">
                <a:latin typeface="Calibri" panose="020F0502020204030204" pitchFamily="34" charset="0"/>
                <a:cs typeface="Calibri" panose="020F0502020204030204" pitchFamily="34" charset="0"/>
              </a:defRPr>
            </a:lvl2pPr>
            <a:lvl3pPr>
              <a:defRPr sz="1800" b="1"/>
            </a:lvl3pPr>
            <a:lvl4pPr>
              <a:defRPr sz="1400" b="1">
                <a:latin typeface="Calibri" panose="020F0502020204030204" pitchFamily="34" charset="0"/>
                <a:cs typeface="Calibri" panose="020F0502020204030204" pitchFamily="34" charset="0"/>
              </a:defRPr>
            </a:lvl4pPr>
            <a:lvl5pPr>
              <a:defRPr sz="1200" b="1">
                <a:latin typeface="Calibri" panose="020F0502020204030204" pitchFamily="34" charset="0"/>
                <a:cs typeface="Calibri" panose="020F0502020204030204" pitchFamily="34" charset="0"/>
              </a:defRPr>
            </a:lvl5pPr>
          </a:lstStyle>
          <a:p>
            <a:pPr lvl="0"/>
            <a:r>
              <a:rPr lang="en-US" dirty="0" smtClean="0"/>
              <a:t>Text.</a:t>
            </a:r>
          </a:p>
        </p:txBody>
      </p:sp>
    </p:spTree>
    <p:extLst>
      <p:ext uri="{BB962C8B-B14F-4D97-AF65-F5344CB8AC3E}">
        <p14:creationId xmlns:p14="http://schemas.microsoft.com/office/powerpoint/2010/main" val="1928847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ullet content">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b="11565"/>
          <a:stretch/>
        </p:blipFill>
        <p:spPr>
          <a:xfrm>
            <a:off x="30911" y="9000"/>
            <a:ext cx="12161089" cy="6048900"/>
          </a:xfrm>
          <a:prstGeom prst="rect">
            <a:avLst/>
          </a:prstGeom>
        </p:spPr>
      </p:pic>
      <p:pic>
        <p:nvPicPr>
          <p:cNvPr id="4" name="Picture 3" descr="C:\Users\vevan005\Objective\objective.ssi.govt.nz-8000-vevan005\Objects\SIA logo_Horizontal_tagline_main dark purple.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46045" y="6137872"/>
            <a:ext cx="1793505" cy="56726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hasCustomPrompt="1"/>
          </p:nvPr>
        </p:nvSpPr>
        <p:spPr>
          <a:xfrm>
            <a:off x="772800" y="9000"/>
            <a:ext cx="11419200" cy="1162800"/>
          </a:xfrm>
          <a:prstGeom prst="rect">
            <a:avLst/>
          </a:prstGeom>
        </p:spPr>
        <p:txBody>
          <a:bodyPr anchor="b"/>
          <a:lstStyle>
            <a:lvl1pPr>
              <a:defRPr b="1"/>
            </a:lvl1pPr>
          </a:lstStyle>
          <a:p>
            <a:r>
              <a:rPr lang="en-US" dirty="0" smtClean="0"/>
              <a:t>Title</a:t>
            </a:r>
            <a:endParaRPr lang="en-NZ" dirty="0"/>
          </a:p>
        </p:txBody>
      </p:sp>
      <p:sp>
        <p:nvSpPr>
          <p:cNvPr id="9" name="Text Placeholder 8"/>
          <p:cNvSpPr>
            <a:spLocks noGrp="1"/>
          </p:cNvSpPr>
          <p:nvPr>
            <p:ph type="body" sz="quarter" idx="10" hasCustomPrompt="1"/>
          </p:nvPr>
        </p:nvSpPr>
        <p:spPr>
          <a:xfrm>
            <a:off x="819150" y="1457324"/>
            <a:ext cx="10702800" cy="4802400"/>
          </a:xfrm>
          <a:prstGeom prst="rect">
            <a:avLst/>
          </a:prstGeom>
        </p:spPr>
        <p:txBody>
          <a:bodyPr/>
          <a:lstStyle>
            <a:lvl1pPr marL="457200" indent="-457200">
              <a:buClr>
                <a:srgbClr val="088D97"/>
              </a:buClr>
              <a:buFont typeface="Wingdings" panose="05000000000000000000" pitchFamily="2" charset="2"/>
              <a:buChar char="§"/>
              <a:defRPr sz="2400" b="1" baseline="0">
                <a:latin typeface="Calibri" panose="020F0502020204030204" pitchFamily="34" charset="0"/>
                <a:cs typeface="Calibri" panose="020F0502020204030204" pitchFamily="34" charset="0"/>
              </a:defRPr>
            </a:lvl1pPr>
          </a:lstStyle>
          <a:p>
            <a:pPr lvl="0"/>
            <a:r>
              <a:rPr lang="en-US" dirty="0" smtClean="0"/>
              <a:t>Bullet point – don’t over use.</a:t>
            </a:r>
          </a:p>
        </p:txBody>
      </p:sp>
    </p:spTree>
    <p:extLst>
      <p:ext uri="{BB962C8B-B14F-4D97-AF65-F5344CB8AC3E}">
        <p14:creationId xmlns:p14="http://schemas.microsoft.com/office/powerpoint/2010/main" val="239354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DI disclaimer Layout">
    <p:bg>
      <p:bgPr>
        <a:solidFill>
          <a:srgbClr val="088D9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2800" y="0"/>
            <a:ext cx="11419200" cy="1162800"/>
          </a:xfrm>
          <a:prstGeom prst="rect">
            <a:avLst/>
          </a:prstGeom>
        </p:spPr>
        <p:txBody>
          <a:bodyPr anchor="b"/>
          <a:lstStyle>
            <a:lvl1pPr>
              <a:defRPr b="1">
                <a:solidFill>
                  <a:schemeClr val="bg1"/>
                </a:solidFill>
              </a:defRPr>
            </a:lvl1pPr>
          </a:lstStyle>
          <a:p>
            <a:r>
              <a:rPr lang="en-US" dirty="0" smtClean="0"/>
              <a:t>IDI disclaimer</a:t>
            </a:r>
            <a:endParaRPr lang="en-NZ" dirty="0"/>
          </a:p>
        </p:txBody>
      </p:sp>
      <p:sp>
        <p:nvSpPr>
          <p:cNvPr id="3" name="TextBox 2"/>
          <p:cNvSpPr txBox="1"/>
          <p:nvPr userDrawn="1"/>
        </p:nvSpPr>
        <p:spPr>
          <a:xfrm>
            <a:off x="761999" y="1562099"/>
            <a:ext cx="10569600" cy="3785652"/>
          </a:xfrm>
          <a:prstGeom prst="rect">
            <a:avLst/>
          </a:prstGeom>
          <a:noFill/>
        </p:spPr>
        <p:txBody>
          <a:bodyPr wrap="square" rtlCol="0">
            <a:spAutoFit/>
          </a:bodyPr>
          <a:lstStyle/>
          <a:p>
            <a:r>
              <a:rPr lang="en-NZ" sz="1200" b="1" dirty="0" smtClean="0">
                <a:solidFill>
                  <a:schemeClr val="bg1"/>
                </a:solidFill>
                <a:latin typeface="Calibri" panose="020F0502020204030204" pitchFamily="34" charset="0"/>
                <a:cs typeface="Calibri" panose="020F0502020204030204" pitchFamily="34" charset="0"/>
              </a:rPr>
              <a:t>The results in presentation are not official statistics, they have been created for research purposes from the Integrated Data Infrastructure (IDI) managed by </a:t>
            </a:r>
          </a:p>
          <a:p>
            <a:r>
              <a:rPr lang="en-NZ" sz="1200" b="1" dirty="0" smtClean="0">
                <a:solidFill>
                  <a:schemeClr val="bg1"/>
                </a:solidFill>
                <a:latin typeface="Calibri" panose="020F0502020204030204" pitchFamily="34" charset="0"/>
                <a:cs typeface="Calibri" panose="020F0502020204030204" pitchFamily="34" charset="0"/>
              </a:rPr>
              <a:t>Statistics New Zealand.</a:t>
            </a:r>
          </a:p>
          <a:p>
            <a:endParaRPr lang="en-NZ" sz="1200" b="1" dirty="0" smtClean="0">
              <a:solidFill>
                <a:schemeClr val="bg1"/>
              </a:solidFill>
              <a:latin typeface="Calibri" panose="020F0502020204030204" pitchFamily="34" charset="0"/>
              <a:cs typeface="Calibri" panose="020F0502020204030204" pitchFamily="34" charset="0"/>
            </a:endParaRPr>
          </a:p>
          <a:p>
            <a:r>
              <a:rPr lang="en-NZ" sz="1200" b="1" dirty="0" smtClean="0">
                <a:solidFill>
                  <a:schemeClr val="bg1"/>
                </a:solidFill>
                <a:latin typeface="Calibri" panose="020F0502020204030204" pitchFamily="34" charset="0"/>
                <a:cs typeface="Calibri" panose="020F0502020204030204" pitchFamily="34" charset="0"/>
              </a:rPr>
              <a:t>The opinions, findings, recommendations and conclusions expressed in this presentation are those of the author(s) not Statistics NZ, or other government departments.</a:t>
            </a:r>
          </a:p>
          <a:p>
            <a:endParaRPr lang="en-NZ" sz="1200" b="1" dirty="0" smtClean="0">
              <a:solidFill>
                <a:schemeClr val="bg1"/>
              </a:solidFill>
              <a:latin typeface="Calibri" panose="020F0502020204030204" pitchFamily="34" charset="0"/>
              <a:cs typeface="Calibri" panose="020F0502020204030204" pitchFamily="34" charset="0"/>
            </a:endParaRPr>
          </a:p>
          <a:p>
            <a:r>
              <a:rPr lang="en-NZ" sz="1200" b="1" dirty="0" smtClean="0">
                <a:solidFill>
                  <a:schemeClr val="bg1"/>
                </a:solidFill>
                <a:latin typeface="Calibri" panose="020F0502020204030204" pitchFamily="34" charset="0"/>
                <a:cs typeface="Calibri" panose="020F0502020204030204" pitchFamily="34" charset="0"/>
              </a:rPr>
              <a:t>Access to the anonymised data used in this study was provided by Statistics NZ in accordance with security and confidentiality provisions of the Statistics Act 1975. Only people authorised by the Statistics Act 1975 are allowed to see data about a particular person, household, business or organisation and the results in this excel table have been supressed to protect these groups from identification.</a:t>
            </a:r>
          </a:p>
          <a:p>
            <a:endParaRPr lang="en-NZ" sz="1200" b="1" dirty="0" smtClean="0">
              <a:solidFill>
                <a:schemeClr val="bg1"/>
              </a:solidFill>
              <a:latin typeface="Calibri" panose="020F0502020204030204" pitchFamily="34" charset="0"/>
              <a:cs typeface="Calibri" panose="020F0502020204030204" pitchFamily="34" charset="0"/>
            </a:endParaRPr>
          </a:p>
          <a:p>
            <a:r>
              <a:rPr lang="en-NZ" sz="1200" b="1" dirty="0" smtClean="0">
                <a:solidFill>
                  <a:schemeClr val="bg1"/>
                </a:solidFill>
                <a:latin typeface="Calibri" panose="020F0502020204030204" pitchFamily="34" charset="0"/>
                <a:cs typeface="Calibri" panose="020F0502020204030204" pitchFamily="34" charset="0"/>
              </a:rPr>
              <a:t>Careful consideration has been given to the privacy, security and confidentiality issues associated with using administrative and survey data in the IDI. Further detail can be found in the Privacy impact assessment for the Integrated Data Infrastructure available from www.stats.govt.nz. </a:t>
            </a:r>
          </a:p>
          <a:p>
            <a:endParaRPr lang="en-NZ" sz="1200" b="1" dirty="0" smtClean="0">
              <a:solidFill>
                <a:schemeClr val="bg1"/>
              </a:solidFill>
              <a:latin typeface="Calibri" panose="020F0502020204030204" pitchFamily="34" charset="0"/>
              <a:cs typeface="Calibri" panose="020F0502020204030204" pitchFamily="34" charset="0"/>
            </a:endParaRPr>
          </a:p>
          <a:p>
            <a:r>
              <a:rPr lang="en-NZ" sz="1200" b="1" dirty="0" smtClean="0">
                <a:solidFill>
                  <a:schemeClr val="bg1"/>
                </a:solidFill>
                <a:latin typeface="Calibri" panose="020F0502020204030204" pitchFamily="34" charset="0"/>
                <a:cs typeface="Calibri" panose="020F0502020204030204" pitchFamily="34" charset="0"/>
              </a:rPr>
              <a:t>The results are based in part on tax data supplied by Inland Revenue to Statistics NZ under the Tax Administration Act 1994. This tax data must be used only for statistical purposes, and no individual information may be published or disclosed in any other form, or provided to Inland Revenue for administrative or regulatory purposes. </a:t>
            </a:r>
          </a:p>
          <a:p>
            <a:endParaRPr lang="en-NZ" sz="1200" b="1" dirty="0" smtClean="0">
              <a:solidFill>
                <a:schemeClr val="bg1"/>
              </a:solidFill>
              <a:latin typeface="Calibri" panose="020F0502020204030204" pitchFamily="34" charset="0"/>
              <a:cs typeface="Calibri" panose="020F0502020204030204" pitchFamily="34" charset="0"/>
            </a:endParaRPr>
          </a:p>
          <a:p>
            <a:r>
              <a:rPr lang="en-NZ" sz="1200" b="1" dirty="0" smtClean="0">
                <a:solidFill>
                  <a:schemeClr val="bg1"/>
                </a:solidFill>
                <a:latin typeface="Calibri" panose="020F0502020204030204" pitchFamily="34" charset="0"/>
                <a:cs typeface="Calibri" panose="020F0502020204030204" pitchFamily="34" charset="0"/>
              </a:rPr>
              <a:t>Any person who has had access to the unit record data has certified that they have been shown, have read, and have understood section 81 of the Tax Administration Act 1994, which relates to secrecy. Any discussion of data limitations or weaknesses is in the context of using the IDI for statistical purposes, and is not related to the data’s ability to support Inland Revenue’s core operational requirements.</a:t>
            </a:r>
            <a:endParaRPr lang="en-NZ" sz="1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8513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Orange">
    <p:bg>
      <p:bgPr>
        <a:solidFill>
          <a:srgbClr val="F47C2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2800" y="0"/>
            <a:ext cx="11419200" cy="1162800"/>
          </a:xfrm>
          <a:prstGeom prst="rect">
            <a:avLst/>
          </a:prstGeom>
        </p:spPr>
        <p:txBody>
          <a:bodyPr anchor="b"/>
          <a:lstStyle>
            <a:lvl1pPr>
              <a:defRPr b="1">
                <a:solidFill>
                  <a:schemeClr val="bg1"/>
                </a:solidFill>
              </a:defRPr>
            </a:lvl1pPr>
          </a:lstStyle>
          <a:p>
            <a:r>
              <a:rPr lang="en-NZ" dirty="0" smtClean="0"/>
              <a:t>Title</a:t>
            </a:r>
            <a:endParaRPr lang="en-NZ" dirty="0"/>
          </a:p>
        </p:txBody>
      </p:sp>
      <p:pic>
        <p:nvPicPr>
          <p:cNvPr id="1026" name="Picture 2" descr="\\corp.ssi.govt.nz\userss\sphil004\Documents\My Pictures\Logo 2017\Tagline -Coloured Text PNG\SIA logo_Horizontal_tagline_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58376" y="6057900"/>
            <a:ext cx="1792800" cy="5478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userDrawn="1"/>
        </p:nvCxnSpPr>
        <p:spPr>
          <a:xfrm>
            <a:off x="790575" y="5852041"/>
            <a:ext cx="10753725"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0" hasCustomPrompt="1"/>
          </p:nvPr>
        </p:nvSpPr>
        <p:spPr>
          <a:xfrm>
            <a:off x="790575" y="1447799"/>
            <a:ext cx="10522800" cy="4802400"/>
          </a:xfrm>
          <a:prstGeom prst="rect">
            <a:avLst/>
          </a:prstGeom>
        </p:spPr>
        <p:txBody>
          <a:bodyPr/>
          <a:lstStyle>
            <a:lvl1pPr marL="0" indent="0">
              <a:buNone/>
              <a:defRPr sz="2400" b="1">
                <a:solidFill>
                  <a:schemeClr val="bg1"/>
                </a:solidFill>
                <a:latin typeface="Calibri" panose="020F0502020204030204" pitchFamily="34" charset="0"/>
                <a:cs typeface="Calibri" panose="020F0502020204030204" pitchFamily="34" charset="0"/>
              </a:defRPr>
            </a:lvl1pPr>
          </a:lstStyle>
          <a:p>
            <a:pPr lvl="0"/>
            <a:r>
              <a:rPr lang="en-US" dirty="0" smtClean="0"/>
              <a:t>Text.</a:t>
            </a:r>
          </a:p>
        </p:txBody>
      </p:sp>
    </p:spTree>
    <p:extLst>
      <p:ext uri="{BB962C8B-B14F-4D97-AF65-F5344CB8AC3E}">
        <p14:creationId xmlns:p14="http://schemas.microsoft.com/office/powerpoint/2010/main" val="121320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Teal ">
    <p:bg>
      <p:bgPr>
        <a:solidFill>
          <a:srgbClr val="088D9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0575" y="0"/>
            <a:ext cx="11419200" cy="1162800"/>
          </a:xfrm>
          <a:prstGeom prst="rect">
            <a:avLst/>
          </a:prstGeom>
        </p:spPr>
        <p:txBody>
          <a:bodyPr anchor="b"/>
          <a:lstStyle>
            <a:lvl1pPr>
              <a:defRPr b="1">
                <a:solidFill>
                  <a:schemeClr val="bg1"/>
                </a:solidFill>
              </a:defRPr>
            </a:lvl1pPr>
          </a:lstStyle>
          <a:p>
            <a:r>
              <a:rPr lang="en-US" dirty="0" smtClean="0"/>
              <a:t>Title</a:t>
            </a:r>
            <a:endParaRPr lang="en-NZ" dirty="0"/>
          </a:p>
        </p:txBody>
      </p:sp>
      <p:pic>
        <p:nvPicPr>
          <p:cNvPr id="4" name="Picture 2" descr="\\corp.ssi.govt.nz\userss\sphil004\Documents\My Pictures\Logo 2017\Tagline -Coloured Text PNG\SIA logo_Horizontal_tagline_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58376" y="6057900"/>
            <a:ext cx="1792800" cy="5478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userDrawn="1"/>
        </p:nvCxnSpPr>
        <p:spPr>
          <a:xfrm>
            <a:off x="790575" y="5852041"/>
            <a:ext cx="10753725"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 Placeholder 4"/>
          <p:cNvSpPr>
            <a:spLocks noGrp="1"/>
          </p:cNvSpPr>
          <p:nvPr>
            <p:ph type="body" sz="quarter" idx="10" hasCustomPrompt="1"/>
          </p:nvPr>
        </p:nvSpPr>
        <p:spPr>
          <a:xfrm>
            <a:off x="790575" y="1447799"/>
            <a:ext cx="10522800" cy="4802400"/>
          </a:xfrm>
          <a:prstGeom prst="rect">
            <a:avLst/>
          </a:prstGeom>
        </p:spPr>
        <p:txBody>
          <a:bodyPr/>
          <a:lstStyle>
            <a:lvl1pPr marL="0" indent="0">
              <a:buNone/>
              <a:defRPr sz="2400" b="1">
                <a:solidFill>
                  <a:schemeClr val="bg1"/>
                </a:solidFill>
                <a:latin typeface="Calibri" panose="020F0502020204030204" pitchFamily="34" charset="0"/>
                <a:cs typeface="Calibri" panose="020F0502020204030204" pitchFamily="34" charset="0"/>
              </a:defRPr>
            </a:lvl1pPr>
          </a:lstStyle>
          <a:p>
            <a:pPr lvl="0"/>
            <a:r>
              <a:rPr lang="en-US" dirty="0" smtClean="0"/>
              <a:t>Text.</a:t>
            </a:r>
          </a:p>
        </p:txBody>
      </p:sp>
    </p:spTree>
    <p:extLst>
      <p:ext uri="{BB962C8B-B14F-4D97-AF65-F5344CB8AC3E}">
        <p14:creationId xmlns:p14="http://schemas.microsoft.com/office/powerpoint/2010/main" val="3845448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Gray ">
    <p:bg>
      <p:bgPr>
        <a:solidFill>
          <a:srgbClr val="31525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0"/>
            <a:ext cx="11419200" cy="1162800"/>
          </a:xfrm>
          <a:prstGeom prst="rect">
            <a:avLst/>
          </a:prstGeom>
        </p:spPr>
        <p:txBody>
          <a:bodyPr anchor="b"/>
          <a:lstStyle>
            <a:lvl1pPr>
              <a:defRPr b="1">
                <a:solidFill>
                  <a:schemeClr val="bg1"/>
                </a:solidFill>
              </a:defRPr>
            </a:lvl1pPr>
          </a:lstStyle>
          <a:p>
            <a:r>
              <a:rPr lang="en-US" dirty="0" smtClean="0"/>
              <a:t>Title</a:t>
            </a:r>
            <a:endParaRPr lang="en-NZ" dirty="0"/>
          </a:p>
        </p:txBody>
      </p:sp>
      <p:pic>
        <p:nvPicPr>
          <p:cNvPr id="4" name="Picture 2" descr="\\corp.ssi.govt.nz\userss\sphil004\Documents\My Pictures\Logo 2017\Tagline -Coloured Text PNG\SIA logo_Horizontal_tagline_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58376" y="6057900"/>
            <a:ext cx="1792800" cy="5478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userDrawn="1"/>
        </p:nvCxnSpPr>
        <p:spPr>
          <a:xfrm>
            <a:off x="790575" y="5852041"/>
            <a:ext cx="10753725"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 Placeholder 4"/>
          <p:cNvSpPr>
            <a:spLocks noGrp="1"/>
          </p:cNvSpPr>
          <p:nvPr>
            <p:ph type="body" sz="quarter" idx="10" hasCustomPrompt="1"/>
          </p:nvPr>
        </p:nvSpPr>
        <p:spPr>
          <a:xfrm>
            <a:off x="790575" y="1447799"/>
            <a:ext cx="10522800" cy="4802400"/>
          </a:xfrm>
          <a:prstGeom prst="rect">
            <a:avLst/>
          </a:prstGeom>
        </p:spPr>
        <p:txBody>
          <a:bodyPr/>
          <a:lstStyle>
            <a:lvl1pPr marL="0" indent="0">
              <a:buNone/>
              <a:defRPr sz="2400" b="1">
                <a:solidFill>
                  <a:schemeClr val="bg1"/>
                </a:solidFill>
                <a:latin typeface="Calibri" panose="020F0502020204030204" pitchFamily="34" charset="0"/>
                <a:cs typeface="Calibri" panose="020F0502020204030204" pitchFamily="34" charset="0"/>
              </a:defRPr>
            </a:lvl1pPr>
          </a:lstStyle>
          <a:p>
            <a:pPr lvl="0"/>
            <a:r>
              <a:rPr lang="en-US" dirty="0" smtClean="0"/>
              <a:t>Text.</a:t>
            </a:r>
          </a:p>
        </p:txBody>
      </p:sp>
    </p:spTree>
    <p:extLst>
      <p:ext uri="{BB962C8B-B14F-4D97-AF65-F5344CB8AC3E}">
        <p14:creationId xmlns:p14="http://schemas.microsoft.com/office/powerpoint/2010/main" val="182949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A Values Content Layout">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b="11565"/>
          <a:stretch/>
        </p:blipFill>
        <p:spPr>
          <a:xfrm>
            <a:off x="15456" y="9000"/>
            <a:ext cx="12161089" cy="6048900"/>
          </a:xfrm>
          <a:prstGeom prst="rect">
            <a:avLst/>
          </a:prstGeom>
        </p:spPr>
      </p:pic>
      <p:sp>
        <p:nvSpPr>
          <p:cNvPr id="2" name="Title 1"/>
          <p:cNvSpPr>
            <a:spLocks noGrp="1"/>
          </p:cNvSpPr>
          <p:nvPr>
            <p:ph type="title" hasCustomPrompt="1"/>
          </p:nvPr>
        </p:nvSpPr>
        <p:spPr>
          <a:xfrm>
            <a:off x="676275" y="0"/>
            <a:ext cx="11515725" cy="1143000"/>
          </a:xfrm>
          <a:prstGeom prst="rect">
            <a:avLst/>
          </a:prstGeom>
        </p:spPr>
        <p:txBody>
          <a:bodyPr/>
          <a:lstStyle>
            <a:lvl1pPr>
              <a:defRPr b="1">
                <a:solidFill>
                  <a:schemeClr val="tx1"/>
                </a:solidFill>
              </a:defRPr>
            </a:lvl1pPr>
          </a:lstStyle>
          <a:p>
            <a:r>
              <a:rPr lang="en-US" dirty="0" smtClean="0"/>
              <a:t/>
            </a:r>
            <a:br>
              <a:rPr lang="en-US" dirty="0" smtClean="0"/>
            </a:br>
            <a:r>
              <a:rPr lang="en-NZ" sz="4400" b="1" dirty="0" smtClean="0">
                <a:solidFill>
                  <a:srgbClr val="262638"/>
                </a:solidFill>
                <a:latin typeface="Century Gothic" panose="020B0502020202020204" pitchFamily="34" charset="0"/>
                <a:cs typeface="Arial" panose="020B0604020202020204" pitchFamily="34" charset="0"/>
              </a:rPr>
              <a:t>Our values</a:t>
            </a:r>
            <a:endParaRPr lang="en-NZ" sz="4400" b="1" dirty="0">
              <a:solidFill>
                <a:srgbClr val="262638"/>
              </a:solidFill>
              <a:latin typeface="Century Gothic" panose="020B0502020202020204" pitchFamily="34" charset="0"/>
              <a:cs typeface="Arial" panose="020B0604020202020204" pitchFamily="34" charset="0"/>
            </a:endParaRPr>
          </a:p>
        </p:txBody>
      </p:sp>
      <p:sp>
        <p:nvSpPr>
          <p:cNvPr id="3" name="TextBox 2"/>
          <p:cNvSpPr txBox="1"/>
          <p:nvPr userDrawn="1"/>
        </p:nvSpPr>
        <p:spPr>
          <a:xfrm>
            <a:off x="2457450" y="1533525"/>
            <a:ext cx="8915400" cy="4247317"/>
          </a:xfrm>
          <a:prstGeom prst="rect">
            <a:avLst/>
          </a:prstGeom>
          <a:noFill/>
        </p:spPr>
        <p:txBody>
          <a:bodyPr wrap="square" rtlCol="0">
            <a:spAutoFit/>
          </a:bodyPr>
          <a:lstStyle/>
          <a:p>
            <a:pPr marL="0" lvl="0" indent="0" algn="l" defTabSz="914400" rtl="0" eaLnBrk="1" latinLnBrk="0" hangingPunct="1">
              <a:lnSpc>
                <a:spcPct val="100000"/>
              </a:lnSpc>
              <a:buClr>
                <a:srgbClr val="088D97"/>
              </a:buClr>
              <a:buFont typeface="Wingdings" panose="05000000000000000000" pitchFamily="2" charset="2"/>
              <a:buNone/>
            </a:pPr>
            <a:r>
              <a:rPr lang="en-NZ" sz="2800" b="1" kern="1200" dirty="0" smtClean="0">
                <a:solidFill>
                  <a:srgbClr val="262638"/>
                </a:solidFill>
                <a:latin typeface="+mn-lt"/>
                <a:ea typeface="+mn-ea"/>
                <a:cs typeface="Arial" panose="020B0604020202020204" pitchFamily="34" charset="0"/>
              </a:rPr>
              <a:t>Tangata – We’re about people</a:t>
            </a:r>
          </a:p>
          <a:p>
            <a:pPr marL="0" lvl="0" indent="0">
              <a:buClr>
                <a:srgbClr val="088D97"/>
              </a:buClr>
              <a:buFont typeface="Arial" panose="020B0604020202020204" pitchFamily="34" charset="0"/>
              <a:buNone/>
            </a:pPr>
            <a:r>
              <a:rPr lang="en-NZ" sz="1400" dirty="0" smtClean="0">
                <a:latin typeface="Calibri" panose="020F0502020204030204" pitchFamily="34" charset="0"/>
                <a:cs typeface="Calibri" panose="020F0502020204030204" pitchFamily="34" charset="0"/>
              </a:rPr>
              <a:t>People will do better, sooner and for longer, when the social system works in partnership, acting on better evidence to develop and deliver services.</a:t>
            </a:r>
          </a:p>
          <a:p>
            <a:pPr marL="0" lvl="0" indent="0">
              <a:buClr>
                <a:srgbClr val="088D97"/>
              </a:buClr>
              <a:buFont typeface="Arial" panose="020B0604020202020204" pitchFamily="34" charset="0"/>
              <a:buNone/>
            </a:pPr>
            <a:endParaRPr lang="en-NZ" sz="1400" dirty="0" smtClean="0">
              <a:latin typeface="Calibri" panose="020F0502020204030204" pitchFamily="34" charset="0"/>
              <a:cs typeface="Calibri" panose="020F0502020204030204" pitchFamily="34" charset="0"/>
            </a:endParaRPr>
          </a:p>
          <a:p>
            <a:pPr marL="0" lvl="0" indent="0">
              <a:buClr>
                <a:srgbClr val="088D97"/>
              </a:buClr>
              <a:buFont typeface="Arial" panose="020B0604020202020204" pitchFamily="34" charset="0"/>
              <a:buNone/>
            </a:pPr>
            <a:endParaRPr lang="en-NZ" sz="1400" dirty="0" smtClean="0">
              <a:latin typeface="Calibri" panose="020F0502020204030204" pitchFamily="34" charset="0"/>
              <a:cs typeface="Calibri" panose="020F0502020204030204" pitchFamily="34" charset="0"/>
            </a:endParaRPr>
          </a:p>
          <a:p>
            <a:pPr marL="0" lvl="0" indent="0" algn="l" defTabSz="914400" rtl="0" eaLnBrk="1" latinLnBrk="0" hangingPunct="1">
              <a:lnSpc>
                <a:spcPct val="100000"/>
              </a:lnSpc>
              <a:buClr>
                <a:srgbClr val="088D97"/>
              </a:buClr>
              <a:buFont typeface="Wingdings" panose="05000000000000000000" pitchFamily="2" charset="2"/>
              <a:buNone/>
            </a:pPr>
            <a:r>
              <a:rPr lang="en-NZ" sz="2800" b="1" kern="1200" dirty="0" smtClean="0">
                <a:solidFill>
                  <a:srgbClr val="262638"/>
                </a:solidFill>
                <a:latin typeface="+mn-lt"/>
                <a:ea typeface="+mn-ea"/>
                <a:cs typeface="Arial" panose="020B0604020202020204" pitchFamily="34" charset="0"/>
              </a:rPr>
              <a:t>Manawa </a:t>
            </a:r>
            <a:r>
              <a:rPr lang="en-NZ" sz="2800" b="1" kern="1200" dirty="0" err="1" smtClean="0">
                <a:solidFill>
                  <a:srgbClr val="262638"/>
                </a:solidFill>
                <a:latin typeface="+mn-lt"/>
                <a:ea typeface="+mn-ea"/>
                <a:cs typeface="Arial" panose="020B0604020202020204" pitchFamily="34" charset="0"/>
              </a:rPr>
              <a:t>Māui</a:t>
            </a:r>
            <a:r>
              <a:rPr lang="en-NZ" sz="2800" b="1" kern="1200" dirty="0" smtClean="0">
                <a:solidFill>
                  <a:srgbClr val="262638"/>
                </a:solidFill>
                <a:latin typeface="+mn-lt"/>
                <a:ea typeface="+mn-ea"/>
                <a:cs typeface="Arial" panose="020B0604020202020204" pitchFamily="34" charset="0"/>
              </a:rPr>
              <a:t> – We are a catalyst for change</a:t>
            </a:r>
          </a:p>
          <a:p>
            <a:pPr marL="0" lvl="0" indent="0" algn="l" defTabSz="914400" rtl="0" eaLnBrk="1" latinLnBrk="0" hangingPunct="1">
              <a:buClr>
                <a:srgbClr val="088D97"/>
              </a:buClr>
              <a:buFont typeface="Arial" panose="020B0604020202020204" pitchFamily="34" charset="0"/>
              <a:buNone/>
            </a:pPr>
            <a:r>
              <a:rPr lang="en-NZ" sz="1400" kern="1200" dirty="0" smtClean="0">
                <a:solidFill>
                  <a:schemeClr val="tx1"/>
                </a:solidFill>
                <a:latin typeface="Calibri" panose="020F0502020204030204" pitchFamily="34" charset="0"/>
                <a:ea typeface="+mn-ea"/>
                <a:cs typeface="Calibri" panose="020F0502020204030204" pitchFamily="34" charset="0"/>
              </a:rPr>
              <a:t>We challenge the status quo constructively and seek better ways of doing things. We help create change to improve lives through different approaches.</a:t>
            </a:r>
          </a:p>
          <a:p>
            <a:pPr marL="0" lvl="0" indent="0" algn="l" defTabSz="914400" rtl="0" eaLnBrk="1" latinLnBrk="0" hangingPunct="1">
              <a:buClr>
                <a:srgbClr val="088D97"/>
              </a:buClr>
              <a:buFont typeface="Arial" panose="020B0604020202020204" pitchFamily="34" charset="0"/>
              <a:buNone/>
            </a:pPr>
            <a:endParaRPr lang="en-NZ" sz="1400" kern="1200" dirty="0" smtClean="0">
              <a:solidFill>
                <a:schemeClr val="tx1"/>
              </a:solidFill>
              <a:latin typeface="Calibri" panose="020F0502020204030204" pitchFamily="34" charset="0"/>
              <a:ea typeface="+mn-ea"/>
              <a:cs typeface="Calibri" panose="020F0502020204030204" pitchFamily="34" charset="0"/>
            </a:endParaRPr>
          </a:p>
          <a:p>
            <a:pPr marL="0" lvl="0" indent="0" algn="l" defTabSz="914400" rtl="0" eaLnBrk="1" latinLnBrk="0" hangingPunct="1">
              <a:buClr>
                <a:srgbClr val="088D97"/>
              </a:buClr>
              <a:buFont typeface="Wingdings" panose="05000000000000000000" pitchFamily="2" charset="2"/>
              <a:buNone/>
            </a:pPr>
            <a:r>
              <a:rPr lang="en-NZ" sz="2800" b="1" kern="1200" dirty="0" smtClean="0">
                <a:solidFill>
                  <a:srgbClr val="262638"/>
                </a:solidFill>
                <a:latin typeface="+mn-lt"/>
                <a:ea typeface="+mn-ea"/>
                <a:cs typeface="Arial" panose="020B0604020202020204" pitchFamily="34" charset="0"/>
              </a:rPr>
              <a:t>Taunakitanga – We influence through evidence</a:t>
            </a:r>
          </a:p>
          <a:p>
            <a:pPr marL="0" lvl="0" indent="0" algn="l" defTabSz="914400" rtl="0" eaLnBrk="1" latinLnBrk="0" hangingPunct="1">
              <a:buClr>
                <a:srgbClr val="088D97"/>
              </a:buClr>
              <a:buFont typeface="Arial" panose="020B0604020202020204" pitchFamily="34" charset="0"/>
              <a:buNone/>
            </a:pPr>
            <a:r>
              <a:rPr lang="en-NZ" sz="1400" kern="1200" dirty="0" smtClean="0">
                <a:solidFill>
                  <a:schemeClr val="tx1"/>
                </a:solidFill>
                <a:latin typeface="Calibri" panose="020F0502020204030204" pitchFamily="34" charset="0"/>
                <a:ea typeface="+mn-ea"/>
                <a:cs typeface="Calibri" panose="020F0502020204030204" pitchFamily="34" charset="0"/>
              </a:rPr>
              <a:t>We use evidence to influence positive change for New Zealanders.</a:t>
            </a:r>
          </a:p>
          <a:p>
            <a:pPr marL="0" lvl="0" indent="0" algn="l" defTabSz="914400" rtl="0" eaLnBrk="1" latinLnBrk="0" hangingPunct="1">
              <a:buClr>
                <a:srgbClr val="088D97"/>
              </a:buClr>
              <a:buFont typeface="Arial" panose="020B0604020202020204" pitchFamily="34" charset="0"/>
              <a:buNone/>
            </a:pPr>
            <a:endParaRPr lang="en-NZ" sz="1400" kern="1200" dirty="0" smtClean="0">
              <a:solidFill>
                <a:schemeClr val="tx1"/>
              </a:solidFill>
              <a:latin typeface="Calibri" panose="020F0502020204030204" pitchFamily="34" charset="0"/>
              <a:ea typeface="+mn-ea"/>
              <a:cs typeface="Calibri" panose="020F0502020204030204" pitchFamily="34" charset="0"/>
            </a:endParaRPr>
          </a:p>
          <a:p>
            <a:pPr marL="0" lvl="0" indent="0" algn="l" defTabSz="914400" rtl="0" eaLnBrk="1" latinLnBrk="0" hangingPunct="1">
              <a:lnSpc>
                <a:spcPct val="100000"/>
              </a:lnSpc>
              <a:buClr>
                <a:srgbClr val="088D97"/>
              </a:buClr>
              <a:buFont typeface="Wingdings" panose="05000000000000000000" pitchFamily="2" charset="2"/>
              <a:buNone/>
            </a:pPr>
            <a:r>
              <a:rPr lang="en-NZ" sz="2800" b="1" kern="1200" dirty="0" smtClean="0">
                <a:solidFill>
                  <a:srgbClr val="262638"/>
                </a:solidFill>
                <a:latin typeface="+mn-lt"/>
                <a:ea typeface="+mn-ea"/>
                <a:cs typeface="Arial" panose="020B0604020202020204" pitchFamily="34" charset="0"/>
              </a:rPr>
              <a:t>Puaretanga – We’re transparent by nature</a:t>
            </a:r>
          </a:p>
          <a:p>
            <a:pPr marL="0" lvl="0" indent="0" algn="l" defTabSz="914400" rtl="0" eaLnBrk="1" latinLnBrk="0" hangingPunct="1">
              <a:buClr>
                <a:srgbClr val="088D97"/>
              </a:buClr>
              <a:buFont typeface="Arial" panose="020B0604020202020204" pitchFamily="34" charset="0"/>
              <a:buNone/>
            </a:pPr>
            <a:r>
              <a:rPr lang="en-NZ" sz="1400" kern="1200" dirty="0" smtClean="0">
                <a:solidFill>
                  <a:schemeClr val="tx1"/>
                </a:solidFill>
                <a:latin typeface="Calibri" panose="020F0502020204030204" pitchFamily="34" charset="0"/>
                <a:ea typeface="+mn-ea"/>
                <a:cs typeface="Calibri" panose="020F0502020204030204" pitchFamily="34" charset="0"/>
              </a:rPr>
              <a:t>We will share what we're doing, how we're doing it, and what we learn.</a:t>
            </a:r>
          </a:p>
          <a:p>
            <a:endParaRPr lang="en-NZ" dirty="0"/>
          </a:p>
        </p:txBody>
      </p:sp>
      <p:pic>
        <p:nvPicPr>
          <p:cNvPr id="5" name="Picture 4" descr="C:\Users\vevan005\Objective\objective.ssi.govt.nz-8000-vevan005\Objects\SIA logo_Horizontal_tagline_main dark purple.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46045" y="6137872"/>
            <a:ext cx="1793505" cy="5672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19188" y="1476375"/>
            <a:ext cx="107632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109663" y="3549461"/>
            <a:ext cx="108585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233488" y="4543425"/>
            <a:ext cx="9620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314450" y="2614350"/>
            <a:ext cx="80010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2866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9286398"/>
      </p:ext>
    </p:extLst>
  </p:cSld>
  <p:clrMap bg1="lt1" tx1="dk1" bg2="lt2" tx2="dk2" accent1="accent1" accent2="accent2" accent3="accent3" accent4="accent4" accent5="accent5" accent6="accent6" hlink="hlink" folHlink="folHlink"/>
  <p:sldLayoutIdLst>
    <p:sldLayoutId id="2147483658" r:id="rId1"/>
    <p:sldLayoutId id="2147483656" r:id="rId2"/>
    <p:sldLayoutId id="2147483657" r:id="rId3"/>
    <p:sldLayoutId id="2147483655" r:id="rId4"/>
    <p:sldLayoutId id="2147483651" r:id="rId5"/>
    <p:sldLayoutId id="2147483652" r:id="rId6"/>
    <p:sldLayoutId id="2147483653" r:id="rId7"/>
    <p:sldLayoutId id="2147483654"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89" t="2072" r="3573" b="1011"/>
          <a:stretch/>
        </p:blipFill>
        <p:spPr bwMode="auto">
          <a:xfrm>
            <a:off x="682285" y="474132"/>
            <a:ext cx="10885471" cy="6272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796111"/>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5099</TotalTime>
  <Words>0</Words>
  <Application>Microsoft Office PowerPoint</Application>
  <PresentationFormat>Custom</PresentationFormat>
  <Paragraphs>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NZ Government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Social Investment</dc:title>
  <dc:creator>Claire Lord [SSC]</dc:creator>
  <cp:lastModifiedBy>Simon Anastasiadis</cp:lastModifiedBy>
  <cp:revision>219</cp:revision>
  <cp:lastPrinted>2016-05-01T23:37:16Z</cp:lastPrinted>
  <dcterms:created xsi:type="dcterms:W3CDTF">2016-04-18T03:19:15Z</dcterms:created>
  <dcterms:modified xsi:type="dcterms:W3CDTF">2018-05-03T03:13:10Z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ecked by">
    <vt:lpwstr>32123</vt:lpwstr>
  </property>
  <property fmtid="{D5CDD505-2E9C-101B-9397-08002B2CF9AE}" pid="3" name="Objective-Id">
    <vt:lpwstr>A10378667</vt:lpwstr>
  </property>
  <property fmtid="{D5CDD505-2E9C-101B-9397-08002B2CF9AE}" pid="4" name="Objective-Title">
    <vt:lpwstr>Template - SIA PowerPoint presentation (3)</vt:lpwstr>
  </property>
  <property fmtid="{D5CDD505-2E9C-101B-9397-08002B2CF9AE}" pid="5" name="Objective-Comment">
    <vt:lpwstr/>
  </property>
  <property fmtid="{D5CDD505-2E9C-101B-9397-08002B2CF9AE}" pid="6" name="Objective-CreationStamp">
    <vt:filetime>2018-04-05T03:49:04Z</vt:filetime>
  </property>
  <property fmtid="{D5CDD505-2E9C-101B-9397-08002B2CF9AE}" pid="7" name="Objective-IsApproved">
    <vt:bool>false</vt:bool>
  </property>
  <property fmtid="{D5CDD505-2E9C-101B-9397-08002B2CF9AE}" pid="8" name="Objective-IsPublished">
    <vt:bool>true</vt:bool>
  </property>
  <property fmtid="{D5CDD505-2E9C-101B-9397-08002B2CF9AE}" pid="9" name="Objective-DatePublished">
    <vt:filetime>2018-04-05T03:49:12Z</vt:filetime>
  </property>
  <property fmtid="{D5CDD505-2E9C-101B-9397-08002B2CF9AE}" pid="10" name="Objective-ModificationStamp">
    <vt:filetime>2018-04-05T03:49:12Z</vt:filetime>
  </property>
  <property fmtid="{D5CDD505-2E9C-101B-9397-08002B2CF9AE}" pid="11" name="Objective-Owner">
    <vt:lpwstr>Sara Phillips</vt:lpwstr>
  </property>
  <property fmtid="{D5CDD505-2E9C-101B-9397-08002B2CF9AE}" pid="12" name="Objective-Path">
    <vt:lpwstr>Global Folder:MSD INFORMATION REPOSITORY:Strategic Social Policy:Broad Cross Sector Frameworks &amp; Strategies:Addressing Cross Agency Social Issues:Social Sector Investment Change Programme:Social Investment Unit:Work Stream: Corporate:Communications Manage</vt:lpwstr>
  </property>
  <property fmtid="{D5CDD505-2E9C-101B-9397-08002B2CF9AE}" pid="13" name="Objective-Parent">
    <vt:lpwstr>Templates - SIA</vt:lpwstr>
  </property>
  <property fmtid="{D5CDD505-2E9C-101B-9397-08002B2CF9AE}" pid="14" name="Objective-State">
    <vt:lpwstr>Published</vt:lpwstr>
  </property>
  <property fmtid="{D5CDD505-2E9C-101B-9397-08002B2CF9AE}" pid="15" name="Objective-Version">
    <vt:lpwstr>1.0</vt:lpwstr>
  </property>
  <property fmtid="{D5CDD505-2E9C-101B-9397-08002B2CF9AE}" pid="16" name="Objective-VersionNumber">
    <vt:r8>1</vt:r8>
  </property>
  <property fmtid="{D5CDD505-2E9C-101B-9397-08002B2CF9AE}" pid="17" name="Objective-VersionComment">
    <vt:lpwstr>First version</vt:lpwstr>
  </property>
  <property fmtid="{D5CDD505-2E9C-101B-9397-08002B2CF9AE}" pid="18" name="Objective-FileNumber">
    <vt:lpwstr>SP/BC/17///02/16-25958</vt:lpwstr>
  </property>
  <property fmtid="{D5CDD505-2E9C-101B-9397-08002B2CF9AE}" pid="19" name="Objective-Classification">
    <vt:lpwstr>[Inherited - In Confidence]</vt:lpwstr>
  </property>
  <property fmtid="{D5CDD505-2E9C-101B-9397-08002B2CF9AE}" pid="20" name="Objective-Caveats">
    <vt:lpwstr/>
  </property>
  <property fmtid="{D5CDD505-2E9C-101B-9397-08002B2CF9AE}" pid="21" name="Objective-Document Status [system]">
    <vt:lpwstr>Work in Progress</vt:lpwstr>
  </property>
  <property fmtid="{D5CDD505-2E9C-101B-9397-08002B2CF9AE}" pid="22" name="Objective-Email is Vaulted? [system]">
    <vt:lpwstr/>
  </property>
  <property fmtid="{D5CDD505-2E9C-101B-9397-08002B2CF9AE}" pid="23" name="Objective-Report Type [system]">
    <vt:lpwstr>General</vt:lpwstr>
  </property>
</Properties>
</file>