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83" r:id="rId4"/>
    <p:sldId id="258" r:id="rId5"/>
    <p:sldId id="284" r:id="rId6"/>
    <p:sldId id="285" r:id="rId7"/>
    <p:sldId id="286" r:id="rId8"/>
    <p:sldId id="263" r:id="rId9"/>
    <p:sldId id="264" r:id="rId10"/>
    <p:sldId id="265" r:id="rId11"/>
    <p:sldId id="266" r:id="rId12"/>
    <p:sldId id="267" r:id="rId13"/>
    <p:sldId id="268" r:id="rId14"/>
    <p:sldId id="269" r:id="rId15"/>
    <p:sldId id="287" r:id="rId16"/>
    <p:sldId id="270" r:id="rId17"/>
    <p:sldId id="273" r:id="rId18"/>
    <p:sldId id="275" r:id="rId19"/>
    <p:sldId id="276" r:id="rId20"/>
    <p:sldId id="277" r:id="rId21"/>
    <p:sldId id="282"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776" y="-6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A47AC3-57F5-4C55-8CFA-2A18752E0330}" type="datetimeFigureOut">
              <a:rPr lang="ko-KR" altLang="en-US" smtClean="0"/>
              <a:pPr/>
              <a:t>2024-07-03</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FC119-0583-4F16-8C6C-EA5E2F41D3B8}"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F3FC119-0583-4F16-8C6C-EA5E2F41D3B8}" type="slidenum">
              <a:rPr lang="ko-KR" altLang="en-US" smtClean="0"/>
              <a:pPr/>
              <a:t>17</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F3FC119-0583-4F16-8C6C-EA5E2F41D3B8}" type="slidenum">
              <a:rPr lang="ko-KR" altLang="en-US" smtClean="0"/>
              <a:pPr/>
              <a:t>18</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F3FC119-0583-4F16-8C6C-EA5E2F41D3B8}" type="slidenum">
              <a:rPr lang="ko-KR" altLang="en-US" smtClean="0"/>
              <a:pPr/>
              <a:t>19</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F3FC119-0583-4F16-8C6C-EA5E2F41D3B8}" type="slidenum">
              <a:rPr lang="ko-KR" altLang="en-US" smtClean="0"/>
              <a:pPr/>
              <a:t>20</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97820"/>
            <a:ext cx="7772400" cy="1102519"/>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05980"/>
            <a:ext cx="2057400" cy="4388644"/>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05980"/>
            <a:ext cx="6019800" cy="4388644"/>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305176"/>
            <a:ext cx="7772400" cy="1021556"/>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3" y="204787"/>
            <a:ext cx="3008313" cy="871538"/>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3600451"/>
            <a:ext cx="5486400" cy="425054"/>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ebe5004/Eunbin-Yoo-s-Portfolio/tree/main/Car%20Insurance%20Sales%20Prediction" TargetMode="External"/><Relationship Id="rId2" Type="http://schemas.openxmlformats.org/officeDocument/2006/relationships/hyperlink" Target="https://www.kaggle.com/datasets/anmolkumar/health-insurance-cross-sell-prediction/data?select=train.csv" TargetMode="External"/><Relationship Id="rId1" Type="http://schemas.openxmlformats.org/officeDocument/2006/relationships/slideLayout" Target="../slideLayouts/slideLayout2.xml"/><Relationship Id="rId4" Type="http://schemas.openxmlformats.org/officeDocument/2006/relationships/hyperlink" Target="https://github.com/bebe5004/Eunbin-Yoo-s-Portfolio/tree/main?tab=readme-ov-fil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0" y="857238"/>
            <a:ext cx="4500562" cy="4286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890" name="AutoShape 2" descr="C:\Users\eunbi\Desktop\Portfolio\--pngs\car-insurance.png"/>
          <p:cNvSpPr>
            <a:spLocks noChangeAspect="1" noChangeArrowheads="1"/>
          </p:cNvSpPr>
          <p:nvPr/>
        </p:nvSpPr>
        <p:spPr bwMode="auto">
          <a:xfrm>
            <a:off x="76200"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37892" name="AutoShape 4" descr="C:\Users\eunbi\Desktop\Portfolio\--pngs\car-insurance.png"/>
          <p:cNvSpPr>
            <a:spLocks noChangeAspect="1" noChangeArrowheads="1"/>
          </p:cNvSpPr>
          <p:nvPr/>
        </p:nvSpPr>
        <p:spPr bwMode="auto">
          <a:xfrm>
            <a:off x="76200"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37894" name="AutoShape 6" descr="C:\Users\eunbi\Desktop\Portfolio\--pngs\car.png"/>
          <p:cNvSpPr>
            <a:spLocks noChangeAspect="1" noChangeArrowheads="1"/>
          </p:cNvSpPr>
          <p:nvPr/>
        </p:nvSpPr>
        <p:spPr bwMode="auto">
          <a:xfrm>
            <a:off x="76200"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37896" name="AutoShape 8" descr="C:\Users\eunbi\Desktop\Portfolio\--pngs\car.png"/>
          <p:cNvSpPr>
            <a:spLocks noChangeAspect="1" noChangeArrowheads="1"/>
          </p:cNvSpPr>
          <p:nvPr/>
        </p:nvSpPr>
        <p:spPr bwMode="auto">
          <a:xfrm>
            <a:off x="76200"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2" name="제목 1"/>
          <p:cNvSpPr>
            <a:spLocks noGrp="1"/>
          </p:cNvSpPr>
          <p:nvPr>
            <p:ph type="ctrTitle"/>
          </p:nvPr>
        </p:nvSpPr>
        <p:spPr>
          <a:xfrm>
            <a:off x="571472" y="2000246"/>
            <a:ext cx="5143536" cy="1102519"/>
          </a:xfrm>
        </p:spPr>
        <p:txBody>
          <a:bodyPr>
            <a:noAutofit/>
          </a:bodyPr>
          <a:lstStyle/>
          <a:p>
            <a:pPr algn="l" latinLnBrk="0"/>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Car </a:t>
            </a:r>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Insurance</a:t>
            </a:r>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
            </a:r>
            <a:b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br>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Customer </a:t>
            </a:r>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
            </a:r>
            <a:b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br>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Prediction</a:t>
            </a:r>
            <a:endParaRPr lang="ko-KR" altLang="en-US" sz="3600" b="1" dirty="0">
              <a:ln w="18415" cmpd="sng">
                <a:noFill/>
                <a:prstDash val="solid"/>
              </a:ln>
              <a:solidFill>
                <a:schemeClr val="tx1">
                  <a:lumMod val="65000"/>
                  <a:lumOff val="35000"/>
                </a:schemeClr>
              </a:solidFill>
              <a:latin typeface="Arial" pitchFamily="34" charset="0"/>
              <a:cs typeface="Arial" pitchFamily="34" charset="0"/>
            </a:endParaRPr>
          </a:p>
        </p:txBody>
      </p:sp>
      <p:sp>
        <p:nvSpPr>
          <p:cNvPr id="13" name="제목 1"/>
          <p:cNvSpPr txBox="1">
            <a:spLocks/>
          </p:cNvSpPr>
          <p:nvPr/>
        </p:nvSpPr>
        <p:spPr>
          <a:xfrm>
            <a:off x="571472" y="3755247"/>
            <a:ext cx="3143272" cy="459577"/>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ko-KR" sz="1400" b="1" i="0" u="none" strike="noStrike" kern="1200" cap="none" spc="0" normalizeH="0" baseline="0" noProof="0" dirty="0" smtClean="0">
                <a:ln w="18415" cmpd="sng">
                  <a:noFill/>
                  <a:prstDash val="solid"/>
                </a:ln>
                <a:solidFill>
                  <a:schemeClr val="tx1">
                    <a:lumMod val="65000"/>
                    <a:lumOff val="35000"/>
                  </a:schemeClr>
                </a:solidFill>
                <a:effectLst/>
                <a:uLnTx/>
                <a:uFillTx/>
                <a:latin typeface="Arial" pitchFamily="34" charset="0"/>
                <a:ea typeface="+mj-ea"/>
                <a:cs typeface="Arial" pitchFamily="34" charset="0"/>
              </a:rPr>
              <a:t>Customer Analysis Using</a:t>
            </a:r>
            <a:r>
              <a:rPr kumimoji="0" lang="en-US" altLang="ko-KR" sz="1400" b="1" i="0" u="none" strike="noStrike" kern="1200" cap="none" spc="0" normalizeH="0" noProof="0" dirty="0" smtClean="0">
                <a:ln w="18415" cmpd="sng">
                  <a:noFill/>
                  <a:prstDash val="solid"/>
                </a:ln>
                <a:solidFill>
                  <a:schemeClr val="tx1">
                    <a:lumMod val="65000"/>
                    <a:lumOff val="35000"/>
                  </a:schemeClr>
                </a:solidFill>
                <a:effectLst/>
                <a:uLnTx/>
                <a:uFillTx/>
                <a:latin typeface="Arial" pitchFamily="34" charset="0"/>
                <a:ea typeface="+mj-ea"/>
                <a:cs typeface="Arial" pitchFamily="34" charset="0"/>
              </a:rPr>
              <a:t> PCA and K-means Clustering Algorithm</a:t>
            </a:r>
            <a:endParaRPr kumimoji="0" lang="ko-KR" altLang="en-US" sz="1400" b="1" i="0" u="none" strike="noStrike" kern="1200" cap="none" spc="0" normalizeH="0" baseline="0" noProof="0" dirty="0">
              <a:ln w="18415" cmpd="sng">
                <a:noFill/>
                <a:prstDash val="solid"/>
              </a:ln>
              <a:solidFill>
                <a:schemeClr val="tx1">
                  <a:lumMod val="65000"/>
                  <a:lumOff val="35000"/>
                </a:schemeClr>
              </a:solidFill>
              <a:effectLst/>
              <a:uLnTx/>
              <a:uFillTx/>
              <a:latin typeface="Arial" pitchFamily="34" charset="0"/>
              <a:ea typeface="+mj-ea"/>
              <a:cs typeface="Arial" pitchFamily="34" charset="0"/>
            </a:endParaRPr>
          </a:p>
        </p:txBody>
      </p:sp>
      <p:pic>
        <p:nvPicPr>
          <p:cNvPr id="14" name="Picture 10" descr="Types of car insurance you can purchase in the US | Insurance Business  America"/>
          <p:cNvPicPr>
            <a:picLocks noChangeAspect="1" noChangeArrowheads="1"/>
          </p:cNvPicPr>
          <p:nvPr/>
        </p:nvPicPr>
        <p:blipFill>
          <a:blip r:embed="rId2">
            <a:grayscl/>
          </a:blip>
          <a:srcRect l="12222" t="1461" r="17778" b="1616"/>
          <a:stretch>
            <a:fillRect/>
          </a:stretch>
        </p:blipFill>
        <p:spPr bwMode="auto">
          <a:xfrm>
            <a:off x="4500562" y="857238"/>
            <a:ext cx="4643438" cy="4286262"/>
          </a:xfrm>
          <a:prstGeom prst="rect">
            <a:avLst/>
          </a:prstGeom>
          <a:noFill/>
        </p:spPr>
      </p:pic>
      <p:sp>
        <p:nvSpPr>
          <p:cNvPr id="15" name="부제목 2"/>
          <p:cNvSpPr>
            <a:spLocks noGrp="1"/>
          </p:cNvSpPr>
          <p:nvPr>
            <p:ph type="subTitle" idx="1"/>
          </p:nvPr>
        </p:nvSpPr>
        <p:spPr>
          <a:xfrm>
            <a:off x="214282" y="257168"/>
            <a:ext cx="2214578" cy="457194"/>
          </a:xfrm>
        </p:spPr>
        <p:txBody>
          <a:bodyPr>
            <a:normAutofit/>
          </a:bodyPr>
          <a:lstStyle/>
          <a:p>
            <a:pPr algn="l"/>
            <a:r>
              <a:rPr lang="en-US" altLang="ko-KR" sz="1800" dirty="0" err="1" smtClean="0">
                <a:ln w="18415" cmpd="sng">
                  <a:noFill/>
                  <a:prstDash val="solid"/>
                </a:ln>
                <a:solidFill>
                  <a:schemeClr val="tx1">
                    <a:lumMod val="65000"/>
                    <a:lumOff val="35000"/>
                  </a:schemeClr>
                </a:solidFill>
                <a:latin typeface="Arial" pitchFamily="34" charset="0"/>
                <a:cs typeface="Arial" pitchFamily="34" charset="0"/>
              </a:rPr>
              <a:t>Eunbin</a:t>
            </a:r>
            <a:r>
              <a:rPr lang="en-US" altLang="ko-KR" sz="1800" dirty="0" smtClean="0">
                <a:ln w="18415" cmpd="sng">
                  <a:noFill/>
                  <a:prstDash val="solid"/>
                </a:ln>
                <a:solidFill>
                  <a:schemeClr val="tx1">
                    <a:lumMod val="65000"/>
                    <a:lumOff val="35000"/>
                  </a:schemeClr>
                </a:solidFill>
                <a:latin typeface="Arial" pitchFamily="34" charset="0"/>
                <a:cs typeface="Arial" pitchFamily="34" charset="0"/>
              </a:rPr>
              <a:t> </a:t>
            </a:r>
            <a:r>
              <a:rPr lang="en-US" altLang="ko-KR" sz="1800" dirty="0" err="1" smtClean="0">
                <a:ln w="18415" cmpd="sng">
                  <a:noFill/>
                  <a:prstDash val="solid"/>
                </a:ln>
                <a:solidFill>
                  <a:schemeClr val="tx1">
                    <a:lumMod val="65000"/>
                    <a:lumOff val="35000"/>
                  </a:schemeClr>
                </a:solidFill>
                <a:latin typeface="Arial" pitchFamily="34" charset="0"/>
                <a:cs typeface="Arial" pitchFamily="34" charset="0"/>
              </a:rPr>
              <a:t>Yoo</a:t>
            </a:r>
            <a:endParaRPr lang="ko-KR" altLang="en-US" sz="1800" dirty="0">
              <a:ln w="18415" cmpd="sng">
                <a:noFill/>
                <a:prstDash val="solid"/>
              </a:ln>
              <a:solidFill>
                <a:schemeClr val="tx1">
                  <a:lumMod val="65000"/>
                  <a:lumOff val="35000"/>
                </a:schemeClr>
              </a:solidFill>
              <a:latin typeface="Arial" pitchFamily="34" charset="0"/>
              <a:cs typeface="Arial" pitchFamily="34" charset="0"/>
            </a:endParaRPr>
          </a:p>
        </p:txBody>
      </p:sp>
      <p:sp>
        <p:nvSpPr>
          <p:cNvPr id="16" name="부제목 2"/>
          <p:cNvSpPr txBox="1">
            <a:spLocks/>
          </p:cNvSpPr>
          <p:nvPr/>
        </p:nvSpPr>
        <p:spPr>
          <a:xfrm>
            <a:off x="6643702" y="257168"/>
            <a:ext cx="2714644" cy="457194"/>
          </a:xfrm>
          <a:prstGeom prst="rect">
            <a:avLst/>
          </a:prstGeom>
        </p:spPr>
        <p:txBody>
          <a:bodyPr vert="horz" lIns="91440" tIns="45720" rIns="91440" bIns="45720" rtlCol="0">
            <a:normAutofit/>
          </a:body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800" b="0" i="0" u="none" strike="noStrike" kern="1200" cap="none" spc="0" normalizeH="0" baseline="0" noProof="0" dirty="0" smtClean="0">
                <a:ln w="18415" cmpd="sng">
                  <a:noFill/>
                  <a:prstDash val="solid"/>
                </a:ln>
                <a:solidFill>
                  <a:schemeClr val="tx1">
                    <a:lumMod val="65000"/>
                    <a:lumOff val="35000"/>
                  </a:schemeClr>
                </a:solidFill>
                <a:effectLst/>
                <a:uLnTx/>
                <a:uFillTx/>
                <a:latin typeface="Arial" pitchFamily="34" charset="0"/>
                <a:ea typeface="+mn-ea"/>
                <a:cs typeface="Arial" pitchFamily="34" charset="0"/>
              </a:rPr>
              <a:t>Data Science</a:t>
            </a:r>
            <a:r>
              <a:rPr kumimoji="0" lang="en-US" altLang="ko-KR" sz="1800" b="0" i="0" u="none" strike="noStrike" kern="1200" cap="none" spc="0" normalizeH="0" noProof="0" dirty="0" smtClean="0">
                <a:ln w="18415" cmpd="sng">
                  <a:noFill/>
                  <a:prstDash val="solid"/>
                </a:ln>
                <a:solidFill>
                  <a:schemeClr val="tx1">
                    <a:lumMod val="65000"/>
                    <a:lumOff val="35000"/>
                  </a:schemeClr>
                </a:solidFill>
                <a:effectLst/>
                <a:uLnTx/>
                <a:uFillTx/>
                <a:latin typeface="Arial" pitchFamily="34" charset="0"/>
                <a:ea typeface="+mn-ea"/>
                <a:cs typeface="Arial" pitchFamily="34" charset="0"/>
              </a:rPr>
              <a:t> Project</a:t>
            </a:r>
            <a:endParaRPr kumimoji="0" lang="ko-KR" altLang="en-US" sz="1800" b="0" i="0" u="none" strike="noStrike" kern="1200" cap="none" spc="0" normalizeH="0" baseline="0" noProof="0" dirty="0">
              <a:ln w="18415" cmpd="sng">
                <a:noFill/>
                <a:prstDash val="solid"/>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Gender Distribution</a:t>
            </a:r>
            <a:endParaRPr lang="ko-KR" altLang="en-US" sz="3200" b="1" dirty="0">
              <a:latin typeface="Times New Roman" pitchFamily="18" charset="0"/>
              <a:cs typeface="Times New Roman" pitchFamily="18" charset="0"/>
            </a:endParaRPr>
          </a:p>
        </p:txBody>
      </p:sp>
      <p:sp>
        <p:nvSpPr>
          <p:cNvPr id="8" name="직사각형 7"/>
          <p:cNvSpPr/>
          <p:nvPr/>
        </p:nvSpPr>
        <p:spPr>
          <a:xfrm>
            <a:off x="4429124" y="2426615"/>
            <a:ext cx="4000528" cy="430887"/>
          </a:xfrm>
          <a:prstGeom prst="rect">
            <a:avLst/>
          </a:prstGeom>
        </p:spPr>
        <p:txBody>
          <a:bodyPr wrap="square">
            <a:spAutoFit/>
          </a:bodyPr>
          <a:lstStyle/>
          <a:p>
            <a:pPr latinLnBrk="0"/>
            <a:r>
              <a:rPr lang="en-US" sz="1100" dirty="0" smtClean="0">
                <a:latin typeface="Arial" pitchFamily="34" charset="0"/>
                <a:cs typeface="Arial" pitchFamily="34" charset="0"/>
              </a:rPr>
              <a:t>About 3% more male customers are interested in vehicle insurance than female customers.</a:t>
            </a:r>
            <a:endParaRPr lang="en-US" sz="1100" dirty="0">
              <a:latin typeface="Arial" pitchFamily="34" charset="0"/>
              <a:cs typeface="Arial" pitchFamily="34" charset="0"/>
            </a:endParaRPr>
          </a:p>
        </p:txBody>
      </p:sp>
      <p:pic>
        <p:nvPicPr>
          <p:cNvPr id="6" name="그림 5" descr="violinplot_age.png"/>
          <p:cNvPicPr>
            <a:picLocks noChangeAspect="1"/>
          </p:cNvPicPr>
          <p:nvPr/>
        </p:nvPicPr>
        <p:blipFill>
          <a:blip r:embed="rId2"/>
          <a:stretch>
            <a:fillRect/>
          </a:stretch>
        </p:blipFill>
        <p:spPr>
          <a:xfrm>
            <a:off x="428598" y="1500180"/>
            <a:ext cx="3786213" cy="2924834"/>
          </a:xfrm>
          <a:prstGeom prst="rect">
            <a:avLst/>
          </a:prstGeom>
        </p:spPr>
      </p:pic>
      <p:pic>
        <p:nvPicPr>
          <p:cNvPr id="5" name="그림 4" descr="percentage_gender.png"/>
          <p:cNvPicPr>
            <a:picLocks noChangeAspect="1"/>
          </p:cNvPicPr>
          <p:nvPr/>
        </p:nvPicPr>
        <p:blipFill>
          <a:blip r:embed="rId3"/>
          <a:stretch>
            <a:fillRect/>
          </a:stretch>
        </p:blipFill>
        <p:spPr>
          <a:xfrm>
            <a:off x="357160" y="1285867"/>
            <a:ext cx="3966147" cy="3160415"/>
          </a:xfrm>
          <a:prstGeom prst="rect">
            <a:avLst/>
          </a:prstGeom>
        </p:spPr>
      </p:pic>
      <p:cxnSp>
        <p:nvCxnSpPr>
          <p:cNvPr id="7" name="직선 연결선 6"/>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Vehicle Damage and Age</a:t>
            </a:r>
            <a:endParaRPr lang="ko-KR" altLang="en-US" sz="3200" b="1" dirty="0">
              <a:latin typeface="Times New Roman" pitchFamily="18" charset="0"/>
              <a:cs typeface="Times New Roman" pitchFamily="18" charset="0"/>
            </a:endParaRPr>
          </a:p>
        </p:txBody>
      </p:sp>
      <p:sp>
        <p:nvSpPr>
          <p:cNvPr id="8" name="직사각형 7"/>
          <p:cNvSpPr/>
          <p:nvPr/>
        </p:nvSpPr>
        <p:spPr>
          <a:xfrm>
            <a:off x="785786" y="4143386"/>
            <a:ext cx="7858180" cy="430887"/>
          </a:xfrm>
          <a:prstGeom prst="rect">
            <a:avLst/>
          </a:prstGeom>
        </p:spPr>
        <p:txBody>
          <a:bodyPr wrap="square">
            <a:spAutoFit/>
          </a:bodyPr>
          <a:lstStyle/>
          <a:p>
            <a:pPr latinLnBrk="0"/>
            <a:r>
              <a:rPr lang="en-US" sz="1100" dirty="0" smtClean="0">
                <a:latin typeface="Arial" pitchFamily="34" charset="0"/>
                <a:cs typeface="Arial" pitchFamily="34" charset="0"/>
              </a:rPr>
              <a:t>Customers whose vehicles are older or have damage are more interested in vehicle insurance. Only few customers who does not have damage on their vehicles are interested.</a:t>
            </a:r>
            <a:endParaRPr lang="en-US" sz="1100" dirty="0">
              <a:latin typeface="Arial" pitchFamily="34" charset="0"/>
              <a:cs typeface="Arial" pitchFamily="34" charset="0"/>
            </a:endParaRPr>
          </a:p>
        </p:txBody>
      </p:sp>
      <p:pic>
        <p:nvPicPr>
          <p:cNvPr id="13" name="그림 12" descr="percentage_damage.png"/>
          <p:cNvPicPr>
            <a:picLocks noChangeAspect="1"/>
          </p:cNvPicPr>
          <p:nvPr/>
        </p:nvPicPr>
        <p:blipFill>
          <a:blip r:embed="rId2"/>
          <a:stretch>
            <a:fillRect/>
          </a:stretch>
        </p:blipFill>
        <p:spPr>
          <a:xfrm>
            <a:off x="4592882" y="1142990"/>
            <a:ext cx="3765333" cy="3000396"/>
          </a:xfrm>
          <a:prstGeom prst="rect">
            <a:avLst/>
          </a:prstGeom>
        </p:spPr>
      </p:pic>
      <p:pic>
        <p:nvPicPr>
          <p:cNvPr id="14" name="그림 13" descr="percentage_agegroup.png"/>
          <p:cNvPicPr>
            <a:picLocks noChangeAspect="1"/>
          </p:cNvPicPr>
          <p:nvPr/>
        </p:nvPicPr>
        <p:blipFill>
          <a:blip r:embed="rId3"/>
          <a:stretch>
            <a:fillRect/>
          </a:stretch>
        </p:blipFill>
        <p:spPr>
          <a:xfrm>
            <a:off x="500034" y="1142990"/>
            <a:ext cx="3765332" cy="3000396"/>
          </a:xfrm>
          <a:prstGeom prst="rect">
            <a:avLst/>
          </a:prstGeom>
        </p:spPr>
      </p:pic>
      <p:cxnSp>
        <p:nvCxnSpPr>
          <p:cNvPr id="6" name="직선 연결선 5"/>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Policy Sales Channel Distribution</a:t>
            </a:r>
          </a:p>
        </p:txBody>
      </p:sp>
      <p:sp>
        <p:nvSpPr>
          <p:cNvPr id="8" name="직사각형 7"/>
          <p:cNvSpPr/>
          <p:nvPr/>
        </p:nvSpPr>
        <p:spPr>
          <a:xfrm>
            <a:off x="785786" y="4043288"/>
            <a:ext cx="7715304" cy="600164"/>
          </a:xfrm>
          <a:prstGeom prst="rect">
            <a:avLst/>
          </a:prstGeom>
        </p:spPr>
        <p:txBody>
          <a:bodyPr wrap="square">
            <a:spAutoFit/>
          </a:bodyPr>
          <a:lstStyle/>
          <a:p>
            <a:pPr latinLnBrk="0"/>
            <a:r>
              <a:rPr lang="en-US" sz="1100" dirty="0" smtClean="0">
                <a:latin typeface="Arial" pitchFamily="34" charset="0"/>
                <a:cs typeface="Arial" pitchFamily="34" charset="0"/>
              </a:rPr>
              <a:t>The plots suggest that there is a difference in preference for Policy Sales Channel between different age groups. Younger age groups tend to prefer higher Policy Sales Channel code, while older age groups tend to prefer Lower Policy Channel code.</a:t>
            </a:r>
            <a:endParaRPr lang="en-US" sz="1100" dirty="0">
              <a:latin typeface="Arial" pitchFamily="34" charset="0"/>
              <a:cs typeface="Arial" pitchFamily="34" charset="0"/>
            </a:endParaRPr>
          </a:p>
        </p:txBody>
      </p:sp>
      <p:pic>
        <p:nvPicPr>
          <p:cNvPr id="10" name="그림 9" descr="density_policysales.png"/>
          <p:cNvPicPr>
            <a:picLocks noChangeAspect="1"/>
          </p:cNvPicPr>
          <p:nvPr/>
        </p:nvPicPr>
        <p:blipFill>
          <a:blip r:embed="rId2"/>
          <a:stretch>
            <a:fillRect/>
          </a:stretch>
        </p:blipFill>
        <p:spPr>
          <a:xfrm>
            <a:off x="642910" y="1163789"/>
            <a:ext cx="3732669" cy="2908159"/>
          </a:xfrm>
          <a:prstGeom prst="rect">
            <a:avLst/>
          </a:prstGeom>
        </p:spPr>
      </p:pic>
      <p:pic>
        <p:nvPicPr>
          <p:cNvPr id="11" name="그림 10" descr="boxplot_policy.png"/>
          <p:cNvPicPr>
            <a:picLocks noChangeAspect="1"/>
          </p:cNvPicPr>
          <p:nvPr/>
        </p:nvPicPr>
        <p:blipFill>
          <a:blip r:embed="rId3"/>
          <a:stretch>
            <a:fillRect/>
          </a:stretch>
        </p:blipFill>
        <p:spPr>
          <a:xfrm>
            <a:off x="4714876" y="1123911"/>
            <a:ext cx="3643338" cy="2903186"/>
          </a:xfrm>
          <a:prstGeom prst="rect">
            <a:avLst/>
          </a:prstGeom>
        </p:spPr>
      </p:pic>
      <p:cxnSp>
        <p:nvCxnSpPr>
          <p:cNvPr id="6" name="직선 연결선 5"/>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Vintage Distribution</a:t>
            </a:r>
          </a:p>
        </p:txBody>
      </p:sp>
      <p:sp>
        <p:nvSpPr>
          <p:cNvPr id="8" name="직사각형 7"/>
          <p:cNvSpPr/>
          <p:nvPr/>
        </p:nvSpPr>
        <p:spPr>
          <a:xfrm>
            <a:off x="714348" y="4214824"/>
            <a:ext cx="7858180" cy="430887"/>
          </a:xfrm>
          <a:prstGeom prst="rect">
            <a:avLst/>
          </a:prstGeom>
        </p:spPr>
        <p:txBody>
          <a:bodyPr wrap="square">
            <a:spAutoFit/>
          </a:bodyPr>
          <a:lstStyle/>
          <a:p>
            <a:pPr latinLnBrk="0"/>
            <a:r>
              <a:rPr lang="en-US" sz="1100" dirty="0" smtClean="0">
                <a:latin typeface="Arial" pitchFamily="34" charset="0"/>
                <a:cs typeface="Arial" pitchFamily="34" charset="0"/>
              </a:rPr>
              <a:t>The density plot shows that there is almost no difference in the average number of days customers have been associated with the company between those who are interested in Vehicle insurance and those who are not.</a:t>
            </a:r>
          </a:p>
        </p:txBody>
      </p:sp>
      <p:pic>
        <p:nvPicPr>
          <p:cNvPr id="6" name="그림 5" descr="density_vintage.png"/>
          <p:cNvPicPr>
            <a:picLocks noChangeAspect="1"/>
          </p:cNvPicPr>
          <p:nvPr/>
        </p:nvPicPr>
        <p:blipFill>
          <a:blip r:embed="rId2"/>
          <a:stretch>
            <a:fillRect/>
          </a:stretch>
        </p:blipFill>
        <p:spPr>
          <a:xfrm>
            <a:off x="500034" y="1229133"/>
            <a:ext cx="3852157" cy="2955702"/>
          </a:xfrm>
          <a:prstGeom prst="rect">
            <a:avLst/>
          </a:prstGeom>
        </p:spPr>
      </p:pic>
      <p:pic>
        <p:nvPicPr>
          <p:cNvPr id="7" name="그림 6" descr="boxplot_vintage.png"/>
          <p:cNvPicPr>
            <a:picLocks noChangeAspect="1"/>
          </p:cNvPicPr>
          <p:nvPr/>
        </p:nvPicPr>
        <p:blipFill>
          <a:blip r:embed="rId3"/>
          <a:stretch>
            <a:fillRect/>
          </a:stretch>
        </p:blipFill>
        <p:spPr>
          <a:xfrm>
            <a:off x="4572000" y="1214427"/>
            <a:ext cx="3709484" cy="2955893"/>
          </a:xfrm>
          <a:prstGeom prst="rect">
            <a:avLst/>
          </a:prstGeom>
        </p:spPr>
      </p:pic>
      <p:cxnSp>
        <p:nvCxnSpPr>
          <p:cNvPr id="9" name="직선 연결선 8"/>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Correlation Analysis</a:t>
            </a:r>
          </a:p>
        </p:txBody>
      </p:sp>
      <p:pic>
        <p:nvPicPr>
          <p:cNvPr id="9" name="그림 8" descr="heatmap.png"/>
          <p:cNvPicPr>
            <a:picLocks noChangeAspect="1"/>
          </p:cNvPicPr>
          <p:nvPr/>
        </p:nvPicPr>
        <p:blipFill>
          <a:blip r:embed="rId2"/>
          <a:stretch>
            <a:fillRect/>
          </a:stretch>
        </p:blipFill>
        <p:spPr>
          <a:xfrm>
            <a:off x="491137" y="1428742"/>
            <a:ext cx="4652367" cy="3286148"/>
          </a:xfrm>
          <a:prstGeom prst="rect">
            <a:avLst/>
          </a:prstGeom>
        </p:spPr>
      </p:pic>
      <p:sp>
        <p:nvSpPr>
          <p:cNvPr id="10" name="직사각형 9"/>
          <p:cNvSpPr/>
          <p:nvPr/>
        </p:nvSpPr>
        <p:spPr>
          <a:xfrm>
            <a:off x="5286380" y="1884617"/>
            <a:ext cx="3071834" cy="1615827"/>
          </a:xfrm>
          <a:prstGeom prst="rect">
            <a:avLst/>
          </a:prstGeom>
        </p:spPr>
        <p:txBody>
          <a:bodyPr wrap="square">
            <a:spAutoFit/>
          </a:bodyPr>
          <a:lstStyle/>
          <a:p>
            <a:pPr indent="182880" latinLnBrk="0">
              <a:buFont typeface="Arial" pitchFamily="34" charset="0"/>
              <a:buChar char="•"/>
            </a:pPr>
            <a:r>
              <a:rPr lang="en-US" sz="1100" dirty="0" smtClean="0">
                <a:latin typeface="Arial" pitchFamily="34" charset="0"/>
                <a:cs typeface="Arial" pitchFamily="34" charset="0"/>
              </a:rPr>
              <a:t>The heat map shows a moderate </a:t>
            </a:r>
            <a:r>
              <a:rPr lang="en-US" sz="1100" dirty="0" smtClean="0">
                <a:latin typeface="Arial" pitchFamily="34" charset="0"/>
                <a:cs typeface="Arial" pitchFamily="34" charset="0"/>
              </a:rPr>
              <a:t>negative</a:t>
            </a:r>
          </a:p>
          <a:p>
            <a:pPr indent="182880" latinLnBrk="0"/>
            <a:r>
              <a:rPr lang="en-US" sz="1100" dirty="0" smtClean="0">
                <a:latin typeface="Arial" pitchFamily="34" charset="0"/>
                <a:cs typeface="Arial" pitchFamily="34" charset="0"/>
              </a:rPr>
              <a:t>correlation </a:t>
            </a:r>
            <a:r>
              <a:rPr lang="en-US" sz="1100" dirty="0" smtClean="0">
                <a:latin typeface="Arial" pitchFamily="34" charset="0"/>
                <a:cs typeface="Arial" pitchFamily="34" charset="0"/>
              </a:rPr>
              <a:t>(-0.57) between Age and </a:t>
            </a:r>
            <a:r>
              <a:rPr lang="en-US" sz="1100" dirty="0" smtClean="0">
                <a:latin typeface="Arial" pitchFamily="34" charset="0"/>
                <a:cs typeface="Arial" pitchFamily="34" charset="0"/>
              </a:rPr>
              <a:t>Policy</a:t>
            </a:r>
          </a:p>
          <a:p>
            <a:pPr indent="182880" latinLnBrk="0"/>
            <a:r>
              <a:rPr lang="en-US" sz="1100" dirty="0" smtClean="0">
                <a:latin typeface="Arial" pitchFamily="34" charset="0"/>
                <a:cs typeface="Arial" pitchFamily="34" charset="0"/>
              </a:rPr>
              <a:t>Sales </a:t>
            </a:r>
            <a:r>
              <a:rPr lang="en-US" sz="1100" dirty="0" smtClean="0">
                <a:latin typeface="Arial" pitchFamily="34" charset="0"/>
                <a:cs typeface="Arial" pitchFamily="34" charset="0"/>
              </a:rPr>
              <a:t>Channel, suggesting that older </a:t>
            </a:r>
            <a:r>
              <a:rPr lang="en-US" sz="1100" dirty="0" smtClean="0">
                <a:latin typeface="Arial" pitchFamily="34" charset="0"/>
                <a:cs typeface="Arial" pitchFamily="34" charset="0"/>
              </a:rPr>
              <a:t>age</a:t>
            </a:r>
          </a:p>
          <a:p>
            <a:pPr indent="182880" latinLnBrk="0"/>
            <a:r>
              <a:rPr lang="en-US" sz="1100" dirty="0" smtClean="0">
                <a:latin typeface="Arial" pitchFamily="34" charset="0"/>
                <a:cs typeface="Arial" pitchFamily="34" charset="0"/>
              </a:rPr>
              <a:t>group </a:t>
            </a:r>
            <a:r>
              <a:rPr lang="en-US" sz="1100" dirty="0" smtClean="0">
                <a:latin typeface="Arial" pitchFamily="34" charset="0"/>
                <a:cs typeface="Arial" pitchFamily="34" charset="0"/>
              </a:rPr>
              <a:t>prefers to be outreached by </a:t>
            </a:r>
            <a:r>
              <a:rPr lang="en-US" sz="1100" dirty="0" smtClean="0">
                <a:latin typeface="Arial" pitchFamily="34" charset="0"/>
                <a:cs typeface="Arial" pitchFamily="34" charset="0"/>
              </a:rPr>
              <a:t>lower</a:t>
            </a:r>
          </a:p>
          <a:p>
            <a:pPr indent="182880" latinLnBrk="0"/>
            <a:r>
              <a:rPr lang="en-US" sz="1100" dirty="0" smtClean="0">
                <a:latin typeface="Arial" pitchFamily="34" charset="0"/>
                <a:cs typeface="Arial" pitchFamily="34" charset="0"/>
              </a:rPr>
              <a:t>Policy </a:t>
            </a:r>
            <a:r>
              <a:rPr lang="en-US" sz="1100" dirty="0" smtClean="0">
                <a:latin typeface="Arial" pitchFamily="34" charset="0"/>
                <a:cs typeface="Arial" pitchFamily="34" charset="0"/>
              </a:rPr>
              <a:t>Sales Channel code</a:t>
            </a:r>
            <a:r>
              <a:rPr lang="en-US" sz="1100" dirty="0" smtClean="0">
                <a:latin typeface="Arial" pitchFamily="34" charset="0"/>
                <a:cs typeface="Arial" pitchFamily="34" charset="0"/>
              </a:rPr>
              <a:t>.</a:t>
            </a:r>
          </a:p>
          <a:p>
            <a:pPr indent="182880" latinLnBrk="0"/>
            <a:endParaRPr lang="en-US" sz="1100" dirty="0" smtClean="0">
              <a:latin typeface="Arial" pitchFamily="34" charset="0"/>
              <a:cs typeface="Arial" pitchFamily="34" charset="0"/>
            </a:endParaRPr>
          </a:p>
          <a:p>
            <a:pPr indent="182880" latinLnBrk="0">
              <a:buFont typeface="Arial" pitchFamily="34" charset="0"/>
              <a:buChar char="•"/>
            </a:pPr>
            <a:r>
              <a:rPr lang="en-US" sz="1100" dirty="0" smtClean="0">
                <a:latin typeface="Arial" pitchFamily="34" charset="0"/>
                <a:cs typeface="Arial" pitchFamily="34" charset="0"/>
              </a:rPr>
              <a:t>There is a fair positive correlation (</a:t>
            </a:r>
            <a:r>
              <a:rPr lang="en-US" sz="1100" dirty="0" smtClean="0">
                <a:latin typeface="Arial" pitchFamily="34" charset="0"/>
                <a:cs typeface="Arial" pitchFamily="34" charset="0"/>
              </a:rPr>
              <a:t>0.75)</a:t>
            </a:r>
          </a:p>
          <a:p>
            <a:pPr indent="182880" latinLnBrk="0"/>
            <a:r>
              <a:rPr lang="en-US" sz="1100" dirty="0" smtClean="0">
                <a:latin typeface="Arial" pitchFamily="34" charset="0"/>
                <a:cs typeface="Arial" pitchFamily="34" charset="0"/>
              </a:rPr>
              <a:t>between </a:t>
            </a:r>
            <a:r>
              <a:rPr lang="en-US" sz="1100" dirty="0" smtClean="0">
                <a:latin typeface="Arial" pitchFamily="34" charset="0"/>
                <a:cs typeface="Arial" pitchFamily="34" charset="0"/>
              </a:rPr>
              <a:t>Vehicle Age and Age. Older </a:t>
            </a:r>
            <a:r>
              <a:rPr lang="en-US" sz="1100" dirty="0" smtClean="0">
                <a:latin typeface="Arial" pitchFamily="34" charset="0"/>
                <a:cs typeface="Arial" pitchFamily="34" charset="0"/>
              </a:rPr>
              <a:t>age</a:t>
            </a:r>
          </a:p>
          <a:p>
            <a:pPr indent="182880" latinLnBrk="0"/>
            <a:r>
              <a:rPr lang="en-US" sz="1100" dirty="0" smtClean="0">
                <a:latin typeface="Arial" pitchFamily="34" charset="0"/>
                <a:cs typeface="Arial" pitchFamily="34" charset="0"/>
              </a:rPr>
              <a:t>group </a:t>
            </a:r>
            <a:r>
              <a:rPr lang="en-US" sz="1100" dirty="0" smtClean="0">
                <a:latin typeface="Arial" pitchFamily="34" charset="0"/>
                <a:cs typeface="Arial" pitchFamily="34" charset="0"/>
              </a:rPr>
              <a:t>has older vehicles.</a:t>
            </a:r>
            <a:endParaRPr lang="en-US" sz="1100" dirty="0">
              <a:latin typeface="Arial" pitchFamily="34" charset="0"/>
              <a:cs typeface="Arial" pitchFamily="34" charset="0"/>
            </a:endParaRPr>
          </a:p>
        </p:txBody>
      </p:sp>
      <p:cxnSp>
        <p:nvCxnSpPr>
          <p:cNvPr id="5" name="직선 연결선 4"/>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0" y="0"/>
            <a:ext cx="9144000" cy="3214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32" y="2071684"/>
            <a:ext cx="9144032" cy="1102519"/>
          </a:xfrm>
        </p:spPr>
        <p:txBody>
          <a:bodyPr>
            <a:normAutofit/>
          </a:bodyPr>
          <a:lstStyle/>
          <a:p>
            <a:r>
              <a:rPr lang="en-US" altLang="ko-KR" sz="4000" b="1" dirty="0" smtClean="0">
                <a:latin typeface="Times New Roman" pitchFamily="18" charset="0"/>
                <a:cs typeface="Times New Roman" pitchFamily="18" charset="0"/>
              </a:rPr>
              <a:t>Model Building and Evaluation</a:t>
            </a:r>
            <a:endParaRPr lang="ko-KR" altLang="en-US" sz="4000" b="1" dirty="0">
              <a:latin typeface="Times New Roman" pitchFamily="18" charset="0"/>
              <a:cs typeface="Times New Roman" pitchFamily="18" charset="0"/>
            </a:endParaRPr>
          </a:p>
        </p:txBody>
      </p:sp>
      <p:sp>
        <p:nvSpPr>
          <p:cNvPr id="4" name="부제목 3"/>
          <p:cNvSpPr>
            <a:spLocks noGrp="1"/>
          </p:cNvSpPr>
          <p:nvPr>
            <p:ph type="subTitle" idx="1"/>
          </p:nvPr>
        </p:nvSpPr>
        <p:spPr>
          <a:xfrm>
            <a:off x="1371600" y="3257564"/>
            <a:ext cx="6400800" cy="1314450"/>
          </a:xfrm>
        </p:spPr>
        <p:txBody>
          <a:bodyPr>
            <a:normAutofit/>
          </a:bodyPr>
          <a:lstStyle/>
          <a:p>
            <a:pPr latinLnBrk="0"/>
            <a:r>
              <a:rPr lang="en-US" sz="2400" dirty="0" smtClean="0">
                <a:latin typeface="Arial" pitchFamily="34" charset="0"/>
                <a:cs typeface="Arial" pitchFamily="34" charset="0"/>
              </a:rPr>
              <a:t>Binary classification model using various machine learning algorithms</a:t>
            </a:r>
            <a:endParaRPr lang="ko-KR" alt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Feature Selection</a:t>
            </a:r>
          </a:p>
        </p:txBody>
      </p:sp>
      <p:sp>
        <p:nvSpPr>
          <p:cNvPr id="10" name="직사각형 9"/>
          <p:cNvSpPr/>
          <p:nvPr/>
        </p:nvSpPr>
        <p:spPr>
          <a:xfrm>
            <a:off x="857224" y="4024716"/>
            <a:ext cx="7572428" cy="600164"/>
          </a:xfrm>
          <a:prstGeom prst="rect">
            <a:avLst/>
          </a:prstGeom>
        </p:spPr>
        <p:txBody>
          <a:bodyPr wrap="square">
            <a:spAutoFit/>
          </a:bodyPr>
          <a:lstStyle/>
          <a:p>
            <a:pPr latinLnBrk="0"/>
            <a:r>
              <a:rPr lang="en-US" sz="1100" dirty="0" smtClean="0">
                <a:latin typeface="Arial" pitchFamily="34" charset="0"/>
                <a:cs typeface="Arial" pitchFamily="34" charset="0"/>
              </a:rPr>
              <a:t>According to K-scores, ‘Age’ and ‘Vintage’ are dropped from the final dataset.</a:t>
            </a:r>
          </a:p>
          <a:p>
            <a:pPr indent="182880" latinLnBrk="0">
              <a:buFont typeface="Arial" pitchFamily="34" charset="0"/>
              <a:buChar char="•"/>
            </a:pPr>
            <a:r>
              <a:rPr lang="en-US" sz="1100" dirty="0" smtClean="0">
                <a:latin typeface="Arial" pitchFamily="34" charset="0"/>
                <a:cs typeface="Arial" pitchFamily="34" charset="0"/>
              </a:rPr>
              <a:t>The chart shows that adding age groups as a new feature brings small improvement. </a:t>
            </a:r>
          </a:p>
          <a:p>
            <a:pPr indent="182880" latinLnBrk="0">
              <a:buFont typeface="Arial" pitchFamily="34" charset="0"/>
              <a:buChar char="•"/>
            </a:pPr>
            <a:r>
              <a:rPr lang="en-US" sz="1100" dirty="0" smtClean="0">
                <a:latin typeface="Arial" pitchFamily="34" charset="0"/>
                <a:cs typeface="Arial" pitchFamily="34" charset="0"/>
              </a:rPr>
              <a:t>Vintage has the lowest k-score.</a:t>
            </a:r>
          </a:p>
        </p:txBody>
      </p:sp>
      <p:pic>
        <p:nvPicPr>
          <p:cNvPr id="5" name="그림 4" descr="feature_selection.png"/>
          <p:cNvPicPr>
            <a:picLocks noChangeAspect="1"/>
          </p:cNvPicPr>
          <p:nvPr/>
        </p:nvPicPr>
        <p:blipFill>
          <a:blip r:embed="rId2"/>
          <a:stretch>
            <a:fillRect/>
          </a:stretch>
        </p:blipFill>
        <p:spPr>
          <a:xfrm>
            <a:off x="928662" y="1214428"/>
            <a:ext cx="7143800" cy="2592389"/>
          </a:xfrm>
          <a:prstGeom prst="rect">
            <a:avLst/>
          </a:prstGeom>
        </p:spPr>
      </p:pic>
      <p:cxnSp>
        <p:nvCxnSpPr>
          <p:cNvPr id="6" name="직선 연결선 5"/>
          <p:cNvCxnSpPr/>
          <p:nvPr/>
        </p:nvCxnSpPr>
        <p:spPr>
          <a:xfrm rot="16200000" flipH="1">
            <a:off x="-211171" y="1074727"/>
            <a:ext cx="1135388"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Cumulative Gains Curve</a:t>
            </a:r>
          </a:p>
        </p:txBody>
      </p:sp>
      <p:pic>
        <p:nvPicPr>
          <p:cNvPr id="7" name="그림 6" descr="logistic_curve.png"/>
          <p:cNvPicPr>
            <a:picLocks noChangeAspect="1"/>
          </p:cNvPicPr>
          <p:nvPr/>
        </p:nvPicPr>
        <p:blipFill>
          <a:blip r:embed="rId3"/>
          <a:stretch>
            <a:fillRect/>
          </a:stretch>
        </p:blipFill>
        <p:spPr>
          <a:xfrm>
            <a:off x="2436593" y="1375643"/>
            <a:ext cx="2063971" cy="1624752"/>
          </a:xfrm>
          <a:prstGeom prst="rect">
            <a:avLst/>
          </a:prstGeom>
        </p:spPr>
      </p:pic>
      <p:pic>
        <p:nvPicPr>
          <p:cNvPr id="12" name="그림 11" descr="randomforest_curve.png"/>
          <p:cNvPicPr>
            <a:picLocks noChangeAspect="1"/>
          </p:cNvPicPr>
          <p:nvPr/>
        </p:nvPicPr>
        <p:blipFill>
          <a:blip r:embed="rId4"/>
          <a:stretch>
            <a:fillRect/>
          </a:stretch>
        </p:blipFill>
        <p:spPr>
          <a:xfrm>
            <a:off x="6643702" y="1378121"/>
            <a:ext cx="2071702" cy="1630838"/>
          </a:xfrm>
          <a:prstGeom prst="rect">
            <a:avLst/>
          </a:prstGeom>
        </p:spPr>
      </p:pic>
      <p:pic>
        <p:nvPicPr>
          <p:cNvPr id="13" name="그림 12" descr="xgb_curve.png"/>
          <p:cNvPicPr>
            <a:picLocks noChangeAspect="1"/>
          </p:cNvPicPr>
          <p:nvPr/>
        </p:nvPicPr>
        <p:blipFill>
          <a:blip r:embed="rId5"/>
          <a:stretch>
            <a:fillRect/>
          </a:stretch>
        </p:blipFill>
        <p:spPr>
          <a:xfrm>
            <a:off x="2436593" y="3233013"/>
            <a:ext cx="2063971" cy="1624752"/>
          </a:xfrm>
          <a:prstGeom prst="rect">
            <a:avLst/>
          </a:prstGeom>
        </p:spPr>
      </p:pic>
      <p:pic>
        <p:nvPicPr>
          <p:cNvPr id="14" name="그림 13" descr="lgbm_curve.png"/>
          <p:cNvPicPr>
            <a:picLocks noChangeAspect="1"/>
          </p:cNvPicPr>
          <p:nvPr/>
        </p:nvPicPr>
        <p:blipFill>
          <a:blip r:embed="rId6"/>
          <a:stretch>
            <a:fillRect/>
          </a:stretch>
        </p:blipFill>
        <p:spPr>
          <a:xfrm>
            <a:off x="6643702" y="3259015"/>
            <a:ext cx="2030940" cy="1598751"/>
          </a:xfrm>
          <a:prstGeom prst="rect">
            <a:avLst/>
          </a:prstGeom>
        </p:spPr>
      </p:pic>
      <p:sp>
        <p:nvSpPr>
          <p:cNvPr id="15" name="제목 1"/>
          <p:cNvSpPr txBox="1">
            <a:spLocks/>
          </p:cNvSpPr>
          <p:nvPr/>
        </p:nvSpPr>
        <p:spPr>
          <a:xfrm>
            <a:off x="293451" y="1732839"/>
            <a:ext cx="2714644" cy="857250"/>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lang="en-US" altLang="ko-KR" sz="1600" b="1" dirty="0" smtClean="0">
                <a:latin typeface="Times New Roman" pitchFamily="18" charset="0"/>
                <a:ea typeface="+mj-ea"/>
                <a:cs typeface="Times New Roman" pitchFamily="18" charset="0"/>
              </a:rPr>
              <a:t>Model 1: </a:t>
            </a:r>
          </a:p>
          <a:p>
            <a:pPr marL="0" marR="0" lvl="0" indent="0" algn="l" defTabSz="914400" rtl="0" eaLnBrk="1" fontAlgn="auto" latinLnBrk="1" hangingPunct="1">
              <a:lnSpc>
                <a:spcPct val="100000"/>
              </a:lnSpc>
              <a:spcBef>
                <a:spcPct val="0"/>
              </a:spcBef>
              <a:spcAft>
                <a:spcPts val="0"/>
              </a:spcAft>
              <a:buClrTx/>
              <a:buSzTx/>
              <a:buFontTx/>
              <a:buNone/>
              <a:tabLst/>
              <a:defRPr/>
            </a:pPr>
            <a:r>
              <a:rPr lang="en-US" altLang="ko-KR" sz="1600" dirty="0" smtClean="0">
                <a:latin typeface="Arial" pitchFamily="34" charset="0"/>
                <a:ea typeface="+mj-ea"/>
                <a:cs typeface="Arial" pitchFamily="34" charset="0"/>
              </a:rPr>
              <a:t>Logistic Regression</a:t>
            </a:r>
            <a:endParaRPr kumimoji="0" lang="en-US" altLang="ko-KR"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6" name="제목 1"/>
          <p:cNvSpPr txBox="1">
            <a:spLocks/>
          </p:cNvSpPr>
          <p:nvPr/>
        </p:nvSpPr>
        <p:spPr>
          <a:xfrm>
            <a:off x="4714876" y="1732833"/>
            <a:ext cx="2143140" cy="857250"/>
          </a:xfrm>
          <a:prstGeom prst="rect">
            <a:avLst/>
          </a:prstGeom>
        </p:spPr>
        <p:txBody>
          <a:bodyPr vert="horz" lIns="91440" tIns="45720" rIns="91440" bIns="45720" rtlCol="0" anchor="ctr">
            <a:noAutofit/>
          </a:bodyPr>
          <a:lstStyle/>
          <a:p>
            <a:pPr marL="0" marR="0" lvl="0" indent="0" algn="l" defTabSz="914400" rtl="0" eaLnBrk="1" fontAlgn="auto" latinLnBrk="1" hangingPunct="1">
              <a:spcBef>
                <a:spcPct val="0"/>
              </a:spcBef>
              <a:spcAft>
                <a:spcPts val="0"/>
              </a:spcAft>
              <a:buClrTx/>
              <a:buSzTx/>
              <a:buFontTx/>
              <a:buNone/>
              <a:tabLst/>
              <a:defRPr/>
            </a:pPr>
            <a:r>
              <a:rPr lang="en-US" altLang="ko-KR" sz="1600" b="1" dirty="0" smtClean="0">
                <a:latin typeface="Times New Roman" pitchFamily="18" charset="0"/>
                <a:ea typeface="+mj-ea"/>
                <a:cs typeface="Times New Roman" pitchFamily="18" charset="0"/>
              </a:rPr>
              <a:t>Model 2: </a:t>
            </a:r>
          </a:p>
          <a:p>
            <a:pPr marL="0" marR="0" lvl="0" indent="0" algn="l" defTabSz="914400" rtl="0" eaLnBrk="1" fontAlgn="auto" latinLnBrk="1" hangingPunct="1">
              <a:spcBef>
                <a:spcPct val="0"/>
              </a:spcBef>
              <a:spcAft>
                <a:spcPts val="0"/>
              </a:spcAft>
              <a:buClrTx/>
              <a:buSzTx/>
              <a:buFontTx/>
              <a:buNone/>
              <a:tabLst/>
              <a:defRPr/>
            </a:pPr>
            <a:r>
              <a:rPr lang="en-US" altLang="ko-KR" sz="1600" dirty="0" smtClean="0">
                <a:latin typeface="Arial" pitchFamily="34" charset="0"/>
                <a:ea typeface="+mj-ea"/>
                <a:cs typeface="Arial" pitchFamily="34" charset="0"/>
              </a:rPr>
              <a:t>Random Forest Classifier</a:t>
            </a:r>
            <a:endParaRPr kumimoji="0" lang="en-US" altLang="ko-KR"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7" name="제목 1"/>
          <p:cNvSpPr txBox="1">
            <a:spLocks/>
          </p:cNvSpPr>
          <p:nvPr/>
        </p:nvSpPr>
        <p:spPr>
          <a:xfrm>
            <a:off x="4714876" y="3590227"/>
            <a:ext cx="2643206" cy="857250"/>
          </a:xfrm>
          <a:prstGeom prst="rect">
            <a:avLst/>
          </a:prstGeom>
        </p:spPr>
        <p:txBody>
          <a:bodyPr vert="horz" lIns="91440" tIns="45720" rIns="91440" bIns="45720" rtlCol="0" anchor="ctr">
            <a:noAutofit/>
          </a:bodyPr>
          <a:lstStyle/>
          <a:p>
            <a:pPr marL="0" marR="0" lvl="0" indent="0" algn="l" defTabSz="914400" rtl="0" eaLnBrk="1" fontAlgn="auto" latinLnBrk="1" hangingPunct="1">
              <a:spcBef>
                <a:spcPct val="0"/>
              </a:spcBef>
              <a:spcAft>
                <a:spcPts val="0"/>
              </a:spcAft>
              <a:buClrTx/>
              <a:buSzTx/>
              <a:buFontTx/>
              <a:buNone/>
              <a:tabLst/>
              <a:defRPr/>
            </a:pPr>
            <a:r>
              <a:rPr lang="en-US" altLang="ko-KR" sz="1600" b="1" dirty="0" smtClean="0">
                <a:latin typeface="Times New Roman" pitchFamily="18" charset="0"/>
                <a:ea typeface="+mj-ea"/>
                <a:cs typeface="Times New Roman" pitchFamily="18" charset="0"/>
              </a:rPr>
              <a:t>Model 4: </a:t>
            </a:r>
          </a:p>
          <a:p>
            <a:pPr marL="0" marR="0" lvl="0" indent="0" algn="l" defTabSz="914400" rtl="0" eaLnBrk="1" fontAlgn="auto" latinLnBrk="1" hangingPunct="1">
              <a:spcBef>
                <a:spcPct val="0"/>
              </a:spcBef>
              <a:spcAft>
                <a:spcPts val="0"/>
              </a:spcAft>
              <a:buClrTx/>
              <a:buSzTx/>
              <a:buFontTx/>
              <a:buNone/>
              <a:tabLst/>
              <a:defRPr/>
            </a:pPr>
            <a:r>
              <a:rPr lang="en-US" altLang="ko-KR" sz="1600" dirty="0" smtClean="0">
                <a:latin typeface="Arial" pitchFamily="34" charset="0"/>
                <a:ea typeface="+mj-ea"/>
                <a:cs typeface="Arial" pitchFamily="34" charset="0"/>
              </a:rPr>
              <a:t>LGBM</a:t>
            </a:r>
            <a:endParaRPr kumimoji="0" lang="en-US" altLang="ko-KR"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8" name="제목 1"/>
          <p:cNvSpPr txBox="1">
            <a:spLocks/>
          </p:cNvSpPr>
          <p:nvPr/>
        </p:nvSpPr>
        <p:spPr>
          <a:xfrm>
            <a:off x="285720" y="3590227"/>
            <a:ext cx="2643206" cy="857250"/>
          </a:xfrm>
          <a:prstGeom prst="rect">
            <a:avLst/>
          </a:prstGeom>
        </p:spPr>
        <p:txBody>
          <a:bodyPr vert="horz" lIns="91440" tIns="45720" rIns="91440" bIns="45720" rtlCol="0" anchor="ctr">
            <a:noAutofit/>
          </a:bodyPr>
          <a:lstStyle/>
          <a:p>
            <a:pPr marL="0" marR="0" lvl="0" indent="0" algn="l" defTabSz="914400" rtl="0" eaLnBrk="1" fontAlgn="auto" latinLnBrk="1" hangingPunct="1">
              <a:spcBef>
                <a:spcPct val="0"/>
              </a:spcBef>
              <a:spcAft>
                <a:spcPts val="0"/>
              </a:spcAft>
              <a:buClrTx/>
              <a:buSzTx/>
              <a:buFontTx/>
              <a:buNone/>
              <a:tabLst/>
              <a:defRPr/>
            </a:pPr>
            <a:r>
              <a:rPr lang="en-US" altLang="ko-KR" sz="1600" b="1" dirty="0" smtClean="0">
                <a:latin typeface="Times New Roman" pitchFamily="18" charset="0"/>
                <a:ea typeface="+mj-ea"/>
                <a:cs typeface="Times New Roman" pitchFamily="18" charset="0"/>
              </a:rPr>
              <a:t>Model 3: </a:t>
            </a:r>
          </a:p>
          <a:p>
            <a:pPr marL="0" marR="0" lvl="0" indent="0" algn="l" defTabSz="914400" rtl="0" eaLnBrk="1" fontAlgn="auto" latinLnBrk="1" hangingPunct="1">
              <a:spcBef>
                <a:spcPct val="0"/>
              </a:spcBef>
              <a:spcAft>
                <a:spcPts val="0"/>
              </a:spcAft>
              <a:buClrTx/>
              <a:buSzTx/>
              <a:buFontTx/>
              <a:buNone/>
              <a:tabLst/>
              <a:defRPr/>
            </a:pPr>
            <a:r>
              <a:rPr lang="en-US" altLang="ko-KR" sz="1600" dirty="0" err="1" smtClean="0">
                <a:latin typeface="Arial" pitchFamily="34" charset="0"/>
                <a:ea typeface="+mj-ea"/>
                <a:cs typeface="Arial" pitchFamily="34" charset="0"/>
              </a:rPr>
              <a:t>XGBoost</a:t>
            </a:r>
            <a:r>
              <a:rPr lang="en-US" altLang="ko-KR" sz="1600" dirty="0" smtClean="0">
                <a:latin typeface="Arial" pitchFamily="34" charset="0"/>
                <a:ea typeface="+mj-ea"/>
                <a:cs typeface="Arial" pitchFamily="34" charset="0"/>
              </a:rPr>
              <a:t> Classifier</a:t>
            </a:r>
            <a:endParaRPr kumimoji="0" lang="en-US" altLang="ko-KR"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20" name="직사각형 19"/>
          <p:cNvSpPr/>
          <p:nvPr/>
        </p:nvSpPr>
        <p:spPr>
          <a:xfrm>
            <a:off x="500034" y="928676"/>
            <a:ext cx="8072494" cy="261610"/>
          </a:xfrm>
          <a:prstGeom prst="rect">
            <a:avLst/>
          </a:prstGeom>
        </p:spPr>
        <p:txBody>
          <a:bodyPr wrap="square">
            <a:spAutoFit/>
          </a:bodyPr>
          <a:lstStyle/>
          <a:p>
            <a:pPr latinLnBrk="0"/>
            <a:r>
              <a:rPr lang="en-US" sz="1100" dirty="0" smtClean="0">
                <a:latin typeface="Arial" pitchFamily="34" charset="0"/>
                <a:cs typeface="Arial" pitchFamily="34" charset="0"/>
              </a:rPr>
              <a:t>Logistic Regression, Random Forest Classifier, </a:t>
            </a:r>
            <a:r>
              <a:rPr lang="en-US" sz="1100" dirty="0" err="1" smtClean="0">
                <a:latin typeface="Arial" pitchFamily="34" charset="0"/>
                <a:cs typeface="Arial" pitchFamily="34" charset="0"/>
              </a:rPr>
              <a:t>XGBoost</a:t>
            </a:r>
            <a:r>
              <a:rPr lang="en-US" sz="1100" dirty="0" smtClean="0">
                <a:latin typeface="Arial" pitchFamily="34" charset="0"/>
                <a:cs typeface="Arial" pitchFamily="34" charset="0"/>
              </a:rPr>
              <a:t> Classifier and LGBM Model are built.</a:t>
            </a:r>
            <a:endParaRPr lang="en-US" sz="1100" dirty="0">
              <a:latin typeface="Arial" pitchFamily="34" charset="0"/>
              <a:cs typeface="Arial" pitchFamily="34" charset="0"/>
            </a:endParaRPr>
          </a:p>
        </p:txBody>
      </p:sp>
      <p:cxnSp>
        <p:nvCxnSpPr>
          <p:cNvPr id="19" name="직선 연결선 18"/>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Model Performance</a:t>
            </a:r>
          </a:p>
        </p:txBody>
      </p:sp>
      <p:pic>
        <p:nvPicPr>
          <p:cNvPr id="4098" name="Picture 2"/>
          <p:cNvPicPr>
            <a:picLocks noChangeAspect="1" noChangeArrowheads="1"/>
          </p:cNvPicPr>
          <p:nvPr/>
        </p:nvPicPr>
        <p:blipFill>
          <a:blip r:embed="rId3"/>
          <a:srcRect l="2711"/>
          <a:stretch>
            <a:fillRect/>
          </a:stretch>
        </p:blipFill>
        <p:spPr bwMode="auto">
          <a:xfrm>
            <a:off x="714348" y="1785932"/>
            <a:ext cx="7690838" cy="1576394"/>
          </a:xfrm>
          <a:prstGeom prst="rect">
            <a:avLst/>
          </a:prstGeom>
          <a:noFill/>
          <a:ln w="9525">
            <a:noFill/>
            <a:miter lim="800000"/>
            <a:headEnd/>
            <a:tailEnd/>
          </a:ln>
          <a:effectLst/>
        </p:spPr>
      </p:pic>
      <p:sp>
        <p:nvSpPr>
          <p:cNvPr id="19" name="직사각형 18"/>
          <p:cNvSpPr/>
          <p:nvPr/>
        </p:nvSpPr>
        <p:spPr>
          <a:xfrm>
            <a:off x="714348" y="3648078"/>
            <a:ext cx="7858180" cy="815608"/>
          </a:xfrm>
          <a:prstGeom prst="rect">
            <a:avLst/>
          </a:prstGeom>
        </p:spPr>
        <p:txBody>
          <a:bodyPr wrap="square">
            <a:spAutoFit/>
          </a:bodyPr>
          <a:lstStyle/>
          <a:p>
            <a:pPr latinLnBrk="0"/>
            <a:r>
              <a:rPr lang="en-US" sz="1200" b="1" dirty="0" smtClean="0">
                <a:latin typeface="Times New Roman" pitchFamily="18" charset="0"/>
                <a:cs typeface="Times New Roman" pitchFamily="18" charset="0"/>
              </a:rPr>
              <a:t>Final Model</a:t>
            </a:r>
          </a:p>
          <a:p>
            <a:pPr indent="182880" latinLnBrk="0">
              <a:buFont typeface="Arial" pitchFamily="34" charset="0"/>
              <a:buChar char="•"/>
            </a:pPr>
            <a:r>
              <a:rPr lang="en-US" sz="1100" dirty="0" smtClean="0">
                <a:latin typeface="Arial" pitchFamily="34" charset="0"/>
                <a:cs typeface="Arial" pitchFamily="34" charset="0"/>
              </a:rPr>
              <a:t>The utilization of a Light Gradient Boosting Model has significantly enhanced our predictive accuracy, with an </a:t>
            </a:r>
            <a:r>
              <a:rPr lang="en-US" sz="1100" dirty="0" smtClean="0">
                <a:latin typeface="Arial" pitchFamily="34" charset="0"/>
                <a:cs typeface="Arial" pitchFamily="34" charset="0"/>
              </a:rPr>
              <a:t>impressive </a:t>
            </a:r>
          </a:p>
          <a:p>
            <a:pPr indent="182880" latinLnBrk="0"/>
            <a:r>
              <a:rPr lang="en-US" sz="1100" dirty="0" smtClean="0">
                <a:latin typeface="Arial" pitchFamily="34" charset="0"/>
                <a:cs typeface="Arial" pitchFamily="34" charset="0"/>
              </a:rPr>
              <a:t>AUC </a:t>
            </a:r>
            <a:r>
              <a:rPr lang="en-US" sz="1100" dirty="0" smtClean="0">
                <a:latin typeface="Arial" pitchFamily="34" charset="0"/>
                <a:cs typeface="Arial" pitchFamily="34" charset="0"/>
              </a:rPr>
              <a:t>score of 86%, indicating its robust performance in identifying potential customers interested in vehicle insurance. </a:t>
            </a:r>
          </a:p>
          <a:p>
            <a:pPr indent="182880" latinLnBrk="0">
              <a:buFont typeface="Arial" pitchFamily="34" charset="0"/>
              <a:buChar char="•"/>
            </a:pPr>
            <a:r>
              <a:rPr lang="en-US" sz="1100" dirty="0" smtClean="0">
                <a:latin typeface="Arial" pitchFamily="34" charset="0"/>
                <a:cs typeface="Arial" pitchFamily="34" charset="0"/>
              </a:rPr>
              <a:t>Final model is a Light Gradient Boosting Model with the highest AUC score of 0.86.</a:t>
            </a:r>
          </a:p>
        </p:txBody>
      </p:sp>
      <p:sp>
        <p:nvSpPr>
          <p:cNvPr id="21" name="직사각형 20"/>
          <p:cNvSpPr/>
          <p:nvPr/>
        </p:nvSpPr>
        <p:spPr>
          <a:xfrm>
            <a:off x="500034" y="910314"/>
            <a:ext cx="7858180" cy="314894"/>
          </a:xfrm>
          <a:prstGeom prst="rect">
            <a:avLst/>
          </a:prstGeom>
        </p:spPr>
        <p:txBody>
          <a:bodyPr wrap="square">
            <a:spAutoFit/>
          </a:bodyPr>
          <a:lstStyle/>
          <a:p>
            <a:pPr latinLnBrk="0">
              <a:lnSpc>
                <a:spcPct val="150000"/>
              </a:lnSpc>
            </a:pPr>
            <a:r>
              <a:rPr lang="en-US" sz="1100" dirty="0" smtClean="0">
                <a:latin typeface="Arial" pitchFamily="34" charset="0"/>
                <a:cs typeface="Arial" pitchFamily="34" charset="0"/>
              </a:rPr>
              <a:t>I chose the model with the best cost-benefit ratio (higher score, lower size, higher speed).</a:t>
            </a:r>
          </a:p>
        </p:txBody>
      </p:sp>
      <p:sp>
        <p:nvSpPr>
          <p:cNvPr id="22" name="직사각형 21"/>
          <p:cNvSpPr/>
          <p:nvPr/>
        </p:nvSpPr>
        <p:spPr>
          <a:xfrm>
            <a:off x="1071538" y="2038041"/>
            <a:ext cx="7215238" cy="357190"/>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noFill/>
              <a:latin typeface="Arial" pitchFamily="34" charset="0"/>
              <a:cs typeface="Arial" pitchFamily="34" charset="0"/>
            </a:endParaRPr>
          </a:p>
        </p:txBody>
      </p:sp>
      <p:cxnSp>
        <p:nvCxnSpPr>
          <p:cNvPr id="7" name="직선 연결선 6"/>
          <p:cNvCxnSpPr/>
          <p:nvPr/>
        </p:nvCxnSpPr>
        <p:spPr>
          <a:xfrm rot="16200000" flipH="1">
            <a:off x="-211171" y="1074727"/>
            <a:ext cx="1135388"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Feature Importance</a:t>
            </a:r>
          </a:p>
        </p:txBody>
      </p:sp>
      <p:sp>
        <p:nvSpPr>
          <p:cNvPr id="19" name="직사각형 18"/>
          <p:cNvSpPr/>
          <p:nvPr/>
        </p:nvSpPr>
        <p:spPr>
          <a:xfrm>
            <a:off x="5857884" y="2098931"/>
            <a:ext cx="2571768" cy="1615827"/>
          </a:xfrm>
          <a:prstGeom prst="rect">
            <a:avLst/>
          </a:prstGeom>
        </p:spPr>
        <p:txBody>
          <a:bodyPr wrap="square">
            <a:spAutoFit/>
          </a:bodyPr>
          <a:lstStyle/>
          <a:p>
            <a:pPr indent="182880" latinLnBrk="0">
              <a:buFont typeface="Arial" pitchFamily="34" charset="0"/>
              <a:buChar char="•"/>
            </a:pPr>
            <a:r>
              <a:rPr lang="en-US" sz="1100" dirty="0" smtClean="0">
                <a:latin typeface="Arial" pitchFamily="34" charset="0"/>
                <a:cs typeface="Arial" pitchFamily="34" charset="0"/>
              </a:rPr>
              <a:t>The model suggests </a:t>
            </a:r>
            <a:r>
              <a:rPr lang="en-US" sz="1100" dirty="0" smtClean="0">
                <a:latin typeface="Arial" pitchFamily="34" charset="0"/>
                <a:cs typeface="Arial" pitchFamily="34" charset="0"/>
              </a:rPr>
              <a:t>that </a:t>
            </a:r>
          </a:p>
          <a:p>
            <a:pPr indent="182880" latinLnBrk="0"/>
            <a:r>
              <a:rPr lang="en-US" sz="1100" dirty="0" smtClean="0">
                <a:latin typeface="Arial" pitchFamily="34" charset="0"/>
                <a:cs typeface="Arial" pitchFamily="34" charset="0"/>
              </a:rPr>
              <a:t>Annual </a:t>
            </a:r>
            <a:r>
              <a:rPr lang="en-US" sz="1100" dirty="0" smtClean="0">
                <a:latin typeface="Arial" pitchFamily="34" charset="0"/>
                <a:cs typeface="Arial" pitchFamily="34" charset="0"/>
              </a:rPr>
              <a:t>Premium is </a:t>
            </a:r>
            <a:r>
              <a:rPr lang="en-US" sz="1100" dirty="0" smtClean="0">
                <a:latin typeface="Arial" pitchFamily="34" charset="0"/>
                <a:cs typeface="Arial" pitchFamily="34" charset="0"/>
              </a:rPr>
              <a:t>the </a:t>
            </a:r>
          </a:p>
          <a:p>
            <a:pPr indent="182880" latinLnBrk="0"/>
            <a:r>
              <a:rPr lang="en-US" sz="1100" dirty="0" smtClean="0">
                <a:latin typeface="Arial" pitchFamily="34" charset="0"/>
                <a:cs typeface="Arial" pitchFamily="34" charset="0"/>
              </a:rPr>
              <a:t>most </a:t>
            </a:r>
            <a:r>
              <a:rPr lang="en-US" sz="1100" dirty="0" smtClean="0">
                <a:latin typeface="Arial" pitchFamily="34" charset="0"/>
                <a:cs typeface="Arial" pitchFamily="34" charset="0"/>
              </a:rPr>
              <a:t>important feature in </a:t>
            </a:r>
            <a:endParaRPr lang="en-US" sz="1100" dirty="0" smtClean="0">
              <a:latin typeface="Arial" pitchFamily="34" charset="0"/>
              <a:cs typeface="Arial" pitchFamily="34" charset="0"/>
            </a:endParaRPr>
          </a:p>
          <a:p>
            <a:pPr indent="182880" latinLnBrk="0"/>
            <a:r>
              <a:rPr lang="en-US" sz="1100" dirty="0" smtClean="0">
                <a:latin typeface="Arial" pitchFamily="34" charset="0"/>
                <a:cs typeface="Arial" pitchFamily="34" charset="0"/>
              </a:rPr>
              <a:t>predicting </a:t>
            </a:r>
            <a:r>
              <a:rPr lang="en-US" sz="1100" dirty="0" smtClean="0">
                <a:latin typeface="Arial" pitchFamily="34" charset="0"/>
                <a:cs typeface="Arial" pitchFamily="34" charset="0"/>
              </a:rPr>
              <a:t>whether a </a:t>
            </a:r>
            <a:endParaRPr lang="en-US" sz="1100" dirty="0" smtClean="0">
              <a:latin typeface="Arial" pitchFamily="34" charset="0"/>
              <a:cs typeface="Arial" pitchFamily="34" charset="0"/>
            </a:endParaRPr>
          </a:p>
          <a:p>
            <a:pPr indent="182880" latinLnBrk="0"/>
            <a:r>
              <a:rPr lang="en-US" sz="1100" dirty="0" smtClean="0">
                <a:latin typeface="Arial" pitchFamily="34" charset="0"/>
                <a:cs typeface="Arial" pitchFamily="34" charset="0"/>
              </a:rPr>
              <a:t>customer </a:t>
            </a:r>
            <a:r>
              <a:rPr lang="en-US" sz="1100" dirty="0" smtClean="0">
                <a:latin typeface="Arial" pitchFamily="34" charset="0"/>
                <a:cs typeface="Arial" pitchFamily="34" charset="0"/>
              </a:rPr>
              <a:t>is interested in </a:t>
            </a:r>
            <a:endParaRPr lang="en-US" sz="1100" dirty="0" smtClean="0">
              <a:latin typeface="Arial" pitchFamily="34" charset="0"/>
              <a:cs typeface="Arial" pitchFamily="34" charset="0"/>
            </a:endParaRPr>
          </a:p>
          <a:p>
            <a:pPr indent="182880" latinLnBrk="0"/>
            <a:r>
              <a:rPr lang="en-US" sz="1100" dirty="0" smtClean="0">
                <a:latin typeface="Arial" pitchFamily="34" charset="0"/>
                <a:cs typeface="Arial" pitchFamily="34" charset="0"/>
              </a:rPr>
              <a:t>Vehicle </a:t>
            </a:r>
            <a:r>
              <a:rPr lang="en-US" sz="1100" dirty="0" smtClean="0">
                <a:latin typeface="Arial" pitchFamily="34" charset="0"/>
                <a:cs typeface="Arial" pitchFamily="34" charset="0"/>
              </a:rPr>
              <a:t>insurance</a:t>
            </a:r>
            <a:r>
              <a:rPr lang="en-US" sz="1100" dirty="0" smtClean="0">
                <a:latin typeface="Arial" pitchFamily="34" charset="0"/>
                <a:cs typeface="Arial" pitchFamily="34" charset="0"/>
              </a:rPr>
              <a:t>.</a:t>
            </a:r>
          </a:p>
          <a:p>
            <a:pPr indent="182880" latinLnBrk="0"/>
            <a:endParaRPr lang="en-US" sz="1100" dirty="0" smtClean="0">
              <a:latin typeface="Arial" pitchFamily="34" charset="0"/>
              <a:cs typeface="Arial" pitchFamily="34" charset="0"/>
            </a:endParaRPr>
          </a:p>
          <a:p>
            <a:pPr indent="182880" latinLnBrk="0">
              <a:buFont typeface="Arial" pitchFamily="34" charset="0"/>
              <a:buChar char="•"/>
            </a:pPr>
            <a:r>
              <a:rPr lang="en-US" sz="1100" dirty="0" smtClean="0">
                <a:latin typeface="Arial" pitchFamily="34" charset="0"/>
                <a:cs typeface="Arial" pitchFamily="34" charset="0"/>
              </a:rPr>
              <a:t>Driving License is the least </a:t>
            </a:r>
            <a:endParaRPr lang="en-US" sz="1100" dirty="0" smtClean="0">
              <a:latin typeface="Arial" pitchFamily="34" charset="0"/>
              <a:cs typeface="Arial" pitchFamily="34" charset="0"/>
            </a:endParaRPr>
          </a:p>
          <a:p>
            <a:pPr indent="182880" latinLnBrk="0"/>
            <a:r>
              <a:rPr lang="en-US" sz="1100" dirty="0" smtClean="0">
                <a:latin typeface="Arial" pitchFamily="34" charset="0"/>
                <a:cs typeface="Arial" pitchFamily="34" charset="0"/>
              </a:rPr>
              <a:t>important </a:t>
            </a:r>
            <a:r>
              <a:rPr lang="en-US" sz="1100" dirty="0" smtClean="0">
                <a:latin typeface="Arial" pitchFamily="34" charset="0"/>
                <a:cs typeface="Arial" pitchFamily="34" charset="0"/>
              </a:rPr>
              <a:t>feature.</a:t>
            </a:r>
          </a:p>
        </p:txBody>
      </p:sp>
      <p:pic>
        <p:nvPicPr>
          <p:cNvPr id="7" name="그림 6" descr="feature_importance.png"/>
          <p:cNvPicPr>
            <a:picLocks noChangeAspect="1"/>
          </p:cNvPicPr>
          <p:nvPr/>
        </p:nvPicPr>
        <p:blipFill>
          <a:blip r:embed="rId3"/>
          <a:stretch>
            <a:fillRect/>
          </a:stretch>
        </p:blipFill>
        <p:spPr>
          <a:xfrm>
            <a:off x="571474" y="1428742"/>
            <a:ext cx="5122087" cy="3143272"/>
          </a:xfrm>
          <a:prstGeom prst="rect">
            <a:avLst/>
          </a:prstGeom>
        </p:spPr>
      </p:pic>
      <p:cxnSp>
        <p:nvCxnSpPr>
          <p:cNvPr id="8" name="직선 연결선 7"/>
          <p:cNvCxnSpPr/>
          <p:nvPr/>
        </p:nvCxnSpPr>
        <p:spPr>
          <a:xfrm rot="16200000" flipH="1">
            <a:off x="-211171" y="1074727"/>
            <a:ext cx="1135388"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모서리가 둥근 직사각형 6"/>
          <p:cNvSpPr/>
          <p:nvPr/>
        </p:nvSpPr>
        <p:spPr>
          <a:xfrm>
            <a:off x="714348" y="2500312"/>
            <a:ext cx="7715304" cy="2143140"/>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Problem Statement</a:t>
            </a:r>
            <a:endParaRPr lang="ko-KR" altLang="en-US" sz="3200" b="1" dirty="0">
              <a:latin typeface="Times New Roman" pitchFamily="18" charset="0"/>
              <a:cs typeface="Times New Roman" pitchFamily="18" charset="0"/>
            </a:endParaRPr>
          </a:p>
        </p:txBody>
      </p:sp>
      <p:sp>
        <p:nvSpPr>
          <p:cNvPr id="3" name="내용 개체 틀 2"/>
          <p:cNvSpPr>
            <a:spLocks noGrp="1"/>
          </p:cNvSpPr>
          <p:nvPr>
            <p:ph idx="1"/>
          </p:nvPr>
        </p:nvSpPr>
        <p:spPr>
          <a:xfrm>
            <a:off x="428596" y="1071552"/>
            <a:ext cx="8143932" cy="1514475"/>
          </a:xfrm>
        </p:spPr>
        <p:txBody>
          <a:bodyPr>
            <a:noAutofit/>
          </a:bodyPr>
          <a:lstStyle/>
          <a:p>
            <a:pPr indent="0" latinLnBrk="0">
              <a:lnSpc>
                <a:spcPct val="150000"/>
              </a:lnSpc>
              <a:buNone/>
            </a:pPr>
            <a:r>
              <a:rPr lang="en-US" sz="1400" dirty="0">
                <a:latin typeface="Arial" pitchFamily="34" charset="0"/>
                <a:cs typeface="Arial" pitchFamily="34" charset="0"/>
              </a:rPr>
              <a:t>A</a:t>
            </a:r>
            <a:r>
              <a:rPr lang="en-US" sz="1400" dirty="0" smtClean="0">
                <a:latin typeface="Arial" pitchFamily="34" charset="0"/>
                <a:cs typeface="Arial" pitchFamily="34" charset="0"/>
              </a:rPr>
              <a:t>n insurance company seeks to expand its offerings by introducing vehicle insurance to its existing health insurance customers. To achieve this, we aim to build a predictive model to determine whether policyholders from the past year will be interested in purchasing vehicle insurance.</a:t>
            </a:r>
          </a:p>
        </p:txBody>
      </p:sp>
      <p:sp>
        <p:nvSpPr>
          <p:cNvPr id="9" name="내용 개체 틀 2"/>
          <p:cNvSpPr txBox="1">
            <a:spLocks/>
          </p:cNvSpPr>
          <p:nvPr/>
        </p:nvSpPr>
        <p:spPr>
          <a:xfrm>
            <a:off x="571472" y="2643188"/>
            <a:ext cx="8001056" cy="1000132"/>
          </a:xfrm>
          <a:prstGeom prst="rect">
            <a:avLst/>
          </a:prstGeom>
          <a:ln>
            <a:noFill/>
          </a:ln>
        </p:spPr>
        <p:txBody>
          <a:bodyPr vert="horz" lIns="91440" tIns="45720" rIns="91440" bIns="45720" rtlCol="0">
            <a:noAutofit/>
          </a:bodyPr>
          <a:lstStyle/>
          <a:p>
            <a:pPr marL="34290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Project</a:t>
            </a:r>
            <a:r>
              <a:rPr kumimoji="0" lang="en-US" sz="16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Task:</a:t>
            </a:r>
          </a:p>
          <a:p>
            <a:pPr marL="34290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By analyzing a dataset that includes demographics (gender, age, region code type), vehicle details (vehicle age, damage history), and policy specifics (premium amount, sourcing channel), we aim to develop a model that accurately forecasts which customers are likely to purchase vehicle insurance.</a:t>
            </a:r>
            <a:endParaRPr kumimoji="0" lang="ko-KR" alt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cxnSp>
        <p:nvCxnSpPr>
          <p:cNvPr id="13" name="직선 연결선 12"/>
          <p:cNvCxnSpPr/>
          <p:nvPr/>
        </p:nvCxnSpPr>
        <p:spPr>
          <a:xfrm rot="16200000" flipH="1">
            <a:off x="-604080" y="1467636"/>
            <a:ext cx="1921206"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7"/>
          <p:cNvSpPr/>
          <p:nvPr/>
        </p:nvSpPr>
        <p:spPr>
          <a:xfrm>
            <a:off x="428596" y="3143254"/>
            <a:ext cx="8286808" cy="1500198"/>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p:nvSpPr>
        <p:spPr>
          <a:xfrm>
            <a:off x="428596" y="1357304"/>
            <a:ext cx="8286808" cy="1428760"/>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Conclusion</a:t>
            </a:r>
          </a:p>
        </p:txBody>
      </p:sp>
      <p:sp>
        <p:nvSpPr>
          <p:cNvPr id="5" name="내용 개체 틀 2"/>
          <p:cNvSpPr>
            <a:spLocks noGrp="1"/>
          </p:cNvSpPr>
          <p:nvPr>
            <p:ph idx="1"/>
          </p:nvPr>
        </p:nvSpPr>
        <p:spPr>
          <a:xfrm>
            <a:off x="571472" y="963228"/>
            <a:ext cx="8072494" cy="3965975"/>
          </a:xfrm>
        </p:spPr>
        <p:txBody>
          <a:bodyPr>
            <a:noAutofit/>
          </a:bodyPr>
          <a:lstStyle/>
          <a:p>
            <a:pPr marL="0" indent="182880" latinLnBrk="0">
              <a:lnSpc>
                <a:spcPct val="150000"/>
              </a:lnSpc>
              <a:buNone/>
            </a:pPr>
            <a:endParaRPr lang="en-US" sz="1600" b="1" dirty="0" smtClean="0">
              <a:latin typeface="Times New Roman" pitchFamily="18" charset="0"/>
              <a:cs typeface="Times New Roman" pitchFamily="18" charset="0"/>
            </a:endParaRPr>
          </a:p>
          <a:p>
            <a:pPr marL="0" indent="182880" latinLnBrk="0">
              <a:lnSpc>
                <a:spcPct val="150000"/>
              </a:lnSpc>
              <a:buNone/>
            </a:pPr>
            <a:r>
              <a:rPr lang="en-US" sz="1600" b="1" dirty="0" smtClean="0">
                <a:latin typeface="Times New Roman" pitchFamily="18" charset="0"/>
                <a:cs typeface="Times New Roman" pitchFamily="18" charset="0"/>
              </a:rPr>
              <a:t>Limitations:</a:t>
            </a:r>
            <a:endParaRPr lang="en-US" sz="1400" b="1" dirty="0" smtClean="0">
              <a:latin typeface="Times New Roman" pitchFamily="18" charset="0"/>
              <a:cs typeface="Times New Roman" pitchFamily="18" charset="0"/>
            </a:endParaRPr>
          </a:p>
          <a:p>
            <a:pPr marL="0" indent="0" latinLnBrk="0">
              <a:buNone/>
            </a:pPr>
            <a:r>
              <a:rPr lang="en-US" sz="1200" dirty="0" smtClean="0">
                <a:latin typeface="Arial" pitchFamily="34" charset="0"/>
                <a:cs typeface="Arial" pitchFamily="34" charset="0"/>
              </a:rPr>
              <a:t>The analysis reveals a weakness in the form of data imbalance, where only 12% of customers are interested in vehicle insurance. Addressing this imbalance through oversampling techniques may resolve this issue and potentially improve the overall model performance by providing more balanced representation of both interested and non-interested customers.</a:t>
            </a:r>
          </a:p>
          <a:p>
            <a:pPr marL="0" indent="0" latinLnBrk="0">
              <a:buNone/>
            </a:pPr>
            <a:endParaRPr lang="en-US" sz="1200" dirty="0" smtClean="0">
              <a:latin typeface="Arial" pitchFamily="34" charset="0"/>
              <a:cs typeface="Arial" pitchFamily="34" charset="0"/>
            </a:endParaRPr>
          </a:p>
          <a:p>
            <a:pPr marL="0" indent="0" latinLnBrk="0">
              <a:buNone/>
            </a:pPr>
            <a:endParaRPr lang="en-US" sz="1200" dirty="0" smtClean="0">
              <a:latin typeface="Arial" pitchFamily="34" charset="0"/>
              <a:cs typeface="Arial" pitchFamily="34" charset="0"/>
            </a:endParaRPr>
          </a:p>
          <a:p>
            <a:pPr marL="0" indent="182880" latinLnBrk="0">
              <a:buNone/>
            </a:pPr>
            <a:endParaRPr lang="en-US" sz="1200" dirty="0" smtClean="0">
              <a:latin typeface="Arial" pitchFamily="34" charset="0"/>
              <a:cs typeface="Arial" pitchFamily="34" charset="0"/>
            </a:endParaRPr>
          </a:p>
          <a:p>
            <a:pPr marL="0" indent="182880" latinLnBrk="0">
              <a:lnSpc>
                <a:spcPct val="150000"/>
              </a:lnSpc>
              <a:buNone/>
            </a:pPr>
            <a:r>
              <a:rPr lang="en-US" sz="1600" b="1" dirty="0" smtClean="0">
                <a:latin typeface="Times New Roman" pitchFamily="18" charset="0"/>
                <a:cs typeface="Times New Roman" pitchFamily="18" charset="0"/>
              </a:rPr>
              <a:t>Conclusions:</a:t>
            </a:r>
          </a:p>
          <a:p>
            <a:pPr marL="0" indent="0" latinLnBrk="0">
              <a:buNone/>
            </a:pPr>
            <a:r>
              <a:rPr lang="en-US" sz="1200" dirty="0" smtClean="0">
                <a:latin typeface="Arial" pitchFamily="34" charset="0"/>
                <a:cs typeface="Arial" pitchFamily="34" charset="0"/>
              </a:rPr>
              <a:t>In conclusion, the analysis not only provides actionable insights for optimizing cross-selling strategies but also demonstrates the efficacy of advanced modeling techniques in extracting meaningful patterns from complex datasets. These insights can empower insurers to tailor their marketing approaches, deepen customer relationships, and drive business growth in an increasingly competitive marketplace.</a:t>
            </a:r>
          </a:p>
          <a:p>
            <a:pPr marL="0" indent="182880" latinLnBrk="0">
              <a:lnSpc>
                <a:spcPct val="150000"/>
              </a:lnSpc>
              <a:buNone/>
            </a:pPr>
            <a:endParaRPr lang="en-US" sz="1400" b="1" dirty="0">
              <a:latin typeface="Arial" pitchFamily="34" charset="0"/>
              <a:cs typeface="Arial" pitchFamily="34" charset="0"/>
            </a:endParaRPr>
          </a:p>
        </p:txBody>
      </p:sp>
      <p:cxnSp>
        <p:nvCxnSpPr>
          <p:cNvPr id="4" name="직선 연결선 3"/>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42910" y="0"/>
            <a:ext cx="8501090" cy="18573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342928" y="857244"/>
            <a:ext cx="8229600" cy="857250"/>
          </a:xfrm>
        </p:spPr>
        <p:txBody>
          <a:bodyPr>
            <a:normAutofit/>
          </a:bodyPr>
          <a:lstStyle/>
          <a:p>
            <a:r>
              <a:rPr lang="en-US" altLang="ko-KR" sz="4000" b="1" dirty="0" smtClean="0">
                <a:latin typeface="Times New Roman" pitchFamily="18" charset="0"/>
                <a:cs typeface="Times New Roman" pitchFamily="18" charset="0"/>
              </a:rPr>
              <a:t>Thank you</a:t>
            </a:r>
            <a:endParaRPr lang="ko-KR" altLang="en-US" sz="4000" b="1" dirty="0">
              <a:latin typeface="Times New Roman" pitchFamily="18" charset="0"/>
              <a:cs typeface="Times New Roman" pitchFamily="18" charset="0"/>
            </a:endParaRPr>
          </a:p>
        </p:txBody>
      </p:sp>
      <p:sp>
        <p:nvSpPr>
          <p:cNvPr id="3" name="내용 개체 틀 2"/>
          <p:cNvSpPr>
            <a:spLocks noGrp="1"/>
          </p:cNvSpPr>
          <p:nvPr>
            <p:ph idx="1"/>
          </p:nvPr>
        </p:nvSpPr>
        <p:spPr>
          <a:xfrm>
            <a:off x="1171580" y="2000246"/>
            <a:ext cx="7472386" cy="2894406"/>
          </a:xfrm>
        </p:spPr>
        <p:txBody>
          <a:bodyPr>
            <a:normAutofit/>
          </a:bodyPr>
          <a:lstStyle/>
          <a:p>
            <a:r>
              <a:rPr lang="en-US" altLang="ko-KR" sz="1400" dirty="0" smtClean="0">
                <a:latin typeface="Arial" pitchFamily="34" charset="0"/>
                <a:ea typeface="Arial Unicode MS" pitchFamily="50" charset="-127"/>
                <a:cs typeface="Arial" pitchFamily="34" charset="0"/>
              </a:rPr>
              <a:t>Link to Original Dataset: </a:t>
            </a:r>
            <a:r>
              <a:rPr lang="en-US" altLang="ko-KR" sz="1400" dirty="0" smtClean="0">
                <a:latin typeface="Arial" pitchFamily="34" charset="0"/>
                <a:ea typeface="Arial Unicode MS" pitchFamily="50" charset="-127"/>
                <a:cs typeface="Arial" pitchFamily="34" charset="0"/>
                <a:hlinkClick r:id="rId2"/>
              </a:rPr>
              <a:t>https://www.kaggle.com/datasets/anmolkumar/health-insurance-cross-sell-prediction/data?select=train.csv</a:t>
            </a:r>
            <a:r>
              <a:rPr lang="en-US" altLang="ko-KR" sz="1400" dirty="0" smtClean="0">
                <a:latin typeface="Arial" pitchFamily="34" charset="0"/>
                <a:ea typeface="Arial Unicode MS" pitchFamily="50" charset="-127"/>
                <a:cs typeface="Arial" pitchFamily="34" charset="0"/>
              </a:rPr>
              <a:t> </a:t>
            </a:r>
          </a:p>
          <a:p>
            <a:pPr>
              <a:buNone/>
            </a:pPr>
            <a:endParaRPr lang="en-US" altLang="ko-KR" sz="1400" dirty="0" smtClean="0">
              <a:latin typeface="Arial" pitchFamily="34" charset="0"/>
              <a:ea typeface="Arial Unicode MS" pitchFamily="50" charset="-127"/>
              <a:cs typeface="Arial" pitchFamily="34" charset="0"/>
            </a:endParaRPr>
          </a:p>
          <a:p>
            <a:r>
              <a:rPr lang="en-US" altLang="ko-KR" sz="1400" dirty="0" err="1" smtClean="0">
                <a:latin typeface="Arial" pitchFamily="34" charset="0"/>
                <a:ea typeface="Arial Unicode MS" pitchFamily="50" charset="-127"/>
                <a:cs typeface="Arial" pitchFamily="34" charset="0"/>
              </a:rPr>
              <a:t>Github</a:t>
            </a:r>
            <a:r>
              <a:rPr lang="en-US" altLang="ko-KR" sz="1400" dirty="0" smtClean="0">
                <a:latin typeface="Arial" pitchFamily="34" charset="0"/>
                <a:ea typeface="Arial Unicode MS" pitchFamily="50" charset="-127"/>
                <a:cs typeface="Arial" pitchFamily="34" charset="0"/>
              </a:rPr>
              <a:t> Link for code, resources and more information: </a:t>
            </a:r>
            <a:r>
              <a:rPr lang="en-US" altLang="ko-KR" sz="1400" dirty="0" smtClean="0">
                <a:latin typeface="Arial" pitchFamily="34" charset="0"/>
                <a:ea typeface="Arial Unicode MS" pitchFamily="50" charset="-127"/>
                <a:cs typeface="Arial" pitchFamily="34" charset="0"/>
                <a:hlinkClick r:id="rId3"/>
              </a:rPr>
              <a:t>https://github.com/bebe5004/Eunbin-Yoo-s-Portfolio/tree/main/Car%20Insurance%20Sales%20Prediction</a:t>
            </a:r>
            <a:r>
              <a:rPr lang="en-US" altLang="ko-KR" sz="1400" dirty="0" smtClean="0">
                <a:latin typeface="Arial" pitchFamily="34" charset="0"/>
                <a:ea typeface="Arial Unicode MS" pitchFamily="50" charset="-127"/>
                <a:cs typeface="Arial" pitchFamily="34" charset="0"/>
              </a:rPr>
              <a:t> </a:t>
            </a:r>
          </a:p>
          <a:p>
            <a:endParaRPr lang="en-US" altLang="ko-KR" sz="1400" dirty="0" smtClean="0">
              <a:latin typeface="Arial" pitchFamily="34" charset="0"/>
              <a:ea typeface="Arial Unicode MS" pitchFamily="50" charset="-127"/>
              <a:cs typeface="Arial" pitchFamily="34" charset="0"/>
            </a:endParaRPr>
          </a:p>
          <a:p>
            <a:r>
              <a:rPr lang="en-US" altLang="ko-KR" sz="1400" dirty="0" err="1" smtClean="0">
                <a:latin typeface="Arial" pitchFamily="34" charset="0"/>
                <a:ea typeface="Arial Unicode MS" pitchFamily="50" charset="-127"/>
                <a:cs typeface="Arial" pitchFamily="34" charset="0"/>
              </a:rPr>
              <a:t>Github</a:t>
            </a:r>
            <a:r>
              <a:rPr lang="en-US" altLang="ko-KR" sz="1400" dirty="0" smtClean="0">
                <a:latin typeface="Arial" pitchFamily="34" charset="0"/>
                <a:ea typeface="Arial Unicode MS" pitchFamily="50" charset="-127"/>
                <a:cs typeface="Arial" pitchFamily="34" charset="0"/>
              </a:rPr>
              <a:t> page for more projects: </a:t>
            </a:r>
            <a:r>
              <a:rPr lang="en-US" altLang="ko-KR" sz="1400" dirty="0" smtClean="0">
                <a:latin typeface="Arial" pitchFamily="34" charset="0"/>
                <a:ea typeface="Arial Unicode MS" pitchFamily="50" charset="-127"/>
                <a:cs typeface="Arial" pitchFamily="34" charset="0"/>
                <a:hlinkClick r:id="rId4"/>
              </a:rPr>
              <a:t>https://github.com/bebe5004/Eunbin-Yoo-s-Portfolio/tree/main?tab=readme-ov-file#readme</a:t>
            </a:r>
            <a:r>
              <a:rPr lang="en-US" altLang="ko-KR" sz="1400" dirty="0" smtClean="0">
                <a:latin typeface="Arial" pitchFamily="34" charset="0"/>
                <a:ea typeface="Arial Unicode MS" pitchFamily="50" charset="-127"/>
                <a:cs typeface="Arial"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모서리가 둥근 직사각형 8"/>
          <p:cNvSpPr/>
          <p:nvPr/>
        </p:nvSpPr>
        <p:spPr>
          <a:xfrm>
            <a:off x="5214942" y="1142990"/>
            <a:ext cx="3357586" cy="3429024"/>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Dataset Used</a:t>
            </a:r>
            <a:endParaRPr lang="ko-KR" altLang="en-US" sz="32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t="8022"/>
          <a:stretch>
            <a:fillRect/>
          </a:stretch>
        </p:blipFill>
        <p:spPr bwMode="auto">
          <a:xfrm>
            <a:off x="428596" y="1849909"/>
            <a:ext cx="4643470" cy="2364915"/>
          </a:xfrm>
          <a:prstGeom prst="rect">
            <a:avLst/>
          </a:prstGeom>
          <a:noFill/>
          <a:ln w="9525">
            <a:noFill/>
            <a:miter lim="800000"/>
            <a:headEnd/>
            <a:tailEnd/>
          </a:ln>
          <a:effectLst/>
        </p:spPr>
      </p:pic>
      <p:sp>
        <p:nvSpPr>
          <p:cNvPr id="6" name="제목 1"/>
          <p:cNvSpPr txBox="1">
            <a:spLocks/>
          </p:cNvSpPr>
          <p:nvPr/>
        </p:nvSpPr>
        <p:spPr>
          <a:xfrm>
            <a:off x="428596" y="1206967"/>
            <a:ext cx="2071702" cy="857250"/>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Data Dictionary</a:t>
            </a:r>
            <a:endParaRPr kumimoji="0" lang="ko-KR" alt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내용 개체 틀 2"/>
          <p:cNvSpPr>
            <a:spLocks noGrp="1"/>
          </p:cNvSpPr>
          <p:nvPr>
            <p:ph idx="1"/>
          </p:nvPr>
        </p:nvSpPr>
        <p:spPr>
          <a:xfrm>
            <a:off x="5214942" y="1357304"/>
            <a:ext cx="3186106" cy="3500462"/>
          </a:xfrm>
          <a:ln>
            <a:noFill/>
          </a:ln>
        </p:spPr>
        <p:txBody>
          <a:bodyPr>
            <a:normAutofit/>
          </a:bodyPr>
          <a:lstStyle/>
          <a:p>
            <a:pPr indent="-182880" latinLnBrk="0">
              <a:lnSpc>
                <a:spcPct val="150000"/>
              </a:lnSpc>
            </a:pPr>
            <a:r>
              <a:rPr lang="en-US" sz="1400" dirty="0" smtClean="0">
                <a:latin typeface="Arial" pitchFamily="34" charset="0"/>
                <a:cs typeface="Arial" pitchFamily="34" charset="0"/>
              </a:rPr>
              <a:t>The dataset used in this project is “Health Insurance Cross Sell dataset” uploaded on </a:t>
            </a:r>
            <a:r>
              <a:rPr lang="en-US" sz="1400" dirty="0" err="1" smtClean="0">
                <a:latin typeface="Arial" pitchFamily="34" charset="0"/>
                <a:cs typeface="Arial" pitchFamily="34" charset="0"/>
              </a:rPr>
              <a:t>Kaggle</a:t>
            </a:r>
            <a:r>
              <a:rPr lang="en-US" sz="1400" dirty="0" smtClean="0">
                <a:latin typeface="Arial" pitchFamily="34" charset="0"/>
                <a:cs typeface="Arial" pitchFamily="34" charset="0"/>
              </a:rPr>
              <a:t> under a public domain. </a:t>
            </a:r>
          </a:p>
          <a:p>
            <a:pPr indent="-182880" latinLnBrk="0">
              <a:lnSpc>
                <a:spcPct val="150000"/>
              </a:lnSpc>
            </a:pPr>
            <a:r>
              <a:rPr lang="en-US" sz="1400" dirty="0" smtClean="0">
                <a:latin typeface="Arial" pitchFamily="34" charset="0"/>
                <a:cs typeface="Arial" pitchFamily="34" charset="0"/>
              </a:rPr>
              <a:t>This dataset involves information about demographics, vehicles and insurance policy. Each row represents a health insurance customer.</a:t>
            </a:r>
          </a:p>
        </p:txBody>
      </p:sp>
      <p:cxnSp>
        <p:nvCxnSpPr>
          <p:cNvPr id="10" name="직선 연결선 9"/>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000114"/>
            <a:ext cx="8229600" cy="3394472"/>
          </a:xfrm>
        </p:spPr>
        <p:txBody>
          <a:bodyPr>
            <a:noAutofit/>
          </a:bodyPr>
          <a:lstStyle/>
          <a:p>
            <a:pPr latinLnBrk="0">
              <a:lnSpc>
                <a:spcPct val="160000"/>
              </a:lnSpc>
              <a:buNone/>
            </a:pPr>
            <a:r>
              <a:rPr lang="en-US" sz="1400" dirty="0" smtClean="0">
                <a:latin typeface="Arial" pitchFamily="34" charset="0"/>
                <a:cs typeface="Arial" pitchFamily="34" charset="0"/>
              </a:rPr>
              <a:t>The project involves these steps:</a:t>
            </a:r>
          </a:p>
          <a:p>
            <a:pPr latinLnBrk="0">
              <a:lnSpc>
                <a:spcPct val="160000"/>
              </a:lnSpc>
              <a:buNone/>
            </a:pPr>
            <a:endParaRPr lang="en-US" sz="1400" dirty="0" smtClean="0">
              <a:latin typeface="Arial" pitchFamily="34" charset="0"/>
              <a:cs typeface="Arial" pitchFamily="34" charset="0"/>
            </a:endParaRPr>
          </a:p>
          <a:p>
            <a:pPr marL="857250" lvl="1" indent="-457200" latinLnBrk="0">
              <a:lnSpc>
                <a:spcPct val="160000"/>
              </a:lnSpc>
              <a:buFont typeface="+mj-lt"/>
              <a:buAutoNum type="arabicPeriod"/>
            </a:pPr>
            <a:r>
              <a:rPr lang="en-US" sz="1400" b="1" dirty="0" smtClean="0">
                <a:latin typeface="Arial" pitchFamily="34" charset="0"/>
                <a:cs typeface="Arial" pitchFamily="34" charset="0"/>
              </a:rPr>
              <a:t>Data Pre-processing</a:t>
            </a:r>
            <a:r>
              <a:rPr lang="en-US" sz="1400" dirty="0" smtClean="0">
                <a:latin typeface="Arial" pitchFamily="34" charset="0"/>
                <a:cs typeface="Arial" pitchFamily="34" charset="0"/>
              </a:rPr>
              <a:t>: Data cleaning, handling missing values, feature scaling, and encoding categorical variables </a:t>
            </a:r>
          </a:p>
          <a:p>
            <a:pPr marL="857250" lvl="1" indent="-457200" latinLnBrk="0">
              <a:lnSpc>
                <a:spcPct val="160000"/>
              </a:lnSpc>
              <a:buFont typeface="+mj-lt"/>
              <a:buAutoNum type="arabicPeriod"/>
            </a:pPr>
            <a:r>
              <a:rPr lang="en-US" sz="1400" b="1" dirty="0" smtClean="0">
                <a:latin typeface="Arial" pitchFamily="34" charset="0"/>
                <a:cs typeface="Arial" pitchFamily="34" charset="0"/>
              </a:rPr>
              <a:t>Exploratory</a:t>
            </a:r>
            <a:r>
              <a:rPr lang="en-US" sz="1400" dirty="0" smtClean="0">
                <a:latin typeface="Arial" pitchFamily="34" charset="0"/>
                <a:cs typeface="Arial" pitchFamily="34" charset="0"/>
              </a:rPr>
              <a:t> </a:t>
            </a:r>
            <a:r>
              <a:rPr lang="en-US" sz="1400" b="1" dirty="0">
                <a:latin typeface="Arial" pitchFamily="34" charset="0"/>
                <a:cs typeface="Arial" pitchFamily="34" charset="0"/>
              </a:rPr>
              <a:t>D</a:t>
            </a:r>
            <a:r>
              <a:rPr lang="en-US" sz="1400" b="1" dirty="0" smtClean="0">
                <a:latin typeface="Arial" pitchFamily="34" charset="0"/>
                <a:cs typeface="Arial" pitchFamily="34" charset="0"/>
              </a:rPr>
              <a:t>ata</a:t>
            </a:r>
            <a:r>
              <a:rPr lang="en-US" sz="1400" dirty="0" smtClean="0">
                <a:latin typeface="Arial" pitchFamily="34" charset="0"/>
                <a:cs typeface="Arial" pitchFamily="34" charset="0"/>
              </a:rPr>
              <a:t> </a:t>
            </a:r>
            <a:r>
              <a:rPr lang="en-US" sz="1400" b="1" dirty="0">
                <a:latin typeface="Arial" pitchFamily="34" charset="0"/>
                <a:cs typeface="Arial" pitchFamily="34" charset="0"/>
              </a:rPr>
              <a:t>A</a:t>
            </a:r>
            <a:r>
              <a:rPr lang="en-US" sz="1400" b="1" dirty="0" smtClean="0">
                <a:latin typeface="Arial" pitchFamily="34" charset="0"/>
                <a:cs typeface="Arial" pitchFamily="34" charset="0"/>
              </a:rPr>
              <a:t>nalysis</a:t>
            </a:r>
            <a:r>
              <a:rPr lang="en-US" sz="1400" dirty="0" smtClean="0">
                <a:latin typeface="Arial" pitchFamily="34" charset="0"/>
                <a:cs typeface="Arial" pitchFamily="34" charset="0"/>
              </a:rPr>
              <a:t> (EDA): Descriptive analysis and visualizations</a:t>
            </a:r>
          </a:p>
          <a:p>
            <a:pPr marL="857250" lvl="1" indent="-457200" latinLnBrk="0">
              <a:lnSpc>
                <a:spcPct val="160000"/>
              </a:lnSpc>
              <a:buFont typeface="+mj-lt"/>
              <a:buAutoNum type="arabicPeriod"/>
            </a:pPr>
            <a:r>
              <a:rPr lang="en-US" sz="1400" b="1" dirty="0" smtClean="0">
                <a:latin typeface="Arial" pitchFamily="34" charset="0"/>
                <a:cs typeface="Arial" pitchFamily="34" charset="0"/>
              </a:rPr>
              <a:t>Feature</a:t>
            </a:r>
            <a:r>
              <a:rPr lang="en-US" sz="1400" dirty="0" smtClean="0">
                <a:latin typeface="Arial" pitchFamily="34" charset="0"/>
                <a:cs typeface="Arial" pitchFamily="34" charset="0"/>
              </a:rPr>
              <a:t> </a:t>
            </a:r>
            <a:r>
              <a:rPr lang="en-US" sz="1400" b="1" dirty="0">
                <a:latin typeface="Arial" pitchFamily="34" charset="0"/>
                <a:cs typeface="Arial" pitchFamily="34" charset="0"/>
              </a:rPr>
              <a:t>E</a:t>
            </a:r>
            <a:r>
              <a:rPr lang="en-US" sz="1400" b="1" dirty="0" smtClean="0">
                <a:latin typeface="Arial" pitchFamily="34" charset="0"/>
                <a:cs typeface="Arial" pitchFamily="34" charset="0"/>
              </a:rPr>
              <a:t>ngineering</a:t>
            </a:r>
            <a:r>
              <a:rPr lang="en-US" sz="1400" dirty="0" smtClean="0">
                <a:latin typeface="Arial" pitchFamily="34" charset="0"/>
                <a:cs typeface="Arial" pitchFamily="34" charset="0"/>
              </a:rPr>
              <a:t>: Creation, transformation and selection of features</a:t>
            </a:r>
          </a:p>
          <a:p>
            <a:pPr marL="857250" lvl="1" indent="-457200" latinLnBrk="0">
              <a:lnSpc>
                <a:spcPct val="160000"/>
              </a:lnSpc>
              <a:buFont typeface="+mj-lt"/>
              <a:buAutoNum type="arabicPeriod"/>
            </a:pPr>
            <a:r>
              <a:rPr lang="en-US" sz="1400" b="1" dirty="0" smtClean="0">
                <a:latin typeface="Arial" pitchFamily="34" charset="0"/>
                <a:cs typeface="Arial" pitchFamily="34" charset="0"/>
              </a:rPr>
              <a:t>Model</a:t>
            </a:r>
            <a:r>
              <a:rPr lang="en-US" sz="1400" dirty="0" smtClean="0">
                <a:latin typeface="Arial" pitchFamily="34" charset="0"/>
                <a:cs typeface="Arial" pitchFamily="34" charset="0"/>
              </a:rPr>
              <a:t> </a:t>
            </a:r>
            <a:r>
              <a:rPr lang="en-US" sz="1400" b="1" dirty="0" smtClean="0">
                <a:latin typeface="Arial" pitchFamily="34" charset="0"/>
                <a:cs typeface="Arial" pitchFamily="34" charset="0"/>
              </a:rPr>
              <a:t>Building</a:t>
            </a:r>
            <a:r>
              <a:rPr lang="en-US" sz="1400" dirty="0" smtClean="0">
                <a:latin typeface="Arial" pitchFamily="34" charset="0"/>
                <a:cs typeface="Arial" pitchFamily="34" charset="0"/>
              </a:rPr>
              <a:t>: Regression algorithms for binary classification model, such as logistic linear regression and random forests classifier</a:t>
            </a:r>
          </a:p>
          <a:p>
            <a:pPr marL="857250" lvl="1" indent="-457200" latinLnBrk="0">
              <a:lnSpc>
                <a:spcPct val="160000"/>
              </a:lnSpc>
              <a:buFont typeface="+mj-lt"/>
              <a:buAutoNum type="arabicPeriod"/>
            </a:pPr>
            <a:r>
              <a:rPr lang="en-US" sz="1400" b="1" dirty="0" smtClean="0">
                <a:latin typeface="Arial" pitchFamily="34" charset="0"/>
                <a:cs typeface="Arial" pitchFamily="34" charset="0"/>
              </a:rPr>
              <a:t>Model</a:t>
            </a:r>
            <a:r>
              <a:rPr lang="en-US" sz="1400" dirty="0" smtClean="0">
                <a:latin typeface="Arial" pitchFamily="34" charset="0"/>
                <a:cs typeface="Arial" pitchFamily="34" charset="0"/>
              </a:rPr>
              <a:t> </a:t>
            </a:r>
            <a:r>
              <a:rPr lang="en-US" sz="1400" b="1" dirty="0" smtClean="0">
                <a:latin typeface="Arial" pitchFamily="34" charset="0"/>
                <a:cs typeface="Arial" pitchFamily="34" charset="0"/>
              </a:rPr>
              <a:t>Evaluation</a:t>
            </a:r>
            <a:r>
              <a:rPr lang="en-US" sz="1400" dirty="0" smtClean="0">
                <a:latin typeface="Arial" pitchFamily="34" charset="0"/>
                <a:cs typeface="Arial" pitchFamily="34" charset="0"/>
              </a:rPr>
              <a:t>: Area Under The Curve (AUC) Score</a:t>
            </a:r>
          </a:p>
        </p:txBody>
      </p:sp>
      <p:sp>
        <p:nvSpPr>
          <p:cNvPr id="13" name="직사각형 12"/>
          <p:cNvSpPr/>
          <p:nvPr/>
        </p:nvSpPr>
        <p:spPr>
          <a:xfrm>
            <a:off x="714348" y="1643056"/>
            <a:ext cx="571504" cy="3071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Approach</a:t>
            </a:r>
          </a:p>
        </p:txBody>
      </p:sp>
      <p:cxnSp>
        <p:nvCxnSpPr>
          <p:cNvPr id="7" name="직선 연결선 6"/>
          <p:cNvCxnSpPr/>
          <p:nvPr/>
        </p:nvCxnSpPr>
        <p:spPr>
          <a:xfrm rot="5400000">
            <a:off x="-180691" y="1042659"/>
            <a:ext cx="107157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타원 7"/>
          <p:cNvSpPr/>
          <p:nvPr/>
        </p:nvSpPr>
        <p:spPr>
          <a:xfrm>
            <a:off x="928662" y="1857370"/>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p:txBody>
      </p:sp>
      <p:sp>
        <p:nvSpPr>
          <p:cNvPr id="9" name="타원 8"/>
          <p:cNvSpPr/>
          <p:nvPr/>
        </p:nvSpPr>
        <p:spPr>
          <a:xfrm>
            <a:off x="928662" y="2571750"/>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2</a:t>
            </a:r>
            <a:endParaRPr lang="ko-KR" altLang="en-US" dirty="0">
              <a:latin typeface="Times New Roman" pitchFamily="18" charset="0"/>
              <a:cs typeface="Times New Roman" pitchFamily="18" charset="0"/>
            </a:endParaRPr>
          </a:p>
        </p:txBody>
      </p:sp>
      <p:sp>
        <p:nvSpPr>
          <p:cNvPr id="10" name="타원 9"/>
          <p:cNvSpPr/>
          <p:nvPr/>
        </p:nvSpPr>
        <p:spPr>
          <a:xfrm>
            <a:off x="928662" y="2928940"/>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3</a:t>
            </a:r>
            <a:endParaRPr lang="ko-KR" altLang="en-US" dirty="0">
              <a:latin typeface="Times New Roman" pitchFamily="18" charset="0"/>
              <a:cs typeface="Times New Roman" pitchFamily="18" charset="0"/>
            </a:endParaRPr>
          </a:p>
        </p:txBody>
      </p:sp>
      <p:sp>
        <p:nvSpPr>
          <p:cNvPr id="11" name="타원 10"/>
          <p:cNvSpPr/>
          <p:nvPr/>
        </p:nvSpPr>
        <p:spPr>
          <a:xfrm>
            <a:off x="928662" y="3286130"/>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4</a:t>
            </a:r>
            <a:endParaRPr lang="ko-KR" altLang="en-US" dirty="0">
              <a:latin typeface="Times New Roman" pitchFamily="18" charset="0"/>
              <a:cs typeface="Times New Roman" pitchFamily="18" charset="0"/>
            </a:endParaRPr>
          </a:p>
        </p:txBody>
      </p:sp>
      <p:sp>
        <p:nvSpPr>
          <p:cNvPr id="12" name="타원 11"/>
          <p:cNvSpPr/>
          <p:nvPr/>
        </p:nvSpPr>
        <p:spPr>
          <a:xfrm>
            <a:off x="928662" y="4071948"/>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5</a:t>
            </a:r>
            <a:endParaRPr lang="ko-KR"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Key Findings 1</a:t>
            </a:r>
          </a:p>
        </p:txBody>
      </p:sp>
      <p:sp>
        <p:nvSpPr>
          <p:cNvPr id="3" name="내용 개체 틀 2"/>
          <p:cNvSpPr>
            <a:spLocks noGrp="1"/>
          </p:cNvSpPr>
          <p:nvPr>
            <p:ph idx="1"/>
          </p:nvPr>
        </p:nvSpPr>
        <p:spPr>
          <a:xfrm>
            <a:off x="457200" y="857238"/>
            <a:ext cx="8229600" cy="928694"/>
          </a:xfrm>
        </p:spPr>
        <p:txBody>
          <a:bodyPr>
            <a:noAutofit/>
          </a:bodyPr>
          <a:lstStyle/>
          <a:p>
            <a:pPr marL="0" indent="0" latinLnBrk="0">
              <a:lnSpc>
                <a:spcPct val="150000"/>
              </a:lnSpc>
              <a:buNone/>
            </a:pPr>
            <a:r>
              <a:rPr lang="en-US" sz="1400" dirty="0" smtClean="0">
                <a:latin typeface="Arial" pitchFamily="34" charset="0"/>
                <a:cs typeface="Arial" pitchFamily="34" charset="0"/>
              </a:rPr>
              <a:t>The cross-sell analysis provided valuable insights into the dynamics of customer behavior and preferences.</a:t>
            </a:r>
          </a:p>
        </p:txBody>
      </p:sp>
      <p:sp>
        <p:nvSpPr>
          <p:cNvPr id="7" name="내용 개체 틀 2"/>
          <p:cNvSpPr txBox="1">
            <a:spLocks/>
          </p:cNvSpPr>
          <p:nvPr/>
        </p:nvSpPr>
        <p:spPr>
          <a:xfrm>
            <a:off x="1071538" y="2057407"/>
            <a:ext cx="7358114" cy="1228723"/>
          </a:xfrm>
          <a:prstGeom prst="rect">
            <a:avLst/>
          </a:prstGeom>
          <a:ln>
            <a:noFill/>
          </a:ln>
        </p:spPr>
        <p:txBody>
          <a:bodyPr vert="horz" lIns="91440" tIns="45720" rIns="91440" bIns="45720" rtlCol="0">
            <a:noAutofit/>
          </a:bodyPr>
          <a:lstStyle/>
          <a:p>
            <a:pPr indent="182880" latinLnBrk="0">
              <a:buAutoNum type="arabicPeriod"/>
            </a:pPr>
            <a:r>
              <a:rPr lang="en-US" sz="1200" dirty="0" smtClean="0">
                <a:latin typeface="Arial" pitchFamily="34" charset="0"/>
                <a:cs typeface="Arial" pitchFamily="34" charset="0"/>
              </a:rPr>
              <a:t>The findings highlight notable demographic trends, such as the higher interest among </a:t>
            </a:r>
            <a:r>
              <a:rPr lang="en-US" sz="1200" dirty="0" smtClean="0">
                <a:latin typeface="Arial" pitchFamily="34" charset="0"/>
                <a:cs typeface="Arial" pitchFamily="34" charset="0"/>
              </a:rPr>
              <a:t>male</a:t>
            </a:r>
          </a:p>
          <a:p>
            <a:pPr indent="182880" latinLnBrk="0"/>
            <a:r>
              <a:rPr lang="en-US" sz="1200" dirty="0" smtClean="0">
                <a:latin typeface="Arial" pitchFamily="34" charset="0"/>
                <a:cs typeface="Arial" pitchFamily="34" charset="0"/>
              </a:rPr>
              <a:t>customers </a:t>
            </a:r>
            <a:r>
              <a:rPr lang="en-US" sz="1200" dirty="0" smtClean="0">
                <a:latin typeface="Arial" pitchFamily="34" charset="0"/>
                <a:cs typeface="Arial" pitchFamily="34" charset="0"/>
              </a:rPr>
              <a:t>compared to females and the age distribution of interested customers, particularly </a:t>
            </a:r>
            <a:r>
              <a:rPr lang="en-US" sz="1200" dirty="0" smtClean="0">
                <a:latin typeface="Arial" pitchFamily="34" charset="0"/>
                <a:cs typeface="Arial" pitchFamily="34" charset="0"/>
              </a:rPr>
              <a:t>the</a:t>
            </a:r>
          </a:p>
          <a:p>
            <a:pPr indent="182880" latinLnBrk="0"/>
            <a:r>
              <a:rPr lang="en-US" sz="1200" dirty="0" smtClean="0">
                <a:latin typeface="Arial" pitchFamily="34" charset="0"/>
                <a:cs typeface="Arial" pitchFamily="34" charset="0"/>
              </a:rPr>
              <a:t>significant </a:t>
            </a:r>
            <a:r>
              <a:rPr lang="en-US" sz="1200" dirty="0" smtClean="0">
                <a:latin typeface="Arial" pitchFamily="34" charset="0"/>
                <a:cs typeface="Arial" pitchFamily="34" charset="0"/>
              </a:rPr>
              <a:t>proportion within the 40-49 age group. Understanding these demographic nuances </a:t>
            </a:r>
            <a:r>
              <a:rPr lang="en-US" sz="1200" dirty="0" smtClean="0">
                <a:latin typeface="Arial" pitchFamily="34" charset="0"/>
                <a:cs typeface="Arial" pitchFamily="34" charset="0"/>
              </a:rPr>
              <a:t>is</a:t>
            </a:r>
          </a:p>
          <a:p>
            <a:pPr indent="182880" latinLnBrk="0"/>
            <a:r>
              <a:rPr lang="en-US" sz="1200" dirty="0" smtClean="0">
                <a:latin typeface="Arial" pitchFamily="34" charset="0"/>
                <a:cs typeface="Arial" pitchFamily="34" charset="0"/>
              </a:rPr>
              <a:t>essential </a:t>
            </a:r>
            <a:r>
              <a:rPr lang="en-US" sz="1200" dirty="0" smtClean="0">
                <a:latin typeface="Arial" pitchFamily="34" charset="0"/>
                <a:cs typeface="Arial" pitchFamily="34" charset="0"/>
              </a:rPr>
              <a:t>for refining marketing strategies and optimizing outreach efforts.</a:t>
            </a:r>
          </a:p>
        </p:txBody>
      </p:sp>
      <p:sp>
        <p:nvSpPr>
          <p:cNvPr id="8" name="내용 개체 틀 2"/>
          <p:cNvSpPr txBox="1">
            <a:spLocks/>
          </p:cNvSpPr>
          <p:nvPr/>
        </p:nvSpPr>
        <p:spPr>
          <a:xfrm>
            <a:off x="1071538" y="3557605"/>
            <a:ext cx="7000924" cy="1514475"/>
          </a:xfrm>
          <a:prstGeom prst="rect">
            <a:avLst/>
          </a:prstGeom>
          <a:solidFill>
            <a:schemeClr val="bg1"/>
          </a:solidFill>
          <a:ln>
            <a:noFill/>
          </a:ln>
        </p:spPr>
        <p:txBody>
          <a:bodyPr vert="horz" lIns="91440" tIns="45720" rIns="91440" bIns="45720" rtlCol="0">
            <a:noAutofit/>
          </a:bodyPr>
          <a:lstStyle/>
          <a:p>
            <a:pPr latinLnBrk="0"/>
            <a:r>
              <a:rPr lang="en-US" sz="1200" dirty="0" smtClean="0">
                <a:latin typeface="Arial" pitchFamily="34" charset="0"/>
                <a:cs typeface="Arial" pitchFamily="34" charset="0"/>
              </a:rPr>
              <a:t>2. The observed negative correlation between age and policy sales channel preference </a:t>
            </a:r>
            <a:r>
              <a:rPr lang="en-US" sz="1200" dirty="0" smtClean="0">
                <a:latin typeface="Arial" pitchFamily="34" charset="0"/>
                <a:cs typeface="Arial" pitchFamily="34" charset="0"/>
              </a:rPr>
              <a:t>offers </a:t>
            </a:r>
          </a:p>
          <a:p>
            <a:pPr marL="182880" latinLnBrk="0"/>
            <a:r>
              <a:rPr lang="en-US" sz="1200" dirty="0" smtClean="0">
                <a:latin typeface="Arial" pitchFamily="34" charset="0"/>
                <a:cs typeface="Arial" pitchFamily="34" charset="0"/>
              </a:rPr>
              <a:t>valuable </a:t>
            </a:r>
            <a:r>
              <a:rPr lang="en-US" sz="1200" dirty="0" smtClean="0">
                <a:latin typeface="Arial" pitchFamily="34" charset="0"/>
                <a:cs typeface="Arial" pitchFamily="34" charset="0"/>
              </a:rPr>
              <a:t>guidance for optimizing sales channel allocation and customer outreach strategies. By aligning outreach channels with customer preferences, insurers can enhance engagement and conversion rates.</a:t>
            </a:r>
          </a:p>
        </p:txBody>
      </p:sp>
      <p:cxnSp>
        <p:nvCxnSpPr>
          <p:cNvPr id="10" name="직선 연결선 9"/>
          <p:cNvCxnSpPr/>
          <p:nvPr/>
        </p:nvCxnSpPr>
        <p:spPr>
          <a:xfrm rot="5400000">
            <a:off x="-180691" y="1042659"/>
            <a:ext cx="107157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타원 10"/>
          <p:cNvSpPr/>
          <p:nvPr/>
        </p:nvSpPr>
        <p:spPr>
          <a:xfrm>
            <a:off x="928662" y="2071684"/>
            <a:ext cx="357190" cy="3571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p:cNvSpPr/>
          <p:nvPr/>
        </p:nvSpPr>
        <p:spPr>
          <a:xfrm>
            <a:off x="1000100" y="3571882"/>
            <a:ext cx="285752" cy="28575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928662" y="2000246"/>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Times New Roman" pitchFamily="18" charset="0"/>
                <a:cs typeface="Times New Roman" pitchFamily="18" charset="0"/>
              </a:rPr>
              <a:t>1</a:t>
            </a:r>
            <a:endParaRPr lang="ko-KR" altLang="en-US" dirty="0">
              <a:solidFill>
                <a:schemeClr val="bg1"/>
              </a:solidFill>
              <a:latin typeface="Times New Roman" pitchFamily="18" charset="0"/>
              <a:cs typeface="Times New Roman" pitchFamily="18" charset="0"/>
            </a:endParaRPr>
          </a:p>
        </p:txBody>
      </p:sp>
      <p:sp>
        <p:nvSpPr>
          <p:cNvPr id="13" name="타원 12"/>
          <p:cNvSpPr/>
          <p:nvPr/>
        </p:nvSpPr>
        <p:spPr>
          <a:xfrm>
            <a:off x="928662" y="3500444"/>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Times New Roman" pitchFamily="18" charset="0"/>
                <a:cs typeface="Times New Roman" pitchFamily="18" charset="0"/>
              </a:rPr>
              <a:t>2</a:t>
            </a:r>
            <a:endParaRPr lang="ko-KR" alt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Key Findings 2</a:t>
            </a:r>
          </a:p>
        </p:txBody>
      </p:sp>
      <p:sp>
        <p:nvSpPr>
          <p:cNvPr id="3" name="내용 개체 틀 2"/>
          <p:cNvSpPr>
            <a:spLocks noGrp="1"/>
          </p:cNvSpPr>
          <p:nvPr>
            <p:ph idx="1"/>
          </p:nvPr>
        </p:nvSpPr>
        <p:spPr>
          <a:xfrm>
            <a:off x="457200" y="857238"/>
            <a:ext cx="8229600" cy="928694"/>
          </a:xfrm>
        </p:spPr>
        <p:txBody>
          <a:bodyPr>
            <a:noAutofit/>
          </a:bodyPr>
          <a:lstStyle/>
          <a:p>
            <a:pPr marL="0" indent="0" latinLnBrk="0">
              <a:lnSpc>
                <a:spcPct val="150000"/>
              </a:lnSpc>
              <a:buNone/>
            </a:pPr>
            <a:r>
              <a:rPr lang="en-US" sz="1400" dirty="0" smtClean="0">
                <a:latin typeface="Arial" pitchFamily="34" charset="0"/>
                <a:cs typeface="Arial" pitchFamily="34" charset="0"/>
              </a:rPr>
              <a:t>The cross-sell analysis provided valuable insights into the dynamics of customer behavior and preferences.</a:t>
            </a:r>
          </a:p>
        </p:txBody>
      </p:sp>
      <p:sp>
        <p:nvSpPr>
          <p:cNvPr id="7" name="내용 개체 틀 2"/>
          <p:cNvSpPr txBox="1">
            <a:spLocks/>
          </p:cNvSpPr>
          <p:nvPr/>
        </p:nvSpPr>
        <p:spPr>
          <a:xfrm>
            <a:off x="857224" y="2143122"/>
            <a:ext cx="7929618" cy="1443037"/>
          </a:xfrm>
          <a:prstGeom prst="rect">
            <a:avLst/>
          </a:prstGeom>
          <a:ln>
            <a:noFill/>
          </a:ln>
        </p:spPr>
        <p:txBody>
          <a:bodyPr vert="horz" lIns="91440" tIns="45720" rIns="91440" bIns="45720" rtlCol="0">
            <a:noAutofit/>
          </a:bodyPr>
          <a:lstStyle/>
          <a:p>
            <a:pPr latinLnBrk="0"/>
            <a:r>
              <a:rPr lang="en-US" sz="1200" dirty="0" smtClean="0">
                <a:latin typeface="Arial" pitchFamily="34" charset="0"/>
                <a:cs typeface="Arial" pitchFamily="34" charset="0"/>
              </a:rPr>
              <a:t>3. The utilization of a Light Gradient Boosting Model has significantly enhanced our </a:t>
            </a:r>
            <a:r>
              <a:rPr lang="en-US" sz="1200" dirty="0" smtClean="0">
                <a:latin typeface="Arial" pitchFamily="34" charset="0"/>
                <a:cs typeface="Arial" pitchFamily="34" charset="0"/>
              </a:rPr>
              <a:t>predictive </a:t>
            </a:r>
          </a:p>
          <a:p>
            <a:pPr marL="182880" latinLnBrk="0"/>
            <a:r>
              <a:rPr lang="en-US" sz="1200" dirty="0" smtClean="0">
                <a:latin typeface="Arial" pitchFamily="34" charset="0"/>
                <a:cs typeface="Arial" pitchFamily="34" charset="0"/>
              </a:rPr>
              <a:t>accuracy</a:t>
            </a:r>
            <a:r>
              <a:rPr lang="en-US" sz="1200" dirty="0" smtClean="0">
                <a:latin typeface="Arial" pitchFamily="34" charset="0"/>
                <a:cs typeface="Arial" pitchFamily="34" charset="0"/>
              </a:rPr>
              <a:t>, with an impressive AUC score of 86%, indicating its robust performance in identifying potential customers interested in vehicle insurance.</a:t>
            </a:r>
          </a:p>
        </p:txBody>
      </p:sp>
      <p:sp>
        <p:nvSpPr>
          <p:cNvPr id="8" name="내용 개체 틀 2"/>
          <p:cNvSpPr txBox="1">
            <a:spLocks/>
          </p:cNvSpPr>
          <p:nvPr/>
        </p:nvSpPr>
        <p:spPr>
          <a:xfrm>
            <a:off x="785786" y="3414729"/>
            <a:ext cx="7929618" cy="1514475"/>
          </a:xfrm>
          <a:prstGeom prst="rect">
            <a:avLst/>
          </a:prstGeom>
          <a:ln>
            <a:noFill/>
          </a:ln>
        </p:spPr>
        <p:txBody>
          <a:bodyPr vert="horz" lIns="91440" tIns="45720" rIns="91440" bIns="45720" rtlCol="0">
            <a:noAutofit/>
          </a:bodyPr>
          <a:lstStyle/>
          <a:p>
            <a:pPr latinLnBrk="0"/>
            <a:r>
              <a:rPr lang="en-US" sz="1400" dirty="0" smtClean="0">
                <a:latin typeface="Arial" pitchFamily="34" charset="0"/>
                <a:cs typeface="Arial" pitchFamily="34" charset="0"/>
              </a:rPr>
              <a:t>4. </a:t>
            </a:r>
            <a:r>
              <a:rPr lang="en-US" sz="1200" dirty="0" smtClean="0">
                <a:latin typeface="Arial" pitchFamily="34" charset="0"/>
                <a:cs typeface="Arial" pitchFamily="34" charset="0"/>
              </a:rPr>
              <a:t>The analysis underscores the significance of annual premium as the most </a:t>
            </a:r>
            <a:r>
              <a:rPr lang="en-US" sz="1200" dirty="0" smtClean="0">
                <a:latin typeface="Arial" pitchFamily="34" charset="0"/>
                <a:cs typeface="Arial" pitchFamily="34" charset="0"/>
              </a:rPr>
              <a:t>influential </a:t>
            </a:r>
          </a:p>
          <a:p>
            <a:pPr marL="182880" latinLnBrk="0"/>
            <a:r>
              <a:rPr lang="en-US" sz="1200" dirty="0" smtClean="0">
                <a:latin typeface="Arial" pitchFamily="34" charset="0"/>
                <a:cs typeface="Arial" pitchFamily="34" charset="0"/>
              </a:rPr>
              <a:t>determinant </a:t>
            </a:r>
            <a:r>
              <a:rPr lang="en-US" sz="1200" dirty="0" smtClean="0">
                <a:latin typeface="Arial" pitchFamily="34" charset="0"/>
                <a:cs typeface="Arial" pitchFamily="34" charset="0"/>
              </a:rPr>
              <a:t>in predicting customer interest in additional insurance products. This insight suggests the importance of tailored pricing strategies and personalized offerings to effectively target and engage potential customers.</a:t>
            </a:r>
          </a:p>
        </p:txBody>
      </p:sp>
      <p:cxnSp>
        <p:nvCxnSpPr>
          <p:cNvPr id="9" name="직선 연결선 8"/>
          <p:cNvCxnSpPr/>
          <p:nvPr/>
        </p:nvCxnSpPr>
        <p:spPr>
          <a:xfrm rot="5400000">
            <a:off x="-180691" y="1042659"/>
            <a:ext cx="107157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타원 9"/>
          <p:cNvSpPr/>
          <p:nvPr/>
        </p:nvSpPr>
        <p:spPr>
          <a:xfrm>
            <a:off x="714348" y="2143122"/>
            <a:ext cx="357190" cy="3571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714348" y="2071684"/>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Times New Roman" pitchFamily="18" charset="0"/>
                <a:cs typeface="Times New Roman" pitchFamily="18" charset="0"/>
              </a:rPr>
              <a:t>3</a:t>
            </a:r>
            <a:endParaRPr lang="ko-KR" altLang="en-US" dirty="0">
              <a:solidFill>
                <a:schemeClr val="bg1"/>
              </a:solidFill>
              <a:latin typeface="Times New Roman" pitchFamily="18" charset="0"/>
              <a:cs typeface="Times New Roman" pitchFamily="18" charset="0"/>
            </a:endParaRPr>
          </a:p>
        </p:txBody>
      </p:sp>
      <p:sp>
        <p:nvSpPr>
          <p:cNvPr id="12" name="타원 11"/>
          <p:cNvSpPr/>
          <p:nvPr/>
        </p:nvSpPr>
        <p:spPr>
          <a:xfrm>
            <a:off x="714348" y="3500444"/>
            <a:ext cx="357190" cy="3571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714348" y="3429006"/>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Times New Roman" pitchFamily="18" charset="0"/>
                <a:cs typeface="Times New Roman" pitchFamily="18" charset="0"/>
              </a:rPr>
              <a:t>4</a:t>
            </a:r>
            <a:endParaRPr lang="ko-KR" alt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0" y="0"/>
            <a:ext cx="9144000" cy="3214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685800" y="2140758"/>
            <a:ext cx="7772400" cy="1102519"/>
          </a:xfrm>
        </p:spPr>
        <p:txBody>
          <a:bodyPr/>
          <a:lstStyle/>
          <a:p>
            <a:r>
              <a:rPr lang="en-US" altLang="ko-KR" b="1" dirty="0" smtClean="0">
                <a:latin typeface="Times New Roman" pitchFamily="18" charset="0"/>
                <a:cs typeface="Times New Roman" pitchFamily="18" charset="0"/>
              </a:rPr>
              <a:t>Visualizations</a:t>
            </a:r>
            <a:endParaRPr lang="ko-KR" altLang="en-US" b="1" dirty="0">
              <a:latin typeface="Times New Roman" pitchFamily="18" charset="0"/>
              <a:cs typeface="Times New Roman" pitchFamily="18" charset="0"/>
            </a:endParaRPr>
          </a:p>
        </p:txBody>
      </p:sp>
      <p:sp>
        <p:nvSpPr>
          <p:cNvPr id="4" name="부제목 3"/>
          <p:cNvSpPr>
            <a:spLocks noGrp="1"/>
          </p:cNvSpPr>
          <p:nvPr>
            <p:ph type="subTitle" idx="1"/>
          </p:nvPr>
        </p:nvSpPr>
        <p:spPr>
          <a:xfrm>
            <a:off x="2357422" y="3257564"/>
            <a:ext cx="4429156" cy="1314450"/>
          </a:xfrm>
        </p:spPr>
        <p:txBody>
          <a:bodyPr>
            <a:normAutofit/>
          </a:bodyPr>
          <a:lstStyle/>
          <a:p>
            <a:pPr latinLnBrk="0"/>
            <a:r>
              <a:rPr lang="en-US" sz="2800" dirty="0" smtClean="0">
                <a:latin typeface="Arial" pitchFamily="34" charset="0"/>
                <a:cs typeface="Arial" pitchFamily="34" charset="0"/>
              </a:rPr>
              <a:t>Data visualizations using </a:t>
            </a:r>
            <a:r>
              <a:rPr lang="en-US" sz="2800" dirty="0" err="1" smtClean="0">
                <a:latin typeface="Arial" pitchFamily="34" charset="0"/>
                <a:cs typeface="Arial" pitchFamily="34" charset="0"/>
              </a:rPr>
              <a:t>matplotlib</a:t>
            </a:r>
            <a:r>
              <a:rPr lang="en-US" sz="2800" dirty="0" smtClean="0">
                <a:latin typeface="Arial" pitchFamily="34" charset="0"/>
                <a:cs typeface="Arial" pitchFamily="34" charset="0"/>
              </a:rPr>
              <a:t> and </a:t>
            </a:r>
            <a:r>
              <a:rPr lang="en-US" sz="2800" dirty="0" err="1" smtClean="0">
                <a:latin typeface="Arial" pitchFamily="34" charset="0"/>
                <a:cs typeface="Arial" pitchFamily="34" charset="0"/>
              </a:rPr>
              <a:t>seaborn</a:t>
            </a:r>
            <a:endParaRPr lang="ko-KR" alt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Age Distribution of Customers</a:t>
            </a:r>
            <a:endParaRPr lang="ko-KR" altLang="en-US" sz="3200" b="1" dirty="0">
              <a:latin typeface="Times New Roman" pitchFamily="18" charset="0"/>
              <a:cs typeface="Times New Roman" pitchFamily="18" charset="0"/>
            </a:endParaRPr>
          </a:p>
        </p:txBody>
      </p:sp>
      <p:pic>
        <p:nvPicPr>
          <p:cNvPr id="4" name="내용 개체 틀 3" descr="histogramofage.png"/>
          <p:cNvPicPr>
            <a:picLocks noGrp="1" noChangeAspect="1"/>
          </p:cNvPicPr>
          <p:nvPr>
            <p:ph idx="1"/>
          </p:nvPr>
        </p:nvPicPr>
        <p:blipFill>
          <a:blip r:embed="rId2"/>
          <a:stretch>
            <a:fillRect/>
          </a:stretch>
        </p:blipFill>
        <p:spPr>
          <a:xfrm>
            <a:off x="500036" y="1183276"/>
            <a:ext cx="3807831" cy="2941534"/>
          </a:xfrm>
          <a:ln>
            <a:solidFill>
              <a:schemeClr val="bg1"/>
            </a:solidFill>
          </a:ln>
        </p:spPr>
      </p:pic>
      <p:sp>
        <p:nvSpPr>
          <p:cNvPr id="8" name="직사각형 7"/>
          <p:cNvSpPr/>
          <p:nvPr/>
        </p:nvSpPr>
        <p:spPr>
          <a:xfrm>
            <a:off x="1214414" y="4284003"/>
            <a:ext cx="6929486" cy="430887"/>
          </a:xfrm>
          <a:prstGeom prst="rect">
            <a:avLst/>
          </a:prstGeom>
        </p:spPr>
        <p:txBody>
          <a:bodyPr wrap="square">
            <a:spAutoFit/>
          </a:bodyPr>
          <a:lstStyle/>
          <a:p>
            <a:pPr algn="just" latinLnBrk="0"/>
            <a:r>
              <a:rPr lang="en-US" sz="1100" dirty="0" smtClean="0">
                <a:latin typeface="Arial" pitchFamily="34" charset="0"/>
                <a:cs typeface="Arial" pitchFamily="34" charset="0"/>
              </a:rPr>
              <a:t>The bar chart shows that 40-49 is the age group with the largest proportion of interested customers (20.1%). The proportion of the customers interested in vehicle insurance is smaller in older age groups.</a:t>
            </a:r>
            <a:endParaRPr lang="en-US" sz="1100" dirty="0">
              <a:latin typeface="Arial" pitchFamily="34" charset="0"/>
              <a:cs typeface="Arial" pitchFamily="34" charset="0"/>
            </a:endParaRPr>
          </a:p>
        </p:txBody>
      </p:sp>
      <p:pic>
        <p:nvPicPr>
          <p:cNvPr id="10" name="그림 9" descr="percentageofage.png"/>
          <p:cNvPicPr>
            <a:picLocks noChangeAspect="1"/>
          </p:cNvPicPr>
          <p:nvPr/>
        </p:nvPicPr>
        <p:blipFill>
          <a:blip r:embed="rId3"/>
          <a:stretch>
            <a:fillRect/>
          </a:stretch>
        </p:blipFill>
        <p:spPr>
          <a:xfrm>
            <a:off x="4786314" y="1183274"/>
            <a:ext cx="3714776" cy="2960112"/>
          </a:xfrm>
          <a:prstGeom prst="rect">
            <a:avLst/>
          </a:prstGeom>
        </p:spPr>
      </p:pic>
      <p:cxnSp>
        <p:nvCxnSpPr>
          <p:cNvPr id="9" name="직선 연결선 8"/>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Age Vs. Annual Premium Relationship</a:t>
            </a:r>
            <a:endParaRPr lang="ko-KR" altLang="en-US" sz="3200" b="1" dirty="0">
              <a:latin typeface="Times New Roman" pitchFamily="18" charset="0"/>
              <a:cs typeface="Times New Roman" pitchFamily="18" charset="0"/>
            </a:endParaRPr>
          </a:p>
        </p:txBody>
      </p:sp>
      <p:sp>
        <p:nvSpPr>
          <p:cNvPr id="8" name="직사각형 7"/>
          <p:cNvSpPr/>
          <p:nvPr/>
        </p:nvSpPr>
        <p:spPr>
          <a:xfrm>
            <a:off x="4643438" y="2425485"/>
            <a:ext cx="3357586" cy="646331"/>
          </a:xfrm>
          <a:prstGeom prst="rect">
            <a:avLst/>
          </a:prstGeom>
        </p:spPr>
        <p:txBody>
          <a:bodyPr wrap="square">
            <a:spAutoFit/>
          </a:bodyPr>
          <a:lstStyle/>
          <a:p>
            <a:pPr latinLnBrk="0"/>
            <a:r>
              <a:rPr lang="en-US" sz="1200" dirty="0" smtClean="0">
                <a:latin typeface="Arial" pitchFamily="34" charset="0"/>
                <a:cs typeface="Arial" pitchFamily="34" charset="0"/>
              </a:rPr>
              <a:t>The violin plot shows that older customers pay higher annual premium than younger customers on average.</a:t>
            </a:r>
          </a:p>
        </p:txBody>
      </p:sp>
      <p:pic>
        <p:nvPicPr>
          <p:cNvPr id="6" name="그림 5" descr="violinplot_age.png"/>
          <p:cNvPicPr>
            <a:picLocks noChangeAspect="1"/>
          </p:cNvPicPr>
          <p:nvPr/>
        </p:nvPicPr>
        <p:blipFill>
          <a:blip r:embed="rId2"/>
          <a:stretch>
            <a:fillRect/>
          </a:stretch>
        </p:blipFill>
        <p:spPr>
          <a:xfrm>
            <a:off x="428598" y="1428742"/>
            <a:ext cx="3929088" cy="3035204"/>
          </a:xfrm>
          <a:prstGeom prst="rect">
            <a:avLst/>
          </a:prstGeom>
        </p:spPr>
      </p:pic>
      <p:cxnSp>
        <p:nvCxnSpPr>
          <p:cNvPr id="7" name="직선 연결선 6"/>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949</TotalTime>
  <Words>1071</Words>
  <Application>Microsoft Office PowerPoint</Application>
  <PresentationFormat>화면 슬라이드 쇼(16:9)</PresentationFormat>
  <Paragraphs>118</Paragraphs>
  <Slides>21</Slides>
  <Notes>4</Notes>
  <HiddenSlides>0</HiddenSlides>
  <MMClips>0</MMClips>
  <ScaleCrop>false</ScaleCrop>
  <HeadingPairs>
    <vt:vector size="4" baseType="variant">
      <vt:variant>
        <vt:lpstr>테마</vt:lpstr>
      </vt:variant>
      <vt:variant>
        <vt:i4>1</vt:i4>
      </vt:variant>
      <vt:variant>
        <vt:lpstr>슬라이드 제목</vt:lpstr>
      </vt:variant>
      <vt:variant>
        <vt:i4>21</vt:i4>
      </vt:variant>
    </vt:vector>
  </HeadingPairs>
  <TitlesOfParts>
    <vt:vector size="22" baseType="lpstr">
      <vt:lpstr>Office 테마</vt:lpstr>
      <vt:lpstr>Car Insurance Customer  Prediction</vt:lpstr>
      <vt:lpstr>Problem Statement</vt:lpstr>
      <vt:lpstr>Dataset Used</vt:lpstr>
      <vt:lpstr>Approach</vt:lpstr>
      <vt:lpstr>Key Findings 1</vt:lpstr>
      <vt:lpstr>Key Findings 2</vt:lpstr>
      <vt:lpstr>Visualizations</vt:lpstr>
      <vt:lpstr>Age Distribution of Customers</vt:lpstr>
      <vt:lpstr>Age Vs. Annual Premium Relationship</vt:lpstr>
      <vt:lpstr>Gender Distribution</vt:lpstr>
      <vt:lpstr>Vehicle Damage and Age</vt:lpstr>
      <vt:lpstr>Policy Sales Channel Distribution</vt:lpstr>
      <vt:lpstr>Vintage Distribution</vt:lpstr>
      <vt:lpstr>Correlation Analysis</vt:lpstr>
      <vt:lpstr>Model Building and Evaluation</vt:lpstr>
      <vt:lpstr>Feature Selection</vt:lpstr>
      <vt:lpstr>Cumulative Gains Curve</vt:lpstr>
      <vt:lpstr>Model Performance</vt:lpstr>
      <vt:lpstr>Feature Importance</vt:lpstr>
      <vt:lpstr>Conclusion</vt:lpstr>
      <vt:lpstr>Thank you</vt:lpstr>
    </vt:vector>
  </TitlesOfParts>
  <Company>R&amp;D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Insurance Sales Prediction</dc:title>
  <dc:creator>Microsoft Corporation</dc:creator>
  <cp:lastModifiedBy>eunbin5004@gmail.com</cp:lastModifiedBy>
  <cp:revision>51</cp:revision>
  <dcterms:created xsi:type="dcterms:W3CDTF">2006-10-05T04:04:58Z</dcterms:created>
  <dcterms:modified xsi:type="dcterms:W3CDTF">2024-07-03T13:54:30Z</dcterms:modified>
</cp:coreProperties>
</file>