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315" r:id="rId2"/>
    <p:sldId id="257" r:id="rId3"/>
    <p:sldId id="309" r:id="rId4"/>
    <p:sldId id="258" r:id="rId5"/>
    <p:sldId id="285" r:id="rId6"/>
    <p:sldId id="279" r:id="rId7"/>
    <p:sldId id="287" r:id="rId8"/>
    <p:sldId id="300" r:id="rId9"/>
    <p:sldId id="305" r:id="rId10"/>
    <p:sldId id="308" r:id="rId11"/>
    <p:sldId id="284" r:id="rId12"/>
    <p:sldId id="294" r:id="rId13"/>
    <p:sldId id="298" r:id="rId14"/>
    <p:sldId id="307" r:id="rId15"/>
    <p:sldId id="314" r:id="rId16"/>
    <p:sldId id="310" r:id="rId17"/>
    <p:sldId id="313" r:id="rId18"/>
    <p:sldId id="277" r:id="rId19"/>
    <p:sldId id="282" r:id="rId20"/>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153" autoAdjust="0"/>
    <p:restoredTop sz="98257" autoAdjust="0"/>
  </p:normalViewPr>
  <p:slideViewPr>
    <p:cSldViewPr>
      <p:cViewPr>
        <p:scale>
          <a:sx n="80" d="100"/>
          <a:sy n="80" d="100"/>
        </p:scale>
        <p:origin x="-856" y="-17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A47AC3-57F5-4C55-8CFA-2A18752E0330}" type="datetimeFigureOut">
              <a:rPr lang="ko-KR" altLang="en-US" smtClean="0"/>
              <a:pPr/>
              <a:t>2024-07-03</a:t>
            </a:fld>
            <a:endParaRPr lang="ko-KR" altLang="en-US"/>
          </a:p>
        </p:txBody>
      </p:sp>
      <p:sp>
        <p:nvSpPr>
          <p:cNvPr id="4" name="슬라이드 이미지 개체 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3FC119-0583-4F16-8C6C-EA5E2F41D3B8}"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5F3FC119-0583-4F16-8C6C-EA5E2F41D3B8}" type="slidenum">
              <a:rPr lang="ko-KR" altLang="en-US" smtClean="0"/>
              <a:pPr/>
              <a:t>7</a:t>
            </a:fld>
            <a:endParaRPr lang="ko-KR"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5F3FC119-0583-4F16-8C6C-EA5E2F41D3B8}" type="slidenum">
              <a:rPr lang="ko-KR" altLang="en-US" smtClean="0"/>
              <a:pPr/>
              <a:t>10</a:t>
            </a:fld>
            <a:endParaRPr lang="ko-KR"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5F3FC119-0583-4F16-8C6C-EA5E2F41D3B8}" type="slidenum">
              <a:rPr lang="ko-KR" altLang="en-US" smtClean="0"/>
              <a:pPr/>
              <a:t>12</a:t>
            </a:fld>
            <a:endParaRPr lang="ko-KR"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5F3FC119-0583-4F16-8C6C-EA5E2F41D3B8}" type="slidenum">
              <a:rPr lang="ko-KR" altLang="en-US" smtClean="0"/>
              <a:pPr/>
              <a:t>15</a:t>
            </a:fld>
            <a:endParaRPr lang="ko-KR"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5F3FC119-0583-4F16-8C6C-EA5E2F41D3B8}" type="slidenum">
              <a:rPr lang="ko-KR" altLang="en-US" smtClean="0"/>
              <a:pPr/>
              <a:t>18</a:t>
            </a:fld>
            <a:endParaRPr lang="ko-KR"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1597820"/>
            <a:ext cx="7772400" cy="1102519"/>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FB30EDBD-1C2D-4C1E-B459-B60219FAB484}" type="datetimeFigureOut">
              <a:rPr lang="ko-KR" altLang="en-US" smtClean="0"/>
              <a:pPr/>
              <a:t>2024-07-03</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a:t>
            </a:fld>
            <a:endParaRPr lang="ko-KR"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B30EDBD-1C2D-4C1E-B459-B60219FAB484}" type="datetimeFigureOut">
              <a:rPr lang="ko-KR" altLang="en-US" smtClean="0"/>
              <a:pPr/>
              <a:t>2024-07-03</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a:t>
            </a:fld>
            <a:endParaRPr lang="ko-KR"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05980"/>
            <a:ext cx="2057400" cy="4388644"/>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05980"/>
            <a:ext cx="6019800" cy="4388644"/>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B30EDBD-1C2D-4C1E-B459-B60219FAB484}" type="datetimeFigureOut">
              <a:rPr lang="ko-KR" altLang="en-US" smtClean="0"/>
              <a:pPr/>
              <a:t>2024-07-03</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a:t>
            </a:fld>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B30EDBD-1C2D-4C1E-B459-B60219FAB484}" type="datetimeFigureOut">
              <a:rPr lang="ko-KR" altLang="en-US" smtClean="0"/>
              <a:pPr/>
              <a:t>2024-07-03</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a:t>
            </a:fld>
            <a:endParaRPr lang="ko-KR"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3305176"/>
            <a:ext cx="7772400" cy="1021556"/>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FB30EDBD-1C2D-4C1E-B459-B60219FAB484}" type="datetimeFigureOut">
              <a:rPr lang="ko-KR" altLang="en-US" smtClean="0"/>
              <a:pPr/>
              <a:t>2024-07-03</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a:t>
            </a:fld>
            <a:endParaRPr lang="ko-KR"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FB30EDBD-1C2D-4C1E-B459-B60219FAB484}" type="datetimeFigureOut">
              <a:rPr lang="ko-KR" altLang="en-US" smtClean="0"/>
              <a:pPr/>
              <a:t>2024-07-03</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pPr/>
              <a:t>‹#›</a:t>
            </a:fld>
            <a:endParaRPr lang="ko-KR"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FB30EDBD-1C2D-4C1E-B459-B60219FAB484}" type="datetimeFigureOut">
              <a:rPr lang="ko-KR" altLang="en-US" smtClean="0"/>
              <a:pPr/>
              <a:t>2024-07-03</a:t>
            </a:fld>
            <a:endParaRPr lang="ko-KR" altLang="en-US" dirty="0"/>
          </a:p>
        </p:txBody>
      </p:sp>
      <p:sp>
        <p:nvSpPr>
          <p:cNvPr id="8" name="바닥글 개체 틀 7"/>
          <p:cNvSpPr>
            <a:spLocks noGrp="1"/>
          </p:cNvSpPr>
          <p:nvPr>
            <p:ph type="ftr" sz="quarter" idx="11"/>
          </p:nvPr>
        </p:nvSpPr>
        <p:spPr/>
        <p:txBody>
          <a:bodyPr/>
          <a:lstStyle/>
          <a:p>
            <a:endParaRPr lang="ko-KR" altLang="en-US" dirty="0"/>
          </a:p>
        </p:txBody>
      </p:sp>
      <p:sp>
        <p:nvSpPr>
          <p:cNvPr id="9" name="슬라이드 번호 개체 틀 8"/>
          <p:cNvSpPr>
            <a:spLocks noGrp="1"/>
          </p:cNvSpPr>
          <p:nvPr>
            <p:ph type="sldNum" sz="quarter" idx="12"/>
          </p:nvPr>
        </p:nvSpPr>
        <p:spPr/>
        <p:txBody>
          <a:bodyPr/>
          <a:lstStyle/>
          <a:p>
            <a:fld id="{4BEDD84E-25D4-4983-8AA1-2863C96F08D9}" type="slidenum">
              <a:rPr lang="ko-KR" altLang="en-US" smtClean="0"/>
              <a:pPr/>
              <a:t>‹#›</a:t>
            </a:fld>
            <a:endParaRPr lang="ko-KR"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FB30EDBD-1C2D-4C1E-B459-B60219FAB484}" type="datetimeFigureOut">
              <a:rPr lang="ko-KR" altLang="en-US" smtClean="0"/>
              <a:pPr/>
              <a:t>2024-07-03</a:t>
            </a:fld>
            <a:endParaRPr lang="ko-KR" altLang="en-US" dirty="0"/>
          </a:p>
        </p:txBody>
      </p:sp>
      <p:sp>
        <p:nvSpPr>
          <p:cNvPr id="4" name="바닥글 개체 틀 3"/>
          <p:cNvSpPr>
            <a:spLocks noGrp="1"/>
          </p:cNvSpPr>
          <p:nvPr>
            <p:ph type="ftr" sz="quarter" idx="11"/>
          </p:nvPr>
        </p:nvSpPr>
        <p:spPr/>
        <p:txBody>
          <a:bodyPr/>
          <a:lstStyle/>
          <a:p>
            <a:endParaRPr lang="ko-KR" altLang="en-US" dirty="0"/>
          </a:p>
        </p:txBody>
      </p:sp>
      <p:sp>
        <p:nvSpPr>
          <p:cNvPr id="5" name="슬라이드 번호 개체 틀 4"/>
          <p:cNvSpPr>
            <a:spLocks noGrp="1"/>
          </p:cNvSpPr>
          <p:nvPr>
            <p:ph type="sldNum" sz="quarter" idx="12"/>
          </p:nvPr>
        </p:nvSpPr>
        <p:spPr/>
        <p:txBody>
          <a:bodyPr/>
          <a:lstStyle/>
          <a:p>
            <a:fld id="{4BEDD84E-25D4-4983-8AA1-2863C96F08D9}" type="slidenum">
              <a:rPr lang="ko-KR" altLang="en-US" smtClean="0"/>
              <a:pPr/>
              <a:t>‹#›</a:t>
            </a:fld>
            <a:endParaRPr lang="ko-KR"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FB30EDBD-1C2D-4C1E-B459-B60219FAB484}" type="datetimeFigureOut">
              <a:rPr lang="ko-KR" altLang="en-US" smtClean="0"/>
              <a:pPr/>
              <a:t>2024-07-03</a:t>
            </a:fld>
            <a:endParaRPr lang="ko-KR" altLang="en-US" dirty="0"/>
          </a:p>
        </p:txBody>
      </p:sp>
      <p:sp>
        <p:nvSpPr>
          <p:cNvPr id="3" name="바닥글 개체 틀 2"/>
          <p:cNvSpPr>
            <a:spLocks noGrp="1"/>
          </p:cNvSpPr>
          <p:nvPr>
            <p:ph type="ftr" sz="quarter" idx="11"/>
          </p:nvPr>
        </p:nvSpPr>
        <p:spPr/>
        <p:txBody>
          <a:bodyPr/>
          <a:lstStyle/>
          <a:p>
            <a:endParaRPr lang="ko-KR" altLang="en-US"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a:t>
            </a:fld>
            <a:endParaRPr lang="ko-KR"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3" y="204787"/>
            <a:ext cx="3008313" cy="871538"/>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B30EDBD-1C2D-4C1E-B459-B60219FAB484}" type="datetimeFigureOut">
              <a:rPr lang="ko-KR" altLang="en-US" smtClean="0"/>
              <a:pPr/>
              <a:t>2024-07-03</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pPr/>
              <a:t>‹#›</a:t>
            </a:fld>
            <a:endParaRPr lang="ko-KR"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3600451"/>
            <a:ext cx="5486400" cy="425054"/>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B30EDBD-1C2D-4C1E-B459-B60219FAB484}" type="datetimeFigureOut">
              <a:rPr lang="ko-KR" altLang="en-US" smtClean="0"/>
              <a:pPr/>
              <a:t>2024-07-03</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pPr/>
              <a:t>‹#›</a:t>
            </a:fld>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B30EDBD-1C2D-4C1E-B459-B60219FAB484}" type="datetimeFigureOut">
              <a:rPr lang="ko-KR" altLang="en-US" smtClean="0"/>
              <a:pPr/>
              <a:t>2024-07-03</a:t>
            </a:fld>
            <a:endParaRPr lang="ko-KR" altLang="en-US" dirty="0"/>
          </a:p>
        </p:txBody>
      </p:sp>
      <p:sp>
        <p:nvSpPr>
          <p:cNvPr id="5" name="바닥글 개체 틀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p>
        </p:txBody>
      </p:sp>
      <p:sp>
        <p:nvSpPr>
          <p:cNvPr id="6" name="슬라이드 번호 개체 틀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BEDD84E-25D4-4983-8AA1-2863C96F08D9}" type="slidenum">
              <a:rPr lang="ko-KR" altLang="en-US" smtClean="0"/>
              <a:pPr/>
              <a:t>‹#›</a:t>
            </a:fld>
            <a:endParaRPr lang="ko-KR" alt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bebe5004/Eunbin-Yoo-s-Portfolio/tree/main/Car%20Insurance%20Customer%20Segmentation%20Analysis" TargetMode="External"/><Relationship Id="rId2" Type="http://schemas.openxmlformats.org/officeDocument/2006/relationships/hyperlink" Target="http://www.kaggle.com/datasets/anmolkumar/health-insurance-cross-sell-prediction/data?select=train.csv" TargetMode="External"/><Relationship Id="rId1" Type="http://schemas.openxmlformats.org/officeDocument/2006/relationships/slideLayout" Target="../slideLayouts/slideLayout2.xml"/><Relationship Id="rId4" Type="http://schemas.openxmlformats.org/officeDocument/2006/relationships/hyperlink" Target="https://github.com/bebe5004/Eunbin-Yoo-s-Portfolio/tree/main?tab=readme-ov-fi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94" name="Picture 10" descr="Types of car insurance you can purchase in the US | Insurance Business  America"/>
          <p:cNvPicPr>
            <a:picLocks noChangeAspect="1" noChangeArrowheads="1"/>
          </p:cNvPicPr>
          <p:nvPr/>
        </p:nvPicPr>
        <p:blipFill>
          <a:blip r:embed="rId2">
            <a:grayscl/>
          </a:blip>
          <a:srcRect l="12222" t="1461" r="17778" b="1616"/>
          <a:stretch>
            <a:fillRect/>
          </a:stretch>
        </p:blipFill>
        <p:spPr bwMode="auto">
          <a:xfrm>
            <a:off x="4500562" y="857238"/>
            <a:ext cx="4643438" cy="4286262"/>
          </a:xfrm>
          <a:prstGeom prst="rect">
            <a:avLst/>
          </a:prstGeom>
          <a:noFill/>
        </p:spPr>
      </p:pic>
      <p:sp>
        <p:nvSpPr>
          <p:cNvPr id="15" name="직사각형 14"/>
          <p:cNvSpPr/>
          <p:nvPr/>
        </p:nvSpPr>
        <p:spPr>
          <a:xfrm>
            <a:off x="0" y="857238"/>
            <a:ext cx="4500562" cy="42862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ctrTitle"/>
          </p:nvPr>
        </p:nvSpPr>
        <p:spPr>
          <a:xfrm>
            <a:off x="571472" y="2000246"/>
            <a:ext cx="5143536" cy="1102519"/>
          </a:xfrm>
        </p:spPr>
        <p:txBody>
          <a:bodyPr>
            <a:noAutofit/>
          </a:bodyPr>
          <a:lstStyle/>
          <a:p>
            <a:pPr algn="l" latinLnBrk="0"/>
            <a:r>
              <a:rPr lang="en-US" altLang="ko-KR" sz="3600" b="1" dirty="0" smtClean="0">
                <a:ln w="18415" cmpd="sng">
                  <a:noFill/>
                  <a:prstDash val="solid"/>
                </a:ln>
                <a:solidFill>
                  <a:schemeClr val="tx1">
                    <a:lumMod val="65000"/>
                    <a:lumOff val="35000"/>
                  </a:schemeClr>
                </a:solidFill>
                <a:latin typeface="Arial" pitchFamily="34" charset="0"/>
                <a:cs typeface="Arial" pitchFamily="34" charset="0"/>
              </a:rPr>
              <a:t>Car </a:t>
            </a:r>
            <a:r>
              <a:rPr lang="en-US" altLang="ko-KR" sz="3600" b="1" dirty="0" smtClean="0">
                <a:ln w="18415" cmpd="sng">
                  <a:noFill/>
                  <a:prstDash val="solid"/>
                </a:ln>
                <a:solidFill>
                  <a:schemeClr val="tx1">
                    <a:lumMod val="65000"/>
                    <a:lumOff val="35000"/>
                  </a:schemeClr>
                </a:solidFill>
                <a:latin typeface="Arial" pitchFamily="34" charset="0"/>
                <a:cs typeface="Arial" pitchFamily="34" charset="0"/>
              </a:rPr>
              <a:t>Insurance</a:t>
            </a:r>
            <a:r>
              <a:rPr lang="en-US" altLang="ko-KR" sz="3600" b="1" dirty="0" smtClean="0">
                <a:ln w="18415" cmpd="sng">
                  <a:noFill/>
                  <a:prstDash val="solid"/>
                </a:ln>
                <a:solidFill>
                  <a:schemeClr val="tx1">
                    <a:lumMod val="65000"/>
                    <a:lumOff val="35000"/>
                  </a:schemeClr>
                </a:solidFill>
                <a:latin typeface="Arial" pitchFamily="34" charset="0"/>
                <a:cs typeface="Arial" pitchFamily="34" charset="0"/>
              </a:rPr>
              <a:t/>
            </a:r>
            <a:br>
              <a:rPr lang="en-US" altLang="ko-KR" sz="3600" b="1" dirty="0" smtClean="0">
                <a:ln w="18415" cmpd="sng">
                  <a:noFill/>
                  <a:prstDash val="solid"/>
                </a:ln>
                <a:solidFill>
                  <a:schemeClr val="tx1">
                    <a:lumMod val="65000"/>
                    <a:lumOff val="35000"/>
                  </a:schemeClr>
                </a:solidFill>
                <a:latin typeface="Arial" pitchFamily="34" charset="0"/>
                <a:cs typeface="Arial" pitchFamily="34" charset="0"/>
              </a:rPr>
            </a:br>
            <a:r>
              <a:rPr lang="en-US" altLang="ko-KR" sz="3600" b="1" dirty="0" smtClean="0">
                <a:ln w="18415" cmpd="sng">
                  <a:noFill/>
                  <a:prstDash val="solid"/>
                </a:ln>
                <a:solidFill>
                  <a:schemeClr val="tx1">
                    <a:lumMod val="65000"/>
                    <a:lumOff val="35000"/>
                  </a:schemeClr>
                </a:solidFill>
                <a:latin typeface="Arial" pitchFamily="34" charset="0"/>
                <a:cs typeface="Arial" pitchFamily="34" charset="0"/>
              </a:rPr>
              <a:t>Customer Segmentation</a:t>
            </a:r>
            <a:endParaRPr lang="ko-KR" altLang="en-US" sz="3600" b="1" dirty="0">
              <a:ln w="18415" cmpd="sng">
                <a:noFill/>
                <a:prstDash val="solid"/>
              </a:ln>
              <a:solidFill>
                <a:schemeClr val="tx1">
                  <a:lumMod val="65000"/>
                  <a:lumOff val="35000"/>
                </a:schemeClr>
              </a:solidFill>
              <a:latin typeface="Arial" pitchFamily="34" charset="0"/>
              <a:cs typeface="Arial" pitchFamily="34" charset="0"/>
            </a:endParaRPr>
          </a:p>
        </p:txBody>
      </p:sp>
      <p:sp>
        <p:nvSpPr>
          <p:cNvPr id="3" name="부제목 2"/>
          <p:cNvSpPr>
            <a:spLocks noGrp="1"/>
          </p:cNvSpPr>
          <p:nvPr>
            <p:ph type="subTitle" idx="1"/>
          </p:nvPr>
        </p:nvSpPr>
        <p:spPr>
          <a:xfrm>
            <a:off x="214282" y="257168"/>
            <a:ext cx="2214578" cy="457194"/>
          </a:xfrm>
        </p:spPr>
        <p:txBody>
          <a:bodyPr>
            <a:normAutofit/>
          </a:bodyPr>
          <a:lstStyle/>
          <a:p>
            <a:pPr algn="l"/>
            <a:r>
              <a:rPr lang="en-US" altLang="ko-KR" sz="1800" dirty="0" err="1" smtClean="0">
                <a:ln w="18415" cmpd="sng">
                  <a:noFill/>
                  <a:prstDash val="solid"/>
                </a:ln>
                <a:solidFill>
                  <a:schemeClr val="tx1">
                    <a:lumMod val="65000"/>
                    <a:lumOff val="35000"/>
                  </a:schemeClr>
                </a:solidFill>
                <a:latin typeface="Arial" pitchFamily="34" charset="0"/>
                <a:cs typeface="Arial" pitchFamily="34" charset="0"/>
              </a:rPr>
              <a:t>Eunbin</a:t>
            </a:r>
            <a:r>
              <a:rPr lang="en-US" altLang="ko-KR" sz="1800" dirty="0" smtClean="0">
                <a:ln w="18415" cmpd="sng">
                  <a:noFill/>
                  <a:prstDash val="solid"/>
                </a:ln>
                <a:solidFill>
                  <a:schemeClr val="tx1">
                    <a:lumMod val="65000"/>
                    <a:lumOff val="35000"/>
                  </a:schemeClr>
                </a:solidFill>
                <a:latin typeface="Arial" pitchFamily="34" charset="0"/>
                <a:cs typeface="Arial" pitchFamily="34" charset="0"/>
              </a:rPr>
              <a:t> </a:t>
            </a:r>
            <a:r>
              <a:rPr lang="en-US" altLang="ko-KR" sz="1800" dirty="0" err="1" smtClean="0">
                <a:ln w="18415" cmpd="sng">
                  <a:noFill/>
                  <a:prstDash val="solid"/>
                </a:ln>
                <a:solidFill>
                  <a:schemeClr val="tx1">
                    <a:lumMod val="65000"/>
                    <a:lumOff val="35000"/>
                  </a:schemeClr>
                </a:solidFill>
                <a:latin typeface="Arial" pitchFamily="34" charset="0"/>
                <a:cs typeface="Arial" pitchFamily="34" charset="0"/>
              </a:rPr>
              <a:t>Yoo</a:t>
            </a:r>
            <a:endParaRPr lang="ko-KR" altLang="en-US" sz="1800" dirty="0">
              <a:ln w="18415" cmpd="sng">
                <a:noFill/>
                <a:prstDash val="solid"/>
              </a:ln>
              <a:solidFill>
                <a:schemeClr val="tx1">
                  <a:lumMod val="65000"/>
                  <a:lumOff val="35000"/>
                </a:schemeClr>
              </a:solidFill>
              <a:latin typeface="Arial" pitchFamily="34" charset="0"/>
              <a:cs typeface="Arial" pitchFamily="34" charset="0"/>
            </a:endParaRPr>
          </a:p>
        </p:txBody>
      </p:sp>
      <p:sp>
        <p:nvSpPr>
          <p:cNvPr id="37890" name="AutoShape 2" descr="C:\Users\eunbi\Desktop\Portfolio\--pngs\car-insurance.png"/>
          <p:cNvSpPr>
            <a:spLocks noChangeAspect="1" noChangeArrowheads="1"/>
          </p:cNvSpPr>
          <p:nvPr/>
        </p:nvSpPr>
        <p:spPr bwMode="auto">
          <a:xfrm>
            <a:off x="76200" y="-136525"/>
            <a:ext cx="298450" cy="298450"/>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sp>
        <p:nvSpPr>
          <p:cNvPr id="37892" name="AutoShape 4" descr="C:\Users\eunbi\Desktop\Portfolio\--pngs\car-insurance.png"/>
          <p:cNvSpPr>
            <a:spLocks noChangeAspect="1" noChangeArrowheads="1"/>
          </p:cNvSpPr>
          <p:nvPr/>
        </p:nvSpPr>
        <p:spPr bwMode="auto">
          <a:xfrm>
            <a:off x="76200" y="-136525"/>
            <a:ext cx="298450" cy="298450"/>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sp>
        <p:nvSpPr>
          <p:cNvPr id="37894" name="AutoShape 6" descr="C:\Users\eunbi\Desktop\Portfolio\--pngs\car.png"/>
          <p:cNvSpPr>
            <a:spLocks noChangeAspect="1" noChangeArrowheads="1"/>
          </p:cNvSpPr>
          <p:nvPr/>
        </p:nvSpPr>
        <p:spPr bwMode="auto">
          <a:xfrm>
            <a:off x="76200" y="-136525"/>
            <a:ext cx="298450" cy="298450"/>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sp>
        <p:nvSpPr>
          <p:cNvPr id="37896" name="AutoShape 8" descr="C:\Users\eunbi\Desktop\Portfolio\--pngs\car.png"/>
          <p:cNvSpPr>
            <a:spLocks noChangeAspect="1" noChangeArrowheads="1"/>
          </p:cNvSpPr>
          <p:nvPr/>
        </p:nvSpPr>
        <p:spPr bwMode="auto">
          <a:xfrm>
            <a:off x="76200" y="-136525"/>
            <a:ext cx="298450" cy="298450"/>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sp>
        <p:nvSpPr>
          <p:cNvPr id="17" name="제목 1"/>
          <p:cNvSpPr txBox="1">
            <a:spLocks/>
          </p:cNvSpPr>
          <p:nvPr/>
        </p:nvSpPr>
        <p:spPr>
          <a:xfrm>
            <a:off x="571472" y="3755247"/>
            <a:ext cx="3143272" cy="459577"/>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ko-KR" sz="1400" b="1" i="0" u="none" strike="noStrike" kern="1200" cap="none" spc="0" normalizeH="0" baseline="0" noProof="0" dirty="0" smtClean="0">
                <a:ln w="18415" cmpd="sng">
                  <a:noFill/>
                  <a:prstDash val="solid"/>
                </a:ln>
                <a:solidFill>
                  <a:schemeClr val="tx1">
                    <a:lumMod val="65000"/>
                    <a:lumOff val="35000"/>
                  </a:schemeClr>
                </a:solidFill>
                <a:effectLst/>
                <a:uLnTx/>
                <a:uFillTx/>
                <a:latin typeface="Arial" pitchFamily="34" charset="0"/>
                <a:ea typeface="+mj-ea"/>
                <a:cs typeface="Arial" pitchFamily="34" charset="0"/>
              </a:rPr>
              <a:t>Customer Analysis Using</a:t>
            </a:r>
            <a:r>
              <a:rPr kumimoji="0" lang="en-US" altLang="ko-KR" sz="1400" b="1" i="0" u="none" strike="noStrike" kern="1200" cap="none" spc="0" normalizeH="0" noProof="0" dirty="0" smtClean="0">
                <a:ln w="18415" cmpd="sng">
                  <a:noFill/>
                  <a:prstDash val="solid"/>
                </a:ln>
                <a:solidFill>
                  <a:schemeClr val="tx1">
                    <a:lumMod val="65000"/>
                    <a:lumOff val="35000"/>
                  </a:schemeClr>
                </a:solidFill>
                <a:effectLst/>
                <a:uLnTx/>
                <a:uFillTx/>
                <a:latin typeface="Arial" pitchFamily="34" charset="0"/>
                <a:ea typeface="+mj-ea"/>
                <a:cs typeface="Arial" pitchFamily="34" charset="0"/>
              </a:rPr>
              <a:t> PCA and K-means Clustering Algorithm</a:t>
            </a:r>
            <a:endParaRPr kumimoji="0" lang="ko-KR" altLang="en-US" sz="1400" b="1" i="0" u="none" strike="noStrike" kern="1200" cap="none" spc="0" normalizeH="0" baseline="0" noProof="0" dirty="0">
              <a:ln w="18415" cmpd="sng">
                <a:noFill/>
                <a:prstDash val="solid"/>
              </a:ln>
              <a:solidFill>
                <a:schemeClr val="tx1">
                  <a:lumMod val="65000"/>
                  <a:lumOff val="35000"/>
                </a:schemeClr>
              </a:solidFill>
              <a:effectLst/>
              <a:uLnTx/>
              <a:uFillTx/>
              <a:latin typeface="Arial" pitchFamily="34" charset="0"/>
              <a:ea typeface="+mj-ea"/>
              <a:cs typeface="Arial" pitchFamily="34" charset="0"/>
            </a:endParaRPr>
          </a:p>
        </p:txBody>
      </p:sp>
      <p:sp>
        <p:nvSpPr>
          <p:cNvPr id="20" name="부제목 2"/>
          <p:cNvSpPr txBox="1">
            <a:spLocks/>
          </p:cNvSpPr>
          <p:nvPr/>
        </p:nvSpPr>
        <p:spPr>
          <a:xfrm>
            <a:off x="6643702" y="257168"/>
            <a:ext cx="2714644" cy="457194"/>
          </a:xfrm>
          <a:prstGeom prst="rect">
            <a:avLst/>
          </a:prstGeom>
        </p:spPr>
        <p:txBody>
          <a:bodyPr vert="horz" lIns="91440" tIns="45720" rIns="91440" bIns="45720" rtlCol="0">
            <a:normAutofit/>
          </a:bodyP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1800" b="0" i="0" u="none" strike="noStrike" kern="1200" cap="none" spc="0" normalizeH="0" baseline="0" noProof="0" dirty="0" smtClean="0">
                <a:ln w="18415" cmpd="sng">
                  <a:noFill/>
                  <a:prstDash val="solid"/>
                </a:ln>
                <a:solidFill>
                  <a:schemeClr val="tx1">
                    <a:lumMod val="65000"/>
                    <a:lumOff val="35000"/>
                  </a:schemeClr>
                </a:solidFill>
                <a:effectLst/>
                <a:uLnTx/>
                <a:uFillTx/>
                <a:latin typeface="Arial" pitchFamily="34" charset="0"/>
                <a:ea typeface="+mn-ea"/>
                <a:cs typeface="Arial" pitchFamily="34" charset="0"/>
              </a:rPr>
              <a:t>Data Science</a:t>
            </a:r>
            <a:r>
              <a:rPr kumimoji="0" lang="en-US" altLang="ko-KR" sz="1800" b="0" i="0" u="none" strike="noStrike" kern="1200" cap="none" spc="0" normalizeH="0" noProof="0" dirty="0" smtClean="0">
                <a:ln w="18415" cmpd="sng">
                  <a:noFill/>
                  <a:prstDash val="solid"/>
                </a:ln>
                <a:solidFill>
                  <a:schemeClr val="tx1">
                    <a:lumMod val="65000"/>
                    <a:lumOff val="35000"/>
                  </a:schemeClr>
                </a:solidFill>
                <a:effectLst/>
                <a:uLnTx/>
                <a:uFillTx/>
                <a:latin typeface="Arial" pitchFamily="34" charset="0"/>
                <a:ea typeface="+mn-ea"/>
                <a:cs typeface="Arial" pitchFamily="34" charset="0"/>
              </a:rPr>
              <a:t> Project</a:t>
            </a:r>
            <a:endParaRPr kumimoji="0" lang="ko-KR" altLang="en-US" sz="1800" b="0" i="0" u="none" strike="noStrike" kern="1200" cap="none" spc="0" normalizeH="0" baseline="0" noProof="0" dirty="0">
              <a:ln w="18415" cmpd="sng">
                <a:noFill/>
                <a:prstDash val="solid"/>
              </a:ln>
              <a:solidFill>
                <a:schemeClr val="tx1">
                  <a:lumMod val="65000"/>
                  <a:lumOff val="35000"/>
                </a:schemeClr>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algn="l"/>
            <a:r>
              <a:rPr lang="en-US" altLang="ko-KR" sz="3200" b="1" dirty="0" smtClean="0">
                <a:latin typeface="Times New Roman" pitchFamily="18" charset="0"/>
                <a:cs typeface="Times New Roman" pitchFamily="18" charset="0"/>
              </a:rPr>
              <a:t>Segment Analysis</a:t>
            </a:r>
            <a:endParaRPr lang="ko-KR" altLang="en-US" sz="3200" b="1" dirty="0">
              <a:latin typeface="Times New Roman" pitchFamily="18" charset="0"/>
              <a:cs typeface="Times New Roman" pitchFamily="18" charset="0"/>
            </a:endParaRPr>
          </a:p>
        </p:txBody>
      </p:sp>
      <p:cxnSp>
        <p:nvCxnSpPr>
          <p:cNvPr id="7" name="직선 연결선 6"/>
          <p:cNvCxnSpPr/>
          <p:nvPr/>
        </p:nvCxnSpPr>
        <p:spPr>
          <a:xfrm rot="16200000" flipH="1">
            <a:off x="38862" y="824694"/>
            <a:ext cx="635322" cy="12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290" name="AutoShape 2" descr="Vector Piggy Bank Icon 442226 Vector Art at Vecteezy"/>
          <p:cNvSpPr>
            <a:spLocks noChangeAspect="1" noChangeArrowheads="1"/>
          </p:cNvSpPr>
          <p:nvPr/>
        </p:nvSpPr>
        <p:spPr bwMode="auto">
          <a:xfrm>
            <a:off x="1682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grpSp>
        <p:nvGrpSpPr>
          <p:cNvPr id="31" name="그룹 30"/>
          <p:cNvGrpSpPr/>
          <p:nvPr/>
        </p:nvGrpSpPr>
        <p:grpSpPr>
          <a:xfrm>
            <a:off x="3214678" y="1142990"/>
            <a:ext cx="2428892" cy="4572032"/>
            <a:chOff x="3214678" y="1071552"/>
            <a:chExt cx="2428892" cy="4572032"/>
          </a:xfrm>
        </p:grpSpPr>
        <p:sp>
          <p:nvSpPr>
            <p:cNvPr id="29" name="정육면체 28"/>
            <p:cNvSpPr/>
            <p:nvPr/>
          </p:nvSpPr>
          <p:spPr>
            <a:xfrm>
              <a:off x="3571868" y="1071552"/>
              <a:ext cx="1214446" cy="4071948"/>
            </a:xfrm>
            <a:prstGeom prst="cube">
              <a:avLst>
                <a:gd name="adj" fmla="val 30577"/>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정육면체 36"/>
            <p:cNvSpPr/>
            <p:nvPr/>
          </p:nvSpPr>
          <p:spPr>
            <a:xfrm>
              <a:off x="3214678" y="2571750"/>
              <a:ext cx="1214446" cy="2571750"/>
            </a:xfrm>
            <a:prstGeom prst="cube">
              <a:avLst>
                <a:gd name="adj" fmla="val 30577"/>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정육면체 42"/>
            <p:cNvSpPr/>
            <p:nvPr/>
          </p:nvSpPr>
          <p:spPr>
            <a:xfrm>
              <a:off x="4429124" y="1714494"/>
              <a:ext cx="1214446" cy="3786214"/>
            </a:xfrm>
            <a:prstGeom prst="cube">
              <a:avLst>
                <a:gd name="adj" fmla="val 30577"/>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정육면체 43"/>
            <p:cNvSpPr/>
            <p:nvPr/>
          </p:nvSpPr>
          <p:spPr>
            <a:xfrm>
              <a:off x="4071934" y="3286130"/>
              <a:ext cx="1214446" cy="2357454"/>
            </a:xfrm>
            <a:prstGeom prst="cube">
              <a:avLst>
                <a:gd name="adj" fmla="val 30577"/>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5" name="Picture 18" descr="Young man - Free people icons"/>
            <p:cNvPicPr>
              <a:picLocks noChangeAspect="1" noChangeArrowheads="1"/>
            </p:cNvPicPr>
            <p:nvPr/>
          </p:nvPicPr>
          <p:blipFill>
            <a:blip r:embed="rId3" cstate="print"/>
            <a:srcRect/>
            <a:stretch>
              <a:fillRect/>
            </a:stretch>
          </p:blipFill>
          <p:spPr bwMode="auto">
            <a:xfrm>
              <a:off x="4643438" y="2285998"/>
              <a:ext cx="428628" cy="428628"/>
            </a:xfrm>
            <a:prstGeom prst="rect">
              <a:avLst/>
            </a:prstGeom>
            <a:noFill/>
          </p:spPr>
        </p:pic>
        <p:pic>
          <p:nvPicPr>
            <p:cNvPr id="39948" name="Picture 12" descr="Premium Vector | Money icon on transparent background"/>
            <p:cNvPicPr>
              <a:picLocks noChangeAspect="1" noChangeArrowheads="1"/>
            </p:cNvPicPr>
            <p:nvPr/>
          </p:nvPicPr>
          <p:blipFill>
            <a:blip r:embed="rId4" cstate="print"/>
            <a:srcRect/>
            <a:stretch>
              <a:fillRect/>
            </a:stretch>
          </p:blipFill>
          <p:spPr bwMode="auto">
            <a:xfrm>
              <a:off x="3786182" y="1714494"/>
              <a:ext cx="428628" cy="428628"/>
            </a:xfrm>
            <a:prstGeom prst="rect">
              <a:avLst/>
            </a:prstGeom>
            <a:noFill/>
          </p:spPr>
        </p:pic>
        <p:pic>
          <p:nvPicPr>
            <p:cNvPr id="39950" name="Picture 14" descr="Market size - Free business icons"/>
            <p:cNvPicPr>
              <a:picLocks noChangeAspect="1" noChangeArrowheads="1"/>
            </p:cNvPicPr>
            <p:nvPr/>
          </p:nvPicPr>
          <p:blipFill>
            <a:blip r:embed="rId5" cstate="print"/>
            <a:srcRect/>
            <a:stretch>
              <a:fillRect/>
            </a:stretch>
          </p:blipFill>
          <p:spPr bwMode="auto">
            <a:xfrm>
              <a:off x="3428992" y="3286130"/>
              <a:ext cx="428628" cy="428628"/>
            </a:xfrm>
            <a:prstGeom prst="rect">
              <a:avLst/>
            </a:prstGeom>
            <a:noFill/>
          </p:spPr>
        </p:pic>
        <p:pic>
          <p:nvPicPr>
            <p:cNvPr id="39952" name="Picture 16" descr="Retention Icons - Free SVG &amp; PNG Retention Images - Noun Project"/>
            <p:cNvPicPr>
              <a:picLocks noChangeAspect="1" noChangeArrowheads="1"/>
            </p:cNvPicPr>
            <p:nvPr/>
          </p:nvPicPr>
          <p:blipFill>
            <a:blip r:embed="rId6" cstate="print"/>
            <a:srcRect/>
            <a:stretch>
              <a:fillRect/>
            </a:stretch>
          </p:blipFill>
          <p:spPr bwMode="auto">
            <a:xfrm>
              <a:off x="4214810" y="4000510"/>
              <a:ext cx="428628" cy="428628"/>
            </a:xfrm>
            <a:prstGeom prst="rect">
              <a:avLst/>
            </a:prstGeom>
            <a:noFill/>
          </p:spPr>
        </p:pic>
      </p:grpSp>
      <p:sp>
        <p:nvSpPr>
          <p:cNvPr id="46" name="제목 1"/>
          <p:cNvSpPr txBox="1">
            <a:spLocks/>
          </p:cNvSpPr>
          <p:nvPr/>
        </p:nvSpPr>
        <p:spPr>
          <a:xfrm>
            <a:off x="-142908" y="1428742"/>
            <a:ext cx="2071702" cy="481885"/>
          </a:xfrm>
          <a:prstGeom prst="rect">
            <a:avLst/>
          </a:prstGeom>
        </p:spPr>
        <p:txBody>
          <a:bodyPr vert="horz" lIns="91440" tIns="45720" rIns="91440" bIns="45720" rtlCol="0" anchor="ctr">
            <a:normAutofit/>
          </a:bodyPr>
          <a:lstStyle/>
          <a:p>
            <a:pPr lvl="0" algn="ctr">
              <a:spcBef>
                <a:spcPct val="0"/>
              </a:spcBef>
            </a:pPr>
            <a:r>
              <a:rPr lang="en-US" altLang="ko-KR" sz="1400" b="1" dirty="0" smtClean="0">
                <a:latin typeface="Times New Roman" pitchFamily="18" charset="0"/>
                <a:ea typeface="+mj-ea"/>
                <a:cs typeface="Times New Roman" pitchFamily="18" charset="0"/>
              </a:rPr>
              <a:t>Total Revenue</a:t>
            </a:r>
            <a:endParaRPr kumimoji="0" lang="ko-KR" altLang="en-US" sz="1400" b="1" i="0" u="none" strike="noStrike" kern="1200" cap="none" spc="0" normalizeH="0" baseline="0" noProof="0" dirty="0">
              <a:ln>
                <a:noFill/>
              </a:ln>
              <a:effectLst/>
              <a:uLnTx/>
              <a:uFillTx/>
              <a:latin typeface="Times New Roman" pitchFamily="18" charset="0"/>
              <a:ea typeface="+mj-ea"/>
              <a:cs typeface="Times New Roman" pitchFamily="18" charset="0"/>
            </a:endParaRPr>
          </a:p>
        </p:txBody>
      </p:sp>
      <p:cxnSp>
        <p:nvCxnSpPr>
          <p:cNvPr id="48" name="직선 연결선 47"/>
          <p:cNvCxnSpPr/>
          <p:nvPr/>
        </p:nvCxnSpPr>
        <p:spPr>
          <a:xfrm>
            <a:off x="285720" y="1857370"/>
            <a:ext cx="2786082"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직사각형 50"/>
          <p:cNvSpPr/>
          <p:nvPr/>
        </p:nvSpPr>
        <p:spPr>
          <a:xfrm>
            <a:off x="214282" y="1880240"/>
            <a:ext cx="3357586" cy="822726"/>
          </a:xfrm>
          <a:prstGeom prst="rect">
            <a:avLst/>
          </a:prstGeom>
        </p:spPr>
        <p:txBody>
          <a:bodyPr wrap="square">
            <a:spAutoFit/>
          </a:bodyPr>
          <a:lstStyle/>
          <a:p>
            <a:pPr latinLnBrk="0">
              <a:lnSpc>
                <a:spcPct val="150000"/>
              </a:lnSpc>
            </a:pPr>
            <a:r>
              <a:rPr lang="en-US" sz="1100" b="1" dirty="0" smtClean="0">
                <a:latin typeface="Arial" pitchFamily="34" charset="0"/>
                <a:cs typeface="Arial" pitchFamily="34" charset="0"/>
              </a:rPr>
              <a:t>Total Revenue Potential</a:t>
            </a:r>
          </a:p>
          <a:p>
            <a:pPr latinLnBrk="0">
              <a:lnSpc>
                <a:spcPct val="150000"/>
              </a:lnSpc>
              <a:buAutoNum type="arabicPeriod"/>
            </a:pPr>
            <a:r>
              <a:rPr lang="en-US" sz="1100" dirty="0" smtClean="0">
                <a:latin typeface="Arial" pitchFamily="34" charset="0"/>
                <a:cs typeface="Arial" pitchFamily="34" charset="0"/>
              </a:rPr>
              <a:t>Long-Term Premium Insurer: $470,191,165</a:t>
            </a:r>
          </a:p>
          <a:p>
            <a:pPr latinLnBrk="0">
              <a:lnSpc>
                <a:spcPct val="150000"/>
              </a:lnSpc>
              <a:buAutoNum type="arabicPeriod"/>
            </a:pPr>
            <a:r>
              <a:rPr lang="en-US" sz="1100" dirty="0" smtClean="0">
                <a:latin typeface="Arial" pitchFamily="34" charset="0"/>
                <a:cs typeface="Arial" pitchFamily="34" charset="0"/>
              </a:rPr>
              <a:t>Short-Term Premium Insurer: $463,969,003 </a:t>
            </a:r>
          </a:p>
        </p:txBody>
      </p:sp>
      <p:sp>
        <p:nvSpPr>
          <p:cNvPr id="52" name="제목 1"/>
          <p:cNvSpPr txBox="1">
            <a:spLocks/>
          </p:cNvSpPr>
          <p:nvPr/>
        </p:nvSpPr>
        <p:spPr>
          <a:xfrm>
            <a:off x="7072330" y="1357304"/>
            <a:ext cx="2285952" cy="767637"/>
          </a:xfrm>
          <a:prstGeom prst="rect">
            <a:avLst/>
          </a:prstGeom>
        </p:spPr>
        <p:txBody>
          <a:bodyPr vert="horz" lIns="91440" tIns="45720" rIns="91440" bIns="45720" rtlCol="0" anchor="ctr">
            <a:normAutofit/>
          </a:bodyPr>
          <a:lstStyle/>
          <a:p>
            <a:pPr lvl="0" algn="ctr">
              <a:spcBef>
                <a:spcPct val="0"/>
              </a:spcBef>
            </a:pPr>
            <a:r>
              <a:rPr lang="en-US" altLang="ko-KR" sz="1400" b="1" dirty="0" smtClean="0">
                <a:latin typeface="Times New Roman" pitchFamily="18" charset="0"/>
                <a:ea typeface="+mj-ea"/>
                <a:cs typeface="Times New Roman" pitchFamily="18" charset="0"/>
              </a:rPr>
              <a:t>Customer Value</a:t>
            </a:r>
            <a:endParaRPr kumimoji="0" lang="ko-KR" altLang="en-US" sz="1400" b="1" i="0" u="none" strike="noStrike" kern="1200" cap="none" spc="0" normalizeH="0" baseline="0" noProof="0" dirty="0">
              <a:ln>
                <a:noFill/>
              </a:ln>
              <a:effectLst/>
              <a:uLnTx/>
              <a:uFillTx/>
              <a:latin typeface="Times New Roman" pitchFamily="18" charset="0"/>
              <a:ea typeface="+mj-ea"/>
              <a:cs typeface="Times New Roman" pitchFamily="18" charset="0"/>
            </a:endParaRPr>
          </a:p>
        </p:txBody>
      </p:sp>
      <p:cxnSp>
        <p:nvCxnSpPr>
          <p:cNvPr id="54" name="직선 연결선 53"/>
          <p:cNvCxnSpPr/>
          <p:nvPr/>
        </p:nvCxnSpPr>
        <p:spPr>
          <a:xfrm>
            <a:off x="6072198" y="1928808"/>
            <a:ext cx="2786082"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직사각형 56"/>
          <p:cNvSpPr/>
          <p:nvPr/>
        </p:nvSpPr>
        <p:spPr>
          <a:xfrm>
            <a:off x="5429256" y="1928808"/>
            <a:ext cx="3500462" cy="854080"/>
          </a:xfrm>
          <a:prstGeom prst="rect">
            <a:avLst/>
          </a:prstGeom>
        </p:spPr>
        <p:txBody>
          <a:bodyPr wrap="square">
            <a:spAutoFit/>
          </a:bodyPr>
          <a:lstStyle/>
          <a:p>
            <a:pPr algn="r" latinLnBrk="0">
              <a:lnSpc>
                <a:spcPct val="150000"/>
              </a:lnSpc>
            </a:pPr>
            <a:r>
              <a:rPr lang="en-US" sz="1100" b="1" dirty="0" smtClean="0">
                <a:latin typeface="Arial" pitchFamily="34" charset="0"/>
                <a:cs typeface="Arial" pitchFamily="34" charset="0"/>
              </a:rPr>
              <a:t>Average annual premium spend per customer</a:t>
            </a:r>
          </a:p>
          <a:p>
            <a:pPr marL="228600" indent="-228600" algn="r" latinLnBrk="0">
              <a:lnSpc>
                <a:spcPct val="150000"/>
              </a:lnSpc>
              <a:buAutoNum type="arabicPeriod"/>
            </a:pPr>
            <a:r>
              <a:rPr lang="en-US" sz="1100" dirty="0" smtClean="0">
                <a:latin typeface="Arial" pitchFamily="34" charset="0"/>
                <a:cs typeface="Arial" pitchFamily="34" charset="0"/>
              </a:rPr>
              <a:t>Long-Term Premium Insurer: $38,395</a:t>
            </a:r>
          </a:p>
          <a:p>
            <a:pPr marL="228600" indent="-228600" algn="r" latinLnBrk="0">
              <a:lnSpc>
                <a:spcPct val="150000"/>
              </a:lnSpc>
              <a:buFontTx/>
              <a:buAutoNum type="arabicPeriod"/>
            </a:pPr>
            <a:r>
              <a:rPr lang="en-US" sz="1100" dirty="0" smtClean="0">
                <a:latin typeface="Arial" pitchFamily="34" charset="0"/>
                <a:cs typeface="Arial" pitchFamily="34" charset="0"/>
              </a:rPr>
              <a:t>Short-Term Premium Insurer: $ 38,522</a:t>
            </a:r>
          </a:p>
        </p:txBody>
      </p:sp>
      <p:sp>
        <p:nvSpPr>
          <p:cNvPr id="60" name="제목 1"/>
          <p:cNvSpPr txBox="1">
            <a:spLocks/>
          </p:cNvSpPr>
          <p:nvPr/>
        </p:nvSpPr>
        <p:spPr>
          <a:xfrm>
            <a:off x="285720" y="3040867"/>
            <a:ext cx="2286016" cy="531015"/>
          </a:xfrm>
          <a:prstGeom prst="rect">
            <a:avLst/>
          </a:prstGeom>
        </p:spPr>
        <p:txBody>
          <a:bodyPr vert="horz" lIns="91440" tIns="45720" rIns="91440" bIns="45720" rtlCol="0" anchor="ctr">
            <a:normAutofit/>
          </a:bodyPr>
          <a:lstStyle/>
          <a:p>
            <a:pPr marL="0" marR="0" lvl="0" indent="0" defTabSz="914400" rtl="0" eaLnBrk="1" fontAlgn="auto" latinLnBrk="1" hangingPunct="1">
              <a:lnSpc>
                <a:spcPct val="100000"/>
              </a:lnSpc>
              <a:spcBef>
                <a:spcPct val="0"/>
              </a:spcBef>
              <a:spcAft>
                <a:spcPts val="0"/>
              </a:spcAft>
              <a:buClrTx/>
              <a:buSzTx/>
              <a:buFontTx/>
              <a:buNone/>
              <a:tabLst/>
              <a:defRPr/>
            </a:pPr>
            <a:r>
              <a:rPr kumimoji="0" lang="en-US" altLang="ko-KR" sz="1400" b="1" i="0" u="none" strike="noStrike" kern="1200" cap="none" spc="0" normalizeH="0" baseline="0" noProof="0" dirty="0" smtClean="0">
                <a:ln>
                  <a:noFill/>
                </a:ln>
                <a:effectLst/>
                <a:uLnTx/>
                <a:uFillTx/>
                <a:latin typeface="Times New Roman" pitchFamily="18" charset="0"/>
                <a:ea typeface="+mj-ea"/>
                <a:cs typeface="Times New Roman" pitchFamily="18" charset="0"/>
              </a:rPr>
              <a:t>Market Size</a:t>
            </a:r>
            <a:endParaRPr kumimoji="0" lang="ko-KR" altLang="en-US" sz="1400" b="1" i="0" u="none" strike="noStrike" kern="1200" cap="none" spc="0" normalizeH="0" baseline="0" noProof="0" dirty="0">
              <a:ln>
                <a:noFill/>
              </a:ln>
              <a:effectLst/>
              <a:uLnTx/>
              <a:uFillTx/>
              <a:latin typeface="Times New Roman" pitchFamily="18" charset="0"/>
              <a:ea typeface="+mj-ea"/>
              <a:cs typeface="Times New Roman" pitchFamily="18" charset="0"/>
            </a:endParaRPr>
          </a:p>
        </p:txBody>
      </p:sp>
      <p:cxnSp>
        <p:nvCxnSpPr>
          <p:cNvPr id="61" name="직선 연결선 60"/>
          <p:cNvCxnSpPr/>
          <p:nvPr/>
        </p:nvCxnSpPr>
        <p:spPr>
          <a:xfrm>
            <a:off x="285720" y="3500444"/>
            <a:ext cx="2428892"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직사각형 64"/>
          <p:cNvSpPr/>
          <p:nvPr/>
        </p:nvSpPr>
        <p:spPr>
          <a:xfrm>
            <a:off x="214282" y="3534974"/>
            <a:ext cx="3000396" cy="822726"/>
          </a:xfrm>
          <a:prstGeom prst="rect">
            <a:avLst/>
          </a:prstGeom>
        </p:spPr>
        <p:txBody>
          <a:bodyPr wrap="square">
            <a:spAutoFit/>
          </a:bodyPr>
          <a:lstStyle/>
          <a:p>
            <a:pPr latinLnBrk="0">
              <a:lnSpc>
                <a:spcPct val="150000"/>
              </a:lnSpc>
            </a:pPr>
            <a:r>
              <a:rPr lang="en-US" sz="1100" b="1" dirty="0" smtClean="0">
                <a:latin typeface="Arial" pitchFamily="34" charset="0"/>
                <a:cs typeface="Arial" pitchFamily="34" charset="0"/>
              </a:rPr>
              <a:t>Market Size in Percentage</a:t>
            </a:r>
          </a:p>
          <a:p>
            <a:pPr marL="228600" indent="-228600" latinLnBrk="0">
              <a:lnSpc>
                <a:spcPct val="150000"/>
              </a:lnSpc>
              <a:buAutoNum type="arabicPeriod"/>
            </a:pPr>
            <a:r>
              <a:rPr lang="en-US" sz="1100" dirty="0" smtClean="0">
                <a:latin typeface="Arial" pitchFamily="34" charset="0"/>
                <a:cs typeface="Arial" pitchFamily="34" charset="0"/>
              </a:rPr>
              <a:t>Long-Term Premium Insurer: 27.1%</a:t>
            </a:r>
          </a:p>
          <a:p>
            <a:pPr marL="228600" indent="-228600" latinLnBrk="0">
              <a:lnSpc>
                <a:spcPct val="150000"/>
              </a:lnSpc>
              <a:buAutoNum type="arabicPeriod"/>
            </a:pPr>
            <a:r>
              <a:rPr lang="en-US" sz="1100" dirty="0" smtClean="0">
                <a:latin typeface="Arial" pitchFamily="34" charset="0"/>
                <a:cs typeface="Arial" pitchFamily="34" charset="0"/>
              </a:rPr>
              <a:t>Thrifty Insurer: 26.9%</a:t>
            </a:r>
          </a:p>
        </p:txBody>
      </p:sp>
      <p:sp>
        <p:nvSpPr>
          <p:cNvPr id="66" name="제목 1"/>
          <p:cNvSpPr txBox="1">
            <a:spLocks/>
          </p:cNvSpPr>
          <p:nvPr/>
        </p:nvSpPr>
        <p:spPr>
          <a:xfrm>
            <a:off x="6643702" y="3071816"/>
            <a:ext cx="2214546" cy="357189"/>
          </a:xfrm>
          <a:prstGeom prst="rect">
            <a:avLst/>
          </a:prstGeom>
        </p:spPr>
        <p:txBody>
          <a:bodyPr vert="horz" lIns="91440" tIns="45720" rIns="91440" bIns="45720" rtlCol="0" anchor="ctr">
            <a:normAutofit/>
          </a:bodyPr>
          <a:lstStyle/>
          <a:p>
            <a:pPr lvl="0" algn="r">
              <a:spcBef>
                <a:spcPct val="0"/>
              </a:spcBef>
            </a:pPr>
            <a:r>
              <a:rPr lang="en-US" altLang="ko-KR" sz="1400" b="1" dirty="0" smtClean="0">
                <a:latin typeface="Times New Roman" pitchFamily="18" charset="0"/>
                <a:ea typeface="+mj-ea"/>
                <a:cs typeface="Times New Roman" pitchFamily="18" charset="0"/>
              </a:rPr>
              <a:t>Customer retention</a:t>
            </a:r>
            <a:endParaRPr kumimoji="0" lang="ko-KR" altLang="en-US" sz="1400" b="1" i="0" u="none" strike="noStrike" kern="1200" cap="none" spc="0" normalizeH="0" baseline="0" noProof="0" dirty="0">
              <a:ln>
                <a:noFill/>
              </a:ln>
              <a:effectLst/>
              <a:uLnTx/>
              <a:uFillTx/>
              <a:latin typeface="Times New Roman" pitchFamily="18" charset="0"/>
              <a:ea typeface="+mj-ea"/>
              <a:cs typeface="Times New Roman" pitchFamily="18" charset="0"/>
            </a:endParaRPr>
          </a:p>
        </p:txBody>
      </p:sp>
      <p:cxnSp>
        <p:nvCxnSpPr>
          <p:cNvPr id="67" name="직선 연결선 66"/>
          <p:cNvCxnSpPr/>
          <p:nvPr/>
        </p:nvCxnSpPr>
        <p:spPr>
          <a:xfrm>
            <a:off x="6072198" y="3429005"/>
            <a:ext cx="280649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직사각형 74"/>
          <p:cNvSpPr/>
          <p:nvPr/>
        </p:nvSpPr>
        <p:spPr>
          <a:xfrm>
            <a:off x="6215074" y="3429005"/>
            <a:ext cx="2714644" cy="1361911"/>
          </a:xfrm>
          <a:prstGeom prst="rect">
            <a:avLst/>
          </a:prstGeom>
        </p:spPr>
        <p:txBody>
          <a:bodyPr wrap="square">
            <a:spAutoFit/>
          </a:bodyPr>
          <a:lstStyle/>
          <a:p>
            <a:pPr algn="r" latinLnBrk="0">
              <a:lnSpc>
                <a:spcPct val="150000"/>
              </a:lnSpc>
            </a:pPr>
            <a:r>
              <a:rPr lang="en-US" sz="1100" b="1" dirty="0" smtClean="0">
                <a:latin typeface="Arial" pitchFamily="34" charset="0"/>
                <a:cs typeface="Arial" pitchFamily="34" charset="0"/>
              </a:rPr>
              <a:t>Average days of association</a:t>
            </a:r>
          </a:p>
          <a:p>
            <a:pPr marL="228600" indent="-228600" algn="r" latinLnBrk="0">
              <a:lnSpc>
                <a:spcPct val="150000"/>
              </a:lnSpc>
              <a:buAutoNum type="arabicPeriod"/>
            </a:pPr>
            <a:r>
              <a:rPr lang="en-US" sz="1100" dirty="0" smtClean="0">
                <a:latin typeface="Arial" pitchFamily="34" charset="0"/>
                <a:cs typeface="Arial" pitchFamily="34" charset="0"/>
              </a:rPr>
              <a:t>Longest retention: </a:t>
            </a:r>
          </a:p>
          <a:p>
            <a:pPr marL="228600" indent="-228600" algn="r" latinLnBrk="0">
              <a:lnSpc>
                <a:spcPct val="150000"/>
              </a:lnSpc>
            </a:pPr>
            <a:r>
              <a:rPr lang="en-US" sz="1100" dirty="0" smtClean="0">
                <a:latin typeface="Arial" pitchFamily="34" charset="0"/>
                <a:cs typeface="Arial" pitchFamily="34" charset="0"/>
              </a:rPr>
              <a:t>Premium Long-Term Insurer (234 days)</a:t>
            </a:r>
          </a:p>
          <a:p>
            <a:pPr algn="r" latinLnBrk="0">
              <a:lnSpc>
                <a:spcPct val="150000"/>
              </a:lnSpc>
            </a:pPr>
            <a:r>
              <a:rPr lang="en-US" sz="1100" dirty="0" smtClean="0">
                <a:latin typeface="Arial" pitchFamily="34" charset="0"/>
                <a:cs typeface="Arial" pitchFamily="34" charset="0"/>
              </a:rPr>
              <a:t>2. Shortest retention: </a:t>
            </a:r>
          </a:p>
          <a:p>
            <a:pPr algn="r" latinLnBrk="0">
              <a:lnSpc>
                <a:spcPct val="150000"/>
              </a:lnSpc>
            </a:pPr>
            <a:r>
              <a:rPr lang="en-US" sz="1100" dirty="0" smtClean="0">
                <a:latin typeface="Arial" pitchFamily="34" charset="0"/>
                <a:cs typeface="Arial" pitchFamily="34" charset="0"/>
              </a:rPr>
              <a:t>Premium Short-Term Insurer (76 days)</a:t>
            </a:r>
          </a:p>
        </p:txBody>
      </p:sp>
      <p:sp>
        <p:nvSpPr>
          <p:cNvPr id="76" name="제목 1"/>
          <p:cNvSpPr txBox="1">
            <a:spLocks/>
          </p:cNvSpPr>
          <p:nvPr/>
        </p:nvSpPr>
        <p:spPr>
          <a:xfrm>
            <a:off x="3000364" y="1571618"/>
            <a:ext cx="357190" cy="339009"/>
          </a:xfrm>
          <a:prstGeom prst="rect">
            <a:avLst/>
          </a:prstGeom>
        </p:spPr>
        <p:txBody>
          <a:bodyPr vert="horz" lIns="91440" tIns="45720" rIns="91440" bIns="45720" rtlCol="0" anchor="ctr">
            <a:noAutofit/>
          </a:bodyPr>
          <a:lstStyle/>
          <a:p>
            <a:pPr lvl="0" algn="ctr">
              <a:spcBef>
                <a:spcPct val="0"/>
              </a:spcBef>
            </a:pPr>
            <a:r>
              <a:rPr lang="en-US" altLang="ko-KR" sz="3200" b="1" dirty="0" smtClean="0">
                <a:latin typeface="Times New Roman" pitchFamily="18" charset="0"/>
                <a:ea typeface="+mj-ea"/>
                <a:cs typeface="Times New Roman" pitchFamily="18" charset="0"/>
              </a:rPr>
              <a:t>.</a:t>
            </a:r>
            <a:endParaRPr kumimoji="0" lang="ko-KR" altLang="en-US" sz="3200" b="1" i="0" u="none" strike="noStrike" kern="1200" cap="none" spc="0" normalizeH="0" baseline="0" noProof="0" dirty="0">
              <a:ln>
                <a:noFill/>
              </a:ln>
              <a:effectLst/>
              <a:uLnTx/>
              <a:uFillTx/>
              <a:latin typeface="Times New Roman" pitchFamily="18" charset="0"/>
              <a:ea typeface="+mj-ea"/>
              <a:cs typeface="Times New Roman" pitchFamily="18" charset="0"/>
            </a:endParaRPr>
          </a:p>
        </p:txBody>
      </p:sp>
      <p:sp>
        <p:nvSpPr>
          <p:cNvPr id="77" name="제목 1"/>
          <p:cNvSpPr txBox="1">
            <a:spLocks/>
          </p:cNvSpPr>
          <p:nvPr/>
        </p:nvSpPr>
        <p:spPr>
          <a:xfrm>
            <a:off x="2643174" y="3214692"/>
            <a:ext cx="357190" cy="339009"/>
          </a:xfrm>
          <a:prstGeom prst="rect">
            <a:avLst/>
          </a:prstGeom>
        </p:spPr>
        <p:txBody>
          <a:bodyPr vert="horz" lIns="91440" tIns="45720" rIns="91440" bIns="45720" rtlCol="0" anchor="ctr">
            <a:noAutofit/>
          </a:bodyPr>
          <a:lstStyle/>
          <a:p>
            <a:pPr lvl="0" algn="ctr">
              <a:spcBef>
                <a:spcPct val="0"/>
              </a:spcBef>
            </a:pPr>
            <a:r>
              <a:rPr lang="en-US" altLang="ko-KR" sz="3200" b="1" dirty="0" smtClean="0">
                <a:latin typeface="Times New Roman" pitchFamily="18" charset="0"/>
                <a:ea typeface="+mj-ea"/>
                <a:cs typeface="Times New Roman" pitchFamily="18" charset="0"/>
              </a:rPr>
              <a:t>.</a:t>
            </a:r>
            <a:endParaRPr kumimoji="0" lang="ko-KR" altLang="en-US" sz="3200" b="1" i="0" u="none" strike="noStrike" kern="1200" cap="none" spc="0" normalizeH="0" baseline="0" noProof="0" dirty="0">
              <a:ln>
                <a:noFill/>
              </a:ln>
              <a:effectLst/>
              <a:uLnTx/>
              <a:uFillTx/>
              <a:latin typeface="Times New Roman" pitchFamily="18" charset="0"/>
              <a:ea typeface="+mj-ea"/>
              <a:cs typeface="Times New Roman" pitchFamily="18" charset="0"/>
            </a:endParaRPr>
          </a:p>
        </p:txBody>
      </p:sp>
      <p:sp>
        <p:nvSpPr>
          <p:cNvPr id="78" name="제목 1"/>
          <p:cNvSpPr txBox="1">
            <a:spLocks/>
          </p:cNvSpPr>
          <p:nvPr/>
        </p:nvSpPr>
        <p:spPr>
          <a:xfrm>
            <a:off x="5786446" y="3143253"/>
            <a:ext cx="357190" cy="339009"/>
          </a:xfrm>
          <a:prstGeom prst="rect">
            <a:avLst/>
          </a:prstGeom>
        </p:spPr>
        <p:txBody>
          <a:bodyPr vert="horz" lIns="91440" tIns="45720" rIns="91440" bIns="45720" rtlCol="0" anchor="ctr">
            <a:noAutofit/>
          </a:bodyPr>
          <a:lstStyle/>
          <a:p>
            <a:pPr lvl="0" algn="ctr">
              <a:spcBef>
                <a:spcPct val="0"/>
              </a:spcBef>
            </a:pPr>
            <a:r>
              <a:rPr lang="en-US" altLang="ko-KR" sz="3200" b="1" dirty="0" smtClean="0">
                <a:latin typeface="Times New Roman" pitchFamily="18" charset="0"/>
                <a:ea typeface="+mj-ea"/>
                <a:cs typeface="Times New Roman" pitchFamily="18" charset="0"/>
              </a:rPr>
              <a:t>.</a:t>
            </a:r>
            <a:endParaRPr kumimoji="0" lang="ko-KR" altLang="en-US" sz="3200" b="1" i="0" u="none" strike="noStrike" kern="1200" cap="none" spc="0" normalizeH="0" baseline="0" noProof="0" dirty="0">
              <a:ln>
                <a:noFill/>
              </a:ln>
              <a:effectLst/>
              <a:uLnTx/>
              <a:uFillTx/>
              <a:latin typeface="Times New Roman" pitchFamily="18" charset="0"/>
              <a:ea typeface="+mj-ea"/>
              <a:cs typeface="Times New Roman" pitchFamily="18" charset="0"/>
            </a:endParaRPr>
          </a:p>
        </p:txBody>
      </p:sp>
      <p:sp>
        <p:nvSpPr>
          <p:cNvPr id="79" name="제목 1"/>
          <p:cNvSpPr txBox="1">
            <a:spLocks/>
          </p:cNvSpPr>
          <p:nvPr/>
        </p:nvSpPr>
        <p:spPr>
          <a:xfrm>
            <a:off x="5786446" y="1643056"/>
            <a:ext cx="357190" cy="339009"/>
          </a:xfrm>
          <a:prstGeom prst="rect">
            <a:avLst/>
          </a:prstGeom>
        </p:spPr>
        <p:txBody>
          <a:bodyPr vert="horz" lIns="91440" tIns="45720" rIns="91440" bIns="45720" rtlCol="0" anchor="ctr">
            <a:noAutofit/>
          </a:bodyPr>
          <a:lstStyle/>
          <a:p>
            <a:pPr lvl="0" algn="ctr">
              <a:spcBef>
                <a:spcPct val="0"/>
              </a:spcBef>
            </a:pPr>
            <a:r>
              <a:rPr lang="en-US" altLang="ko-KR" sz="3200" b="1" dirty="0" smtClean="0">
                <a:latin typeface="Times New Roman" pitchFamily="18" charset="0"/>
                <a:ea typeface="+mj-ea"/>
                <a:cs typeface="Times New Roman" pitchFamily="18" charset="0"/>
              </a:rPr>
              <a:t>.</a:t>
            </a:r>
            <a:endParaRPr kumimoji="0" lang="ko-KR" altLang="en-US" sz="3200" b="1" i="0" u="none" strike="noStrike" kern="1200" cap="none" spc="0" normalizeH="0" baseline="0" noProof="0" dirty="0">
              <a:ln>
                <a:noFill/>
              </a:ln>
              <a:effectLst/>
              <a:uLnTx/>
              <a:uFillTx/>
              <a:latin typeface="Times New Roman" pitchFamily="18" charset="0"/>
              <a:ea typeface="+mj-ea"/>
              <a:cs typeface="Times New Roman" pitchFamily="18" charset="0"/>
            </a:endParaRPr>
          </a:p>
        </p:txBody>
      </p:sp>
      <p:sp>
        <p:nvSpPr>
          <p:cNvPr id="30" name="직사각형 29"/>
          <p:cNvSpPr/>
          <p:nvPr/>
        </p:nvSpPr>
        <p:spPr>
          <a:xfrm>
            <a:off x="500034" y="926417"/>
            <a:ext cx="3429024" cy="261610"/>
          </a:xfrm>
          <a:prstGeom prst="rect">
            <a:avLst/>
          </a:prstGeom>
        </p:spPr>
        <p:txBody>
          <a:bodyPr wrap="square">
            <a:spAutoFit/>
          </a:bodyPr>
          <a:lstStyle/>
          <a:p>
            <a:pPr latinLnBrk="0"/>
            <a:r>
              <a:rPr lang="en-US" sz="1100" dirty="0" smtClean="0">
                <a:latin typeface="Arial" pitchFamily="34" charset="0"/>
                <a:cs typeface="Arial" pitchFamily="34" charset="0"/>
              </a:rPr>
              <a:t>Customer segmentation metrics</a:t>
            </a:r>
            <a:endParaRPr lang="en-US" sz="11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0"/>
            <a:ext cx="9144000" cy="32146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ctrTitle"/>
          </p:nvPr>
        </p:nvSpPr>
        <p:spPr>
          <a:xfrm>
            <a:off x="685800" y="2140758"/>
            <a:ext cx="7772400" cy="1102519"/>
          </a:xfrm>
        </p:spPr>
        <p:txBody>
          <a:bodyPr/>
          <a:lstStyle/>
          <a:p>
            <a:r>
              <a:rPr lang="en-US" altLang="ko-KR" b="1" dirty="0" smtClean="0">
                <a:latin typeface="Times New Roman" pitchFamily="18" charset="0"/>
                <a:cs typeface="Times New Roman" pitchFamily="18" charset="0"/>
              </a:rPr>
              <a:t>Demographic Cluster Analysis</a:t>
            </a:r>
            <a:endParaRPr lang="ko-KR" altLang="en-US" b="1" dirty="0">
              <a:latin typeface="Times New Roman" pitchFamily="18" charset="0"/>
              <a:cs typeface="Times New Roman" pitchFamily="18" charset="0"/>
            </a:endParaRPr>
          </a:p>
        </p:txBody>
      </p:sp>
      <p:sp>
        <p:nvSpPr>
          <p:cNvPr id="4" name="부제목 3"/>
          <p:cNvSpPr>
            <a:spLocks noGrp="1"/>
          </p:cNvSpPr>
          <p:nvPr>
            <p:ph type="subTitle" idx="1"/>
          </p:nvPr>
        </p:nvSpPr>
        <p:spPr>
          <a:xfrm>
            <a:off x="1500166" y="3257564"/>
            <a:ext cx="6143668" cy="1314450"/>
          </a:xfrm>
        </p:spPr>
        <p:txBody>
          <a:bodyPr>
            <a:normAutofit/>
          </a:bodyPr>
          <a:lstStyle/>
          <a:p>
            <a:pPr latinLnBrk="0"/>
            <a:r>
              <a:rPr lang="en-US" altLang="ko-KR" sz="2800" dirty="0" smtClean="0">
                <a:latin typeface="Arial" pitchFamily="34" charset="0"/>
                <a:cs typeface="Arial" pitchFamily="34" charset="0"/>
              </a:rPr>
              <a:t>K-means clustering using d</a:t>
            </a:r>
            <a:r>
              <a:rPr lang="en-US" sz="2800" dirty="0" smtClean="0">
                <a:latin typeface="Arial" pitchFamily="34" charset="0"/>
                <a:cs typeface="Arial" pitchFamily="34" charset="0"/>
              </a:rPr>
              <a:t>emographic factors</a:t>
            </a:r>
            <a:endParaRPr lang="ko-KR" altLang="en-US" sz="2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14302"/>
            <a:ext cx="8229600" cy="857250"/>
          </a:xfrm>
        </p:spPr>
        <p:txBody>
          <a:bodyPr>
            <a:normAutofit/>
          </a:bodyPr>
          <a:lstStyle/>
          <a:p>
            <a:pPr algn="l"/>
            <a:r>
              <a:rPr lang="en-US" altLang="ko-KR" sz="3200" b="1" dirty="0" smtClean="0">
                <a:latin typeface="Times New Roman" pitchFamily="18" charset="0"/>
                <a:cs typeface="Times New Roman" pitchFamily="18" charset="0"/>
              </a:rPr>
              <a:t>Principal Component Analysis</a:t>
            </a:r>
            <a:endParaRPr lang="ko-KR" altLang="en-US" sz="3200" b="1" dirty="0">
              <a:latin typeface="Times New Roman" pitchFamily="18" charset="0"/>
              <a:cs typeface="Times New Roman" pitchFamily="18" charset="0"/>
            </a:endParaRPr>
          </a:p>
        </p:txBody>
      </p:sp>
      <p:sp>
        <p:nvSpPr>
          <p:cNvPr id="8" name="직사각형 7"/>
          <p:cNvSpPr/>
          <p:nvPr/>
        </p:nvSpPr>
        <p:spPr>
          <a:xfrm>
            <a:off x="500034" y="857238"/>
            <a:ext cx="7858180" cy="646331"/>
          </a:xfrm>
          <a:prstGeom prst="rect">
            <a:avLst/>
          </a:prstGeom>
        </p:spPr>
        <p:txBody>
          <a:bodyPr wrap="square">
            <a:spAutoFit/>
          </a:bodyPr>
          <a:lstStyle/>
          <a:p>
            <a:pPr algn="just" latinLnBrk="0">
              <a:lnSpc>
                <a:spcPct val="150000"/>
              </a:lnSpc>
            </a:pPr>
            <a:r>
              <a:rPr lang="en-US" sz="1200" dirty="0" smtClean="0">
                <a:latin typeface="Arial" pitchFamily="34" charset="0"/>
                <a:cs typeface="Arial" pitchFamily="34" charset="0"/>
              </a:rPr>
              <a:t>4 components explained 77% of the variance of the data, so I reduced the features to four components.</a:t>
            </a:r>
          </a:p>
          <a:p>
            <a:pPr algn="just" latinLnBrk="0">
              <a:lnSpc>
                <a:spcPct val="150000"/>
              </a:lnSpc>
            </a:pPr>
            <a:endParaRPr lang="en-US" sz="1200" dirty="0">
              <a:latin typeface="Arial" pitchFamily="34" charset="0"/>
              <a:cs typeface="Arial" pitchFamily="34" charset="0"/>
            </a:endParaRPr>
          </a:p>
        </p:txBody>
      </p:sp>
      <p:cxnSp>
        <p:nvCxnSpPr>
          <p:cNvPr id="9" name="직선 연결선 8"/>
          <p:cNvCxnSpPr/>
          <p:nvPr/>
        </p:nvCxnSpPr>
        <p:spPr>
          <a:xfrm rot="16200000" flipH="1">
            <a:off x="38862" y="824694"/>
            <a:ext cx="635322" cy="12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28" name="AutoShape 4" descr="data:image/png;base64,iVBORw0KGgoAAAANSUhEUgAAAjcAAAHHCAYAAABDUnkqAAAAOXRFWHRTb2Z0d2FyZQBNYXRwbG90bGliIHZlcnNpb24zLjYuMCwgaHR0cHM6Ly9tYXRwbG90bGliLm9yZy89olMNAAAACXBIWXMAAA9hAAAPYQGoP6dpAABxBUlEQVR4nO3deXhM1/8H8PfMJJnJHltWkYg9EgkJqb0IUWppqxS1tVRtpekmXSi+hC6qiFpaFKVKKYqgsdUaQoglsYVoZBGyk23m/P7wMzVNQiZmMsnk/XqeeR5z7rn3fubkxnxy71kkQggBIiIiIiMhNXQARERERLrE5IaIiIiMCpMbIiIiMipMboiIiMioMLkhIiIio8LkhoiIiIwKkxsiIiIyKkxuiIiIyKgwuSEiIiKjwuSGqBQjR46Eu7t7ufZ1d3fHyJEjdRpPWT1P3PpSGWMqD3d3d7z88suGDoOInoHJDVVqq1evhkQiKfV14sQJQ4dY5aSmpsLExARvvvlmqXWys7Nhbm6OV199tQIjoydlZWVhxowZ8PHxgZWVFczNzeHl5YVPPvkEd+7cMXR4Vd6xY8fw5ZdfIiMjw9ChkB6YGDoAorKYOXMm6tevX6y8YcOGBojm2eLi4iCVVs6/Hezt7dG9e3ds27YNDx48gIWFRbE6W7ZsQV5e3lMTIG2sWLECKpVKJ8eqDm7cuIHAwEAkJCTg9ddfxzvvvAMzMzOcP38eP/30E7Zu3YorV64YOswq7dixY5gxYwZGjhwJOzs7Q4dDOsbkhqqEl156Cf7+/oYOo8zkcrmhQ3iqoUOHIjw8HNu3b8cbb7xRbPv69etha2uL3r17P9d5cnNzYWlpCVNT0+c6TnVSVFSEV199FSkpKTh48CA6dOigsX327NmYN2+egaIjqhoq55+WRFqaPn06pFIpIiIiNMof/8V77tw5AMDBgwchkUiwceNGfPrpp3B0dISlpSX69u2L27dvP/M833zzDdq1a4datWrB3Nwcfn5+2Lx5c7F6/+1z8/jx2tGjRxEcHIw6derA0tISr7zyCu7evVts/927d6Njx46wtLSEtbU1evfujYsXLxar98cff8DLywsKhQJeXl7YunXrMz8DALzyyiuwtLTE+vXri21LTU1FREQEBgwYALlcjr///huvv/466tWrB7lcDldXV7z//vt4+PChxn4jR46ElZUVrl+/jl69esHa2hpDhw5Vb/tvn5uytqVEIsHEiRPVn1Uul6N58+YIDw8vVjcxMRFvv/02nJ2dIZfLUb9+fYwbNw4FBQXqOhkZGZgyZQpcXV0hl8vRsGFDzJs3T6s7S3v37oWvry8UCgU8PT2xZcsW9bYbN25AIpHgu+++K7bfsWPHIJFIsGHDhlKP/fvvv+PcuXP47LPPiiU2AGBjY4PZs2drlG3atAl+fn4wNzdH7dq18eabbyIxMVGjzuOfT0JCAl5++WVYWVnBxcUFYWFhAICYmBh07doVlpaWcHNzK3ZtPL6GDx8+jLFjx6JWrVqwsbHB8OHDkZ6eXizOJUuWoHnz5pDL5XB2dsaECROKPQJ68cUX4eXlhUuXLqFLly6wsLCAi4sLvvrqq2LHy8/Px/Tp09GwYUP1dfjxxx8jPz9fo15Zrpcvv/wSH330EQCgfv366sfcN2/eLHZeqqIEUSW2atUqAUD89ddf4u7duxqvtLQ0db2CggLRsmVL4ebmJrKysoQQQoSHhwsAYtasWep6Bw4cEACEt7e3aNGihZg/f76YOnWqUCgUonHjxuLBgwfquiNGjBBubm4a8dStW1eMHz9eLF68WMyfP1+0adNGABB//vmnRj03NzcxYsSIYp+jZcuWomvXrmLRokXigw8+EDKZTAwcOFBj3zVr1giJRCJ69uwpFi1aJObNmyfc3d2FnZ2diI+PV9fbs2ePkEqlwsvLS8yfP1989tlnwtbWVjRv3rxY3CUZMmSIMDMzE/fu3dMoX7hwoQAg9u/fL4QQYtKkSaJXr15izpw5YtmyZeLtt98WMplMDBgwQGO/ESNGCLlcLho0aCBGjBghli5dKtasWfPcbQlA+Pj4CCcnJzFr1iyxYMEC4eHhISwsLDSugcTEROHs7CwsLCzElClTxNKlS8UXX3whmjVrJtLT04UQQuTm5ooWLVqIWrVqiU8//VQsXbpUDB8+XEgkEjF58uRntpmbm5to3LixsLOzE1OnThXz588X3t7eQiqVir1796rrtW/fXvj5+RXbf/z48cLa2lrk5uaWeo4hQ4YIACIhIeGZ8Qjx77XVunVr8d1334mpU6cKc3Nz4e7urv7cQjz6GSgUCuHp6SneffddERYWJtq1aycAiFWrVglnZ2fx0UcfiUWLFonmzZsLmUwmbty4Uew83t7eomPHjmLhwoViwoQJQiqVik6dOgmVSqWuO336dAFABAYGikWLFomJEycKmUwmWrduLQoKCtT1OnfuLJydnYWrq6uYPHmyWLJkiejatasAIHbt2qWup1QqRY8ePdQ/22XLlomJEycKExMT0a9fP432KMv1cu7cOTF48GABQHz33Xdi7dq1Yu3atSInJ6dMbU6VH5MbqtQe/4da0ksul2vUjYmJEWZmZmL06NEiPT1duLi4CH9/f1FYWKiu8zi5cXFxUSdBQgjx22+/CQDi+++/V5eV9IX8ZPIjxKOkysvLS3Tt2lWjvLTkJjAwUONL4P333xcymUxkZGQIIYTIzs4WdnZ2YsyYMRrHS05OFra2thrlvr6+wsnJSb2vEELs3btXAChTcrNz504BQCxbtkyj/IUXXhAuLi5CqVSW+JmFECI0NFRIJBJx69YtddmIESMEADF16tRi9Z+nLQEIMzMzce3aNXXZuXPnBACxaNEiddnw4cOFVCoVp06dKnb+x20+a9YsYWlpKa5cuaKxferUqUImkz0zoXBzcxMAxO+//64uy8zMFE5OTqJly5bqsmXLlgkA4vLlyxqfr3bt2hrXRUlatmwpbG1tn1rnyWPa29sLLy8v8fDhQ3X5n3/+KQCIadOmqcse/3zmzJmjLktPTxfm5uZCIpGIX3/9VV0eGxsrAIjp06eryx5fw35+fhoJyldffSUAiG3btgkhhEhNTRVmZmaiR48e6mtICCEWL14sAIiVK1eqyzp37iwAqJNgIYTIz88Xjo6O4rXXXlOXrV27VkilUvH3339rfP6lS5cKAOLo0aPqsrJeL19//bUAoPEHAxkPPpaiKiEsLAz79u3TeO3evVujjpeXF2bMmIEff/wRQUFBSEtLw88//wwTk+Jdy4YPHw5ra2v1+wEDBsDJyQm7du16ahzm5ubqf6enpyMzMxMdO3bEmTNnyvQ53nnnHUgkEvX7jh07QqlU4tatWwCAffv2ISMjA4MHD0ZaWpr6JZPJEBAQgAMHDgAAkpKSEB0djREjRsDW1lZ9vO7du8PT07NMsfTo0QN16tTRePwQHx+PEydOYPDgweoO0U9+5tzcXKSlpaFdu3YQQuDs2bPFjjtu3LgynV+btgwMDESDBg3U71u0aAEbGxvcuHEDAKBSqfDHH3+gT58+JfbNetzmmzZtQseOHVGjRg2N9g0MDIRSqcThw4efGbezszNeeeUV9fvHj2bOnj2L5ORkAMDAgQOhUCjwyy+/qOvt2bMHaWlpz+yknZWVpXFtPs3p06eRmpqK8ePHQ6FQqMt79+6Npk2bYufOncX2GT16tPrfdnZ2aNKkCSwtLTFw4EB1eZMmTWBnZ6du3ye98847Gn2oxo0bBxMTE/Xvzl9//YWCggJMmTJFo1P9mDFjYGNjUywmKysrjTYxMzNDmzZtNM69adMmNGvWDE2bNtX4uXXt2hUA1L8Xjz3reiHjxw7FVCW0adOmTB2KP/roI/z666+IjIzEnDlzSv2ib9SokcZ7iUSChg0bPvOZ+59//on//e9/iI6O1njW/2TC8jT16tXTeF+jRg0AUPdZuHr1KgCo/9P+LxsbGwBQJ0P//RzAoy+msiRbJiYmGDRoEJYsWYLExES4uLioE53HfWUAICEhAdOmTcP27duL9a3IzMwsdsy6des+89yAdm3533YDHrXd43ju3r2LrKwseHl5PfWcV69exfnz51GnTp0St6empj4z7oYNGxaLsXHjxgCAmzdvwtHREXZ2dujTpw/Wr1+PWbNmAQB++eUXuLi4lPqzfUybL+HH10GTJk2KbWvatCmOHDmiUaZQKIp9dltbW9StW7fYZ7K1tS2xL81/rzkrKys4OTmpf3dKi8nMzAweHh7q7Y+VdO4aNWrg/Pnz6vdXr17F5cuXy/xze9b1QsaPyQ0ZlRs3bqgThJiYGJ0e+++//0bfvn3RqVMnLFmyBE5OTjA1NcWqVatK7JhbEplMVmK5EAIA1J1a165dC0dHx2L1SroL9TzefPNNLF68GBs2bMCHH36IDRs2wNPTE76+vgAApVKJ7t274/79+/jkk0/QtGlTWFpaIjExESNHjizWCVcul5dpCLy2bfmsdisrlUqF7t274+OPPy5x++MkRReGDx+OTZs24dixY/D29sb27dsxfvz4Z7ZP06ZNcfbsWdy+fRuurq46iwcovR111b7lUZZzq1QqeHt7Y/78+SXW/W87GfLzUOXA5IaMhkqlwsiRI2FjY4MpU6Zgzpw5GDBgQIkT0T1OgB4TQuDatWto0aJFqcf//fffoVAosGfPHo2h3qtWrdLZZ3h8K93e3h6BgYGl1nNzcwNQ/HMAj+bYKauAgAA0aNAA69evR/fu3XHx4kWNkTgxMTG4cuUKfv75ZwwfPlxdvm/fvjKfoyS6bss6derAxsYGFy5ceGq9Bg0aICcn56lt+yzXrl2DEELjbsPjOWeeHBHWs2dP1KlTB7/88gsCAgLw4MEDDBs27JnH79OnDzZs2IB169YhJCTkqXUfXwdxcXHF7gjFxcWpt+vS1atX0aVLF/X7nJwcJCUloVevXsVi8vDwUNcrKChAfHx8udq+QYMGOHfuHLp161bmu6TPoqvjUOXEPjdkNObPn49jx45h+fLlmDVrFtq1a4dx48YhLS2tWN01a9YgOztb/X7z5s1ISkrCSy+9VOrxZTIZJBIJlEqluuzmzZv4448/dPYZgoKCYGNjgzlz5qCwsLDY9sfDxp2cnODr64uff/5Z49HQvn37cOnSJa3OOXToUJw9exbTp0+HRCLBkCFD1Nse/wX85F+8Qgh8//33Wp3jv3TdllKpFP3798eOHTtw+vTpYtsfxz9w4EAcP34ce/bsKVYnIyMDRUVFzzzXnTt3NIbcZ2VlYc2aNfD19dW422ZiYoLBgwfjt99+w+rVq+Ht7f3U5PmxAQMGwNvbG7Nnz8bx48eLbc/OzsZnn30GAPD394e9vT2WLl2q8Whv9+7duHz58nPPU1SS5cuXa1ybP/zwA4qKitS/O4GBgTAzM8PChQs1rpuffvoJmZmZ5Ypp4MCBSExMxIoVK4pte/jwIXJzc7U+pqWlJQBwhmIjxTs3VCXs3r0bsbGxxcrbtWsHDw8PXL58GV988QVGjhyJPn36AHg0L4evry/Gjx+P3377TWO/mjVrokOHDhg1ahRSUlKwYMECNGzYEGPGjCk1ht69e2P+/Pno2bMnhgwZgtTUVISFhaFhw4Ya/QOeh42NDX744QcMGzYMrVq1whtvvIE6deogISEBO3fuRPv27bF48WIAQGhoKHr37o0OHTrgrbfewv3797Fo0SI0b94cOTk5ZT7nm2++iZkzZ2Lbtm1o3769xt2Hpk2bokGDBvjwww+RmJgIGxsb/P7778/dd0EfbTlnzhzs3bsXnTt3xjvvvINmzZohKSkJmzZtwpEjR2BnZ4ePPvoI27dvx8svv4yRI0fCz88Pubm5iImJwebNm3Hz5k3Url37qedp3Lgx3n77bZw6dQoODg5YuXIlUlJSSrzrNHz4cCxcuBAHDhwo88R7pqam2LJlCwIDA9GpUycMHDgQ7du3h6mpKS5evIj169ejRo0amD17NkxNTTFv3jyMGjUKnTt3xuDBg5GSkoLvv/8e7u7ueP/998vVlk9TUFCAbt26YeDAgYiLi8OSJUvQoUMH9O3bF8Cju2ghISGYMWMGevbsib59+6rrtW7dulyzXg8bNgy//fYb3n33XRw4cADt27eHUqlEbGwsfvvtN+zZs0frST79/PwAAJ999hneeOMNmJqaok+fPuqkh6o4wwzSIiqbpw0Fx//Pz1FUVCRat24t6tatqzEsWgghvv/+ewFAbNy4UQjx71DwDRs2iJCQEGFvby/Mzc1F7969NYY1C1Hy8OWffvpJNGrUSMjlctG0aVOxatUq9ZweTyptKPh/hyk/jufAgQPFyoOCgoStra1QKBSiQYMGYuTIkeL06dMa9X7//XfRrFkzIZfLhaenp9iyZUuJcT9L69atBQCxZMmSYtsuXbokAgMDhZWVlahdu7YYM2aMemjtqlWr1PVGjBghLC0tSzz+87QlADFhwoRix/xvGwshxK1bt8Tw4cNFnTp1hFwuFx4eHmLChAkiPz9fXSc7O1uEhISIhg0bCjMzM1G7dm3Rrl078c0332gMcS6Jm5ub6N27t9izZ49o0aKFOvZNmzaVuk/z5s2FVCoV//zzz1OP/V/p6eli2rRpwtvbW1hYWAiFQiG8vLxESEiISEpK0qi7ceNG0bJlSyGXy0XNmjXF0KFDi52vtJ9P586dRfPmzUv9rI89voYPHTok3nnnHVGjRg1hZWUlhg4dWmyuJCEeDf1u2rSpMDU1FQ4ODmLcuHEa8+487dwlXS8FBQVi3rx5onnz5kIul4saNWoIPz8/MWPGDJGZmamup831MmvWLOHi4iKkUimHhRsZiRDsYUXVx8GDB9GlSxds2rQJAwYMMHQ4VA20bNkSNWvWLDZ7dlWzevVqjBo1CqdOnapSS6FQ9cQ+N0REenL69GlER0drdMYmIv1jnxsiIh27cOECoqKi8O2338LJyQmDBg0ydEhE1Qrv3BAR6djmzZsxatQoFBYWYsOGDRqzBxOR/rHPDRERERkV3rkhIiIio8LkhoiIiIxKtetQrFKpcOfOHVhbW3P6bSIioipCCIHs7Gw4Ozs/c422apfc3LlzR+eL0REREVHFuH37NurWrfvUOtUuubG2tgbwqHFsbGwMHA0RERGVRVZWFlxdXdXf409T7ZKbx4+ibGxsmNwQERFVMWXpUsIOxURERGRUmNwQERGRUWFyQ0REREaFyQ0REREZFSY3REREZFSY3BAREZFRYXJDRERERoXJDRERERkVJjdERERkVKrdDMVERESkH0qVQGT8faRm58HeWoE29WtCJq34RaoNeufm8OHD6NOnD5ydnSGRSPDHH388c5+DBw+iVatWkMvlaNiwIVavXq33OImIiOjpwi8kocO8/Ri84gQm/xqNwStOoMO8/Qi/kFThsRg0ucnNzYWPjw/CwsLKVD8+Ph69e/dGly5dEB0djSlTpmD06NHYs2ePniMlIiKi0oRfSMK4dWeQlJmnUZ6cmYdx685UeIIjEUKICj1jKSQSCbZu3Yr+/fuXWueTTz7Bzp07ceHCBXXZG2+8gYyMDISHh5fpPFlZWbC1tUVmZiYXziQiInpOSpVAh3n7iyU2j0kAONoqcOSTrs/1iEqb7+8q1aH4+PHjCAwM1CgLCgrC8ePHS90nPz8fWVlZGi8iIiLSjcj4+6UmNgAgACRl5iEy/n6FxVSlkpvk5GQ4ODholDk4OCArKwsPHz4scZ/Q0FDY2tqqX66urhURKhERUbWQml16YlOeerpQpZKb8ggJCUFmZqb6dfv2bUOHREREZBRSs/OwITKhTHXtrRV6juZfVWoouKOjI1JSUjTKUlJSYGNjA3Nz8xL3kcvlkMvlFREeERFRtaBSCfx66jbm7r6MrLyip9Z93OemTf2aFRMcqlhy07ZtW+zatUujbN++fWjbtq2BIiIiIqperqZkI2RLDE7fSgcAeLnYoE8LZ8zdHQvgUR+bxx53H57ex7NC57sxaHKTk5ODa9euqd/Hx8cjOjoaNWvWRL169RASEoLExESsWbMGAPDuu+9i8eLF+Pjjj/HWW29h//79+O2337Bz505DfQQiIqJqIb9IicX7r2HpoesoVApYmMkQ3L0xRrZzh4lMCrdaFpix45JG52JHWwWm9/FETy+nCo3VoMnN6dOn0aVLF/X74OBgAMCIESOwevVqJCUlISHh32d59evXx86dO/H+++/j+++/R926dfHjjz8iKCiowmMnIiKqTqQSCfZdSkGhUiCwmT1m9POCi92/XUJ6ejmhu6djpZihuNLMc1NROM8NERFR2dzPLYClXAa5iQwAcO52Bu5kPERPL0dIJBWbtBjtPDdERESkf0IIbI76B92+PYhlh26oy31c7fCSt1OFJzbaYnJDREREavFpuRj640l8uOkc0h8UIuJyCpSqqvWQp0qNliIiIiL9KChSYdmh61h04BoKilRQmEoxuVtjjO5Y3yD9Zp4HkxsiIqJq7uKdTEz5NRpXU3MAAB0b1cbs/t6oV8vCwJGVD5MbIiKias7SzAQJ9x+gtpUZvnjZE319nCt9v5qnYXJDRERUzQghEJOYiRZ17QAA7rUtsfRNP7SsZwc7CzPDBqcD7FBMRERUjdy+/wAjV51C38VHEXXr35W6uzS1N4rEBuCdGyIiomqhUKnCT0fiseCvK8grVMFMJsXVlBz4uVXcmk8VhckNERGRkYu+nYGpv59HbHI2AOAFj5qY84o3POpYGTgy/WByQ0REZMTm743DogPXIARgZ2GKz3o1wwC/ulW6w/CzMLkhIiIyYq41LSAE8GpLF3zWuxlqWckNHZLeMbkhIiIyIncyHuJOxkP4uz/qSzPAry4aOVjD19XOsIFVICY3RERERkCpEvj52E18uzcOVgoT7AvuDBuFKSQSSbVKbAAmN0RERFXehcRMfLo1Buf/yQQANHWyQdbDQtgoTA0cmWEwuSEiIqqicvOL8N2+K1h5NB4qAVgrTDD1paYY3LoepFVsPShdYnJDRERUBWU+KESvhX8jMeMhAODlFk6Y1scT9tYKA0dmeExuiIiIqiBbC1P4u9cAbgL/e8ULXZrYGzqkSoPJDRERURWgUglsOJWArk3t4WRrDgCY0bc5zEyksDDj1/mT2BpERESVXFxyNkK2nMeZhAwENXfAsmH+AGA0a0HpGpMbIiKiSiqvUImFEVex/PANFKkELM1keMGjFoQQRj3D8PNickNERFQJ/X31Lj7begEJ9x8AAHp4OmBGv+bqR1JUOiY3RERElcy26ERM/jUaAOBoo8CMfs0R1NzRsEFVIUxuiIiIKpnung6oV9MCXZva44MejWFdTSfjKy8mN0RERAZ2/W4O1p24hS96e0IqlcDCzAThUzpyFFQ5sdWIiIgMJL9IiR8OXseSA9dRoFShQR0rvPmCGwAwsXkObDkiIiIDOHnjHj7dGoPrd3MBAC82qYPOjesYOCrjwOSGiIioAmU8KEDorlhsPH0bAFDbSo7pfTzxcgsnDu/WESY3REREFWjyr9E4dOUuAGBIQD18EtQUthbsMKxLTG6IiIgq0Ic9miAlKw//6+8Ff/eahg7HKDG5ISIi0pNCpQor/r4BIYAJXRoCALzr2mLXex0hlfIRlL4wuSEiItKDqFvp+HRLDOJSsmEqk6BPC2fUq2UBAExs9IzJDRERkQ5l5RXiq/BY/HIyAUIANS3N8HnvZnCtyWUTKgqTGyIiIh0QQmD3hWR8uf0iUrPzAQAD/Ori017NUNOSq3dXJCY3REREOnA3Jx/Bv0Ujr1CF+rUtMfsVL7RrUNvQYVVLTG6IiIjKSQihnpvG3lqBj4OaIuNBAcZ3aQiFqczA0VVfUkMHQEREVBXF/JOJvouP4uSNe+qytzrUR3CPJkxsDIzJDRERkRZy84swc8cl9As7gpjETMwLjzV0SPQfBk9uwsLC4O7uDoVCgYCAAERGRpZat7CwEDNnzkSDBg2gUCjg4+OD8PDwCoyWiIiqs78upaD7/ENYeTQeKgH083XGsmH+hg6L/sOgfW42btyI4OBgLF26FAEBAViwYAGCgoIQFxcHe3v7YvU///xzrFu3DitWrEDTpk2xZ88evPLKKzh27BhatmxpgE9ARETVQXJmHr7cfhHhF5MBAK41zfG//t5c6LKSkgghhKFOHhAQgNatW2Px4sUAAJVKBVdXV0yaNAlTp04tVt/Z2RmfffYZJkyYoC577bXXYG5ujnXr1pXpnFlZWbC1tUVmZiZsbGx080GIiMiobYtOxORfoyGTSjCmowcmd2sEczP2q6lI2nx/G+zOTUFBAaKiohASEqIuk0qlCAwMxPHjx0vcJz8/HwqFQqPM3NwcR44cKfU8+fn5yM/PV7/Pysp6zsiJiKg6eFigVCcwfX2ccSExE6+0rAtPZ/5hXNkZrM9NWloalEolHBwcNModHByQnJxc4j5BQUGYP38+rl69CpVKhX379mHLli1ISkoq9TyhoaGwtbVVv1xdXXX6OYiIyLg8LFAidPdldP32IDIfFAIAJBIJPuvtycSmijB4h2JtfP/992jUqBGaNm0KMzMzTJw4EaNGjYJUWvrHCAkJQWZmpvp1+/btCoyYiIiqkkNX7qLHgkNYdugGkjLz8GfMHUOHROVgsMdStWvXhkwmQ0pKikZ5SkoKHB0dS9ynTp06+OOPP5CXl4d79+7B2dkZU6dOhYeHR6nnkcvlkMvlOo2diIiMy93sfMz68xK2n3uUzDjbKjCznxcCPR2esSdVRga7c2NmZgY/Pz9ERESoy1QqFSIiItC2bdun7qtQKODi4oKioiL8/vvv6Nevn77DJSIiI/VrZAK6fXsQ28/dgVQCvNW+PvYGd2ZiU4UZdCh4cHAwRowYAX9/f7Rp0wYLFixAbm4uRo0aBQAYPnw4XFxcEBoaCgA4efIkEhMT4evri8TERHz55ZdQqVT4+OOPDfkxiIioCjt1Mx1ZeUVo7myDua+2gHddW0OHRM/JoMnNoEGDcPfuXUybNg3Jycnw9fVFeHi4upNxQkKCRn+avLw8fP7557hx4wasrKzQq1cvrF27FnZ2dgb6BEREVNXkFSrxoECpXqn7s97N4OVig2EvuMFEVqW6olIpDDrPjSFwnhsiourr2PU0fL71AurXtsSPI/zVi15S5Vcl5rkhIiKqKOm5BZi96zI2R/0DAMjJL8Ld7HzY2yiesSdVRUxuiIjIaAkhsPVsIv638zLu5xZAIgGGBtTDxz2bwkZhaujwSE+Y3BARkVFKzc7D+xujcfTaPQBAEwdrzHnVG35uNQwcGekbkxsiIjJKNgpT/JP+EHITKd7r1gjvdPKAKTsMVwtMboiIyGjE/JMJT2cbyKQSKExl+P6NlqhhYQq3WpaGDo0qEFNYIiKq8jIfFCJkSwz6LD6Ctcdvqst9Xe2Y2FRD5Upu1q5di/bt28PZ2Rm3bt0CACxYsADbtm3TaXBERERPI4TAjnN30G3+IWyITAAA3Lr/wMBRkaFpndz88MMPCA4ORq9evZCRkQGlUgkAsLOzw4IFC3QdHxERUYlu33+AUatPYdKGs0jLyUeDOpbY+M4LmN6nuaFDIwPTOrlZtGgRVqxYgc8++wwymUxd7u/vj5iYGJ0GR0REVJLt5+6gx3eHcTDuLsxkUrwf2Bi7JndEgEctQ4dGlYDWHYrj4+PRsmXLYuVyuRy5ubk6CYqIiOhpGtaxQoFShYD6NTHnVW80qGNl6JCoEtE6ualfvz6io6Ph5uamUR4eHo5mzZrpLDAiIqLHcvKLcPLGPXRr9mjtQU9nG2wd3w7eLrZcQoGK0Tq5CQ4OxoQJE5CXlwchBCIjI7FhwwaEhobixx9/1EeMRERUje25mIzp2y4iLScff77XAU0dH60r1KKunWEDo0pL6+Rm9OjRMDc3x+eff44HDx5gyJAhcHZ2xvfff4833nhDHzESEVE1lJT5ENO3XcTeSykAALdaFsjNVxo4KqoKnmtV8AcPHiAnJwf29va6jEmvuCo4EVHlplQJrDl+E9/siUNugRImUgnGdvbApK6NoDCVPfsAZJT0uip4fHw8ioqK0KhRI1hYWMDCwgIAcPXqVZiamsLd3b1cQRMREQkhMOynkzh2/dF6UK3q2SH01RZo4mht4MioKtF6KPjIkSNx7NixYuUnT57EyJEjdRETERFVUxKJBIHNHGAtN8H/+nth87vtmNiQ1rR+LGVjY4MzZ86gYcOGGuXXrl2Dv78/MjIydBmfzvGxFBFR5XIgNhUWZjL1HDVKlcC93HzYWysMHBlVJnp9LCWRSJCdnV2sPDMzUz1bMRER0bOkZuVhxo5L2BmTBPdaFgif0gkKUxlkUgkTG3ouWj+W6tSpE0JDQzUSGaVSidDQUHTo0EGnwRERkfFRqQTWnbiFbvMPYWdMEqQSoLunA8o/vIVIk9Z3bubNm4dOnTqhSZMm6NixIwDg77//RlZWFvbv36/zAImIyHjEJWfj060xiLqVDgDwdrFF6Kve8HKxNXBkZEy0vnPj6emJ8+fPY+DAgUhNTUV2djaGDx+O2NhYeHl56SNGIiIyAldSstF74d+IupUOSzMZpr3siT8mtGdiQzr3XPPcVEXsUExEZBhCCLy1+hRkUilm9msOZztzQ4dEVYheOxQDQEZGBiIjI5GamgqVSqWxbfjw4eU5JBERGZl7OflY8NdVBHdvjBqWZpBIJFgy1A8KUynXgyK90jq52bFjB4YOHYqcnBzY2NhoXKASiYTJDRFRNSeEwKaofzBn12VkPChEXqESX7/uAwAwN+MMw6R/Wic3H3zwAd566y3MmTNHPTsxERERANy4m4NPt8bgxI37AICmjtYYElDPwFFRdaN1cpOYmIj33nuPiQ0REanlFymx9OANhB24hgKlCgpTKaYENsbbHerDVKb12BWi56J1chMUFITTp0/Dw8NDH/EQEVEVtHj/NSzafw0A0KlxHfyvnxfq1eIfwWQYWic3vXv3xkcffYRLly7B29sbpqamGtv79u2rs+CIiKhqGN3BA/supWDciw3Q18eZHYbJoLQeCi6Vln57USKRVPolGDgUnIjo+QghsP3cHRyKu4tvB/qoExkhBJMa0hu9DgX/79BvIiKqPhLuPcDn2y7g8JW7AIAgL0cENXcEACY2VGmUa54bIiKqXgqVKvz4dzy+j7iCvEIVzEykeK9rQ3RpYm/o0IiKKVdyk5ubi0OHDiEhIQEFBQUa29577z2dBEZERJXDmYR0fLolBrHJ2QCAdg1qYfYr3qhf29LAkRGVTOvk5uzZs+jVqxcePHiA3Nxc1KxZE2lpabCwsIC9vT2TGyIiI6JUCXy06Ryu381FDQtTfN7bE6+2cuEjKKrUtJ584P3330efPn2Qnp4Oc3NznDhxArdu3YKfnx+++eYbfcRIREQVSAgBlerRWBOZVIL/9ffGa63qIuKDF/GaX10mNlTpaT1ays7ODidPnkSTJk1gZ2eH48ePo1mzZjh58iRGjBiB2NhYfcWqExwtRUTVnVIlEBl/H6nZebC3VqBN/ZqQSR8lLIkZDzF92wUE1K+FMZ04nxlVHnodLWVqaqoeDm5vb4+EhAQ0a9YMtra2uH37dvkiJiKiChF+IQkzdlxCUmaeuszJVoHPezdDclY+vt0bhwcFSkTG38eQgHqwlHPcCVU9Wl+1LVu2xKlTp9CoUSN07twZ06ZNQ1paGtauXQsvLy99xEhERDoQfiEJ49adwX9v1ydl5mHC+rPq9/5uNRD6qjcTG6qytO5zM2fOHDg5OQEAZs+ejRo1amDcuHG4e/culi9frnUAYWFhcHd3h0KhQEBAACIjI59af8GCBWjSpAnMzc3h6uqK999/H3l5eU/dh4ioulOqBGbsuFQssXmSBMDsV7zw29i2aORgXVGhEemc1mm5v7+/+t/29vYIDw8v98k3btyI4OBgLF26FAEBAViwYAGCgoIQFxcHe/vicyesX78eU6dOxcqVK9GuXTtcuXIFI0eOhEQiwfz588sdBxGRsYuMv6/xKKokAoBHbStIpewwTFWbQZdqnT9/PsaMGYNRo0bB09MTS5cuhYWFBVauXFli/WPHjqF9+/YYMmQI3N3d0aNHDwwePPiZd3uIiKq71Oyy3eEuaz2iyqxMd25atWqFiIgI1KhRAy1btnzqMMAzZ86U6cQFBQWIiopCSEiIukwqlSIwMBDHjx8vcZ927dph3bp1iIyMRJs2bXDjxg3s2rULw4YNK9M5iYiqK3trhU7rEVVmZUpu+vXrB7lcDgDo37+/Tk6clpYGpVIJBwcHjXIHB4dSh5MPGTIEaWlp6NChA4QQKCoqwrvvvotPP/201PPk5+cjPz9f/T4rK0sn8RMRVSXOdgqYSCUoUpXc60YCwNH20bBwoqquTMnN9OnTAQBKpRJdunRBixYtYGdnp8+4SnTw4EHMmTMHS5YsQUBAAK5du4bJkydj1qxZ+OKLL0rcJzQ0FDNmzKjgSImIKo9j19Mwcf3ZpyY2ADC9j6d6vhuiqkyrPjcymQw9evRAenr6c5+4du3akMlkSElJ0ShPSUmBo6Njift88cUXGDZsGEaPHg1vb2+88sormDNnDkJDQ0tdrTwkJASZmZnqF+fiIaLqQgiBn47EY9hPkbifWwAvFxvMfsULTraaj54cbRX44c1W6OnlZKBIiXRL69FSXl5euHHjBurXr/9cJzYzM4Ofnx8iIiLUj7pUKhUiIiIwceLEEvd58OCBegLBx2QyGYBHv8Qlkcvl6kdqRETVRV6hEp9uicGWs4kAgFdbumDOq95QmMrwRut6pc5QTGQMtE5u/ve//+HDDz/ErFmz4OfnB0tLzVVhtVnSIDg4GCNGjIC/vz/atGmDBQsWIDc3F6NGjQIADB8+HC4uLggNDQUA9OnTB/Pnz0fLli3Vj6W++OIL9OnTR53kEBERYCKVIDkrDzKpBJ/1aoZR7d3Vg0FkUgnaNqhl4AiJ9Efr5KZXr14AgL59+2qMmhJCQCKRQKlUlvlYgwYNwt27dzFt2jQkJyfD19cX4eHh6k7GCQkJGndqPv/8c0gkEnz++edITExEnTp10KdPH8yePVvbj0FEZNRMZFIsHtIKV1Ky8YIHExmqXrReOPPQoUNP3d65c+fnCkjfuHAmERkjIQRWH7uJW/ce4Mu+zQ0dDpHO6XXhzMqevBARVTd5hUp8ujUGW8486l/To7kD2jWobeCoiAyn3KuiPXjwAAkJCSgoKNAob9GixXMHRUREZXMn4yHGro1CTGImZFIJQl5qirZ8DEXVnNbJzd27dzFq1Cjs3r27xO3a9LkhIqLyO3HjHib8cgb3cgtQw8IUYUNaoV1D3rEh0nptqSlTpiAjIwMnT56Eubk5wsPD8fPPP6NRo0bYvn27PmIkIqL/WH8yAW/+eBL3cgvg6WSD7RM7MLEh+n9a37nZv38/tm3bBn9/f0ilUri5uaF79+6wsbFBaGgoevfurY84iYjoCfbWchSpBPr5OmPuqy1gbsbpMIge0zq5yc3Nhb29PQCgRo0auHv3Lho3bgxvb+8yL5pJRETaU6kEpP8/2V6gpwO2jG+Hlq52T13MmKg60vqxVJMmTRAXFwcA8PHxwbJly5CYmIilS5fCyYlTdxMR6UNk/H30/P4w/kl/oC5rVa8GExuiEmh952by5MlISkoC8GhBzZ49e+KXX36BmZkZVq9erev4iIiqNSEE1p64hZk7LqFIJTB/7xXMH+Rr6LCIKrUyJzcDBgzA6NGjMXToUPVfCn5+frh16xZiY2NRr1491K7NzmxERLqSV6jEF39cwKaofwAAfX2cMfsVbwNHRVT5lTm5SU9PR+/eveHs7IxRo0Zh5MiR8PDwgIWFBVq1aqXPGImIqp2kzId4d20Uzv2TCakECHmpGUZ3rM/HUERlUOY+NxEREbhx4wbefvttrFu3Do0aNULXrl2xfv165Ofn6zNGIqJq5UpKNvosOoJz/2TCzsIUa94KwJhOHkxsiMpIqw7Fbm5u+PLLL3Hjxg3s27cPzs7OGDNmDJycnDBhwgRERUXpK04iomqjXk0LONmao5mTDXZM7IAOjfjIn0gbWi+c+V/Z2dlYv349Pv30U2RmZqKoqEhXsekFF84kosoov0gJU6lUPdQ7NSsPVgoTWJiVe5UcIqOi14UznxQfH4/Vq1dj9erVyMzMRGBg4PMcjoioWkrOzMPYdVF4sXEdvN+9MQDA3kZh4KiIqi6t57nJy8vDunXr0LVrVzRq1Ahr1qzB22+/jfj4eISHh+sjRiIio3Xq5n28vOgIzt3OwJrjN5HxoODZOxHRU5X5zk1kZCRWrlyJjRs3Ii8vD6+88grCw8PRrVs3dnIjItKSEALrTiZgxvaLKFIJNHW0xvJh/rCzMDN0aERVXpmTmxdeeAE+Pj6YNWsWhg4diho1augzLiIio5VfpMS0Py5i4+nbAIDeLZzw9YAW7F9DpCNl/k06ffo057MhInpOQgiMWBmJEzfuQyoBPu7ZFGM5zJtIp8qc3DCxISJ6fhKJBK+1qovLSdlYOLglOjeuY+iQiIwO74ESEVWA+7kFqGn5qD/N6/6u6NbMQf2eiHRL69FSRERUdvlFSoRsOY+XF/6Nezn/zubOxIZIf5jcEBHpSUpWHt5YfgIbIm8jKSsPR6/fM3RIRNUCH0sREelB1K37eHfdGdzNzoeNwgSLhrRi/xqiClKm5KZly5Zl7sl/5syZ5wqIiKiqW38yAdO3X0ChUqCJgzWWDfODe21LQ4dFVG2UKbnp37+/+t95eXlYsmQJPD090bZtWwDAiRMncPHiRYwfP14vQRIRVRVrT9zCF39cAAD08nbE1wN8YCnnTXKiiqT1wpmjR4+Gk5MTZs2apVE+ffp03L59GytXrtRpgLrGhTOJSJ8yHxbilSVH8Vqruhj/YgPOX0OkI9p8f2ud3Nja2uL06dNo1KiRRvnVq1fh7++PzMxM7SOuQExuiEjX4tNy4V7LQp3I5BUqoTCVGTgqIuOizfe31qOlzM3NcfTo0WLlR48ehULBVWyJqHpZfzIBPb47hDXHb6nLmNgQGZbWD4KnTJmCcePG4cyZM2jTpg0A4OTJk1i5ciW++OILnQdIRFQZFRSp8OWOi1h/MgEAcPpWOoa3deNjKKJKQOvkZurUqfDw8MD333+PdevWAQCaNWuGVatWYeDAgToPkIiosknNysO4X84g6lY6JBLgwx5N2L+GqBLRus9NVcc+N0T0PM4kpOPdtVFIzc6HtcIEC99oiS5N7Q0dFpHR02ufGwDIyMjAjz/+iE8//RT3798H8Gh+m8TExPIcjoioSribnY8hK04gNTsfjeytsH1iByY2RJWQ1o+lzp8/j8DAQNja2uLmzZsYPXo0atasiS1btiAhIQFr1qzRR5xERAZXx1qO4O6NEXUrHd8O9IUV568hqpS0vnMTHByMkSNH4urVqxqjo3r16oXDhw/rNDgiIkNLzc7DrXu56vdjOnrgh6F+TGyIKjGtk5tTp05h7NixxcpdXFyQnJysk6CIiCqDswnp6LPoCEb/fBo5+UUAAIlEAqmUHYeJKjOtkxu5XI6srKxi5VeuXEGdOlwUjoiMw8ZTCRi07ARSsvIhAKTnFhg6JCIqI62Tm759+2LmzJkoLCwE8OivmISEBHzyySd47bXXdB4gEVFFKihS4fM/YvDJ7zEoUKrQw9MBW8e3g2tNC0OHRkRlpHVy8+233yInJwf29vZ4+PAhOnfujIYNG8La2hqzZ8/WR4xERBUiNTsPQ388gXUnEiCRAMHdG2Ppm36wVpgaOjQi0oLWyY2trS327duHHTt2YOHChZg4cSJ27dqFQ4cOwdLSslxBhIWFwd3dHQqFAgEBAYiMjCy17osvvgiJRFLs1bt373Kdm4josS+3X8Spm+mwlpvgx+H+eK9bI/avIaqCyt3dv0OHDujQocNzB7Bx40YEBwdj6dKlCAgIwIIFCxAUFIS4uDjY2xefP2LLli0oKPj32fe9e/fg4+OD119//bljIaLq7cs+zZH5sBAz+3mhQR0rQ4dDROVUrhmKIyIiEBERgdTUVKhUKo1tK1eu1OpYAQEBaN26NRYvXgwAUKlUcHV1xaRJkzB16tRn7r9gwQJMmzYNSUlJZbpzxBmKieixQqUK+2NTEdTc0dChENEz6HWG4hkzZqBHjx6IiIhAWloa0tPTNV7aKCgoQFRUFAIDA/8NSCpFYGAgjh8/XqZj/PTTT3jjjTdKTWzy8/ORlZWl8SIiupudj6ErTmLs2ihsi+bs6kTGROvHUkuXLsXq1asxbNiw5z55WloalEolHBwcNModHBwQGxv7zP0jIyNx4cIF/PTTT6XWCQ0NxYwZM547ViIyHuduZ2Ds2igkZ+XBSm4CSzNOyEdkTLS+c1NQUIB27drpIxat/fTTT/D29kabNm1KrRMSEoLMzEz16/bt2xUYIRFVNptO38bry44jOSsPHnUs8ceE9gj0dHj2jkRUZWid3IwePRrr16/Xyclr164NmUyGlJQUjfKUlBQ4Oj79GXhubi5+/fVXvP3220+tJ5fLYWNjo/EiouqnUKnC9G0X8NHm8ygoUiGwmQP+mNAeDe3ZcZjI2Gh9LzYvLw/Lly/HX3/9hRYtWsDUVHP+h/nz55f5WGZmZvDz80NERAT69+8P4FGH4oiICEycOPGp+27atAn5+fl48803tf0IRFQNnbhxDz8fvwUAmBLYCO915TBvImNVrlXBfX19AQAXLlzQ2CaRaP8fRXBwMEaMGAF/f3+0adMGCxYsQG5uLkaNGgUAGD58OFxcXBAaGqqx308//YT+/fujVq1aWp+TiKqfjo3q4P3AxvB0tkF3PoYiMmpaJzcHDhzQaQCDBg3C3bt3MW3aNCQnJ8PX1xfh4eHqTsYJCQmQSjWfnsXFxeHIkSPYu3evTmMhIuOyLToRL3jUgoONAgAwObCRgSMioopQrnluqjLOc0Nk/AqVKszeeRmrj91Ey3p2+PWdFyA3kRk6LCJ6Dtp8f5fpzs2rr76K1atXw8bGBq+++upT627ZsqXskRIR6VhaTj4m/HIGJ+PvAwA6NaoDU6nWYyeIqAorU3Jja2ur7k9ja2ur14CIiMor5p9MjF17GncyH81f8+1AH84+TFQN8bEUERmF36P+QcjWGBQUqeBR2xLLh/uhob21ocMiIh3R+WMpIqLKrKBIheWHb6CgSIVuTe3x3Ru+sFGYPntHIjJK5UpuNm/ejN9++w0JCQkaK3QDwJkzZ3QSGBFRWZmZSLFsmB92nLuDCV0acv4aompO6152CxcuxKhRo+Dg4ICzZ8+iTZs2qFWrFm7cuIGXXnpJHzESERVzITET608mqN+717bEpG6cmI+IynHnZsmSJVi+fDkGDx6M1atX4+OPP4aHhwemTZuG+/fv6yNGIiINW8/+g6m/x6BQqYJ7LQu0a1jb0CERUSWi9Z2bhIQE9cKZ5ubmyM7OBgAMGzYMGzZs0G10RERPKFKqMOvPS3h/4znkF6nwYhN7NHfhCE4i0qR1cuPo6Ki+Q1OvXj2cOHECABAfH49qNvCKiCrQ/dwCDF8ZiZ+OxAMAJnVtiB+H+8PWnB2HiUiT1o+lunbtiu3bt6Nly5YYNWoU3n//fWzevBmnT59+5gR/RETlcSExE2PXRiEx4yEszWT4dqAPeno5GTosIqqktE5uli9fDpVKBQCYMGECatWqhWPHjqFv374YO3aszgMkIjp7OwOJGQ/hXssCy4f7o7ED568hotJxEj8iqvSEEFhz/Bb6t3ThYyiiakrnk/idP3++zCdv0aJFmesSEZXkfm4B5u6+jM96ecLWwhQSiQQj2rkbOiwiqiLKlNz4+vpCIpE8s8OwRCKBUqnUSWBEVD1dvJOJd9Y86l+Tk1+EJUP9DB0SEVUxZUpu4uPj9R0HERG2RSfik9/PI6/w0fw1UwIbGzokIqqCypTcuLm56TsOIqrGipQqzAuPxYq/H/0h9WKTOvh+UEvYWrB/DRFpr1xrS8XFxWHRokW4fPkyAKBZs2aYNGkSmjRpotPgiMj4pecWYNKGszhyLQ0AMP7FBvigRxPIuIwCEZWT1pP4/f777/Dy8kJUVBR8fHzg4+ODM2fOwMvLC7///rs+YiQiIyYAxKflwsJMhiVDW+Hjnk2Z2BDRc9F6KHiDBg0wdOhQzJw5U6N8+vTpWLduHa5fv67TAHWNQ8GJKp9Ld7Igk0rQxJHz1xBRybT5/tb6zk1SUhKGDx9erPzNN99EUlKStocjomqmSKlC6K7L+O3UbXWZp7MNExsi0hmt+9y8+OKL+Pvvv9GwYUON8iNHjqBjx446C4yIjM+T/WvMTKTo1LgOHG0Vhg6LiIyM1slN37598cknnyAqKgovvPACAODEiRPYtGkTZsyYge3bt2vUJSICHj16GrvuNG7ffwhzUxm+ed2HiQ0R6YXWfW6k0rI9yaqsE/qxzw1Rxdtx7g4+2nwOeYUq1KtpgeXD/dDUkb9/RFR2Ol9+4UmPF80kIiqLubtjsfTQo4EGHRvVxqLBLWFnYWbgqIjImJVrnpvSPHjwABYWFro8JBFVcQrTR3d73+3cAB8Fcf4aItI/rUdLdevWDYmJicXKT548CV9fX13ERERV3JNPu9/r2gi/vvMCpr7E+WuIqGJondwoFAq0aNECGzduBPDoMdWXX36Jjh07olevXjoPkIiqlj/P38HAZcfxsOBRnzupVIIXPGoZOCoiqk60fiy1c+dOhIWF4a233sK2bdtw8+ZN3Lp1C3/++Sd69OihjxiJqApQqgS+2hOLZYduAAB+Pn4T73ZuYOCoiKg6KlefmwkTJuCff/7BvHnzYGJigoMHD6Jdu3a6jo2IqoiMB4/mr/n76qP1ocZ28sDoDvUNHBURVVdaP5ZKT0/Ha6+9hh9++AHLli3DwIED0aNHDyxZskQf8RFRJRebnIW+i4/i76tpUJhKsXBwS4T0agYTmdb/vRAR6YTWd268vLxQv359nD17FvXr18eYMWOwceNGjB8/Hjt37sTOnTv1EScRVUKHrtzFu2uj8LBQibo1zLF8mD88nTl/DREZltZ/Wr377rs4fPgw6tf/95bzoEGDcO7cORQUFOg0OCKq3BraW8HcTIYODWtjx8QOTGyIqFLQeobiqo4zFBM9n4IiFcxM/v276MbdHNSracHHUESkV3pZFfyrr77Cw4cP1e+PHj2K/Px89fvs7GyMHz++HOESUVURl5yNoAWHse9SirrMo44VExsiqlTKfOdGJpMhKSkJ9vb2AAAbGxtER0fDw8MDAJCSkgJnZ+dKuZ7Uk3jnhqh8dsck4YNN5/CgQImmjtbY9V5HSDkpHxFVEL2sLfXfHKiaPc0iqraUKoFv98ZhycFH60O1a1ALi4e0YmJDRJWWTteWIiLjkvmgEJM3nsXBuLsAgNEd6mPqS035GIqIKjWD/w8VFhYGd3d3KBQKBAQEIDIy8qn1MzIyMGHCBDg5OUEul6Nx48bYtWtXBUVLVH1k5RWiX9gRHIy7C7mJFAsG+eLzlz2Z2BBRpafVnZsff/wRVlZWAICioiKsXr0atWvXBvCoQ7G2Nm7ciODgYCxduhQBAQFYsGABgoKCEBcXp+7b86SCggJ0794d9vb22Lx5M1xcXHDr1i3Y2dlpfW4iejobhSk6N66DwsupWDbMD14utoYOiYioTMrcodjd3R0SybOfscfHx5f55AEBAWjdujUWL14M4NEinK6urpg0aRKmTp1arP7SpUvx9ddfIzY2FqampmU+z5PYoZiodEqVwIOCIlgrHv1+FSpVyM4rQk1LMwNHRkTVnTbf3wab56agoAAWFhbYvHkz+vfvry4fMWIEMjIysG3btmL79OrVCzVr1oSFhQW2bduGOnXqYMiQIfjkk08gk8lKPE9+fr7GkPWsrCy4uroyuSH6j8yHhZjy61nkFaqw5u02MOXjJyKqRPQyz42upaWlQalUwsHBQaPcwcEBycnJJe5z48YNbN68GUqlErt27cIXX3yBb7/9Fv/73/9KPU9oaChsbW3VL1dXV51+DiJjcDUlG/3DjuJA3F2cSUjHxTtZhg6JiKjcqtSfZiqVCvb29li+fDn8/PwwaNAgfPbZZ1i6dGmp+4SEhCAzM1P9un37dgVGTFT5hV9IRv+wo4hPy4WLnTl+H9cOvq52hg6LiKjcDDYUvHbt2pDJZEhJSdEoT0lJgaOjY4n7ODk5wdTUVOMRVLNmzZCcnIyCggKYmRXvFyCXyyGXy3UbPJERUKkEvvvrChbtvwYAeMGjJsKGtEItK/6+EFHVZrA7N2ZmZvDz80NERIS6TKVSISIiAm3bti1xn/bt2+PatWtQqVTqsitXrsDJyanExIaISjdjx0V1YvNW+/pY93YAExsiMgoGfSwVHByMFStW4Oeff8bly5cxbtw45ObmYtSoUQCA4cOHIyQkRF1/3LhxuH//PiZPnowrV65g586dmDNnDiZMmGCoj0BUZb35ghtqWZph/kAfTOvD+WuIyHiU67HU9evXsWrVKly/fh3ff/897O3tsXv3btSrVw/Nmzcv83EGDRqEu3fvYtq0aUhOToavry/Cw8PVnYwTEhIglf77H66rqyv27NmD999/Hy1atICLiwsmT56MTz75pDwfg6ja+Sf9AerWsAAANHKwxt+fdIGFGScqJyLjovVQ8EOHDuGll15C+/btcfjwYVy+fBkeHh6YO3cuTp8+jc2bN+srVp3gPDdUHalUAgv+uoIfDl3HurcDEOBRy9AhERFpRa9DwadOnYr//e9/2Ldvn0Y/l65du+LEiRPaR0tEepWVV4gxa05j4f5rKFQKHL9xz9AhERHpldb3o2NiYrB+/fpi5fb29khLS9NJUESkG9dSc/DO2tO4cTcXZiZSzH3VG6+2qmvosIiI9Err5MbOzg5JSUmoX7++RvnZs2fh4uKis8CI6Pnsu5SC9zdGIye/CM62Ciwb5g/vulwfioiMn9aPpd544w188sknSE5OhkQigUqlwtGjR/Hhhx9i+PDh+oiRiLQUdes+xqw5jZz8IgTUr4ntkzowsSGiakPrOzePh167urpCqVTC09MTSqUSQ4YMweeff66PGIlIS63q1UAfH2fUsjTDZ72bcZ0oIqpWyr1wZkJCAi5cuICcnBy0bNkSjRo10nVsesHRUmSsbtzNgb2NAlbyR3+zKFUCMqnEwFEREemGNt/fWt+5OXLkCDp06IB69eqhXr165Q6SiHTncf+aDg1r44c3W0EikTCxIaJqS+t71V27dkX9+vXx6aef4tKlS/qIiYjK6PH8NY/719x/UIDcAqWhwyIiMiitk5s7d+7ggw8+wKFDh+Dl5QVfX198/fXX+Oeff/QRHxGVIjuvEGPXRWHBX1cBACPbueOX0QHqx1JERNVVufvcAEB8fDzWr1+PDRs2IDY2Fp06dcL+/ft1GZ/Osc8NGYPrd3PwzprTuP7/89fM7u+F1/1dDR0WEZHeaPP9/VzJDQAolUrs3r0bX3zxBc6fPw+lsnLfEmdyQ1WJUiUQGX8fqdl5sLdWoE39mpAA6LHgMK6l5sDRRoFlw/zg42pn6FCJiPRKrx2KHzt69Ch++eUXbN68GXl5eejXrx9CQ0PLezgi+o/wC0mYseMSkjLz1GVOtgpM7+OJea+1wHf7ruC7Qb6oYy03YJRERJWP1nduQkJC8Ouvv+LOnTvo3r07hg4din79+sHCwkJfMeoU79xQVRB+IQnj1p3Bf385H49/+uHNVghq7giJhCOiiKh60Oudm8OHD+Ojjz7CwIEDUbt27XIHSUQlU6oEZuy4VCyxAQCBRwnOjB2X0N3TETLmNkRExWid3Bw9elQfcRDR/4uMv6/xKOq/BICkzDxExt9H2wa1Ki4wIqIqokzJzfbt2/HSSy/B1NQU27dvf2rdvn376iQwouoqNbv0xKY89YiIqpsyJTf9+/dHcnIy7O3t0b9//1LrSSSSSj9aiqiys1GYlqmevbVCz5EQEVVNZUpuVCpVif8mIt27mpr91O0SAI62j4aFExFRcVrPULxmzRrk5+cXKy8oKMCaNWt0EhRRdfZ2Bw8E/H/i8t/+wo/fT+/jybWjiIhKofVQcJlMhqSkJNjb22uU37t3D/b29pX+sRSHglNlI4TAH9GJ6OXtBLmJTF3+tHlueno5GSJUIiKD0etQcCFEiXNr/PPPP7C1tdX2cETVWl6hEiFbYrD1bCIi49MR+qq3eltPLyd093QsNkMx79gQET1dmZObli1bQiKRQCKRoFu3bjAx+XdXpVKJ+Ph49OzZUy9BEhmjxIyHGLv2NC4kZkEmlaCxg1WxPx5kUgmHexMRaanMyc3jUVLR0dEICgqClZWVepuZmRnc3d3x2muv6TxAImN08sY9jP/lDO7lFqCGhSnChrZCuwacFJOISBfKnNxMnz4dAODu7o5BgwZBoeAwVCJtCSGw7sQtzNhxCUUqAU8nGywb5gfXmlVj+RIioqpA6z43I0aM0EccRNVCWk4Bvt4ThyKVQB8fZ3z1WguYm8mevSMREZWZ1smNUqnEd999h99++w0JCQkoKCjQ2H7//n2dBUdkbOpYy7FwcEvEJmdjbCcPLnxJRKQHWs9zM2PGDMyfPx+DBg1CZmYmgoOD8eqrr0IqleLLL7/UQ4hEVdvZhHQcu5amfv9iE3u827kBExsiIj3ROrn55ZdfsGLFCnzwwQcwMTHB4MGD8eOPP2LatGk4ceKEPmIkqrJ+O30bg5adwLhfziDh3gNDh0NEVC1ondwkJyfD2/vRXBxWVlbIzMwEALz88svYuXOnbqMjqqIKlSpM33YBH28+jwKlCi941ERNKzNDh0VEVC1ondzUrVsXSUlJAIAGDRpg7969AIBTp05BLpfrNjqiKigtJx9DfzyJn4/fAgAEd2+MH4b6wUqudRc3IiIqB63/t33llVcQERGBgIAATJo0CW+++SZ++uknJCQk4P3339dHjERVRsw/mRi79jTuZObBSm6C7wb5orung6HDIiKqVrRObubOnav+96BBg1CvXj0cP34cjRo1Qp8+fXQaHFFVs+FUAu5k5qF+bUusGO6HhvbWhg6JiKja0XrhzKqOC2eSPuUVKvHdX1cw/sWGsDU3NXQ4RERGQ+cLZ27fvr3MJ+/bt2+Z6xJVdRkPCrD62E1M6toIMqkEClMZQl5qZuiwiIiqtTIlN4/XlXoWiUQCpVL5PPEQVRmxyVl4Z00UEu4/gEolENyjiaFDIiIilDG5UalU+o6DqErZHZOEDzadw4MCJVxrmuMlbydDh0RERP+PY1OJtKBSCczfdwWLD1wDALRvWAuLB7dCDUvOYUNEVFlondzMnDnzqdunTZtW7mCIKrOsvEK8/2s0ImJTAQCjO9TH1JeawkSm9XRRRESkR1onN1u3btV4X1hYiPj4eJiYmKBBgwblSm7CwsLw9ddfIzk5GT4+Pli0aBHatGlTYt3Vq1dj1KhRGmVyuRx5eXlan5dIG//cf4ij19MgN5Fi7mveeKVlXUOHREREJdA6uTl79myxsqysLIwcORKvvPKK1gFs3LgRwcHBWLp0KQICArBgwQIEBQUhLi4O9vb2Je5jY2ODuLg49XsuQEgVwdPZBgsGtYSLnTm869oaOhwiIiqFTu6n29jYYMaMGfjiiy+03nf+/PkYM2YMRo0aBU9PTyxduhQWFhZYuXJlqftIJBI4OjqqXw4OnAGWdE+lEgg7cA3nbmeoy3p6OTKxISKq5HTWWSAzM1O9iGZZFRQUICoqCoGBgf8GJJUiMDAQx48fL3W/nJwcuLm5wdXVFf369cPFixdLrZufn4+srCyNF9Gz5OYXYfwvZ/D1njiMXRuF7LxCQ4dERERlpPVjqYULF2q8F0IgKSkJa9euxUsvvaTVsdLS0qBUKovdeXFwcEBsbGyJ+zRp0gQrV65EixYtkJmZiW+++Qbt2rXDxYsXUbdu8T4QoaGhmDFjhlZxUfV2614u3lkThbiUbJjKJJgS2AjWCs42TERUVWi9/EL9+vU13kulUtSpUwddu3ZFSEgIrK3LvpbOnTt34OLigmPHjqFt27bq8o8//hiHDh3CyZMnn3mMwsJCNGvWDIMHD8asWbOKbc/Pz0d+fr76fVZWFlxdXbn8ApXo8JW7mLThLDIfFsLeWo4f3vSDn1sNQ4dFRFTt6Xz5hSfFx8eXO7D/ql27NmQyGVJSUjTKU1JS4OjoWKZjmJqaomXLlrh27VqJ2+VyOeRy+XPHSsZNCIEVf9/A3N2xUAnA19UOy4b5wcFGYejQiIhISwadoMPMzAx+fn6IiIhQl6lUKkRERGjcyXkapVKJmJgYODlxhlgqPyGAyPh0qAQw0L8uNo59gYkNEVEVpfWdm7y8PCxatAgHDhxAampqsaUZzpw5o9XxgoODMWLECPj7+6NNmzZYsGABcnNz1XPZDB8+HC4uLggNDQXwaBLBF154AQ0bNkRGRga+/vpr3Lp1C6NHj9b2oxCpSaUSfDfIB3svpuDVVi6cXoCIqArTOrl5++23sXfvXgwYMABt2rR57i+BQYMG4e7du5g2bRqSk5Ph6+uL8PBwdSfjhIQESKX/3mBKT0/HmDFjkJycjBo1asDPzw/Hjh2Dp6fnc8VB1c+JG/ew52Iypr3sCYlEAmuFKV7z48R8RERVndYdim1tbbFr1y60b99eXzHplTYdksg4CSGw5vgtzPrzEopUAt+87oMBTGqIiCo1vXYodnFx0WpEFFFlkl+kxBd/XMBvp/8BAPT1cUZvruhNRGRUtO5Q/O233+KTTz7BrVu39BEPkd6kZOVh0LIT+O30P5BKgM96NcP3b/jC3Exm6NCIiEiHtL5z4+/vj7y8PHh4eMDCwgKmppqTm92/f19nwRHpypmEdIxdG4W72fmwNTfFosEt0alxHUOHRUREeqB1cjN48GAkJiZizpw5cHBw4KgSqhLyCpW4n1uAJg7WWD7cD261LA0dEhER6YnWHYotLCxw/Phx+Pj46CsmvWKH4uprf2wKAurXgqVc65yeiIgMTJvvb6373DRt2hQPHz4sd3BEFeFudj7eXn0K11Jz1GVdmzowsSEiqga0Tm7mzp2LDz74AAcPHsS9e/e44jZVOjH/ZKLv4iOIiE3FB79FQ8ubk0REVMVp/Wdsz549AQDdunXTKBdCQCKRQKlU6iYyonLYcuYfhGyJQX6RCh51LPHtQF/2CyMiqma0Tm4OHDigjziInkuRUoXQ3bH46cijhV27NrXHgjd8YaMwfcaeRERkbLRObjp37qyPOIjKLSuvEOPWReHotXsAgIldGiK4e2NIpbxjQ0RUHWmd3Bw+fPip2zt16lTuYIjKQ2EiQ2GRgIWZDN+87oNenHGYiKha03oo+JOLWKoP8kSfhsre54ZDwY3H435eAJCWk4+0nHw0deTPlIjIGOl1KHh6errGKzU1FeHh4WjdujX27t1b7qCJykqpEvh6Tyz+t/Oyuqy2lZyJDRERASjHYylbW9tiZd27d4eZmRmCg4MRFRWlk8CISpL5sBBTfj2LA3F3AQD9fV3gXbf4NUlERNWXzmY0c3BwQFxcnK4OR1TMtdRsvLMmCjfSciE3keKrAS2Y2BARUTFaJzfnz5/XeC+EQFJSEubOnQtfX19dxUWkYd+lFLy/MRo5+UVwsTPHsmF+8HJhYkNERMVpndz4+j6aFO2//ZBfeOEFrFy5UmeBET227NB1hO6OBQAE1K+JsKGtUNtKbuCoiIiostI6uYmPj9d4L5VKUadOHSgUCp0FRfSkejUtAAAj2rrh85c9YSrTuh88ERFVI1oPBa/qOBS8alCqBGRPTMJ3ITGTj6GIiKoxvQwF379/Pzw9PUtcHDMzMxPNmzfH33//rX20RP9x6Mpd9PjuEJIy/119nokNERGVVZmTmwULFmDMmDElZku2trYYO3Ys5s+fr9PgqHoRQmDpoesYtSoS1+/mYtH+a4YOiYiIqqAyJzfnzp1Trwhekh49enCOGyq3hwVKvPdrNObujoVKAG+0dsX0Pp6GDouIiKqgMncoTklJgalp6Sssm5iY4O7duzoJiqqX2/cfYOzaKFxKyoKJVILpfTzx5gtuGst6EBERlVWZkxsXFxdcuHABDRs2LHH7+fPn4eTEBQtJO5fuZOHNn07ifm4BalmaYcnQVgjwqGXosIiIqAor82OpXr164YsvvkBeXl6xbQ8fPsT06dPx8ssv6zQ4Mn7utS1gby2Hl4sNdkzqwMSGiIieW5mHgqekpKBVq1aQyWSYOHEimjRpAgCIjY1FWFgYlEolzpw5AwcHB70G/Lw4FNzw8ouUMJNJ1Y+dUrLyYGtuCoWpzMCRERFRZaXN93eZH0s5ODjg2LFjGDduHEJCQtQzFEskEgQFBSEsLKzSJzZkeEmZD/Hu2ij0aO6ICV0ePeJ0sOEEkEREpDtazVDs5uaGXbt2IT09HdeuXYMQAo0aNUKNGjX0FR8ZkdM37+PddWeQlpOP2+kP8eYLbrA1L72TOhERUXmUa1XwGjVqoHXr1rqOhYzYLydv4cvtF1GoFGjqaI3lw/yZ2BARkV6UK7khKquCIhW+3HER608mAAB6ezvh69dbwMKMlx4REekHv2FIb1QqgZGrInHs+j1IJMCHPZpg/IsNOH8NERHpFZMb0hupVIKXWzgjJjETC99oiS5N7Q0dEhERVQNMbkjnsvIKYaN41J9mSEA9dPd0QB1ruYGjIiKi6qLMk/gRPUuRUoUZOy6i98K/kZ5boC5nYkNERBWJyQ3pxP3cAgxfGYlVR2/i9v2HOBCXauiQiIiomuJjKXpul+5k4Z21p/FP+kNYmMkwf6APenpxnTEiIjIMJjf0XHacu4OPNp9DXqEKbrUssHyYP5o4Whs6LCIiqsYqxWOpsLAwuLu7Q6FQICAgAJGRkWXa79dff4VEIkH//v31GyCVaNPp25i04SzyClXo1LgOtk/owMSGiIgMzuDJzcaNGxEcHIzp06fjzJkz8PHxQVBQEFJTn95n4+bNm/jwww/RsWPHCoqU/qu7pwPq1bTAu50bYNXI1rC14IzDRERkeGVeFVxfAgIC0Lp1ayxevBgAoFKp4OrqikmTJmHq1Kkl7qNUKtGpUye89dZb+Pvvv5GRkYE//vijTOfjquDPJzUrD/ZPLHSZk18EKzmfbhIRkX5p8/1t0Ds3BQUFiIqKQmBgoLpMKpUiMDAQx48fL3W/mTNnwt7eHm+//fYzz5Gfn4+srCyNF5XPnovJ6PLNQfVSCgCY2BARUaVj0OQmLS0NSqUSDg4OGuUODg5ITk4ucZ8jR47gp59+wooVK8p0jtDQUNja2qpfrq6uzx13daNSCXy37wrGro1CboESuy8kwcA3/IiIiEpl8D432sjOzsawYcOwYsUK1K5du0z7hISEIDMzU/26ffu2nqM0Ltl5hXhnbRS+j7gKABjZzh0rR7bm+lBERFRpGfSZQu3atSGTyZCSkqJRnpKSAkdHx2L1r1+/jps3b6JPnz7qMpVKBQAwMTFBXFwcGjRooLGPXC6HXM4Zcsvjxt0cvLM2CtdSc2BmIsXs/l543Z93voiIqHIz6J0bMzMz+Pn5ISIiQl2mUqkQERGBtm3bFqvftGlTxMTEIDo6Wv3q27cvunTpgujoaD5y0qGMBwV49YdjuJaaAwcbOX4b25aJDRERVQkG7w0aHByMESNGwN/fH23atMGCBQuQm5uLUaNGAQCGDx8OFxcXhIaGQqFQwMvLS2N/Ozs7AChWTs/HzsIMYzp6YH9sKn54sxXsrRXP3omIiKgSMHhyM2jQINy9exfTpk1DcnIyfH19ER4eru5knJCQAKm0SnUNqrIeFBQh62ERHG0fJTLjX2yAMR09YGbC9icioqrD4PPcVDTOc1Oy2/cfYMya0wCALePbwcLM4HkvERGRWpWZ54Yqh2PX0tB38RHEJmcjLScft+8/NHRIRERE5cY/z6sxIQRWHr2JObsuQ6kSaFHXFsuG+cHJ1tzQoREREZUbk5tqKq9QiU+3xmDLmUQAwKutXDDnFW8oTGUGjoyIiOj5MLmppr7cfhFbziRCJpXgs17NMKq9OyfmIyIio8DkppqaHNgIZxLS8WWf5mjXsGyzPRMREVUFTG6qkXO3M+DjagcAcLI1R/jkTpBKebeGiIiMC0dLVQP5RUqEbIlBv7Cj2B2TpC5nYkNERMaId26MXGpWHsb9cgZRt9IhkQB3MvMMHRIREZFeMbkxYtG3MzB27WmkZOXDWmGChYNboksTe0OHRUREpFdMbozUptO38dnWCyhQqtDQ3gorhvujfm1LQ4dFRESkd0xujNC52xn4aPN5AEB3Twd8N8gXVnL+qImIqHrgN54R8nG1w5iO9WEpN8F7XRux4zAREVUrTG6MxMU7mbC3VqCOtRwA8GmvZpyUj4iIqiUOBTcC26IT8doPxzDhlzMoKFIBABMbIiKqtnjnpgpTqgS+Co/FssM3AAAWchnyi5QwM2HOSkRE1ReTmyoq40EBJm04i7+vpgEAxr3YAB/2aAIZ+9cQEVE1x+SmCopLzsY7a0/j1r0HMDeV4evXW+DlFs6GDouIiKhSYHJTxQgh8NHmc7h17wHq1jDH8mH+8HS2MXRYRERElQY7Z1QxEokE3w3yRVBzB2yf2IGJDRER0X8wuakCsvMK8delFPX7BnWssGyYP2pamhkwKiIiosqJyU0ld/1uDvqHHcXYdVE4di3N0OEQERFVeuxzU4ntj03B5A3RyM4vgqONApZcQoGIiOiZ+G1ZCQkhsOTgdXyzNw5CAP5uNfDDm37q2YeJiIiodExuKpnc/CJ8tPkcdsUkAwCGBtTD9D7NOTEfERFRGTG5qWR2xSRhV0wyTGUSzOjrhSEB9QwdEhERUZXC5KaSGeBXF7HJ2XjJyxH+7jUNHQ4REVGVw2cdBiaEwK+RCcjOKwTwaB6bL172ZGJDRERUTkxuDCivUIn3N0Zj6pYYvL8xGiqVMHRIREREVR4fSxlIYsZDjF17GhcSsyCTStChYW1IuOYlERHRc2NyYwAnb9zD+F/O4F5uAWpYmCJsaCu0a1Db0GEREREZBSY3FUgIgbUnbmHmjksoUgl4Otlg2TA/uNa0MHRoRERERoPJTQXKzi/CkgPXUaQS6OPjjK9eawFzM5mhwyIiIjIqTG4qkI3CFMuG+eHEjXt4p5MHJOxkQ0REpHNMbvTsTEI6kjPz0MvbCQDg42oHH1c7wwZFRERkxJjc6IhSJRAZfx+p2Xmwt1agTf2a+D3qH3z+xwVIJIBbLQs0d7Y1dJhERERGj8mNDoRfSMKMHZeQlJmnLrMwk+FBgRIAENTcAW61LA0VHhERUbXC5OY5hV9Iwrh1Z/Df6fceJzZ9WzhhwRstIZWyfw0REVFFqBQzFIeFhcHd3R0KhQIBAQGIjIwste6WLVvg7+8POzs7WFpawtfXF2vXrq3AaP+lVAnM2HGpWGLzpFO30p+6nYiIiHTL4MnNxo0bERwcjOnTp+PMmTPw8fFBUFAQUlNTS6xfs2ZNfPbZZzh+/DjOnz+PUaNGYdSoUdizZ08FRw5Ext/XeBRVkqTMPETG36+giIiIiMjgyc38+fMxZswYjBo1Cp6enli6dCksLCywcuXKEuu/+OKLeOWVV9CsWTM0aNAAkydPRosWLXDkyJEKjhxIzX56YqNtPSIiInp+Bk1uCgoKEBUVhcDAQHWZVCpFYGAgjh8//sz9hRCIiIhAXFwcOnXqpM9QS2RvrdBpPSIiInp+Bu1QnJaWBqVSCQcHB41yBwcHxMbGlrpfZmYmXFxckJ+fD5lMhiVLlqB79+4l1s3Pz0d+fr76fVZWlm6CB9Cmfk042SqQnJlXYr8aCQBH20fDwomIiKhiGPyxVHlYW1sjOjoap06dwuzZsxEcHIyDBw+WWDc0NBS2trbql6urq87ikEklmN7HE8CjROZJj99P7+MJGUdKERERVRiDJje1a9eGTCZDSkqKRnlKSgocHR1L3U8qlaJhw4bw9fXFBx98gAEDBiA0NLTEuiEhIcjMzFS/bt++rdPP0NPLCT+82QqOtpqPnhxtFfjhzVbo6eWk0/MRERHR0xn0sZSZmRn8/PwQERGB/v37AwBUKhUiIiIwceLEMh9HpVJpPHp6klwuh1wu10W4perp5YTuno7FZijmHRsiIqKKZ/BJ/IKDgzFixAj4+/ujTZs2WLBgAXJzczFq1CgAwPDhw+Hi4qK+MxMaGgp/f380aNAA+fn52LVrF9auXYsffvjBkB8DMqkEbRvUMmgMREREVAmSm0GDBuHu3buYNm0akpOT4evri/DwcHUn44SEBEil/z49y83Nxfjx4/HPP//A3NwcTZs2xbp16zBo0CBDfQQiIiKqRCRCiGo1gW5WVhZsbW2RmZkJGxsbQ4dDREREZaDN93eVHC1FREREVBomN0RERGRUmNwQERGRUWFyQ0REREaFyQ0REREZFSY3REREZFSY3BAREZFRMfgkfhXt8bQ+ulwdnIiIiPTr8fd2Wabnq3bJTXZ2NgDodHVwIiIiqhjZ2dmwtbV9ap1qN0OxSqXCnTt3YG1tDYlEtwtbZmVlwdXVFbdv3+bsx8/Atio7tlXZsa3Kjm2lHbZX2emrrYQQyM7OhrOzs8ayTCWpdndupFIp6tatq9dz2NjY8OIvI7ZV2bGtyo5tVXZsK+2wvcpOH231rDs2j7FDMRERERkVJjdERERkVJjc6JBcLsf06dMhl8sNHUqlx7YqO7ZV2bGtyo5tpR22V9lVhraqdh2KiYiIyLjxzg0REREZFSY3REREZFSY3BAREZFRYXJDRERERoXJTRkdPnwYffr0gbOzMyQSCf74449n7nPw4EG0atUKcrkcDRs2xOrVq/UeZ2WhbXsdPHgQEomk2Cs5ObliAjaQ0NBQtG7dGtbW1rC3t0f//v0RFxf3zP02bdqEpk2bQqFQwNvbG7t27aqAaA2rPG21evXqYteUQqGooIgN64cffkCLFi3UE6m1bdsWu3fvfuo+1fG6ArRvq+p8XT1p7ty5kEgkmDJlylPrGeK6YnJTRrm5ufDx8UFYWFiZ6sfHx6N3797o0qULoqOjMWXKFIwePRp79uzRc6SVg7bt9VhcXBySkpLUL3t7ez1FWDkcOnQIEyZMwIkTJ7Bv3z4UFhaiR48eyM3NLXWfY8eOYfDgwXj77bdx9uxZ9O/fH/3798eFCxcqMPKKV562Ah7NkvrkNXXr1q0Kitiw6tati7lz5yIqKgqnT59G165d0a9fP1y8eLHE+tX1ugK0byug+l5Xj506dQrLli1DixYtnlrPYNeVIK0BEFu3bn1qnY8//lg0b95co2zQoEEiKChIj5FVTmVprwMHDggAIj09vUJiqqxSU1MFAHHo0KFS6wwcOFD07t1boywgIECMHTtW3+FVKmVpq1WrVglbW9uKC6qSq1Gjhvjxxx9L3MbrStPT2qq6X1fZ2dmiUaNGYt++faJz585i8uTJpdY11HXFOzd6cvz4cQQGBmqUBQUF4fjx4waKqGrw9fWFk5MTunfvjqNHjxo6nAqXmZkJAKhZs2apdXhtPVKWtgKAnJwcuLm5wdXV9Zl/jRsrpVKJX3/9Fbm5uWjbtm2JdXhdPVKWtgKq93U1YcIE9O7du9j1UhJDXVfVbuHMipKcnAwHBweNMgcHB2RlZeHhw4cwNzc3UGSVk5OTE5YuXQp/f3/k5+fjxx9/xIsvvoiTJ0+iVatWhg6vQqhUKkyZMgXt27eHl5dXqfVKu7aMvX/Sk8raVk2aNMHKlSvRokULZGZm4ptvvkG7du1w8eJFvS+gWxnExMSgbdu2yMvLg5WVFbZu3QpPT88S61b360qbtqrO19Wvv/6KM2fO4NSpU2Wqb6jriskNVQpNmjRBkyZN1O/btWuH69ev47vvvsPatWsNGFnFmTBhAi5cuIAjR44YOpRKr6xt1bZtW42/vtu1a4dmzZph2bJlmDVrlr7DNLgmTZogOjoamZmZ2Lx5M0aMGIFDhw6V+qVdnWnTVtX1urp9+zYmT56Mffv2VfoO1Exu9MTR0REpKSkaZSkpKbCxseFdmzJq06ZNtfminzhxIv78808cPnz4mX/5lXZtOTo66jPESkObtvovU1NTtGzZEteuXdNTdJWLmZkZGjZsCADw8/PDqVOn8P3332PZsmXF6lb360qbtvqv6nJdRUVFITU1VeNuulKpxOHDh7F48WLk5+dDJpNp7GOo64p9bvSkbdu2iIiI0Cjbt2/fU5/hkqbo6Gg4OTkZOgy9EkJg4sSJ2Lp1K/bv34/69es/c5/qem2Vp63+S6lUIiYmxuivq9KoVCrk5+eXuK26XleleVpb/Vd1ua66deuGmJgYREdHq1/+/v4YOnQooqOjiyU2gAGvK712VzYi2dnZ4uzZs+Ls2bMCgJg/f744e/asuHXrlhBCiKlTp4phw4ap69+4cUNYWFiIjz76SFy+fFmEhYUJmUwmwsPDDfURKpS27fXdd9+JP/74Q1y9elXExMSIyZMnC6lUKv766y9DfYQKMW7cOGFraysOHjwokpKS1K8HDx6o6wwbNkxMnTpV/f7o0aPCxMREfPPNN+Ly5cti+vTpwtTUVMTExBjiI1SY8rTVjBkzxJ49e8T169dFVFSUeOONN4RCoRAXL140xEeoUFOnThWHDh0S8fHx4vz582Lq1KlCIpGIvXv3CiF4XT1J27aqztfVf/13tFRlua6Y3JTR46HK/32NGDFCCCHEiBEjROfOnYvt4+vrK8zMzISHh4dYtWpVhcdtKNq217x580SDBg2EQqEQNWvWFC+++KLYv3+/YYKvQCW1EQCNa6Vz587qdnvst99+E40bNxZmZmaiefPmYufOnRUbuAGUp62mTJki6tWrJ8zMzISDg4Po1auXOHPmTMUHbwBvvfWWcHNzE2ZmZqJOnTqiW7du6i9rIXhdPUnbtqrO19V//Te5qSzXlUQIIfR7b4iIiIio4rDPDRERERkVJjdERERkVJjcEBERkVFhckNERERGhckNERERGRUmN0RERGRUmNwQERGRUWFyQ0QAgJs3b0IikSA6OtrQoajFxsbihRdegEKhgK+vr6HDIaIqgskNUSUxcuRISCQSzJ07V6P8jz/+gEQiMVBUhjV9+nRYWloiLi6u2Po0T0pOTsakSZPg4eEBuVwOV1dX9OnT56n7VEcjR45E//79DR0Gkd4xuSGqRBQKBebNm4f09HRDh6IzBQUF5d73+vXr6NChA9zc3FCrVq0S69y8eRN+fn7Yv38/vv76a8TExCA8PBxdunTBhAkTyn1uIqq6mNwQVSKBgYFwdHREaGhoqXW+/PLLYo9oFixYAHd3d/X7x3+hz5kzBw4ODrCzs8PMmTNRVFSEjz76CDVr1kTdunWxatWqYsePjY1Fu3btoFAo4OXlhUOHDmlsv3DhAl566SVYWVnBwcEBw4YNQ1pamnr7iy++iIkTJ2LKlCmoXbs2goKCSvwcKpUKM2fORN26dSGXy+Hr64vw8HD1dolEgqioKMycORMSiQRffvlliccZP348JBIJIiMj8dprr6Fx48Zo3rw5goODceLECXW9hIQE9OvXD1ZWVrCxscHAgQORkpJSrF1XrlyJevXqwcrKCuPHj4dSqcRXX30FR0dH2NvbY/bs2Rrnl0gk+OGHH/DSSy/B3NwcHh4e2Lx5s0admJgYdO3aFebm5qhVqxbeeecd5OTkFPt5ffPNN3ByckKtWrUwYcIEFBYWquvk5+fjww8/hIuLCywtLREQEICDBw+qt69evRp2dnbYs2cPmjVrBisrK/Ts2RNJSUnqz/fzzz9j27ZtkEgkkEgkOHjwIAoKCjBx4kQ4OTlBoVDAzc3tqdcfUZWg99WriKhMRowYIfr16ye2bNkiFAqFuH37thBCiK1bt4onf1WnT58ufHx8NPb97rvvhJubm8axrK2txYQJE0RsbKz46aefBAARFBQkZs+eLa5cuSJmzZolTE1N1eeJj48XAETdunXF5s2bxaVLl8To0aOFtbW1SEtLE0IIkZ6eLurUqSNCQkLE5cuXxZkzZ0T37t1Fly5d1Ofu3LmzsLKyEh999JGIjY0VsbGxJX7e+fPnCxsbG7FhwwYRGxsrPv74Y2FqaiquXLkihBAiKSlJNG/eXHzwwQciKSlJZGdnFzvGvXv3hEQiEXPmzHlq2yqVSuHr6ys6dOggTp8+LU6cOCH8/Pw0Fm+dPn26sLKyEgMGDBAXL14U27dvF2ZmZiIoKEhMmjRJxMbGipUrVwoA4sSJE+r9AIhatWqJFStWiLi4OPH5558LmUwmLl26JIQQIicnRzg5OYlXX31VxMTEiIiICFG/fn2NxQVHjBghbGxsxLvvvisuX74sduzYISwsLMTy5cvVdUaPHi3atWsnDh8+LK5duya+/vprIZfL1e21atUqYWpqKgIDA8WpU6dEVFSUaNasmRgyZIgQQojs7GwxcOBA0bNnT/WK6vn5+eLrr78Wrq6u4vDhw+LmzZvi77//FuvXr39qexJVdkxuiCqJx8mNEEK88MIL4q233hJClD+5cXNzE0qlUl3WpEkT0bFjR/X7oqIiYWlpKTZs2CCE+De5mTt3rrpOYWGhqFu3rpg3b54QQohZs2aJHj16aJz79u3bAoCIi4sTQjxKblq2bPnMz+vs7Cxmz56tUda6dWsxfvx49XsfHx8xffr0Uo9x8uRJAUBs2bLlqefau3evkMlkIiEhQV128eJFAUBERkYKIR61q4WFhcjKylLXCQoKEu7u7sXaMTQ0VP0egHj33Xc1zhcQECDGjRsnhBBi+fLlokaNGiInJ0e9fefOnUIqlYrk5GQhxL8/r6KiInWd119/XQwaNEgIIcStW7eETCYTiYmJGufp1q2bCAkJEUI8Sm4AiGvXrqm3h4WFCQcHB/X7J6+xxyZNmiS6du0qVCpVqe1HVNXwsRRRJTRv3jz8/PPPuHz5crmP0bx5c0il//6KOzg4wNvbW/1eJpOhVq1aSE1N1divbdu26n+bmJjA399fHce5c+dw4MABWFlZqV9NmzYF8Kh/zGN+fn5PjS0rKwt37txB+/btNcrbt2+v1WcWQpSp3uXLl+Hq6gpXV1d1maenJ+zs7DTO5+7uDmtra/V7BwcHeHp6FmvHp7XZ4/ePj3v58mX4+PjA0tJSvb19+/ZQqVSIi4tTlzVv3hwymUz93snJSX2emJgYKJVKNG7cWKPtDx06pNHuFhYWaNCgQYnHKM3IkSMRHR2NJk2a4L333sPevXufWp+oKjAxdABEVFynTp0QFBSEkJAQjBw5UmObVCot9qX+ZN+Mx0xNTTXeSySSEstUKlWZ48rJyUGfPn0wb968YtucnJzU/37yi1yfGjVqBIlEgtjYWJ0cTx9t9jznfnyenJwcyGQyREVFaSRAAGBlZfXUYzwrAWzVqhXi4+Oxe/du/PXXXxg4cCACAwOL9Rsiqkp454aokpo7dy527NiB48ePa5TXqVMHycnJGl9aupyb5slOuEVFRYiKikKzZs0APPoivHjxItzd3dGwYUONlzYJjY2NDZydnXH06FGN8qNHj8LT07PMx6lZsyaCgoIQFhaG3NzcYtszMjIAAM2aNcPt27dx+/Zt9bZLly4hIyNDq/OV5sk2e/z+cZs1a9YM586d04jv6NGjkEqlaNKkSZmO37JlSyiVSqSmphZrd0dHxzLHaWZmBqVSWazcxsYGgwYNwooVK7Bx40b8/vvvuH//fpmPS1TZMLkhqqS8vb0xdOhQLFy4UKP8xRdfxN27d/HVV1/h+vXrCAsLw+7du3V23rCwMGzduhWxsbGYMGEC0tPT8dZbbwEAJkyYgPv372Pw4ME4deoUrl+/jj179mDUqFElfmk+zUcffYR58+Zh48aNiIuLw9SpUxEdHY3JkydrHa9SqUSbNm3w+++/4+rVq7h8+TIWLlyoflwUGBiobs8zZ84gMjISw4cPR+fOneHv76/V+UqyadMmrFy5EleuXMH06dMRGRmJiRMnAgCGDh0KhUKBESNG4MKFCzhw4AAmTZqEYcOGwcHBoUzHb9y4MYYOHYrhw4djy5YtiI+PR2RkJEJDQ7Fz584yx+nu7o7z588jLi4OaWlpKCwsxPz587FhwwbExsbiypUr2LRpExwdHWFnZ1eepiCqFJjcEFViM2fOLPYIpFmzZliyZAnCwsLg4+ODyMhIfPjhhzo759y5czF37lz4+PjgyJEj2L59O2rXrg0A6rstSqUSPXr0gLe3N6ZMmQI7OzuNfill8d577yE4OBgffPABvL29ER4eju3bt6NRo0ZaHcfDwwNnzpxBly5d8MEHH8DLywvdu3dHREQEfvjhBwCPHs9s27YNNWrUQKdOnRAYGAgPDw9s3LhRq3OVZsaMGfj111/RokULrFmzBhs2bFDfEbKwsMCePXtw//59tG7dGgMGDEC3bt2wePFirc6xatUqDB8+HB988AGaNGmC/v3749SpU6hXr16ZjzFmzBg0adIE/v7+qFOnDo4ePQpra2t89dVX8Pf3R+vWrXHz5k3s2rVL658nUWUiEWXtkUdERMVIJBJs3bqVM/8SVSJMzYmIiMioMLkhIiIio8Kh4EREz4FP9okqH965ISIiIqPC5IaIiIiMCpMbIiIiMipMboiIiMioMLkhIiIio8LkhoiIiIwKkxsiIiIyKkxuiIiIyKgwuSEiIiKj8n/fm8NCxAAaYQAAAABJRU5ErkJggg=="/>
          <p:cNvSpPr>
            <a:spLocks noChangeAspect="1" noChangeArrowheads="1"/>
          </p:cNvSpPr>
          <p:nvPr/>
        </p:nvSpPr>
        <p:spPr bwMode="auto">
          <a:xfrm>
            <a:off x="1682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sp>
        <p:nvSpPr>
          <p:cNvPr id="1030" name="AutoShape 6" descr="data:image/png;base64,iVBORw0KGgoAAAANSUhEUgAAAjcAAAHHCAYAAABDUnkqAAAAOXRFWHRTb2Z0d2FyZQBNYXRwbG90bGliIHZlcnNpb24zLjYuMCwgaHR0cHM6Ly9tYXRwbG90bGliLm9yZy89olMNAAAACXBIWXMAAA9hAAAPYQGoP6dpAABxBUlEQVR4nO3deXhM1/8H8PfMJJnJHltWkYg9EgkJqb0IUWppqxS1tVRtpekmXSi+hC6qiFpaFKVKKYqgsdUaQoglsYVoZBGyk23m/P7wMzVNQiZmMsnk/XqeeR5z7rn3fubkxnxy71kkQggBIiIiIiMhNXQARERERLrE5IaIiIiMCpMbIiIiMipMboiIiMioMLkhIiIio8LkhoiIiIwKkxsiIiIyKkxuiIiIyKgwuSEiIiKjwuSGqBQjR46Eu7t7ufZ1d3fHyJEjdRpPWT1P3PpSGWMqD3d3d7z88suGDoOInoHJDVVqq1evhkQiKfV14sQJQ4dY5aSmpsLExARvvvlmqXWys7Nhbm6OV199tQIjoydlZWVhxowZ8PHxgZWVFczNzeHl5YVPPvkEd+7cMXR4Vd6xY8fw5ZdfIiMjw9ChkB6YGDoAorKYOXMm6tevX6y8YcOGBojm2eLi4iCVVs6/Hezt7dG9e3ds27YNDx48gIWFRbE6W7ZsQV5e3lMTIG2sWLECKpVKJ8eqDm7cuIHAwEAkJCTg9ddfxzvvvAMzMzOcP38eP/30E7Zu3YorV64YOswq7dixY5gxYwZGjhwJOzs7Q4dDOsbkhqqEl156Cf7+/oYOo8zkcrmhQ3iqoUOHIjw8HNu3b8cbb7xRbPv69etha2uL3r17P9d5cnNzYWlpCVNT0+c6TnVSVFSEV199FSkpKTh48CA6dOigsX327NmYN2+egaIjqhoq55+WRFqaPn06pFIpIiIiNMof/8V77tw5AMDBgwchkUiwceNGfPrpp3B0dISlpSX69u2L27dvP/M833zzDdq1a4datWrB3Nwcfn5+2Lx5c7F6/+1z8/jx2tGjRxEcHIw6derA0tISr7zyCu7evVts/927d6Njx46wtLSEtbU1evfujYsXLxar98cff8DLywsKhQJeXl7YunXrMz8DALzyyiuwtLTE+vXri21LTU1FREQEBgwYALlcjr///huvv/466tWrB7lcDldXV7z//vt4+PChxn4jR46ElZUVrl+/jl69esHa2hpDhw5Vb/tvn5uytqVEIsHEiRPVn1Uul6N58+YIDw8vVjcxMRFvv/02nJ2dIZfLUb9+fYwbNw4FBQXqOhkZGZgyZQpcXV0hl8vRsGFDzJs3T6s7S3v37oWvry8UCgU8PT2xZcsW9bYbN25AIpHgu+++K7bfsWPHIJFIsGHDhlKP/fvvv+PcuXP47LPPiiU2AGBjY4PZs2drlG3atAl+fn4wNzdH7dq18eabbyIxMVGjzuOfT0JCAl5++WVYWVnBxcUFYWFhAICYmBh07doVlpaWcHNzK3ZtPL6GDx8+jLFjx6JWrVqwsbHB8OHDkZ6eXizOJUuWoHnz5pDL5XB2dsaECROKPQJ68cUX4eXlhUuXLqFLly6wsLCAi4sLvvrqq2LHy8/Px/Tp09GwYUP1dfjxxx8jPz9fo15Zrpcvv/wSH330EQCgfv366sfcN2/eLHZeqqIEUSW2atUqAUD89ddf4u7duxqvtLQ0db2CggLRsmVL4ebmJrKysoQQQoSHhwsAYtasWep6Bw4cEACEt7e3aNGihZg/f76YOnWqUCgUonHjxuLBgwfquiNGjBBubm4a8dStW1eMHz9eLF68WMyfP1+0adNGABB//vmnRj03NzcxYsSIYp+jZcuWomvXrmLRokXigw8+EDKZTAwcOFBj3zVr1giJRCJ69uwpFi1aJObNmyfc3d2FnZ2diI+PV9fbs2ePkEqlwsvLS8yfP1989tlnwtbWVjRv3rxY3CUZMmSIMDMzE/fu3dMoX7hwoQAg9u/fL4QQYtKkSaJXr15izpw5YtmyZeLtt98WMplMDBgwQGO/ESNGCLlcLho0aCBGjBghli5dKtasWfPcbQlA+Pj4CCcnJzFr1iyxYMEC4eHhISwsLDSugcTEROHs7CwsLCzElClTxNKlS8UXX3whmjVrJtLT04UQQuTm5ooWLVqIWrVqiU8//VQsXbpUDB8+XEgkEjF58uRntpmbm5to3LixsLOzE1OnThXz588X3t7eQiqVir1796rrtW/fXvj5+RXbf/z48cLa2lrk5uaWeo4hQ4YIACIhIeGZ8Qjx77XVunVr8d1334mpU6cKc3Nz4e7urv7cQjz6GSgUCuHp6SneffddERYWJtq1aycAiFWrVglnZ2fx0UcfiUWLFonmzZsLmUwmbty4Uew83t7eomPHjmLhwoViwoQJQiqVik6dOgmVSqWuO336dAFABAYGikWLFomJEycKmUwmWrduLQoKCtT1OnfuLJydnYWrq6uYPHmyWLJkiejatasAIHbt2qWup1QqRY8ePdQ/22XLlomJEycKExMT0a9fP432KMv1cu7cOTF48GABQHz33Xdi7dq1Yu3atSInJ6dMbU6VH5MbqtQe/4da0ksul2vUjYmJEWZmZmL06NEiPT1duLi4CH9/f1FYWKiu8zi5cXFxUSdBQgjx22+/CQDi+++/V5eV9IX8ZPIjxKOkysvLS3Tt2lWjvLTkJjAwUONL4P333xcymUxkZGQIIYTIzs4WdnZ2YsyYMRrHS05OFra2thrlvr6+wsnJSb2vEELs3btXAChTcrNz504BQCxbtkyj/IUXXhAuLi5CqVSW+JmFECI0NFRIJBJx69YtddmIESMEADF16tRi9Z+nLQEIMzMzce3aNXXZuXPnBACxaNEiddnw4cOFVCoVp06dKnb+x20+a9YsYWlpKa5cuaKxferUqUImkz0zoXBzcxMAxO+//64uy8zMFE5OTqJly5bqsmXLlgkA4vLlyxqfr3bt2hrXRUlatmwpbG1tn1rnyWPa29sLLy8v8fDhQ3X5n3/+KQCIadOmqcse/3zmzJmjLktPTxfm5uZCIpGIX3/9VV0eGxsrAIjp06eryx5fw35+fhoJyldffSUAiG3btgkhhEhNTRVmZmaiR48e6mtICCEWL14sAIiVK1eqyzp37iwAqJNgIYTIz88Xjo6O4rXXXlOXrV27VkilUvH3339rfP6lS5cKAOLo0aPqsrJeL19//bUAoPEHAxkPPpaiKiEsLAz79u3TeO3evVujjpeXF2bMmIEff/wRQUFBSEtLw88//wwTk+Jdy4YPHw5ra2v1+wEDBsDJyQm7du16ahzm5ubqf6enpyMzMxMdO3bEmTNnyvQ53nnnHUgkEvX7jh07QqlU4tatWwCAffv2ISMjA4MHD0ZaWpr6JZPJEBAQgAMHDgAAkpKSEB0djREjRsDW1lZ9vO7du8PT07NMsfTo0QN16tTRePwQHx+PEydOYPDgweoO0U9+5tzcXKSlpaFdu3YQQuDs2bPFjjtu3LgynV+btgwMDESDBg3U71u0aAEbGxvcuHEDAKBSqfDHH3+gT58+JfbNetzmmzZtQseOHVGjRg2N9g0MDIRSqcThw4efGbezszNeeeUV9fvHj2bOnj2L5ORkAMDAgQOhUCjwyy+/qOvt2bMHaWlpz+yknZWVpXFtPs3p06eRmpqK8ePHQ6FQqMt79+6Npk2bYufOncX2GT16tPrfdnZ2aNKkCSwtLTFw4EB1eZMmTWBnZ6du3ye98847Gn2oxo0bBxMTE/Xvzl9//YWCggJMmTJFo1P9mDFjYGNjUywmKysrjTYxMzNDmzZtNM69adMmNGvWDE2bNtX4uXXt2hUA1L8Xjz3reiHjxw7FVCW0adOmTB2KP/roI/z666+IjIzEnDlzSv2ib9SokcZ7iUSChg0bPvOZ+59//on//e9/iI6O1njW/2TC8jT16tXTeF+jRg0AUPdZuHr1KgCo/9P+LxsbGwBQJ0P//RzAoy+msiRbJiYmGDRoEJYsWYLExES4uLioE53HfWUAICEhAdOmTcP27duL9a3IzMwsdsy6des+89yAdm3533YDHrXd43ju3r2LrKwseHl5PfWcV69exfnz51GnTp0St6empj4z7oYNGxaLsXHjxgCAmzdvwtHREXZ2dujTpw/Wr1+PWbNmAQB++eUXuLi4lPqzfUybL+HH10GTJk2KbWvatCmOHDmiUaZQKIp9dltbW9StW7fYZ7K1tS2xL81/rzkrKys4OTmpf3dKi8nMzAweHh7q7Y+VdO4aNWrg/Pnz6vdXr17F5cuXy/xze9b1QsaPyQ0ZlRs3bqgThJiYGJ0e+++//0bfvn3RqVMnLFmyBE5OTjA1NcWqVatK7JhbEplMVmK5EAIA1J1a165dC0dHx2L1SroL9TzefPNNLF68GBs2bMCHH36IDRs2wNPTE76+vgAApVKJ7t274/79+/jkk0/QtGlTWFpaIjExESNHjizWCVcul5dpCLy2bfmsdisrlUqF7t274+OPPy5x++MkRReGDx+OTZs24dixY/D29sb27dsxfvz4Z7ZP06ZNcfbsWdy+fRuurq46iwcovR111b7lUZZzq1QqeHt7Y/78+SXW/W87GfLzUOXA5IaMhkqlwsiRI2FjY4MpU6Zgzpw5GDBgQIkT0T1OgB4TQuDatWto0aJFqcf//fffoVAosGfPHo2h3qtWrdLZZ3h8K93e3h6BgYGl1nNzcwNQ/HMAj+bYKauAgAA0aNAA69evR/fu3XHx4kWNkTgxMTG4cuUKfv75ZwwfPlxdvm/fvjKfoyS6bss6derAxsYGFy5ceGq9Bg0aICcn56lt+yzXrl2DEELjbsPjOWeeHBHWs2dP1KlTB7/88gsCAgLw4MEDDBs27JnH79OnDzZs2IB169YhJCTkqXUfXwdxcXHF7gjFxcWpt+vS1atX0aVLF/X7nJwcJCUloVevXsVi8vDwUNcrKChAfHx8udq+QYMGOHfuHLp161bmu6TPoqvjUOXEPjdkNObPn49jx45h+fLlmDVrFtq1a4dx48YhLS2tWN01a9YgOztb/X7z5s1ISkrCSy+9VOrxZTIZJBIJlEqluuzmzZv4448/dPYZgoKCYGNjgzlz5qCwsLDY9sfDxp2cnODr64uff/5Z49HQvn37cOnSJa3OOXToUJw9exbTp0+HRCLBkCFD1Nse/wX85F+8Qgh8//33Wp3jv3TdllKpFP3798eOHTtw+vTpYtsfxz9w4EAcP34ce/bsKVYnIyMDRUVFzzzXnTt3NIbcZ2VlYc2aNfD19dW422ZiYoLBgwfjt99+w+rVq+Ht7f3U5PmxAQMGwNvbG7Nnz8bx48eLbc/OzsZnn30GAPD394e9vT2WLl2q8Whv9+7duHz58nPPU1SS5cuXa1ybP/zwA4qKitS/O4GBgTAzM8PChQs1rpuffvoJmZmZ5Ypp4MCBSExMxIoVK4pte/jwIXJzc7U+pqWlJQBwhmIjxTs3VCXs3r0bsbGxxcrbtWsHDw8PXL58GV988QVGjhyJPn36AHg0L4evry/Gjx+P3377TWO/mjVrokOHDhg1ahRSUlKwYMECNGzYEGPGjCk1ht69e2P+/Pno2bMnhgwZgtTUVISFhaFhw4Ya/QOeh42NDX744QcMGzYMrVq1whtvvIE6deogISEBO3fuRPv27bF48WIAQGhoKHr37o0OHTrgrbfewv3797Fo0SI0b94cOTk5ZT7nm2++iZkzZ2Lbtm1o3769xt2Hpk2bokGDBvjwww+RmJgIGxsb/P7778/dd0EfbTlnzhzs3bsXnTt3xjvvvINmzZohKSkJmzZtwpEjR2BnZ4ePPvoI27dvx8svv4yRI0fCz88Pubm5iImJwebNm3Hz5k3Url37qedp3Lgx3n77bZw6dQoODg5YuXIlUlJSSrzrNHz4cCxcuBAHDhwo88R7pqam2LJlCwIDA9GpUycMHDgQ7du3h6mpKS5evIj169ejRo0amD17NkxNTTFv3jyMGjUKnTt3xuDBg5GSkoLvv/8e7u7ueP/998vVlk9TUFCAbt26YeDAgYiLi8OSJUvQoUMH9O3bF8Cju2ghISGYMWMGevbsib59+6rrtW7dulyzXg8bNgy//fYb3n33XRw4cADt27eHUqlEbGwsfvvtN+zZs0frST79/PwAAJ999hneeOMNmJqaok+fPuqkh6o4wwzSIiqbpw0Fx//Pz1FUVCRat24t6tatqzEsWgghvv/+ewFAbNy4UQjx71DwDRs2iJCQEGFvby/Mzc1F7969NYY1C1Hy8OWffvpJNGrUSMjlctG0aVOxatUq9ZweTyptKPh/hyk/jufAgQPFyoOCgoStra1QKBSiQYMGYuTIkeL06dMa9X7//XfRrFkzIZfLhaenp9iyZUuJcT9L69atBQCxZMmSYtsuXbokAgMDhZWVlahdu7YYM2aMemjtqlWr1PVGjBghLC0tSzz+87QlADFhwoRix/xvGwshxK1bt8Tw4cNFnTp1hFwuFx4eHmLChAkiPz9fXSc7O1uEhISIhg0bCjMzM1G7dm3Rrl078c0332gMcS6Jm5ub6N27t9izZ49o0aKFOvZNmzaVuk/z5s2FVCoV//zzz1OP/V/p6eli2rRpwtvbW1hYWAiFQiG8vLxESEiISEpK0qi7ceNG0bJlSyGXy0XNmjXF0KFDi52vtJ9P586dRfPmzUv9rI89voYPHTok3nnnHVGjRg1hZWUlhg4dWmyuJCEeDf1u2rSpMDU1FQ4ODmLcuHEa8+487dwlXS8FBQVi3rx5onnz5kIul4saNWoIPz8/MWPGDJGZmamup831MmvWLOHi4iKkUimHhRsZiRDsYUXVx8GDB9GlSxds2rQJAwYMMHQ4VA20bNkSNWvWLDZ7dlWzevVqjBo1CqdOnapSS6FQ9cQ+N0REenL69GlER0drdMYmIv1jnxsiIh27cOECoqKi8O2338LJyQmDBg0ydEhE1Qrv3BAR6djmzZsxatQoFBYWYsOGDRqzBxOR/rHPDRERERkV3rkhIiIio8LkhoiIiIxKtetQrFKpcOfOHVhbW3P6bSIioipCCIHs7Gw4Ozs/c422apfc3LlzR+eL0REREVHFuH37NurWrfvUOtUuubG2tgbwqHFsbGwMHA0RERGVRVZWFlxdXdXf409T7ZKbx4+ibGxsmNwQERFVMWXpUsIOxURERGRUmNwQERGRUWFyQ0REREaFyQ0REREZFSY3REREZFSY3BAREZFRYXJDRERERoXJDRERERkVJjdERERkVKrdDMVERESkH0qVQGT8faRm58HeWoE29WtCJq34RaoNeufm8OHD6NOnD5ydnSGRSPDHH388c5+DBw+iVatWkMvlaNiwIVavXq33OImIiOjpwi8kocO8/Ri84gQm/xqNwStOoMO8/Qi/kFThsRg0ucnNzYWPjw/CwsLKVD8+Ph69e/dGly5dEB0djSlTpmD06NHYs2ePniMlIiKi0oRfSMK4dWeQlJmnUZ6cmYdx685UeIIjEUKICj1jKSQSCbZu3Yr+/fuXWueTTz7Bzp07ceHCBXXZG2+8gYyMDISHh5fpPFlZWbC1tUVmZiYXziQiInpOSpVAh3n7iyU2j0kAONoqcOSTrs/1iEqb7+8q1aH4+PHjCAwM1CgLCgrC8ePHS90nPz8fWVlZGi8iIiLSjcj4+6UmNgAgACRl5iEy/n6FxVSlkpvk5GQ4ODholDk4OCArKwsPHz4scZ/Q0FDY2tqqX66urhURKhERUbWQml16YlOeerpQpZKb8ggJCUFmZqb6dfv2bUOHREREZBRSs/OwITKhTHXtrRV6juZfVWoouKOjI1JSUjTKUlJSYGNjA3Nz8xL3kcvlkMvlFREeERFRtaBSCfx66jbm7r6MrLyip9Z93OemTf2aFRMcqlhy07ZtW+zatUujbN++fWjbtq2BIiIiIqperqZkI2RLDE7fSgcAeLnYoE8LZ8zdHQvgUR+bxx53H57ex7NC57sxaHKTk5ODa9euqd/Hx8cjOjoaNWvWRL169RASEoLExESsWbMGAPDuu+9i8eLF+Pjjj/HWW29h//79+O2337Bz505DfQQiIqJqIb9IicX7r2HpoesoVApYmMkQ3L0xRrZzh4lMCrdaFpix45JG52JHWwWm9/FETy+nCo3VoMnN6dOn0aVLF/X74OBgAMCIESOwevVqJCUlISHh32d59evXx86dO/H+++/j+++/R926dfHjjz8iKCiowmMnIiKqTqQSCfZdSkGhUiCwmT1m9POCi92/XUJ6ejmhu6djpZihuNLMc1NROM8NERFR2dzPLYClXAa5iQwAcO52Bu5kPERPL0dIJBWbtBjtPDdERESkf0IIbI76B92+PYhlh26oy31c7fCSt1OFJzbaYnJDREREavFpuRj640l8uOkc0h8UIuJyCpSqqvWQp0qNliIiIiL9KChSYdmh61h04BoKilRQmEoxuVtjjO5Y3yD9Zp4HkxsiIqJq7uKdTEz5NRpXU3MAAB0b1cbs/t6oV8vCwJGVD5MbIiKias7SzAQJ9x+gtpUZvnjZE319nCt9v5qnYXJDRERUzQghEJOYiRZ17QAA7rUtsfRNP7SsZwc7CzPDBqcD7FBMRERUjdy+/wAjV51C38VHEXXr35W6uzS1N4rEBuCdGyIiomqhUKnCT0fiseCvK8grVMFMJsXVlBz4uVXcmk8VhckNERGRkYu+nYGpv59HbHI2AOAFj5qY84o3POpYGTgy/WByQ0REZMTm743DogPXIARgZ2GKz3o1wwC/ulW6w/CzMLkhIiIyYq41LSAE8GpLF3zWuxlqWckNHZLeMbkhIiIyIncyHuJOxkP4uz/qSzPAry4aOVjD19XOsIFVICY3RERERkCpEvj52E18uzcOVgoT7AvuDBuFKSQSSbVKbAAmN0RERFXehcRMfLo1Buf/yQQANHWyQdbDQtgoTA0cmWEwuSEiIqqicvOL8N2+K1h5NB4qAVgrTDD1paYY3LoepFVsPShdYnJDRERUBWU+KESvhX8jMeMhAODlFk6Y1scT9tYKA0dmeExuiIiIqiBbC1P4u9cAbgL/e8ULXZrYGzqkSoPJDRERURWgUglsOJWArk3t4WRrDgCY0bc5zEyksDDj1/mT2BpERESVXFxyNkK2nMeZhAwENXfAsmH+AGA0a0HpGpMbIiKiSiqvUImFEVex/PANFKkELM1keMGjFoQQRj3D8PNickNERFQJ/X31Lj7begEJ9x8AAHp4OmBGv+bqR1JUOiY3RERElcy26ERM/jUaAOBoo8CMfs0R1NzRsEFVIUxuiIiIKpnung6oV9MCXZva44MejWFdTSfjKy8mN0RERAZ2/W4O1p24hS96e0IqlcDCzAThUzpyFFQ5sdWIiIgMJL9IiR8OXseSA9dRoFShQR0rvPmCGwAwsXkObDkiIiIDOHnjHj7dGoPrd3MBAC82qYPOjesYOCrjwOSGiIioAmU8KEDorlhsPH0bAFDbSo7pfTzxcgsnDu/WESY3REREFWjyr9E4dOUuAGBIQD18EtQUthbsMKxLTG6IiIgq0Ic9miAlKw//6+8Ff/eahg7HKDG5ISIi0pNCpQor/r4BIYAJXRoCALzr2mLXex0hlfIRlL4wuSEiItKDqFvp+HRLDOJSsmEqk6BPC2fUq2UBAExs9IzJDRERkQ5l5RXiq/BY/HIyAUIANS3N8HnvZnCtyWUTKgqTGyIiIh0QQmD3hWR8uf0iUrPzAQAD/Ori017NUNOSq3dXJCY3REREOnA3Jx/Bv0Ujr1CF+rUtMfsVL7RrUNvQYVVLTG6IiIjKSQihnpvG3lqBj4OaIuNBAcZ3aQiFqczA0VVfUkMHQEREVBXF/JOJvouP4uSNe+qytzrUR3CPJkxsDIzJDRERkRZy84swc8cl9As7gpjETMwLjzV0SPQfBk9uwsLC4O7uDoVCgYCAAERGRpZat7CwEDNnzkSDBg2gUCjg4+OD8PDwCoyWiIiqs78upaD7/ENYeTQeKgH083XGsmH+hg6L/sOgfW42btyI4OBgLF26FAEBAViwYAGCgoIQFxcHe3v7YvU///xzrFu3DitWrEDTpk2xZ88evPLKKzh27BhatmxpgE9ARETVQXJmHr7cfhHhF5MBAK41zfG//t5c6LKSkgghhKFOHhAQgNatW2Px4sUAAJVKBVdXV0yaNAlTp04tVt/Z2RmfffYZJkyYoC577bXXYG5ujnXr1pXpnFlZWbC1tUVmZiZsbGx080GIiMiobYtOxORfoyGTSjCmowcmd2sEczP2q6lI2nx/G+zOTUFBAaKiohASEqIuk0qlCAwMxPHjx0vcJz8/HwqFQqPM3NwcR44cKfU8+fn5yM/PV7/Pysp6zsiJiKg6eFigVCcwfX2ccSExE6+0rAtPZ/5hXNkZrM9NWloalEolHBwcNModHByQnJxc4j5BQUGYP38+rl69CpVKhX379mHLli1ISkoq9TyhoaGwtbVVv1xdXXX6OYiIyLg8LFAidPdldP32IDIfFAIAJBIJPuvtycSmijB4h2JtfP/992jUqBGaNm0KMzMzTJw4EaNGjYJUWvrHCAkJQWZmpvp1+/btCoyYiIiqkkNX7qLHgkNYdugGkjLz8GfMHUOHROVgsMdStWvXhkwmQ0pKikZ5SkoKHB0dS9ynTp06+OOPP5CXl4d79+7B2dkZU6dOhYeHR6nnkcvlkMvlOo2diIiMy93sfMz68xK2n3uUzDjbKjCznxcCPR2esSdVRga7c2NmZgY/Pz9ERESoy1QqFSIiItC2bdun7qtQKODi4oKioiL8/vvv6Nevn77DJSIiI/VrZAK6fXsQ28/dgVQCvNW+PvYGd2ZiU4UZdCh4cHAwRowYAX9/f7Rp0wYLFixAbm4uRo0aBQAYPnw4XFxcEBoaCgA4efIkEhMT4evri8TERHz55ZdQqVT4+OOPDfkxiIioCjt1Mx1ZeUVo7myDua+2gHddW0OHRM/JoMnNoEGDcPfuXUybNg3Jycnw9fVFeHi4upNxQkKCRn+avLw8fP7557hx4wasrKzQq1cvrF27FnZ2dgb6BEREVNXkFSrxoECpXqn7s97N4OVig2EvuMFEVqW6olIpDDrPjSFwnhsiourr2PU0fL71AurXtsSPI/zVi15S5Vcl5rkhIiKqKOm5BZi96zI2R/0DAMjJL8Ld7HzY2yiesSdVRUxuiIjIaAkhsPVsIv638zLu5xZAIgGGBtTDxz2bwkZhaujwSE+Y3BARkVFKzc7D+xujcfTaPQBAEwdrzHnVG35uNQwcGekbkxsiIjJKNgpT/JP+EHITKd7r1gjvdPKAKTsMVwtMboiIyGjE/JMJT2cbyKQSKExl+P6NlqhhYQq3WpaGDo0qEFNYIiKq8jIfFCJkSwz6LD6Ctcdvqst9Xe2Y2FRD5Upu1q5di/bt28PZ2Rm3bt0CACxYsADbtm3TaXBERERPI4TAjnN30G3+IWyITAAA3Lr/wMBRkaFpndz88MMPCA4ORq9evZCRkQGlUgkAsLOzw4IFC3QdHxERUYlu33+AUatPYdKGs0jLyUeDOpbY+M4LmN6nuaFDIwPTOrlZtGgRVqxYgc8++wwymUxd7u/vj5iYGJ0GR0REVJLt5+6gx3eHcTDuLsxkUrwf2Bi7JndEgEctQ4dGlYDWHYrj4+PRsmXLYuVyuRy5ubk6CYqIiOhpGtaxQoFShYD6NTHnVW80qGNl6JCoEtE6ualfvz6io6Ph5uamUR4eHo5mzZrpLDAiIqLHcvKLcPLGPXRr9mjtQU9nG2wd3w7eLrZcQoGK0Tq5CQ4OxoQJE5CXlwchBCIjI7FhwwaEhobixx9/1EeMRERUje25mIzp2y4iLScff77XAU0dH60r1KKunWEDo0pL6+Rm9OjRMDc3x+eff44HDx5gyJAhcHZ2xvfff4833nhDHzESEVE1lJT5ENO3XcTeSykAALdaFsjNVxo4KqoKnmtV8AcPHiAnJwf29va6jEmvuCo4EVHlplQJrDl+E9/siUNugRImUgnGdvbApK6NoDCVPfsAZJT0uip4fHw8ioqK0KhRI1hYWMDCwgIAcPXqVZiamsLd3b1cQRMREQkhMOynkzh2/dF6UK3q2SH01RZo4mht4MioKtF6KPjIkSNx7NixYuUnT57EyJEjdRETERFVUxKJBIHNHGAtN8H/+nth87vtmNiQ1rR+LGVjY4MzZ86gYcOGGuXXrl2Dv78/MjIydBmfzvGxFBFR5XIgNhUWZjL1HDVKlcC93HzYWysMHBlVJnp9LCWRSJCdnV2sPDMzUz1bMRER0bOkZuVhxo5L2BmTBPdaFgif0gkKUxlkUgkTG3ouWj+W6tSpE0JDQzUSGaVSidDQUHTo0EGnwRERkfFRqQTWnbiFbvMPYWdMEqQSoLunA8o/vIVIk9Z3bubNm4dOnTqhSZMm6NixIwDg77//RlZWFvbv36/zAImIyHjEJWfj060xiLqVDgDwdrFF6Kve8HKxNXBkZEy0vnPj6emJ8+fPY+DAgUhNTUV2djaGDx+O2NhYeHl56SNGIiIyAldSstF74d+IupUOSzMZpr3siT8mtGdiQzr3XPPcVEXsUExEZBhCCLy1+hRkUilm9msOZztzQ4dEVYheOxQDQEZGBiIjI5GamgqVSqWxbfjw4eU5JBERGZl7OflY8NdVBHdvjBqWZpBIJFgy1A8KUynXgyK90jq52bFjB4YOHYqcnBzY2NhoXKASiYTJDRFRNSeEwKaofzBn12VkPChEXqESX7/uAwAwN+MMw6R/Wic3H3zwAd566y3MmTNHPTsxERERANy4m4NPt8bgxI37AICmjtYYElDPwFFRdaN1cpOYmIj33nuPiQ0REanlFymx9OANhB24hgKlCgpTKaYENsbbHerDVKb12BWi56J1chMUFITTp0/Dw8NDH/EQEVEVtHj/NSzafw0A0KlxHfyvnxfq1eIfwWQYWic3vXv3xkcffYRLly7B29sbpqamGtv79u2rs+CIiKhqGN3BA/supWDciw3Q18eZHYbJoLQeCi6Vln57USKRVPolGDgUnIjo+QghsP3cHRyKu4tvB/qoExkhBJMa0hu9DgX/79BvIiKqPhLuPcDn2y7g8JW7AIAgL0cENXcEACY2VGmUa54bIiKqXgqVKvz4dzy+j7iCvEIVzEykeK9rQ3RpYm/o0IiKKVdyk5ubi0OHDiEhIQEFBQUa29577z2dBEZERJXDmYR0fLolBrHJ2QCAdg1qYfYr3qhf29LAkRGVTOvk5uzZs+jVqxcePHiA3Nxc1KxZE2lpabCwsIC9vT2TGyIiI6JUCXy06Ryu381FDQtTfN7bE6+2cuEjKKrUtJ584P3330efPn2Qnp4Oc3NznDhxArdu3YKfnx+++eYbfcRIREQVSAgBlerRWBOZVIL/9ffGa63qIuKDF/GaX10mNlTpaT1ays7ODidPnkSTJk1gZ2eH48ePo1mzZjh58iRGjBiB2NhYfcWqExwtRUTVnVIlEBl/H6nZebC3VqBN/ZqQSR8lLIkZDzF92wUE1K+FMZ04nxlVHnodLWVqaqoeDm5vb4+EhAQ0a9YMtra2uH37dvkiJiKiChF+IQkzdlxCUmaeuszJVoHPezdDclY+vt0bhwcFSkTG38eQgHqwlHPcCVU9Wl+1LVu2xKlTp9CoUSN07twZ06ZNQ1paGtauXQsvLy99xEhERDoQfiEJ49adwX9v1ydl5mHC+rPq9/5uNRD6qjcTG6qytO5zM2fOHDg5OQEAZs+ejRo1amDcuHG4e/culi9frnUAYWFhcHd3h0KhQEBAACIjI59af8GCBWjSpAnMzc3h6uqK999/H3l5eU/dh4ioulOqBGbsuFQssXmSBMDsV7zw29i2aORgXVGhEemc1mm5v7+/+t/29vYIDw8v98k3btyI4OBgLF26FAEBAViwYAGCgoIQFxcHe/vicyesX78eU6dOxcqVK9GuXTtcuXIFI0eOhEQiwfz588sdBxGRsYuMv6/xKKokAoBHbStIpewwTFWbQZdqnT9/PsaMGYNRo0bB09MTS5cuhYWFBVauXFli/WPHjqF9+/YYMmQI3N3d0aNHDwwePPiZd3uIiKq71Oyy3eEuaz2iyqxMd25atWqFiIgI1KhRAy1btnzqMMAzZ86U6cQFBQWIiopCSEiIukwqlSIwMBDHjx8vcZ927dph3bp1iIyMRJs2bXDjxg3s2rULw4YNK9M5iYiqK3trhU7rEVVmZUpu+vXrB7lcDgDo37+/Tk6clpYGpVIJBwcHjXIHB4dSh5MPGTIEaWlp6NChA4QQKCoqwrvvvotPP/201PPk5+cjPz9f/T4rK0sn8RMRVSXOdgqYSCUoUpXc60YCwNH20bBwoqquTMnN9OnTAQBKpRJdunRBixYtYGdnp8+4SnTw4EHMmTMHS5YsQUBAAK5du4bJkydj1qxZ+OKLL0rcJzQ0FDNmzKjgSImIKo9j19Mwcf3ZpyY2ADC9j6d6vhuiqkyrPjcymQw9evRAenr6c5+4du3akMlkSElJ0ShPSUmBo6Njift88cUXGDZsGEaPHg1vb2+88sormDNnDkJDQ0tdrTwkJASZmZnqF+fiIaLqQgiBn47EY9hPkbifWwAvFxvMfsULTraaj54cbRX44c1W6OnlZKBIiXRL69FSXl5euHHjBurXr/9cJzYzM4Ofnx8iIiLUj7pUKhUiIiIwceLEEvd58OCBegLBx2QyGYBHv8Qlkcvl6kdqRETVRV6hEp9uicGWs4kAgFdbumDOq95QmMrwRut6pc5QTGQMtE5u/ve//+HDDz/ErFmz4OfnB0tLzVVhtVnSIDg4GCNGjIC/vz/atGmDBQsWIDc3F6NGjQIADB8+HC4uLggNDQUA9OnTB/Pnz0fLli3Vj6W++OIL9OnTR53kEBERYCKVIDkrDzKpBJ/1aoZR7d3Vg0FkUgnaNqhl4AiJ9Efr5KZXr14AgL59+2qMmhJCQCKRQKlUlvlYgwYNwt27dzFt2jQkJyfD19cX4eHh6k7GCQkJGndqPv/8c0gkEnz++edITExEnTp10KdPH8yePVvbj0FEZNRMZFIsHtIKV1Ky8YIHExmqXrReOPPQoUNP3d65c+fnCkjfuHAmERkjIQRWH7uJW/ce4Mu+zQ0dDpHO6XXhzMqevBARVTd5hUp8ujUGW8486l/To7kD2jWobeCoiAyn3KuiPXjwAAkJCSgoKNAob9GixXMHRUREZXMn4yHGro1CTGImZFIJQl5qirZ8DEXVnNbJzd27dzFq1Cjs3r27xO3a9LkhIqLyO3HjHib8cgb3cgtQw8IUYUNaoV1D3rEh0nptqSlTpiAjIwMnT56Eubk5wsPD8fPPP6NRo0bYvn27PmIkIqL/WH8yAW/+eBL3cgvg6WSD7RM7MLEh+n9a37nZv38/tm3bBn9/f0ilUri5uaF79+6wsbFBaGgoevfurY84iYjoCfbWchSpBPr5OmPuqy1gbsbpMIge0zq5yc3Nhb29PQCgRo0auHv3Lho3bgxvb+8yL5pJRETaU6kEpP8/2V6gpwO2jG+Hlq52T13MmKg60vqxVJMmTRAXFwcA8PHxwbJly5CYmIilS5fCyYlTdxMR6UNk/H30/P4w/kl/oC5rVa8GExuiEmh952by5MlISkoC8GhBzZ49e+KXX36BmZkZVq9erev4iIiqNSEE1p64hZk7LqFIJTB/7xXMH+Rr6LCIKrUyJzcDBgzA6NGjMXToUPVfCn5+frh16xZiY2NRr1491K7NzmxERLqSV6jEF39cwKaofwAAfX2cMfsVbwNHRVT5lTm5SU9PR+/eveHs7IxRo0Zh5MiR8PDwgIWFBVq1aqXPGImIqp2kzId4d20Uzv2TCakECHmpGUZ3rM/HUERlUOY+NxEREbhx4wbefvttrFu3Do0aNULXrl2xfv165Ofn6zNGIqJq5UpKNvosOoJz/2TCzsIUa94KwJhOHkxsiMpIqw7Fbm5u+PLLL3Hjxg3s27cPzs7OGDNmDJycnDBhwgRERUXpK04iomqjXk0LONmao5mTDXZM7IAOjfjIn0gbWi+c+V/Z2dlYv349Pv30U2RmZqKoqEhXsekFF84kosoov0gJU6lUPdQ7NSsPVgoTWJiVe5UcIqOi14UznxQfH4/Vq1dj9erVyMzMRGBg4PMcjoioWkrOzMPYdVF4sXEdvN+9MQDA3kZh4KiIqi6t57nJy8vDunXr0LVrVzRq1Ahr1qzB22+/jfj4eISHh+sjRiIio3Xq5n28vOgIzt3OwJrjN5HxoODZOxHRU5X5zk1kZCRWrlyJjRs3Ii8vD6+88grCw8PRrVs3dnIjItKSEALrTiZgxvaLKFIJNHW0xvJh/rCzMDN0aERVXpmTmxdeeAE+Pj6YNWsWhg4diho1augzLiIio5VfpMS0Py5i4+nbAIDeLZzw9YAW7F9DpCNl/k06ffo057MhInpOQgiMWBmJEzfuQyoBPu7ZFGM5zJtIp8qc3DCxISJ6fhKJBK+1qovLSdlYOLglOjeuY+iQiIwO74ESEVWA+7kFqGn5qD/N6/6u6NbMQf2eiHRL69FSRERUdvlFSoRsOY+XF/6Nezn/zubOxIZIf5jcEBHpSUpWHt5YfgIbIm8jKSsPR6/fM3RIRNUCH0sREelB1K37eHfdGdzNzoeNwgSLhrRi/xqiClKm5KZly5Zl7sl/5syZ5wqIiKiqW38yAdO3X0ChUqCJgzWWDfODe21LQ4dFVG2UKbnp37+/+t95eXlYsmQJPD090bZtWwDAiRMncPHiRYwfP14vQRIRVRVrT9zCF39cAAD08nbE1wN8YCnnTXKiiqT1wpmjR4+Gk5MTZs2apVE+ffp03L59GytXrtRpgLrGhTOJSJ8yHxbilSVH8Vqruhj/YgPOX0OkI9p8f2ud3Nja2uL06dNo1KiRRvnVq1fh7++PzMxM7SOuQExuiEjX4tNy4V7LQp3I5BUqoTCVGTgqIuOizfe31qOlzM3NcfTo0WLlR48ehULBVWyJqHpZfzIBPb47hDXHb6nLmNgQGZbWD4KnTJmCcePG4cyZM2jTpg0A4OTJk1i5ciW++OILnQdIRFQZFRSp8OWOi1h/MgEAcPpWOoa3deNjKKJKQOvkZurUqfDw8MD333+PdevWAQCaNWuGVatWYeDAgToPkIiosknNysO4X84g6lY6JBLgwx5N2L+GqBLRus9NVcc+N0T0PM4kpOPdtVFIzc6HtcIEC99oiS5N7Q0dFpHR02ufGwDIyMjAjz/+iE8//RT3798H8Gh+m8TExPIcjoioSribnY8hK04gNTsfjeytsH1iByY2RJWQ1o+lzp8/j8DAQNja2uLmzZsYPXo0atasiS1btiAhIQFr1qzRR5xERAZXx1qO4O6NEXUrHd8O9IUV568hqpS0vnMTHByMkSNH4urVqxqjo3r16oXDhw/rNDgiIkNLzc7DrXu56vdjOnrgh6F+TGyIKjGtk5tTp05h7NixxcpdXFyQnJysk6CIiCqDswnp6LPoCEb/fBo5+UUAAIlEAqmUHYeJKjOtkxu5XI6srKxi5VeuXEGdOlwUjoiMw8ZTCRi07ARSsvIhAKTnFhg6JCIqI62Tm759+2LmzJkoLCwE8OivmISEBHzyySd47bXXdB4gEVFFKihS4fM/YvDJ7zEoUKrQw9MBW8e3g2tNC0OHRkRlpHVy8+233yInJwf29vZ4+PAhOnfujIYNG8La2hqzZ8/WR4xERBUiNTsPQ388gXUnEiCRAMHdG2Ppm36wVpgaOjQi0oLWyY2trS327duHHTt2YOHChZg4cSJ27dqFQ4cOwdLSslxBhIWFwd3dHQqFAgEBAYiMjCy17osvvgiJRFLs1bt373Kdm4josS+3X8Spm+mwlpvgx+H+eK9bI/avIaqCyt3dv0OHDujQocNzB7Bx40YEBwdj6dKlCAgIwIIFCxAUFIS4uDjY2xefP2LLli0oKPj32fe9e/fg4+OD119//bljIaLq7cs+zZH5sBAz+3mhQR0rQ4dDROVUrhmKIyIiEBERgdTUVKhUKo1tK1eu1OpYAQEBaN26NRYvXgwAUKlUcHV1xaRJkzB16tRn7r9gwQJMmzYNSUlJZbpzxBmKieixQqUK+2NTEdTc0dChENEz6HWG4hkzZqBHjx6IiIhAWloa0tPTNV7aKCgoQFRUFAIDA/8NSCpFYGAgjh8/XqZj/PTTT3jjjTdKTWzy8/ORlZWl8SIiupudj6ErTmLs2ihsi+bs6kTGROvHUkuXLsXq1asxbNiw5z55WloalEolHBwcNModHBwQGxv7zP0jIyNx4cIF/PTTT6XWCQ0NxYwZM547ViIyHuduZ2Ds2igkZ+XBSm4CSzNOyEdkTLS+c1NQUIB27drpIxat/fTTT/D29kabNm1KrRMSEoLMzEz16/bt2xUYIRFVNptO38bry44jOSsPHnUs8ceE9gj0dHj2jkRUZWid3IwePRrr16/Xyclr164NmUyGlJQUjfKUlBQ4Oj79GXhubi5+/fVXvP3220+tJ5fLYWNjo/EiouqnUKnC9G0X8NHm8ygoUiGwmQP+mNAeDe3ZcZjI2Gh9LzYvLw/Lly/HX3/9hRYtWsDUVHP+h/nz55f5WGZmZvDz80NERAT69+8P4FGH4oiICEycOPGp+27atAn5+fl48803tf0IRFQNnbhxDz8fvwUAmBLYCO915TBvImNVrlXBfX19AQAXLlzQ2CaRaP8fRXBwMEaMGAF/f3+0adMGCxYsQG5uLkaNGgUAGD58OFxcXBAaGqqx308//YT+/fujVq1aWp+TiKqfjo3q4P3AxvB0tkF3PoYiMmpaJzcHDhzQaQCDBg3C3bt3MW3aNCQnJ8PX1xfh4eHqTsYJCQmQSjWfnsXFxeHIkSPYu3evTmMhIuOyLToRL3jUgoONAgAwObCRgSMioopQrnluqjLOc0Nk/AqVKszeeRmrj91Ey3p2+PWdFyA3kRk6LCJ6Dtp8f5fpzs2rr76K1atXw8bGBq+++upT627ZsqXskRIR6VhaTj4m/HIGJ+PvAwA6NaoDU6nWYyeIqAorU3Jja2ur7k9ja2ur14CIiMor5p9MjF17GncyH81f8+1AH84+TFQN8bEUERmF36P+QcjWGBQUqeBR2xLLh/uhob21ocMiIh3R+WMpIqLKrKBIheWHb6CgSIVuTe3x3Ru+sFGYPntHIjJK5UpuNm/ejN9++w0JCQkaK3QDwJkzZ3QSGBFRWZmZSLFsmB92nLuDCV0acv4aompO6152CxcuxKhRo+Dg4ICzZ8+iTZs2qFWrFm7cuIGXXnpJHzESERVzITET608mqN+717bEpG6cmI+IynHnZsmSJVi+fDkGDx6M1atX4+OPP4aHhwemTZuG+/fv6yNGIiINW8/+g6m/x6BQqYJ7LQu0a1jb0CERUSWi9Z2bhIQE9cKZ5ubmyM7OBgAMGzYMGzZs0G10RERPKFKqMOvPS3h/4znkF6nwYhN7NHfhCE4i0qR1cuPo6Ki+Q1OvXj2cOHECABAfH49qNvCKiCrQ/dwCDF8ZiZ+OxAMAJnVtiB+H+8PWnB2HiUiT1o+lunbtiu3bt6Nly5YYNWoU3n//fWzevBmnT59+5gR/RETlcSExE2PXRiEx4yEszWT4dqAPeno5GTosIqqktE5uli9fDpVKBQCYMGECatWqhWPHjqFv374YO3aszgMkIjp7OwOJGQ/hXssCy4f7o7ED568hotJxEj8iqvSEEFhz/Bb6t3ThYyiiakrnk/idP3++zCdv0aJFmesSEZXkfm4B5u6+jM96ecLWwhQSiQQj2rkbOiwiqiLKlNz4+vpCIpE8s8OwRCKBUqnUSWBEVD1dvJOJd9Y86l+Tk1+EJUP9DB0SEVUxZUpu4uPj9R0HERG2RSfik9/PI6/w0fw1UwIbGzokIqqCypTcuLm56TsOIqrGipQqzAuPxYq/H/0h9WKTOvh+UEvYWrB/DRFpr1xrS8XFxWHRokW4fPkyAKBZs2aYNGkSmjRpotPgiMj4pecWYNKGszhyLQ0AMP7FBvigRxPIuIwCEZWT1pP4/f777/Dy8kJUVBR8fHzg4+ODM2fOwMvLC7///rs+YiQiIyYAxKflwsJMhiVDW+Hjnk2Z2BDRc9F6KHiDBg0wdOhQzJw5U6N8+vTpWLduHa5fv67TAHWNQ8GJKp9Ld7Igk0rQxJHz1xBRybT5/tb6zk1SUhKGDx9erPzNN99EUlKStocjomqmSKlC6K7L+O3UbXWZp7MNExsi0hmt+9y8+OKL+Pvvv9GwYUON8iNHjqBjx446C4yIjM+T/WvMTKTo1LgOHG0Vhg6LiIyM1slN37598cknnyAqKgovvPACAODEiRPYtGkTZsyYge3bt2vUJSICHj16GrvuNG7ffwhzUxm+ed2HiQ0R6YXWfW6k0rI9yaqsE/qxzw1Rxdtx7g4+2nwOeYUq1KtpgeXD/dDUkb9/RFR2Ol9+4UmPF80kIiqLubtjsfTQo4EGHRvVxqLBLWFnYWbgqIjImJVrnpvSPHjwABYWFro8JBFVcQrTR3d73+3cAB8Fcf4aItI/rUdLdevWDYmJicXKT548CV9fX13ERERV3JNPu9/r2gi/vvMCpr7E+WuIqGJondwoFAq0aNECGzduBPDoMdWXX36Jjh07olevXjoPkIiqlj/P38HAZcfxsOBRnzupVIIXPGoZOCoiqk60fiy1c+dOhIWF4a233sK2bdtw8+ZN3Lp1C3/++Sd69OihjxiJqApQqgS+2hOLZYduAAB+Pn4T73ZuYOCoiKg6KlefmwkTJuCff/7BvHnzYGJigoMHD6Jdu3a6jo2IqoiMB4/mr/n76qP1ocZ28sDoDvUNHBURVVdaP5ZKT0/Ha6+9hh9++AHLli3DwIED0aNHDyxZskQf8RFRJRebnIW+i4/i76tpUJhKsXBwS4T0agYTmdb/vRAR6YTWd268vLxQv359nD17FvXr18eYMWOwceNGjB8/Hjt37sTOnTv1EScRVUKHrtzFu2uj8LBQibo1zLF8mD88nTl/DREZltZ/Wr377rs4fPgw6tf/95bzoEGDcO7cORQUFOg0OCKq3BraW8HcTIYODWtjx8QOTGyIqFLQeobiqo4zFBM9n4IiFcxM/v276MbdHNSracHHUESkV3pZFfyrr77Cw4cP1e+PHj2K/Px89fvs7GyMHz++HOESUVURl5yNoAWHse9SirrMo44VExsiqlTKfOdGJpMhKSkJ9vb2AAAbGxtER0fDw8MDAJCSkgJnZ+dKuZ7Uk3jnhqh8dsck4YNN5/CgQImmjtbY9V5HSDkpHxFVEL2sLfXfHKiaPc0iqraUKoFv98ZhycFH60O1a1ALi4e0YmJDRJWWTteWIiLjkvmgEJM3nsXBuLsAgNEd6mPqS035GIqIKjWD/w8VFhYGd3d3KBQKBAQEIDIy8qn1MzIyMGHCBDg5OUEul6Nx48bYtWtXBUVLVH1k5RWiX9gRHIy7C7mJFAsG+eLzlz2Z2BBRpafVnZsff/wRVlZWAICioiKsXr0atWvXBvCoQ7G2Nm7ciODgYCxduhQBAQFYsGABgoKCEBcXp+7b86SCggJ0794d9vb22Lx5M1xcXHDr1i3Y2dlpfW4iejobhSk6N66DwsupWDbMD14utoYOiYioTMrcodjd3R0SybOfscfHx5f55AEBAWjdujUWL14M4NEinK6urpg0aRKmTp1arP7SpUvx9ddfIzY2FqampmU+z5PYoZiodEqVwIOCIlgrHv1+FSpVyM4rQk1LMwNHRkTVnTbf3wab56agoAAWFhbYvHkz+vfvry4fMWIEMjIysG3btmL79OrVCzVr1oSFhQW2bduGOnXqYMiQIfjkk08gk8lKPE9+fr7GkPWsrCy4uroyuSH6j8yHhZjy61nkFaqw5u02MOXjJyKqRPQyz42upaWlQalUwsHBQaPcwcEBycnJJe5z48YNbN68GUqlErt27cIXX3yBb7/9Fv/73/9KPU9oaChsbW3VL1dXV51+DiJjcDUlG/3DjuJA3F2cSUjHxTtZhg6JiKjcqtSfZiqVCvb29li+fDn8/PwwaNAgfPbZZ1i6dGmp+4SEhCAzM1P9un37dgVGTFT5hV9IRv+wo4hPy4WLnTl+H9cOvq52hg6LiKjcDDYUvHbt2pDJZEhJSdEoT0lJgaOjY4n7ODk5wdTUVOMRVLNmzZCcnIyCggKYmRXvFyCXyyGXy3UbPJERUKkEvvvrChbtvwYAeMGjJsKGtEItK/6+EFHVZrA7N2ZmZvDz80NERIS6TKVSISIiAm3bti1xn/bt2+PatWtQqVTqsitXrsDJyanExIaISjdjx0V1YvNW+/pY93YAExsiMgoGfSwVHByMFStW4Oeff8bly5cxbtw45ObmYtSoUQCA4cOHIyQkRF1/3LhxuH//PiZPnowrV65g586dmDNnDiZMmGCoj0BUZb35ghtqWZph/kAfTOvD+WuIyHiU67HU9evXsWrVKly/fh3ff/897O3tsXv3btSrVw/Nmzcv83EGDRqEu3fvYtq0aUhOToavry/Cw8PVnYwTEhIglf77H66rqyv27NmD999/Hy1atICLiwsmT56MTz75pDwfg6ja+Sf9AerWsAAANHKwxt+fdIGFGScqJyLjovVQ8EOHDuGll15C+/btcfjwYVy+fBkeHh6YO3cuTp8+jc2bN+srVp3gPDdUHalUAgv+uoIfDl3HurcDEOBRy9AhERFpRa9DwadOnYr//e9/2Ldvn0Y/l65du+LEiRPaR0tEepWVV4gxa05j4f5rKFQKHL9xz9AhERHpldb3o2NiYrB+/fpi5fb29khLS9NJUESkG9dSc/DO2tO4cTcXZiZSzH3VG6+2qmvosIiI9Err5MbOzg5JSUmoX7++RvnZs2fh4uKis8CI6Pnsu5SC9zdGIye/CM62Ciwb5g/vulwfioiMn9aPpd544w188sknSE5OhkQigUqlwtGjR/Hhhx9i+PDh+oiRiLQUdes+xqw5jZz8IgTUr4ntkzowsSGiakPrOzePh167urpCqVTC09MTSqUSQ4YMweeff66PGIlIS63q1UAfH2fUsjTDZ72bcZ0oIqpWyr1wZkJCAi5cuICcnBy0bNkSjRo10nVsesHRUmSsbtzNgb2NAlbyR3+zKFUCMqnEwFEREemGNt/fWt+5OXLkCDp06IB69eqhXr165Q6SiHTncf+aDg1r44c3W0EikTCxIaJqS+t71V27dkX9+vXx6aef4tKlS/qIiYjK6PH8NY/719x/UIDcAqWhwyIiMiitk5s7d+7ggw8+wKFDh+Dl5QVfX198/fXX+Oeff/QRHxGVIjuvEGPXRWHBX1cBACPbueOX0QHqx1JERNVVufvcAEB8fDzWr1+PDRs2IDY2Fp06dcL+/ft1GZ/Osc8NGYPrd3PwzprTuP7/89fM7u+F1/1dDR0WEZHeaPP9/VzJDQAolUrs3r0bX3zxBc6fPw+lsnLfEmdyQ1WJUiUQGX8fqdl5sLdWoE39mpAA6LHgMK6l5sDRRoFlw/zg42pn6FCJiPRKrx2KHzt69Ch++eUXbN68GXl5eejXrx9CQ0PLezgi+o/wC0mYseMSkjLz1GVOtgpM7+OJea+1wHf7ruC7Qb6oYy03YJRERJWP1nduQkJC8Ouvv+LOnTvo3r07hg4din79+sHCwkJfMeoU79xQVRB+IQnj1p3Bf385H49/+uHNVghq7giJhCOiiKh60Oudm8OHD+Ojjz7CwIEDUbt27XIHSUQlU6oEZuy4VCyxAQCBRwnOjB2X0N3TETLmNkRExWid3Bw9elQfcRDR/4uMv6/xKOq/BICkzDxExt9H2wa1Ki4wIqIqokzJzfbt2/HSSy/B1NQU27dvf2rdvn376iQwouoqNbv0xKY89YiIqpsyJTf9+/dHcnIy7O3t0b9//1LrSSSSSj9aiqiys1GYlqmevbVCz5EQEVVNZUpuVCpVif8mIt27mpr91O0SAI62j4aFExFRcVrPULxmzRrk5+cXKy8oKMCaNWt0EhRRdfZ2Bw8E/H/i8t/+wo/fT+/jybWjiIhKofVQcJlMhqSkJNjb22uU37t3D/b29pX+sRSHglNlI4TAH9GJ6OXtBLmJTF3+tHlueno5GSJUIiKD0etQcCFEiXNr/PPPP7C1tdX2cETVWl6hEiFbYrD1bCIi49MR+qq3eltPLyd093QsNkMx79gQET1dmZObli1bQiKRQCKRoFu3bjAx+XdXpVKJ+Ph49OzZUy9BEhmjxIyHGLv2NC4kZkEmlaCxg1WxPx5kUgmHexMRaanMyc3jUVLR0dEICgqClZWVepuZmRnc3d3x2muv6TxAImN08sY9jP/lDO7lFqCGhSnChrZCuwacFJOISBfKnNxMnz4dAODu7o5BgwZBoeAwVCJtCSGw7sQtzNhxCUUqAU8nGywb5gfXmlVj+RIioqpA6z43I0aM0EccRNVCWk4Bvt4ThyKVQB8fZ3z1WguYm8mevSMREZWZ1smNUqnEd999h99++w0JCQkoKCjQ2H7//n2dBUdkbOpYy7FwcEvEJmdjbCcPLnxJRKQHWs9zM2PGDMyfPx+DBg1CZmYmgoOD8eqrr0IqleLLL7/UQ4hEVdvZhHQcu5amfv9iE3u827kBExsiIj3ROrn55ZdfsGLFCnzwwQcwMTHB4MGD8eOPP2LatGk4ceKEPmIkqrJ+O30bg5adwLhfziDh3gNDh0NEVC1ondwkJyfD2/vRXBxWVlbIzMwEALz88svYuXOnbqMjqqIKlSpM33YBH28+jwKlCi941ERNKzNDh0VEVC1ondzUrVsXSUlJAIAGDRpg7969AIBTp05BLpfrNjqiKigtJx9DfzyJn4/fAgAEd2+MH4b6wUqudRc3IiIqB63/t33llVcQERGBgIAATJo0CW+++SZ++uknJCQk4P3339dHjERVRsw/mRi79jTuZObBSm6C7wb5orung6HDIiKqVrRObubOnav+96BBg1CvXj0cP34cjRo1Qp8+fXQaHFFVs+FUAu5k5qF+bUusGO6HhvbWhg6JiKja0XrhzKqOC2eSPuUVKvHdX1cw/sWGsDU3NXQ4RERGQ+cLZ27fvr3MJ+/bt2+Z6xJVdRkPCrD62E1M6toIMqkEClMZQl5qZuiwiIiqtTIlN4/XlXoWiUQCpVL5PPEQVRmxyVl4Z00UEu4/gEolENyjiaFDIiIilDG5UalU+o6DqErZHZOEDzadw4MCJVxrmuMlbydDh0RERP+PY1OJtKBSCczfdwWLD1wDALRvWAuLB7dCDUvOYUNEVFlondzMnDnzqdunTZtW7mCIKrOsvEK8/2s0ImJTAQCjO9TH1JeawkSm9XRRRESkR1onN1u3btV4X1hYiPj4eJiYmKBBgwblSm7CwsLw9ddfIzk5GT4+Pli0aBHatGlTYt3Vq1dj1KhRGmVyuRx5eXlan5dIG//cf4ij19MgN5Fi7mveeKVlXUOHREREJdA6uTl79myxsqysLIwcORKvvPKK1gFs3LgRwcHBWLp0KQICArBgwQIEBQUhLi4O9vb2Je5jY2ODuLg49XsuQEgVwdPZBgsGtYSLnTm869oaOhwiIiqFTu6n29jYYMaMGfjiiy+03nf+/PkYM2YMRo0aBU9PTyxduhQWFhZYuXJlqftIJBI4OjqqXw4OnAGWdE+lEgg7cA3nbmeoy3p6OTKxISKq5HTWWSAzM1O9iGZZFRQUICoqCoGBgf8GJJUiMDAQx48fL3W/nJwcuLm5wdXVFf369cPFixdLrZufn4+srCyNF9Gz5OYXYfwvZ/D1njiMXRuF7LxCQ4dERERlpPVjqYULF2q8F0IgKSkJa9euxUsvvaTVsdLS0qBUKovdeXFwcEBsbGyJ+zRp0gQrV65EixYtkJmZiW+++Qbt2rXDxYsXUbdu8T4QoaGhmDFjhlZxUfV2614u3lkThbiUbJjKJJgS2AjWCs42TERUVWi9/EL9+vU13kulUtSpUwddu3ZFSEgIrK3LvpbOnTt34OLigmPHjqFt27bq8o8//hiHDh3CyZMnn3mMwsJCNGvWDIMHD8asWbOKbc/Pz0d+fr76fVZWFlxdXbn8ApXo8JW7mLThLDIfFsLeWo4f3vSDn1sNQ4dFRFTt6Xz5hSfFx8eXO7D/ql27NmQyGVJSUjTKU1JS4OjoWKZjmJqaomXLlrh27VqJ2+VyOeRy+XPHSsZNCIEVf9/A3N2xUAnA19UOy4b5wcFGYejQiIhISwadoMPMzAx+fn6IiIhQl6lUKkRERGjcyXkapVKJmJgYODlxhlgqPyGAyPh0qAQw0L8uNo59gYkNEVEVpfWdm7y8PCxatAgHDhxAampqsaUZzpw5o9XxgoODMWLECPj7+6NNmzZYsGABcnNz1XPZDB8+HC4uLggNDQXwaBLBF154AQ0bNkRGRga+/vpr3Lp1C6NHj9b2oxCpSaUSfDfIB3svpuDVVi6cXoCIqArTOrl5++23sXfvXgwYMABt2rR57i+BQYMG4e7du5g2bRqSk5Ph6+uL8PBwdSfjhIQESKX/3mBKT0/HmDFjkJycjBo1asDPzw/Hjh2Dp6fnc8VB1c+JG/ew52Iypr3sCYlEAmuFKV7z48R8RERVndYdim1tbbFr1y60b99eXzHplTYdksg4CSGw5vgtzPrzEopUAt+87oMBTGqIiCo1vXYodnFx0WpEFFFlkl+kxBd/XMBvp/8BAPT1cUZvruhNRGRUtO5Q/O233+KTTz7BrVu39BEPkd6kZOVh0LIT+O30P5BKgM96NcP3b/jC3Exm6NCIiEiHtL5z4+/vj7y8PHh4eMDCwgKmppqTm92/f19nwRHpypmEdIxdG4W72fmwNTfFosEt0alxHUOHRUREeqB1cjN48GAkJiZizpw5cHBw4KgSqhLyCpW4n1uAJg7WWD7cD261LA0dEhER6YnWHYotLCxw/Phx+Pj46CsmvWKH4uprf2wKAurXgqVc65yeiIgMTJvvb6373DRt2hQPHz4sd3BEFeFudj7eXn0K11Jz1GVdmzowsSEiqga0Tm7mzp2LDz74AAcPHsS9e/e44jZVOjH/ZKLv4iOIiE3FB79FQ8ubk0REVMVp/Wdsz549AQDdunXTKBdCQCKRQKlU6iYyonLYcuYfhGyJQX6RCh51LPHtQF/2CyMiqma0Tm4OHDigjziInkuRUoXQ3bH46cijhV27NrXHgjd8YaMwfcaeRERkbLRObjp37qyPOIjKLSuvEOPWReHotXsAgIldGiK4e2NIpbxjQ0RUHWmd3Bw+fPip2zt16lTuYIjKQ2EiQ2GRgIWZDN+87oNenHGYiKha03oo+JOLWKoP8kSfhsre54ZDwY3H435eAJCWk4+0nHw0deTPlIjIGOl1KHh6errGKzU1FeHh4WjdujX27t1b7qCJykqpEvh6Tyz+t/Oyuqy2lZyJDRERASjHYylbW9tiZd27d4eZmRmCg4MRFRWlk8CISpL5sBBTfj2LA3F3AQD9fV3gXbf4NUlERNWXzmY0c3BwQFxcnK4OR1TMtdRsvLMmCjfSciE3keKrAS2Y2BARUTFaJzfnz5/XeC+EQFJSEubOnQtfX19dxUWkYd+lFLy/MRo5+UVwsTPHsmF+8HJhYkNERMVpndz4+j6aFO2//ZBfeOEFrFy5UmeBET227NB1hO6OBQAE1K+JsKGtUNtKbuCoiIiostI6uYmPj9d4L5VKUadOHSgUCp0FRfSkejUtAAAj2rrh85c9YSrTuh88ERFVI1oPBa/qOBS8alCqBGRPTMJ3ITGTj6GIiKoxvQwF379/Pzw9PUtcHDMzMxPNmzfH33//rX20RP9x6Mpd9PjuEJIy/119nokNERGVVZmTmwULFmDMmDElZku2trYYO3Ys5s+fr9PgqHoRQmDpoesYtSoS1+/mYtH+a4YOiYiIqqAyJzfnzp1Trwhekh49enCOGyq3hwVKvPdrNObujoVKAG+0dsX0Pp6GDouIiKqgMncoTklJgalp6Sssm5iY4O7duzoJiqqX2/cfYOzaKFxKyoKJVILpfTzx5gtuGst6EBERlVWZkxsXFxdcuHABDRs2LHH7+fPn4eTEBQtJO5fuZOHNn07ifm4BalmaYcnQVgjwqGXosIiIqAor82OpXr164YsvvkBeXl6xbQ8fPsT06dPx8ssv6zQ4Mn7utS1gby2Hl4sNdkzqwMSGiIieW5mHgqekpKBVq1aQyWSYOHEimjRpAgCIjY1FWFgYlEolzpw5AwcHB70G/Lw4FNzw8ouUMJNJ1Y+dUrLyYGtuCoWpzMCRERFRZaXN93eZH0s5ODjg2LFjGDduHEJCQtQzFEskEgQFBSEsLKzSJzZkeEmZD/Hu2ij0aO6ICV0ePeJ0sOEEkEREpDtazVDs5uaGXbt2IT09HdeuXYMQAo0aNUKNGjX0FR8ZkdM37+PddWeQlpOP2+kP8eYLbrA1L72TOhERUXmUa1XwGjVqoHXr1rqOhYzYLydv4cvtF1GoFGjqaI3lw/yZ2BARkV6UK7khKquCIhW+3HER608mAAB6ezvh69dbwMKMlx4REekHv2FIb1QqgZGrInHs+j1IJMCHPZpg/IsNOH8NERHpFZMb0hupVIKXWzgjJjETC99oiS5N7Q0dEhERVQNMbkjnsvIKYaN41J9mSEA9dPd0QB1ruYGjIiKi6qLMk/gRPUuRUoUZOy6i98K/kZ5boC5nYkNERBWJyQ3pxP3cAgxfGYlVR2/i9v2HOBCXauiQiIiomuJjKXpul+5k4Z21p/FP+kNYmMkwf6APenpxnTEiIjIMJjf0XHacu4OPNp9DXqEKbrUssHyYP5o4Whs6LCIiqsYqxWOpsLAwuLu7Q6FQICAgAJGRkWXa79dff4VEIkH//v31GyCVaNPp25i04SzyClXo1LgOtk/owMSGiIgMzuDJzcaNGxEcHIzp06fjzJkz8PHxQVBQEFJTn95n4+bNm/jwww/RsWPHCoqU/qu7pwPq1bTAu50bYNXI1rC14IzDRERkeGVeFVxfAgIC0Lp1ayxevBgAoFKp4OrqikmTJmHq1Kkl7qNUKtGpUye89dZb+Pvvv5GRkYE//vijTOfjquDPJzUrD/ZPLHSZk18EKzmfbhIRkX5p8/1t0Ds3BQUFiIqKQmBgoLpMKpUiMDAQx48fL3W/mTNnwt7eHm+//fYzz5Gfn4+srCyNF5XPnovJ6PLNQfVSCgCY2BARUaVj0OQmLS0NSqUSDg4OGuUODg5ITk4ucZ8jR47gp59+wooVK8p0jtDQUNja2qpfrq6uzx13daNSCXy37wrGro1CboESuy8kwcA3/IiIiEpl8D432sjOzsawYcOwYsUK1K5du0z7hISEIDMzU/26ffu2nqM0Ltl5hXhnbRS+j7gKABjZzh0rR7bm+lBERFRpGfSZQu3atSGTyZCSkqJRnpKSAkdHx2L1r1+/jps3b6JPnz7qMpVKBQAwMTFBXFwcGjRooLGPXC6HXM4Zcsvjxt0cvLM2CtdSc2BmIsXs/l543Z93voiIqHIz6J0bMzMz+Pn5ISIiQl2mUqkQERGBtm3bFqvftGlTxMTEIDo6Wv3q27cvunTpgujoaD5y0qGMBwV49YdjuJaaAwcbOX4b25aJDRERVQkG7w0aHByMESNGwN/fH23atMGCBQuQm5uLUaNGAQCGDx8OFxcXhIaGQqFQwMvLS2N/Ozs7AChWTs/HzsIMYzp6YH9sKn54sxXsrRXP3omIiKgSMHhyM2jQINy9exfTpk1DcnIyfH19ER4eru5knJCQAKm0SnUNqrIeFBQh62ERHG0fJTLjX2yAMR09YGbC9icioqrD4PPcVDTOc1Oy2/cfYMya0wCALePbwcLM4HkvERGRWpWZ54Yqh2PX0tB38RHEJmcjLScft+8/NHRIRERE5cY/z6sxIQRWHr2JObsuQ6kSaFHXFsuG+cHJ1tzQoREREZUbk5tqKq9QiU+3xmDLmUQAwKutXDDnFW8oTGUGjoyIiOj5MLmppr7cfhFbziRCJpXgs17NMKq9OyfmIyIio8DkppqaHNgIZxLS8WWf5mjXsGyzPRMREVUFTG6qkXO3M+DjagcAcLI1R/jkTpBKebeGiIiMC0dLVQP5RUqEbIlBv7Cj2B2TpC5nYkNERMaId26MXGpWHsb9cgZRt9IhkQB3MvMMHRIREZFeMbkxYtG3MzB27WmkZOXDWmGChYNboksTe0OHRUREpFdMbozUptO38dnWCyhQqtDQ3gorhvujfm1LQ4dFRESkd0xujNC52xn4aPN5AEB3Twd8N8gXVnL+qImIqHrgN54R8nG1w5iO9WEpN8F7XRux4zAREVUrTG6MxMU7mbC3VqCOtRwA8GmvZpyUj4iIqiUOBTcC26IT8doPxzDhlzMoKFIBABMbIiKqtnjnpgpTqgS+Co/FssM3AAAWchnyi5QwM2HOSkRE1ReTmyoq40EBJm04i7+vpgEAxr3YAB/2aAIZ+9cQEVE1x+SmCopLzsY7a0/j1r0HMDeV4evXW+DlFs6GDouIiKhSYHJTxQgh8NHmc7h17wHq1jDH8mH+8HS2MXRYRERElQY7Z1QxEokE3w3yRVBzB2yf2IGJDRER0X8wuakCsvMK8delFPX7BnWssGyYP2pamhkwKiIiosqJyU0ld/1uDvqHHcXYdVE4di3N0OEQERFVeuxzU4ntj03B5A3RyM4vgqONApZcQoGIiOiZ+G1ZCQkhsOTgdXyzNw5CAP5uNfDDm37q2YeJiIiodExuKpnc/CJ8tPkcdsUkAwCGBtTD9D7NOTEfERFRGTG5qWR2xSRhV0wyTGUSzOjrhSEB9QwdEhERUZXC5KaSGeBXF7HJ2XjJyxH+7jUNHQ4REVGVw2cdBiaEwK+RCcjOKwTwaB6bL172ZGJDRERUTkxuDCivUIn3N0Zj6pYYvL8xGiqVMHRIREREVR4fSxlIYsZDjF17GhcSsyCTStChYW1IuOYlERHRc2NyYwAnb9zD+F/O4F5uAWpYmCJsaCu0a1Db0GEREREZBSY3FUgIgbUnbmHmjksoUgl4Otlg2TA/uNa0MHRoRERERoPJTQXKzi/CkgPXUaQS6OPjjK9eawFzM5mhwyIiIjIqTG4qkI3CFMuG+eHEjXt4p5MHJOxkQ0REpHNMbvTsTEI6kjPz0MvbCQDg42oHH1c7wwZFRERkxJjc6IhSJRAZfx+p2Xmwt1agTf2a+D3qH3z+xwVIJIBbLQs0d7Y1dJhERERGj8mNDoRfSMKMHZeQlJmnLrMwk+FBgRIAENTcAW61LA0VHhERUbXC5OY5hV9Iwrh1Z/Df6fceJzZ9WzhhwRstIZWyfw0REVFFqBQzFIeFhcHd3R0KhQIBAQGIjIwste6WLVvg7+8POzs7WFpawtfXF2vXrq3AaP+lVAnM2HGpWGLzpFO30p+6nYiIiHTL4MnNxo0bERwcjOnTp+PMmTPw8fFBUFAQUlNTS6xfs2ZNfPbZZzh+/DjOnz+PUaNGYdSoUdizZ08FRw5Ext/XeBRVkqTMPETG36+giIiIiMjgyc38+fMxZswYjBo1Cp6enli6dCksLCywcuXKEuu/+OKLeOWVV9CsWTM0aNAAkydPRosWLXDkyJEKjhxIzX56YqNtPSIiInp+Bk1uCgoKEBUVhcDAQHWZVCpFYGAgjh8//sz9hRCIiIhAXFwcOnXqpM9QS2RvrdBpPSIiInp+Bu1QnJaWBqVSCQcHB41yBwcHxMbGlrpfZmYmXFxckJ+fD5lMhiVLlqB79+4l1s3Pz0d+fr76fVZWlm6CB9Cmfk042SqQnJlXYr8aCQBH20fDwomIiKhiGPyxVHlYW1sjOjoap06dwuzZsxEcHIyDBw+WWDc0NBS2trbql6urq87ikEklmN7HE8CjROZJj99P7+MJGUdKERERVRiDJje1a9eGTCZDSkqKRnlKSgocHR1L3U8qlaJhw4bw9fXFBx98gAEDBiA0NLTEuiEhIcjMzFS/bt++rdPP0NPLCT+82QqOtpqPnhxtFfjhzVbo6eWk0/MRERHR0xn0sZSZmRn8/PwQERGB/v37AwBUKhUiIiIwceLEMh9HpVJpPHp6klwuh1wu10W4perp5YTuno7FZijmHRsiIqKKZ/BJ/IKDgzFixAj4+/ujTZs2WLBgAXJzczFq1CgAwPDhw+Hi4qK+MxMaGgp/f380aNAA+fn52LVrF9auXYsffvjBkB8DMqkEbRvUMmgMREREVAmSm0GDBuHu3buYNm0akpOT4evri/DwcHUn44SEBEil/z49y83Nxfjx4/HPP//A3NwcTZs2xbp16zBo0CBDfQQiIiKqRCRCiGo1gW5WVhZsbW2RmZkJGxsbQ4dDREREZaDN93eVHC1FREREVBomN0RERGRUmNwQERGRUWFyQ0REREaFyQ0REREZFSY3REREZFSY3BAREZFRMfgkfhXt8bQ+ulwdnIiIiPTr8fd2Wabnq3bJTXZ2NgDodHVwIiIiqhjZ2dmwtbV9ap1qN0OxSqXCnTt3YG1tDYlEtwtbZmVlwdXVFbdv3+bsx8/Atio7tlXZsa3Kjm2lHbZX2emrrYQQyM7OhrOzs8ayTCWpdndupFIp6tatq9dz2NjY8OIvI7ZV2bGtyo5tVXZsK+2wvcpOH231rDs2j7FDMRERERkVJjdERERkVJjc6JBcLsf06dMhl8sNHUqlx7YqO7ZV2bGtyo5tpR22V9lVhraqdh2KiYiIyLjxzg0REREZFSY3REREZFSY3BAREZFRYXJDRERERoXJTRkdPnwYffr0gbOzMyQSCf74449n7nPw4EG0atUKcrkcDRs2xOrVq/UeZ2WhbXsdPHgQEomk2Cs5ObliAjaQ0NBQtG7dGtbW1rC3t0f//v0RFxf3zP02bdqEpk2bQqFQwNvbG7t27aqAaA2rPG21evXqYteUQqGooIgN64cffkCLFi3UE6m1bdsWu3fvfuo+1fG6ArRvq+p8XT1p7ty5kEgkmDJlylPrGeK6YnJTRrm5ufDx8UFYWFiZ6sfHx6N3797o0qULoqOjMWXKFIwePRp79uzRc6SVg7bt9VhcXBySkpLUL3t7ez1FWDkcOnQIEyZMwIkTJ7Bv3z4UFhaiR48eyM3NLXWfY8eOYfDgwXj77bdx9uxZ9O/fH/3798eFCxcqMPKKV562Ah7NkvrkNXXr1q0Kitiw6tati7lz5yIqKgqnT59G165d0a9fP1y8eLHE+tX1ugK0byug+l5Xj506dQrLli1DixYtnlrPYNeVIK0BEFu3bn1qnY8//lg0b95co2zQoEEiKChIj5FVTmVprwMHDggAIj09vUJiqqxSU1MFAHHo0KFS6wwcOFD07t1boywgIECMHTtW3+FVKmVpq1WrVglbW9uKC6qSq1Gjhvjxxx9L3MbrStPT2qq6X1fZ2dmiUaNGYt++faJz585i8uTJpdY11HXFOzd6cvz4cQQGBmqUBQUF4fjx4waKqGrw9fWFk5MTunfvjqNHjxo6nAqXmZkJAKhZs2apdXhtPVKWtgKAnJwcuLm5wdXV9Zl/jRsrpVKJX3/9Fbm5uWjbtm2JdXhdPVKWtgKq93U1YcIE9O7du9j1UhJDXVfVbuHMipKcnAwHBweNMgcHB2RlZeHhw4cwNzc3UGSVk5OTE5YuXQp/f3/k5+fjxx9/xIsvvoiTJ0+iVatWhg6vQqhUKkyZMgXt27eHl5dXqfVKu7aMvX/Sk8raVk2aNMHKlSvRokULZGZm4ptvvkG7du1w8eJFvS+gWxnExMSgbdu2yMvLg5WVFbZu3QpPT88S61b360qbtqrO19Wvv/6KM2fO4NSpU2Wqb6jriskNVQpNmjRBkyZN1O/btWuH69ev47vvvsPatWsNGFnFmTBhAi5cuIAjR44YOpRKr6xt1bZtW42/vtu1a4dmzZph2bJlmDVrlr7DNLgmTZogOjoamZmZ2Lx5M0aMGIFDhw6V+qVdnWnTVtX1urp9+zYmT56Mffv2VfoO1Exu9MTR0REpKSkaZSkpKbCxseFdmzJq06ZNtfminzhxIv78808cPnz4mX/5lXZtOTo66jPESkObtvovU1NTtGzZEteuXdNTdJWLmZkZGjZsCADw8/PDqVOn8P3332PZsmXF6lb360qbtvqv6nJdRUVFITU1VeNuulKpxOHDh7F48WLk5+dDJpNp7GOo64p9bvSkbdu2iIiI0Cjbt2/fU5/hkqbo6Gg4OTkZOgy9EkJg4sSJ2Lp1K/bv34/69es/c5/qem2Vp63+S6lUIiYmxuivq9KoVCrk5+eXuK26XleleVpb/Vd1ua66deuGmJgYREdHq1/+/v4YOnQooqOjiyU2gAGvK712VzYi2dnZ4uzZs+Ls2bMCgJg/f744e/asuHXrlhBCiKlTp4phw4ap69+4cUNYWFiIjz76SFy+fFmEhYUJmUwmwsPDDfURKpS27fXdd9+JP/74Q1y9elXExMSIyZMnC6lUKv766y9DfYQKMW7cOGFraysOHjwokpKS1K8HDx6o6wwbNkxMnTpV/f7o0aPCxMREfPPNN+Ly5cti+vTpwtTUVMTExBjiI1SY8rTVjBkzxJ49e8T169dFVFSUeOONN4RCoRAXL140xEeoUFOnThWHDh0S8fHx4vz582Lq1KlCIpGIvXv3CiF4XT1J27aqztfVf/13tFRlua6Y3JTR46HK/32NGDFCCCHEiBEjROfOnYvt4+vrK8zMzISHh4dYtWpVhcdtKNq217x580SDBg2EQqEQNWvWFC+++KLYv3+/YYKvQCW1EQCNa6Vz587qdnvst99+E40bNxZmZmaiefPmYufOnRUbuAGUp62mTJki6tWrJ8zMzISDg4Po1auXOHPmTMUHbwBvvfWWcHNzE2ZmZqJOnTqiW7du6i9rIXhdPUnbtqrO19V//Te5qSzXlUQIIfR7b4iIiIio4rDPDRERERkVJjdERERkVJjcEBERkVFhckNERERGhckNERERGRUmN0RERGRUmNwQERGRUWFyQ0QAgJs3b0IikSA6OtrQoajFxsbihRdegEKhgK+vr6HDIaIqgskNUSUxcuRISCQSzJ07V6P8jz/+gEQiMVBUhjV9+nRYWloiLi6u2Po0T0pOTsakSZPg4eEBuVwOV1dX9OnT56n7VEcjR45E//79DR0Gkd4xuSGqRBQKBebNm4f09HRDh6IzBQUF5d73+vXr6NChA9zc3FCrVq0S69y8eRN+fn7Yv38/vv76a8TExCA8PBxdunTBhAkTyn1uIqq6mNwQVSKBgYFwdHREaGhoqXW+/PLLYo9oFixYAHd3d/X7x3+hz5kzBw4ODrCzs8PMmTNRVFSEjz76CDVr1kTdunWxatWqYsePjY1Fu3btoFAo4OXlhUOHDmlsv3DhAl566SVYWVnBwcEBw4YNQ1pamnr7iy++iIkTJ2LKlCmoXbs2goKCSvwcKpUKM2fORN26dSGXy+Hr64vw8HD1dolEgqioKMycORMSiQRffvlliccZP348JBIJIiMj8dprr6Fx48Zo3rw5goODceLECXW9hIQE9OvXD1ZWVrCxscHAgQORkpJSrF1XrlyJevXqwcrKCuPHj4dSqcRXX30FR0dH2NvbY/bs2Rrnl0gk+OGHH/DSSy/B3NwcHh4e2Lx5s0admJgYdO3aFebm5qhVqxbeeecd5OTkFPt5ffPNN3ByckKtWrUwYcIEFBYWquvk5+fjww8/hIuLCywtLREQEICDBw+qt69evRp2dnbYs2cPmjVrBisrK/Ts2RNJSUnqz/fzzz9j27ZtkEgkkEgkOHjwIAoKCjBx4kQ4OTlBoVDAzc3tqdcfUZWg99WriKhMRowYIfr16ye2bNkiFAqFuH37thBCiK1bt4onf1WnT58ufHx8NPb97rvvhJubm8axrK2txYQJE0RsbKz46aefBAARFBQkZs+eLa5cuSJmzZolTE1N1eeJj48XAETdunXF5s2bxaVLl8To0aOFtbW1SEtLE0IIkZ6eLurUqSNCQkLE5cuXxZkzZ0T37t1Fly5d1Ofu3LmzsLKyEh999JGIjY0VsbGxJX7e+fPnCxsbG7FhwwYRGxsrPv74Y2FqaiquXLkihBAiKSlJNG/eXHzwwQciKSlJZGdnFzvGvXv3hEQiEXPmzHlq2yqVSuHr6ys6dOggTp8+LU6cOCH8/Pw0Fm+dPn26sLKyEgMGDBAXL14U27dvF2ZmZiIoKEhMmjRJxMbGipUrVwoA4sSJE+r9AIhatWqJFStWiLi4OPH5558LmUwmLl26JIQQIicnRzg5OYlXX31VxMTEiIiICFG/fn2NxQVHjBghbGxsxLvvvisuX74sduzYISwsLMTy5cvVdUaPHi3atWsnDh8+LK5duya+/vprIZfL1e21atUqYWpqKgIDA8WpU6dEVFSUaNasmRgyZIgQQojs7GwxcOBA0bNnT/WK6vn5+eLrr78Wrq6u4vDhw+LmzZvi77//FuvXr39qexJVdkxuiCqJx8mNEEK88MIL4q233hJClD+5cXNzE0qlUl3WpEkT0bFjR/X7oqIiYWlpKTZs2CCE+De5mTt3rrpOYWGhqFu3rpg3b54QQohZs2aJHj16aJz79u3bAoCIi4sTQjxKblq2bPnMz+vs7Cxmz56tUda6dWsxfvx49XsfHx8xffr0Uo9x8uRJAUBs2bLlqefau3evkMlkIiEhQV128eJFAUBERkYKIR61q4WFhcjKylLXCQoKEu7u7sXaMTQ0VP0egHj33Xc1zhcQECDGjRsnhBBi+fLlokaNGiInJ0e9fefOnUIqlYrk5GQhxL8/r6KiInWd119/XQwaNEgIIcStW7eETCYTiYmJGufp1q2bCAkJEUI8Sm4AiGvXrqm3h4WFCQcHB/X7J6+xxyZNmiS6du0qVCpVqe1HVNXwsRRRJTRv3jz8/PPPuHz5crmP0bx5c0il//6KOzg4wNvbW/1eJpOhVq1aSE1N1divbdu26n+bmJjA399fHce5c+dw4MABWFlZqV9NmzYF8Kh/zGN+fn5PjS0rKwt37txB+/btNcrbt2+v1WcWQpSp3uXLl+Hq6gpXV1d1maenJ+zs7DTO5+7uDmtra/V7BwcHeHp6FmvHp7XZ4/ePj3v58mX4+PjA0tJSvb19+/ZQqVSIi4tTlzVv3hwymUz93snJSX2emJgYKJVKNG7cWKPtDx06pNHuFhYWaNCgQYnHKM3IkSMRHR2NJk2a4L333sPevXufWp+oKjAxdABEVFynTp0QFBSEkJAQjBw5UmObVCot9qX+ZN+Mx0xNTTXeSySSEstUKlWZ48rJyUGfPn0wb968YtucnJzU/37yi1yfGjVqBIlEgtjYWJ0cTx9t9jznfnyenJwcyGQyREVFaSRAAGBlZfXUYzwrAWzVqhXi4+Oxe/du/PXXXxg4cCACAwOL9Rsiqkp454aokpo7dy527NiB48ePa5TXqVMHycnJGl9aupyb5slOuEVFRYiKikKzZs0APPoivHjxItzd3dGwYUONlzYJjY2NDZydnXH06FGN8qNHj8LT07PMx6lZsyaCgoIQFhaG3NzcYtszMjIAAM2aNcPt27dx+/Zt9bZLly4hIyNDq/OV5sk2e/z+cZs1a9YM586d04jv6NGjkEqlaNKkSZmO37JlSyiVSqSmphZrd0dHxzLHaWZmBqVSWazcxsYGgwYNwooVK7Bx40b8/vvvuH//fpmPS1TZMLkhqqS8vb0xdOhQLFy4UKP8xRdfxN27d/HVV1/h+vXrCAsLw+7du3V23rCwMGzduhWxsbGYMGEC0tPT8dZbbwEAJkyYgPv372Pw4ME4deoUrl+/jj179mDUqFElfmk+zUcffYR58+Zh48aNiIuLw9SpUxEdHY3JkydrHa9SqUSbNm3w+++/4+rVq7h8+TIWLlyoflwUGBiobs8zZ84gMjISw4cPR+fOneHv76/V+UqyadMmrFy5EleuXMH06dMRGRmJiRMnAgCGDh0KhUKBESNG4MKFCzhw4AAmTZqEYcOGwcHBoUzHb9y4MYYOHYrhw4djy5YtiI+PR2RkJEJDQ7Fz584yx+nu7o7z588jLi4OaWlpKCwsxPz587FhwwbExsbiypUr2LRpExwdHWFnZ1eepiCqFJjcEFViM2fOLPYIpFmzZliyZAnCwsLg4+ODyMhIfPjhhzo759y5czF37lz4+PjgyJEj2L59O2rXrg0A6rstSqUSPXr0gLe3N6ZMmQI7OzuNfill8d577yE4OBgffPABvL29ER4eju3bt6NRo0ZaHcfDwwNnzpxBly5d8MEHH8DLywvdu3dHREQEfvjhBwCPHs9s27YNNWrUQKdOnRAYGAgPDw9s3LhRq3OVZsaMGfj111/RokULrFmzBhs2bFDfEbKwsMCePXtw//59tG7dGgMGDEC3bt2wePFirc6xatUqDB8+HB988AGaNGmC/v3749SpU6hXr16ZjzFmzBg0adIE/v7+qFOnDo4ePQpra2t89dVX8Pf3R+vWrXHz5k3s2rVL658nUWUiEWXtkUdERMVIJBJs3bqVM/8SVSJMzYmIiMioMLkhIiIio8Kh4EREz4FP9okqH965ISIiIqPC5IaIiIiMCpMbIiIiMipMboiIiMioMLkhIiIio8LkhoiIiIwKkxsiIiIyKkxuiIiIyKgwuSEiIiKj8n/fm8NCxAAaYQAAAABJRU5ErkJggg=="/>
          <p:cNvSpPr>
            <a:spLocks noChangeAspect="1" noChangeArrowheads="1"/>
          </p:cNvSpPr>
          <p:nvPr/>
        </p:nvSpPr>
        <p:spPr bwMode="auto">
          <a:xfrm>
            <a:off x="1682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sp>
        <p:nvSpPr>
          <p:cNvPr id="1032" name="AutoShape 8" descr="data:image/png;base64,iVBORw0KGgoAAAANSUhEUgAAAjcAAAHHCAYAAABDUnkqAAAAOXRFWHRTb2Z0d2FyZQBNYXRwbG90bGliIHZlcnNpb24zLjYuMCwgaHR0cHM6Ly9tYXRwbG90bGliLm9yZy89olMNAAAACXBIWXMAAA9hAAAPYQGoP6dpAABxBUlEQVR4nO3deXhM1/8H8PfMJJnJHltWkYg9EgkJqb0IUWppqxS1tVRtpekmXSi+hC6qiFpaFKVKKYqgsdUaQoglsYVoZBGyk23m/P7wMzVNQiZmMsnk/XqeeR5z7rn3fubkxnxy71kkQggBIiIiIiMhNXQARERERLrE5IaIiIiMCpMbIiIiMipMboiIiMioMLkhIiIio8LkhoiIiIwKkxsiIiIyKkxuiIiIyKgwuSEiIiKjwuSGqBQjR46Eu7t7ufZ1d3fHyJEjdRpPWT1P3PpSGWMqD3d3d7z88suGDoOInoHJDVVqq1evhkQiKfV14sQJQ4dY5aSmpsLExARvvvlmqXWys7Nhbm6OV199tQIjoydlZWVhxowZ8PHxgZWVFczNzeHl5YVPPvkEd+7cMXR4Vd6xY8fw5ZdfIiMjw9ChkB6YGDoAorKYOXMm6tevX6y8YcOGBojm2eLi4iCVVs6/Hezt7dG9e3ds27YNDx48gIWFRbE6W7ZsQV5e3lMTIG2sWLECKpVKJ8eqDm7cuIHAwEAkJCTg9ddfxzvvvAMzMzOcP38eP/30E7Zu3YorV64YOswq7dixY5gxYwZGjhwJOzs7Q4dDOsbkhqqEl156Cf7+/oYOo8zkcrmhQ3iqoUOHIjw8HNu3b8cbb7xRbPv69etha2uL3r17P9d5cnNzYWlpCVNT0+c6TnVSVFSEV199FSkpKTh48CA6dOigsX327NmYN2+egaIjqhoq55+WRFqaPn06pFIpIiIiNMof/8V77tw5AMDBgwchkUiwceNGfPrpp3B0dISlpSX69u2L27dvP/M833zzDdq1a4datWrB3Nwcfn5+2Lx5c7F6/+1z8/jx2tGjRxEcHIw6derA0tISr7zyCu7evVts/927d6Njx46wtLSEtbU1evfujYsXLxar98cff8DLywsKhQJeXl7YunXrMz8DALzyyiuwtLTE+vXri21LTU1FREQEBgwYALlcjr///huvv/466tWrB7lcDldXV7z//vt4+PChxn4jR46ElZUVrl+/jl69esHa2hpDhw5Vb/tvn5uytqVEIsHEiRPVn1Uul6N58+YIDw8vVjcxMRFvv/02nJ2dIZfLUb9+fYwbNw4FBQXqOhkZGZgyZQpcXV0hl8vRsGFDzJs3T6s7S3v37oWvry8UCgU8PT2xZcsW9bYbN25AIpHgu+++K7bfsWPHIJFIsGHDhlKP/fvvv+PcuXP47LPPiiU2AGBjY4PZs2drlG3atAl+fn4wNzdH7dq18eabbyIxMVGjzuOfT0JCAl5++WVYWVnBxcUFYWFhAICYmBh07doVlpaWcHNzK3ZtPL6GDx8+jLFjx6JWrVqwsbHB8OHDkZ6eXizOJUuWoHnz5pDL5XB2dsaECROKPQJ68cUX4eXlhUuXLqFLly6wsLCAi4sLvvrqq2LHy8/Px/Tp09GwYUP1dfjxxx8jPz9fo15Zrpcvv/wSH330EQCgfv366sfcN2/eLHZeqqIEUSW2atUqAUD89ddf4u7duxqvtLQ0db2CggLRsmVL4ebmJrKysoQQQoSHhwsAYtasWep6Bw4cEACEt7e3aNGihZg/f76YOnWqUCgUonHjxuLBgwfquiNGjBBubm4a8dStW1eMHz9eLF68WMyfP1+0adNGABB//vmnRj03NzcxYsSIYp+jZcuWomvXrmLRokXigw8+EDKZTAwcOFBj3zVr1giJRCJ69uwpFi1aJObNmyfc3d2FnZ2diI+PV9fbs2ePkEqlwsvLS8yfP1989tlnwtbWVjRv3rxY3CUZMmSIMDMzE/fu3dMoX7hwoQAg9u/fL4QQYtKkSaJXr15izpw5YtmyZeLtt98WMplMDBgwQGO/ESNGCLlcLho0aCBGjBghli5dKtasWfPcbQlA+Pj4CCcnJzFr1iyxYMEC4eHhISwsLDSugcTEROHs7CwsLCzElClTxNKlS8UXX3whmjVrJtLT04UQQuTm5ooWLVqIWrVqiU8//VQsXbpUDB8+XEgkEjF58uRntpmbm5to3LixsLOzE1OnThXz588X3t7eQiqVir1796rrtW/fXvj5+RXbf/z48cLa2lrk5uaWeo4hQ4YIACIhIeGZ8Qjx77XVunVr8d1334mpU6cKc3Nz4e7urv7cQjz6GSgUCuHp6SneffddERYWJtq1aycAiFWrVglnZ2fx0UcfiUWLFonmzZsLmUwmbty4Uew83t7eomPHjmLhwoViwoQJQiqVik6dOgmVSqWuO336dAFABAYGikWLFomJEycKmUwmWrduLQoKCtT1OnfuLJydnYWrq6uYPHmyWLJkiejatasAIHbt2qWup1QqRY8ePdQ/22XLlomJEycKExMT0a9fP432KMv1cu7cOTF48GABQHz33Xdi7dq1Yu3atSInJ6dMbU6VH5MbqtQe/4da0ksul2vUjYmJEWZmZmL06NEiPT1duLi4CH9/f1FYWKiu8zi5cXFxUSdBQgjx22+/CQDi+++/V5eV9IX8ZPIjxKOkysvLS3Tt2lWjvLTkJjAwUONL4P333xcymUxkZGQIIYTIzs4WdnZ2YsyYMRrHS05OFra2thrlvr6+wsnJSb2vEELs3btXAChTcrNz504BQCxbtkyj/IUXXhAuLi5CqVSW+JmFECI0NFRIJBJx69YtddmIESMEADF16tRi9Z+nLQEIMzMzce3aNXXZuXPnBACxaNEiddnw4cOFVCoVp06dKnb+x20+a9YsYWlpKa5cuaKxferUqUImkz0zoXBzcxMAxO+//64uy8zMFE5OTqJly5bqsmXLlgkA4vLlyxqfr3bt2hrXRUlatmwpbG1tn1rnyWPa29sLLy8v8fDhQ3X5n3/+KQCIadOmqcse/3zmzJmjLktPTxfm5uZCIpGIX3/9VV0eGxsrAIjp06eryx5fw35+fhoJyldffSUAiG3btgkhhEhNTRVmZmaiR48e6mtICCEWL14sAIiVK1eqyzp37iwAqJNgIYTIz88Xjo6O4rXXXlOXrV27VkilUvH3339rfP6lS5cKAOLo0aPqsrJeL19//bUAoPEHAxkPPpaiKiEsLAz79u3TeO3evVujjpeXF2bMmIEff/wRQUFBSEtLw88//wwTk+Jdy4YPHw5ra2v1+wEDBsDJyQm7du16ahzm5ubqf6enpyMzMxMdO3bEmTNnyvQ53nnnHUgkEvX7jh07QqlU4tatWwCAffv2ISMjA4MHD0ZaWpr6JZPJEBAQgAMHDgAAkpKSEB0djREjRsDW1lZ9vO7du8PT07NMsfTo0QN16tTRePwQHx+PEydOYPDgweoO0U9+5tzcXKSlpaFdu3YQQuDs2bPFjjtu3LgynV+btgwMDESDBg3U71u0aAEbGxvcuHEDAKBSqfDHH3+gT58+JfbNetzmmzZtQseOHVGjRg2N9g0MDIRSqcThw4efGbezszNeeeUV9fvHj2bOnj2L5ORkAMDAgQOhUCjwyy+/qOvt2bMHaWlpz+yknZWVpXFtPs3p06eRmpqK8ePHQ6FQqMt79+6Npk2bYufOncX2GT16tPrfdnZ2aNKkCSwtLTFw4EB1eZMmTWBnZ6du3ye98847Gn2oxo0bBxMTE/Xvzl9//YWCggJMmTJFo1P9mDFjYGNjUywmKysrjTYxMzNDmzZtNM69adMmNGvWDE2bNtX4uXXt2hUA1L8Xjz3reiHjxw7FVCW0adOmTB2KP/roI/z666+IjIzEnDlzSv2ib9SokcZ7iUSChg0bPvOZ+59//on//e9/iI6O1njW/2TC8jT16tXTeF+jRg0AUPdZuHr1KgCo/9P+LxsbGwBQJ0P//RzAoy+msiRbJiYmGDRoEJYsWYLExES4uLioE53HfWUAICEhAdOmTcP27duL9a3IzMwsdsy6des+89yAdm3533YDHrXd43ju3r2LrKwseHl5PfWcV69exfnz51GnTp0St6empj4z7oYNGxaLsXHjxgCAmzdvwtHREXZ2dujTpw/Wr1+PWbNmAQB++eUXuLi4lPqzfUybL+HH10GTJk2KbWvatCmOHDmiUaZQKIp9dltbW9StW7fYZ7K1tS2xL81/rzkrKys4OTmpf3dKi8nMzAweHh7q7Y+VdO4aNWrg/Pnz6vdXr17F5cuXy/xze9b1QsaPyQ0ZlRs3bqgThJiYGJ0e+++//0bfvn3RqVMnLFmyBE5OTjA1NcWqVatK7JhbEplMVmK5EAIA1J1a165dC0dHx2L1SroL9TzefPNNLF68GBs2bMCHH36IDRs2wNPTE76+vgAApVKJ7t274/79+/jkk0/QtGlTWFpaIjExESNHjizWCVcul5dpCLy2bfmsdisrlUqF7t274+OPPy5x++MkRReGDx+OTZs24dixY/D29sb27dsxfvz4Z7ZP06ZNcfbsWdy+fRuurq46iwcovR111b7lUZZzq1QqeHt7Y/78+SXW/W87GfLzUOXA5IaMhkqlwsiRI2FjY4MpU6Zgzpw5GDBgQIkT0T1OgB4TQuDatWto0aJFqcf//fffoVAosGfPHo2h3qtWrdLZZ3h8K93e3h6BgYGl1nNzcwNQ/HMAj+bYKauAgAA0aNAA69evR/fu3XHx4kWNkTgxMTG4cuUKfv75ZwwfPlxdvm/fvjKfoyS6bss6derAxsYGFy5ceGq9Bg0aICcn56lt+yzXrl2DEELjbsPjOWeeHBHWs2dP1KlTB7/88gsCAgLw4MEDDBs27JnH79OnDzZs2IB169YhJCTkqXUfXwdxcXHF7gjFxcWpt+vS1atX0aVLF/X7nJwcJCUloVevXsVi8vDwUNcrKChAfHx8udq+QYMGOHfuHLp161bmu6TPoqvjUOXEPjdkNObPn49jx45h+fLlmDVrFtq1a4dx48YhLS2tWN01a9YgOztb/X7z5s1ISkrCSy+9VOrxZTIZJBIJlEqluuzmzZv4448/dPYZgoKCYGNjgzlz5qCwsLDY9sfDxp2cnODr64uff/5Z49HQvn37cOnSJa3OOXToUJw9exbTp0+HRCLBkCFD1Nse/wX85F+8Qgh8//33Wp3jv3TdllKpFP3798eOHTtw+vTpYtsfxz9w4EAcP34ce/bsKVYnIyMDRUVFzzzXnTt3NIbcZ2VlYc2aNfD19dW422ZiYoLBgwfjt99+w+rVq+Ht7f3U5PmxAQMGwNvbG7Nnz8bx48eLbc/OzsZnn30GAPD394e9vT2WLl2q8Whv9+7duHz58nPPU1SS5cuXa1ybP/zwA4qKitS/O4GBgTAzM8PChQs1rpuffvoJmZmZ5Ypp4MCBSExMxIoVK4pte/jwIXJzc7U+pqWlJQBwhmIjxTs3VCXs3r0bsbGxxcrbtWsHDw8PXL58GV988QVGjhyJPn36AHg0L4evry/Gjx+P3377TWO/mjVrokOHDhg1ahRSUlKwYMECNGzYEGPGjCk1ht69e2P+/Pno2bMnhgwZgtTUVISFhaFhw4Ya/QOeh42NDX744QcMGzYMrVq1whtvvIE6deogISEBO3fuRPv27bF48WIAQGhoKHr37o0OHTrgrbfewv3797Fo0SI0b94cOTk5ZT7nm2++iZkzZ2Lbtm1o3769xt2Hpk2bokGDBvjwww+RmJgIGxsb/P7778/dd0EfbTlnzhzs3bsXnTt3xjvvvINmzZohKSkJmzZtwpEjR2BnZ4ePPvoI27dvx8svv4yRI0fCz88Pubm5iImJwebNm3Hz5k3Url37qedp3Lgx3n77bZw6dQoODg5YuXIlUlJSSrzrNHz4cCxcuBAHDhwo88R7pqam2LJlCwIDA9GpUycMHDgQ7du3h6mpKS5evIj169ejRo0amD17NkxNTTFv3jyMGjUKnTt3xuDBg5GSkoLvv/8e7u7ueP/998vVlk9TUFCAbt26YeDAgYiLi8OSJUvQoUMH9O3bF8Cju2ghISGYMWMGevbsib59+6rrtW7dulyzXg8bNgy//fYb3n33XRw4cADt27eHUqlEbGwsfvvtN+zZs0frST79/PwAAJ999hneeOMNmJqaok+fPuqkh6o4wwzSIiqbpw0Fx//Pz1FUVCRat24t6tatqzEsWgghvv/+ewFAbNy4UQjx71DwDRs2iJCQEGFvby/Mzc1F7969NYY1C1Hy8OWffvpJNGrUSMjlctG0aVOxatUq9ZweTyptKPh/hyk/jufAgQPFyoOCgoStra1QKBSiQYMGYuTIkeL06dMa9X7//XfRrFkzIZfLhaenp9iyZUuJcT9L69atBQCxZMmSYtsuXbokAgMDhZWVlahdu7YYM2aMemjtqlWr1PVGjBghLC0tSzz+87QlADFhwoRix/xvGwshxK1bt8Tw4cNFnTp1hFwuFx4eHmLChAkiPz9fXSc7O1uEhISIhg0bCjMzM1G7dm3Rrl078c0332gMcS6Jm5ub6N27t9izZ49o0aKFOvZNmzaVuk/z5s2FVCoV//zzz1OP/V/p6eli2rRpwtvbW1hYWAiFQiG8vLxESEiISEpK0qi7ceNG0bJlSyGXy0XNmjXF0KFDi52vtJ9P586dRfPmzUv9rI89voYPHTok3nnnHVGjRg1hZWUlhg4dWmyuJCEeDf1u2rSpMDU1FQ4ODmLcuHEa8+487dwlXS8FBQVi3rx5onnz5kIul4saNWoIPz8/MWPGDJGZmamup831MmvWLOHi4iKkUimHhRsZiRDsYUXVx8GDB9GlSxds2rQJAwYMMHQ4VA20bNkSNWvWLDZ7dlWzevVqjBo1CqdOnapSS6FQ9cQ+N0REenL69GlER0drdMYmIv1jnxsiIh27cOECoqKi8O2338LJyQmDBg0ydEhE1Qrv3BAR6djmzZsxatQoFBYWYsOGDRqzBxOR/rHPDRERERkV3rkhIiIio8LkhoiIiIxKtetQrFKpcOfOHVhbW3P6bSIioipCCIHs7Gw4Ozs/c422apfc3LlzR+eL0REREVHFuH37NurWrfvUOtUuubG2tgbwqHFsbGwMHA0RERGVRVZWFlxdXdXf409T7ZKbx4+ibGxsmNwQERFVMWXpUsIOxURERGRUmNwQERGRUWFyQ0REREaFyQ0REREZFSY3REREZFSY3BAREZFRYXJDRERERoXJDRERERkVJjdERERkVKrdDMVERESkH0qVQGT8faRm58HeWoE29WtCJq34RaoNeufm8OHD6NOnD5ydnSGRSPDHH388c5+DBw+iVatWkMvlaNiwIVavXq33OImIiOjpwi8kocO8/Ri84gQm/xqNwStOoMO8/Qi/kFThsRg0ucnNzYWPjw/CwsLKVD8+Ph69e/dGly5dEB0djSlTpmD06NHYs2ePniMlIiKi0oRfSMK4dWeQlJmnUZ6cmYdx685UeIIjEUKICj1jKSQSCbZu3Yr+/fuXWueTTz7Bzp07ceHCBXXZG2+8gYyMDISHh5fpPFlZWbC1tUVmZiYXziQiInpOSpVAh3n7iyU2j0kAONoqcOSTrs/1iEqb7+8q1aH4+PHjCAwM1CgLCgrC8ePHS90nPz8fWVlZGi8iIiLSjcj4+6UmNgAgACRl5iEy/n6FxVSlkpvk5GQ4ODholDk4OCArKwsPHz4scZ/Q0FDY2tqqX66urhURKhERUbWQml16YlOeerpQpZKb8ggJCUFmZqb6dfv2bUOHREREZBRSs/OwITKhTHXtrRV6juZfVWoouKOjI1JSUjTKUlJSYGNjA3Nz8xL3kcvlkMvlFREeERFRtaBSCfx66jbm7r6MrLyip9Z93OemTf2aFRMcqlhy07ZtW+zatUujbN++fWjbtq2BIiIiIqperqZkI2RLDE7fSgcAeLnYoE8LZ8zdHQvgUR+bxx53H57ex7NC57sxaHKTk5ODa9euqd/Hx8cjOjoaNWvWRL169RASEoLExESsWbMGAPDuu+9i8eLF+Pjjj/HWW29h//79+O2337Bz505DfQQiIqJqIb9IicX7r2HpoesoVApYmMkQ3L0xRrZzh4lMCrdaFpix45JG52JHWwWm9/FETy+nCo3VoMnN6dOn0aVLF/X74OBgAMCIESOwevVqJCUlISHh32d59evXx86dO/H+++/j+++/R926dfHjjz8iKCiowmMnIiKqTqQSCfZdSkGhUiCwmT1m9POCi92/XUJ6ejmhu6djpZihuNLMc1NROM8NERFR2dzPLYClXAa5iQwAcO52Bu5kPERPL0dIJBWbtBjtPDdERESkf0IIbI76B92+PYhlh26oy31c7fCSt1OFJzbaYnJDREREavFpuRj640l8uOkc0h8UIuJyCpSqqvWQp0qNliIiIiL9KChSYdmh61h04BoKilRQmEoxuVtjjO5Y3yD9Zp4HkxsiIqJq7uKdTEz5NRpXU3MAAB0b1cbs/t6oV8vCwJGVD5MbIiKias7SzAQJ9x+gtpUZvnjZE319nCt9v5qnYXJDRERUzQghEJOYiRZ17QAA7rUtsfRNP7SsZwc7CzPDBqcD7FBMRERUjdy+/wAjV51C38VHEXXr35W6uzS1N4rEBuCdGyIiomqhUKnCT0fiseCvK8grVMFMJsXVlBz4uVXcmk8VhckNERGRkYu+nYGpv59HbHI2AOAFj5qY84o3POpYGTgy/WByQ0REZMTm743DogPXIARgZ2GKz3o1wwC/ulW6w/CzMLkhIiIyYq41LSAE8GpLF3zWuxlqWckNHZLeMbkhIiIyIncyHuJOxkP4uz/qSzPAry4aOVjD19XOsIFVICY3RERERkCpEvj52E18uzcOVgoT7AvuDBuFKSQSSbVKbAAmN0RERFXehcRMfLo1Buf/yQQANHWyQdbDQtgoTA0cmWEwuSEiIqqicvOL8N2+K1h5NB4qAVgrTDD1paYY3LoepFVsPShdYnJDRERUBWU+KESvhX8jMeMhAODlFk6Y1scT9tYKA0dmeExuiIiIqiBbC1P4u9cAbgL/e8ULXZrYGzqkSoPJDRERURWgUglsOJWArk3t4WRrDgCY0bc5zEyksDDj1/mT2BpERESVXFxyNkK2nMeZhAwENXfAsmH+AGA0a0HpGpMbIiKiSiqvUImFEVex/PANFKkELM1keMGjFoQQRj3D8PNickNERFQJ/X31Lj7begEJ9x8AAHp4OmBGv+bqR1JUOiY3RERElcy26ERM/jUaAOBoo8CMfs0R1NzRsEFVIUxuiIiIKpnung6oV9MCXZva44MejWFdTSfjKy8mN0RERAZ2/W4O1p24hS96e0IqlcDCzAThUzpyFFQ5sdWIiIgMJL9IiR8OXseSA9dRoFShQR0rvPmCGwAwsXkObDkiIiIDOHnjHj7dGoPrd3MBAC82qYPOjesYOCrjwOSGiIioAmU8KEDorlhsPH0bAFDbSo7pfTzxcgsnDu/WESY3REREFWjyr9E4dOUuAGBIQD18EtQUthbsMKxLTG6IiIgq0Ic9miAlKw//6+8Ff/eahg7HKDG5ISIi0pNCpQor/r4BIYAJXRoCALzr2mLXex0hlfIRlL4wuSEiItKDqFvp+HRLDOJSsmEqk6BPC2fUq2UBAExs9IzJDRERkQ5l5RXiq/BY/HIyAUIANS3N8HnvZnCtyWUTKgqTGyIiIh0QQmD3hWR8uf0iUrPzAQAD/Ori017NUNOSq3dXJCY3REREOnA3Jx/Bv0Ujr1CF+rUtMfsVL7RrUNvQYVVLTG6IiIjKSQihnpvG3lqBj4OaIuNBAcZ3aQiFqczA0VVfUkMHQEREVBXF/JOJvouP4uSNe+qytzrUR3CPJkxsDIzJDRERkRZy84swc8cl9As7gpjETMwLjzV0SPQfBk9uwsLC4O7uDoVCgYCAAERGRpZat7CwEDNnzkSDBg2gUCjg4+OD8PDwCoyWiIiqs78upaD7/ENYeTQeKgH083XGsmH+hg6L/sOgfW42btyI4OBgLF26FAEBAViwYAGCgoIQFxcHe3v7YvU///xzrFu3DitWrEDTpk2xZ88evPLKKzh27BhatmxpgE9ARETVQXJmHr7cfhHhF5MBAK41zfG//t5c6LKSkgghhKFOHhAQgNatW2Px4sUAAJVKBVdXV0yaNAlTp04tVt/Z2RmfffYZJkyYoC577bXXYG5ujnXr1pXpnFlZWbC1tUVmZiZsbGx080GIiMiobYtOxORfoyGTSjCmowcmd2sEczP2q6lI2nx/G+zOTUFBAaKiohASEqIuk0qlCAwMxPHjx0vcJz8/HwqFQqPM3NwcR44cKfU8+fn5yM/PV7/Pysp6zsiJiKg6eFigVCcwfX2ccSExE6+0rAtPZ/5hXNkZrM9NWloalEolHBwcNModHByQnJxc4j5BQUGYP38+rl69CpVKhX379mHLli1ISkoq9TyhoaGwtbVVv1xdXXX6OYiIyLg8LFAidPdldP32IDIfFAIAJBIJPuvtycSmijB4h2JtfP/992jUqBGaNm0KMzMzTJw4EaNGjYJUWvrHCAkJQWZmpvp1+/btCoyYiIiqkkNX7qLHgkNYdugGkjLz8GfMHUOHROVgsMdStWvXhkwmQ0pKikZ5SkoKHB0dS9ynTp06+OOPP5CXl4d79+7B2dkZU6dOhYeHR6nnkcvlkMvlOo2diIiMy93sfMz68xK2n3uUzDjbKjCznxcCPR2esSdVRga7c2NmZgY/Pz9ERESoy1QqFSIiItC2bdun7qtQKODi4oKioiL8/vvv6Nevn77DJSIiI/VrZAK6fXsQ28/dgVQCvNW+PvYGd2ZiU4UZdCh4cHAwRowYAX9/f7Rp0wYLFixAbm4uRo0aBQAYPnw4XFxcEBoaCgA4efIkEhMT4evri8TERHz55ZdQqVT4+OOPDfkxiIioCjt1Mx1ZeUVo7myDua+2gHddW0OHRM/JoMnNoEGDcPfuXUybNg3Jycnw9fVFeHi4upNxQkKCRn+avLw8fP7557hx4wasrKzQq1cvrF27FnZ2dgb6BEREVNXkFSrxoECpXqn7s97N4OVig2EvuMFEVqW6olIpDDrPjSFwnhsiourr2PU0fL71AurXtsSPI/zVi15S5Vcl5rkhIiKqKOm5BZi96zI2R/0DAMjJL8Ld7HzY2yiesSdVRUxuiIjIaAkhsPVsIv638zLu5xZAIgGGBtTDxz2bwkZhaujwSE+Y3BARkVFKzc7D+xujcfTaPQBAEwdrzHnVG35uNQwcGekbkxsiIjJKNgpT/JP+EHITKd7r1gjvdPKAKTsMVwtMboiIyGjE/JMJT2cbyKQSKExl+P6NlqhhYQq3WpaGDo0qEFNYIiKq8jIfFCJkSwz6LD6Ctcdvqst9Xe2Y2FRD5Upu1q5di/bt28PZ2Rm3bt0CACxYsADbtm3TaXBERERPI4TAjnN30G3+IWyITAAA3Lr/wMBRkaFpndz88MMPCA4ORq9evZCRkQGlUgkAsLOzw4IFC3QdHxERUYlu33+AUatPYdKGs0jLyUeDOpbY+M4LmN6nuaFDIwPTOrlZtGgRVqxYgc8++wwymUxd7u/vj5iYGJ0GR0REVJLt5+6gx3eHcTDuLsxkUrwf2Bi7JndEgEctQ4dGlYDWHYrj4+PRsmXLYuVyuRy5ubk6CYqIiOhpGtaxQoFShYD6NTHnVW80qGNl6JCoEtE6ualfvz6io6Ph5uamUR4eHo5mzZrpLDAiIqLHcvKLcPLGPXRr9mjtQU9nG2wd3w7eLrZcQoGK0Tq5CQ4OxoQJE5CXlwchBCIjI7FhwwaEhobixx9/1EeMRERUje25mIzp2y4iLScff77XAU0dH60r1KKunWEDo0pL6+Rm9OjRMDc3x+eff44HDx5gyJAhcHZ2xvfff4833nhDHzESEVE1lJT5ENO3XcTeSykAALdaFsjNVxo4KqoKnmtV8AcPHiAnJwf29va6jEmvuCo4EVHlplQJrDl+E9/siUNugRImUgnGdvbApK6NoDCVPfsAZJT0uip4fHw8ioqK0KhRI1hYWMDCwgIAcPXqVZiamsLd3b1cQRMREQkhMOynkzh2/dF6UK3q2SH01RZo4mht4MioKtF6KPjIkSNx7NixYuUnT57EyJEjdRETERFVUxKJBIHNHGAtN8H/+nth87vtmNiQ1rR+LGVjY4MzZ86gYcOGGuXXrl2Dv78/MjIydBmfzvGxFBFR5XIgNhUWZjL1HDVKlcC93HzYWysMHBlVJnp9LCWRSJCdnV2sPDMzUz1bMRER0bOkZuVhxo5L2BmTBPdaFgif0gkKUxlkUgkTG3ouWj+W6tSpE0JDQzUSGaVSidDQUHTo0EGnwRERkfFRqQTWnbiFbvMPYWdMEqQSoLunA8o/vIVIk9Z3bubNm4dOnTqhSZMm6NixIwDg77//RlZWFvbv36/zAImIyHjEJWfj060xiLqVDgDwdrFF6Kve8HKxNXBkZEy0vnPj6emJ8+fPY+DAgUhNTUV2djaGDx+O2NhYeHl56SNGIiIyAldSstF74d+IupUOSzMZpr3siT8mtGdiQzr3XPPcVEXsUExEZBhCCLy1+hRkUilm9msOZztzQ4dEVYheOxQDQEZGBiIjI5GamgqVSqWxbfjw4eU5JBERGZl7OflY8NdVBHdvjBqWZpBIJFgy1A8KUynXgyK90jq52bFjB4YOHYqcnBzY2NhoXKASiYTJDRFRNSeEwKaofzBn12VkPChEXqESX7/uAwAwN+MMw6R/Wic3H3zwAd566y3MmTNHPTsxERERANy4m4NPt8bgxI37AICmjtYYElDPwFFRdaN1cpOYmIj33nuPiQ0REanlFymx9OANhB24hgKlCgpTKaYENsbbHerDVKb12BWi56J1chMUFITTp0/Dw8NDH/EQEVEVtHj/NSzafw0A0KlxHfyvnxfq1eIfwWQYWic3vXv3xkcffYRLly7B29sbpqamGtv79u2rs+CIiKhqGN3BA/supWDciw3Q18eZHYbJoLQeCi6Vln57USKRVPolGDgUnIjo+QghsP3cHRyKu4tvB/qoExkhBJMa0hu9DgX/79BvIiKqPhLuPcDn2y7g8JW7AIAgL0cENXcEACY2VGmUa54bIiKqXgqVKvz4dzy+j7iCvEIVzEykeK9rQ3RpYm/o0IiKKVdyk5ubi0OHDiEhIQEFBQUa29577z2dBEZERJXDmYR0fLolBrHJ2QCAdg1qYfYr3qhf29LAkRGVTOvk5uzZs+jVqxcePHiA3Nxc1KxZE2lpabCwsIC9vT2TGyIiI6JUCXy06Ryu381FDQtTfN7bE6+2cuEjKKrUtJ584P3330efPn2Qnp4Oc3NznDhxArdu3YKfnx+++eYbfcRIREQVSAgBlerRWBOZVIL/9ffGa63qIuKDF/GaX10mNlTpaT1ays7ODidPnkSTJk1gZ2eH48ePo1mzZjh58iRGjBiB2NhYfcWqExwtRUTVnVIlEBl/H6nZebC3VqBN/ZqQSR8lLIkZDzF92wUE1K+FMZ04nxlVHnodLWVqaqoeDm5vb4+EhAQ0a9YMtra2uH37dvkiJiKiChF+IQkzdlxCUmaeuszJVoHPezdDclY+vt0bhwcFSkTG38eQgHqwlHPcCVU9Wl+1LVu2xKlTp9CoUSN07twZ06ZNQ1paGtauXQsvLy99xEhERDoQfiEJ49adwX9v1ydl5mHC+rPq9/5uNRD6qjcTG6qytO5zM2fOHDg5OQEAZs+ejRo1amDcuHG4e/culi9frnUAYWFhcHd3h0KhQEBAACIjI59af8GCBWjSpAnMzc3h6uqK999/H3l5eU/dh4ioulOqBGbsuFQssXmSBMDsV7zw29i2aORgXVGhEemc1mm5v7+/+t/29vYIDw8v98k3btyI4OBgLF26FAEBAViwYAGCgoIQFxcHe/vicyesX78eU6dOxcqVK9GuXTtcuXIFI0eOhEQiwfz588sdBxGRsYuMv6/xKKokAoBHbStIpewwTFWbQZdqnT9/PsaMGYNRo0bB09MTS5cuhYWFBVauXFli/WPHjqF9+/YYMmQI3N3d0aNHDwwePPiZd3uIiKq71Oyy3eEuaz2iyqxMd25atWqFiIgI1KhRAy1btnzqMMAzZ86U6cQFBQWIiopCSEiIukwqlSIwMBDHjx8vcZ927dph3bp1iIyMRJs2bXDjxg3s2rULw4YNK9M5iYiqK3trhU7rEVVmZUpu+vXrB7lcDgDo37+/Tk6clpYGpVIJBwcHjXIHB4dSh5MPGTIEaWlp6NChA4QQKCoqwrvvvotPP/201PPk5+cjPz9f/T4rK0sn8RMRVSXOdgqYSCUoUpXc60YCwNH20bBwoqquTMnN9OnTAQBKpRJdunRBixYtYGdnp8+4SnTw4EHMmTMHS5YsQUBAAK5du4bJkydj1qxZ+OKLL0rcJzQ0FDNmzKjgSImIKo9j19Mwcf3ZpyY2ADC9j6d6vhuiqkyrPjcymQw9evRAenr6c5+4du3akMlkSElJ0ShPSUmBo6Njift88cUXGDZsGEaPHg1vb2+88sormDNnDkJDQ0tdrTwkJASZmZnqF+fiIaLqQgiBn47EY9hPkbifWwAvFxvMfsULTraaj54cbRX44c1W6OnlZKBIiXRL69FSXl5euHHjBurXr/9cJzYzM4Ofnx8iIiLUj7pUKhUiIiIwceLEEvd58OCBegLBx2QyGYBHv8Qlkcvl6kdqRETVRV6hEp9uicGWs4kAgFdbumDOq95QmMrwRut6pc5QTGQMtE5u/ve//+HDDz/ErFmz4OfnB0tLzVVhtVnSIDg4GCNGjIC/vz/atGmDBQsWIDc3F6NGjQIADB8+HC4uLggNDQUA9OnTB/Pnz0fLli3Vj6W++OIL9OnTR53kEBERYCKVIDkrDzKpBJ/1aoZR7d3Vg0FkUgnaNqhl4AiJ9Efr5KZXr14AgL59+2qMmhJCQCKRQKlUlvlYgwYNwt27dzFt2jQkJyfD19cX4eHh6k7GCQkJGndqPv/8c0gkEnz++edITExEnTp10KdPH8yePVvbj0FEZNRMZFIsHtIKV1Ky8YIHExmqXrReOPPQoUNP3d65c+fnCkjfuHAmERkjIQRWH7uJW/ce4Mu+zQ0dDpHO6XXhzMqevBARVTd5hUp8ujUGW8486l/To7kD2jWobeCoiAyn3KuiPXjwAAkJCSgoKNAob9GixXMHRUREZXMn4yHGro1CTGImZFIJQl5qirZ8DEXVnNbJzd27dzFq1Cjs3r27xO3a9LkhIqLyO3HjHib8cgb3cgtQw8IUYUNaoV1D3rEh0nptqSlTpiAjIwMnT56Eubk5wsPD8fPPP6NRo0bYvn27PmIkIqL/WH8yAW/+eBL3cgvg6WSD7RM7MLEh+n9a37nZv38/tm3bBn9/f0ilUri5uaF79+6wsbFBaGgoevfurY84iYjoCfbWchSpBPr5OmPuqy1gbsbpMIge0zq5yc3Nhb29PQCgRo0auHv3Lho3bgxvb+8yL5pJRETaU6kEpP8/2V6gpwO2jG+Hlq52T13MmKg60vqxVJMmTRAXFwcA8PHxwbJly5CYmIilS5fCyYlTdxMR6UNk/H30/P4w/kl/oC5rVa8GExuiEmh952by5MlISkoC8GhBzZ49e+KXX36BmZkZVq9erev4iIiqNSEE1p64hZk7LqFIJTB/7xXMH+Rr6LCIKrUyJzcDBgzA6NGjMXToUPVfCn5+frh16xZiY2NRr1491K7NzmxERLqSV6jEF39cwKaofwAAfX2cMfsVbwNHRVT5lTm5SU9PR+/eveHs7IxRo0Zh5MiR8PDwgIWFBVq1aqXPGImIqp2kzId4d20Uzv2TCakECHmpGUZ3rM/HUERlUOY+NxEREbhx4wbefvttrFu3Do0aNULXrl2xfv165Ofn6zNGIqJq5UpKNvosOoJz/2TCzsIUa94KwJhOHkxsiMpIqw7Fbm5u+PLLL3Hjxg3s27cPzs7OGDNmDJycnDBhwgRERUXpK04iomqjXk0LONmao5mTDXZM7IAOjfjIn0gbWi+c+V/Z2dlYv349Pv30U2RmZqKoqEhXsekFF84kosoov0gJU6lUPdQ7NSsPVgoTWJiVe5UcIqOi14UznxQfH4/Vq1dj9erVyMzMRGBg4PMcjoioWkrOzMPYdVF4sXEdvN+9MQDA3kZh4KiIqi6t57nJy8vDunXr0LVrVzRq1Ahr1qzB22+/jfj4eISHh+sjRiIio3Xq5n28vOgIzt3OwJrjN5HxoODZOxHRU5X5zk1kZCRWrlyJjRs3Ii8vD6+88grCw8PRrVs3dnIjItKSEALrTiZgxvaLKFIJNHW0xvJh/rCzMDN0aERVXpmTmxdeeAE+Pj6YNWsWhg4diho1augzLiIio5VfpMS0Py5i4+nbAIDeLZzw9YAW7F9DpCNl/k06ffo057MhInpOQgiMWBmJEzfuQyoBPu7ZFGM5zJtIp8qc3DCxISJ6fhKJBK+1qovLSdlYOLglOjeuY+iQiIwO74ESEVWA+7kFqGn5qD/N6/6u6NbMQf2eiHRL69FSRERUdvlFSoRsOY+XF/6Nezn/zubOxIZIf5jcEBHpSUpWHt5YfgIbIm8jKSsPR6/fM3RIRNUCH0sREelB1K37eHfdGdzNzoeNwgSLhrRi/xqiClKm5KZly5Zl7sl/5syZ5wqIiKiqW38yAdO3X0ChUqCJgzWWDfODe21LQ4dFVG2UKbnp37+/+t95eXlYsmQJPD090bZtWwDAiRMncPHiRYwfP14vQRIRVRVrT9zCF39cAAD08nbE1wN8YCnnTXKiiqT1wpmjR4+Gk5MTZs2apVE+ffp03L59GytXrtRpgLrGhTOJSJ8yHxbilSVH8Vqruhj/YgPOX0OkI9p8f2ud3Nja2uL06dNo1KiRRvnVq1fh7++PzMxM7SOuQExuiEjX4tNy4V7LQp3I5BUqoTCVGTgqIuOizfe31qOlzM3NcfTo0WLlR48ehULBVWyJqHpZfzIBPb47hDXHb6nLmNgQGZbWD4KnTJmCcePG4cyZM2jTpg0A4OTJk1i5ciW++OILnQdIRFQZFRSp8OWOi1h/MgEAcPpWOoa3deNjKKJKQOvkZurUqfDw8MD333+PdevWAQCaNWuGVatWYeDAgToPkIiosknNysO4X84g6lY6JBLgwx5N2L+GqBLRus9NVcc+N0T0PM4kpOPdtVFIzc6HtcIEC99oiS5N7Q0dFpHR02ufGwDIyMjAjz/+iE8//RT3798H8Gh+m8TExPIcjoioSribnY8hK04gNTsfjeytsH1iByY2RJWQ1o+lzp8/j8DAQNja2uLmzZsYPXo0atasiS1btiAhIQFr1qzRR5xERAZXx1qO4O6NEXUrHd8O9IUV568hqpS0vnMTHByMkSNH4urVqxqjo3r16oXDhw/rNDgiIkNLzc7DrXu56vdjOnrgh6F+TGyIKjGtk5tTp05h7NixxcpdXFyQnJysk6CIiCqDswnp6LPoCEb/fBo5+UUAAIlEAqmUHYeJKjOtkxu5XI6srKxi5VeuXEGdOlwUjoiMw8ZTCRi07ARSsvIhAKTnFhg6JCIqI62Tm759+2LmzJkoLCwE8OivmISEBHzyySd47bXXdB4gEVFFKihS4fM/YvDJ7zEoUKrQw9MBW8e3g2tNC0OHRkRlpHVy8+233yInJwf29vZ4+PAhOnfujIYNG8La2hqzZ8/WR4xERBUiNTsPQ388gXUnEiCRAMHdG2Ppm36wVpgaOjQi0oLWyY2trS327duHHTt2YOHChZg4cSJ27dqFQ4cOwdLSslxBhIWFwd3dHQqFAgEBAYiMjCy17osvvgiJRFLs1bt373Kdm4josS+3X8Spm+mwlpvgx+H+eK9bI/avIaqCyt3dv0OHDujQocNzB7Bx40YEBwdj6dKlCAgIwIIFCxAUFIS4uDjY2xefP2LLli0oKPj32fe9e/fg4+OD119//bljIaLq7cs+zZH5sBAz+3mhQR0rQ4dDROVUrhmKIyIiEBERgdTUVKhUKo1tK1eu1OpYAQEBaN26NRYvXgwAUKlUcHV1xaRJkzB16tRn7r9gwQJMmzYNSUlJZbpzxBmKieixQqUK+2NTEdTc0dChENEz6HWG4hkzZqBHjx6IiIhAWloa0tPTNV7aKCgoQFRUFAIDA/8NSCpFYGAgjh8/XqZj/PTTT3jjjTdKTWzy8/ORlZWl8SIiupudj6ErTmLs2ihsi+bs6kTGROvHUkuXLsXq1asxbNiw5z55WloalEolHBwcNModHBwQGxv7zP0jIyNx4cIF/PTTT6XWCQ0NxYwZM547ViIyHuduZ2Ds2igkZ+XBSm4CSzNOyEdkTLS+c1NQUIB27drpIxat/fTTT/D29kabNm1KrRMSEoLMzEz16/bt2xUYIRFVNptO38bry44jOSsPHnUs8ceE9gj0dHj2jkRUZWid3IwePRrr16/Xyclr164NmUyGlJQUjfKUlBQ4Oj79GXhubi5+/fVXvP3220+tJ5fLYWNjo/EiouqnUKnC9G0X8NHm8ygoUiGwmQP+mNAeDe3ZcZjI2Gh9LzYvLw/Lly/HX3/9hRYtWsDUVHP+h/nz55f5WGZmZvDz80NERAT69+8P4FGH4oiICEycOPGp+27atAn5+fl48803tf0IRFQNnbhxDz8fvwUAmBLYCO915TBvImNVrlXBfX19AQAXLlzQ2CaRaP8fRXBwMEaMGAF/f3+0adMGCxYsQG5uLkaNGgUAGD58OFxcXBAaGqqx308//YT+/fujVq1aWp+TiKqfjo3q4P3AxvB0tkF3PoYiMmpaJzcHDhzQaQCDBg3C3bt3MW3aNCQnJ8PX1xfh4eHqTsYJCQmQSjWfnsXFxeHIkSPYu3evTmMhIuOyLToRL3jUgoONAgAwObCRgSMioopQrnluqjLOc0Nk/AqVKszeeRmrj91Ey3p2+PWdFyA3kRk6LCJ6Dtp8f5fpzs2rr76K1atXw8bGBq+++upT627ZsqXskRIR6VhaTj4m/HIGJ+PvAwA6NaoDU6nWYyeIqAorU3Jja2ur7k9ja2ur14CIiMor5p9MjF17GncyH81f8+1AH84+TFQN8bEUERmF36P+QcjWGBQUqeBR2xLLh/uhob21ocMiIh3R+WMpIqLKrKBIheWHb6CgSIVuTe3x3Ru+sFGYPntHIjJK5UpuNm/ejN9++w0JCQkaK3QDwJkzZ3QSGBFRWZmZSLFsmB92nLuDCV0acv4aompO6152CxcuxKhRo+Dg4ICzZ8+iTZs2qFWrFm7cuIGXXnpJHzESERVzITET608mqN+717bEpG6cmI+IynHnZsmSJVi+fDkGDx6M1atX4+OPP4aHhwemTZuG+/fv6yNGIiINW8/+g6m/x6BQqYJ7LQu0a1jb0CERUSWi9Z2bhIQE9cKZ5ubmyM7OBgAMGzYMGzZs0G10RERPKFKqMOvPS3h/4znkF6nwYhN7NHfhCE4i0qR1cuPo6Ki+Q1OvXj2cOHECABAfH49qNvCKiCrQ/dwCDF8ZiZ+OxAMAJnVtiB+H+8PWnB2HiUiT1o+lunbtiu3bt6Nly5YYNWoU3n//fWzevBmnT59+5gR/RETlcSExE2PXRiEx4yEszWT4dqAPeno5GTosIqqktE5uli9fDpVKBQCYMGECatWqhWPHjqFv374YO3aszgMkIjp7OwOJGQ/hXssCy4f7o7ED568hotJxEj8iqvSEEFhz/Bb6t3ThYyiiakrnk/idP3++zCdv0aJFmesSEZXkfm4B5u6+jM96ecLWwhQSiQQj2rkbOiwiqiLKlNz4+vpCIpE8s8OwRCKBUqnUSWBEVD1dvJOJd9Y86l+Tk1+EJUP9DB0SEVUxZUpu4uPj9R0HERG2RSfik9/PI6/w0fw1UwIbGzokIqqCypTcuLm56TsOIqrGipQqzAuPxYq/H/0h9WKTOvh+UEvYWrB/DRFpr1xrS8XFxWHRokW4fPkyAKBZs2aYNGkSmjRpotPgiMj4pecWYNKGszhyLQ0AMP7FBvigRxPIuIwCEZWT1pP4/f777/Dy8kJUVBR8fHzg4+ODM2fOwMvLC7///rs+YiQiIyYAxKflwsJMhiVDW+Hjnk2Z2BDRc9F6KHiDBg0wdOhQzJw5U6N8+vTpWLduHa5fv67TAHWNQ8GJKp9Ld7Igk0rQxJHz1xBRybT5/tb6zk1SUhKGDx9erPzNN99EUlKStocjomqmSKlC6K7L+O3UbXWZp7MNExsi0hmt+9y8+OKL+Pvvv9GwYUON8iNHjqBjx446C4yIjM+T/WvMTKTo1LgOHG0Vhg6LiIyM1slN37598cknnyAqKgovvPACAODEiRPYtGkTZsyYge3bt2vUJSICHj16GrvuNG7ffwhzUxm+ed2HiQ0R6YXWfW6k0rI9yaqsE/qxzw1Rxdtx7g4+2nwOeYUq1KtpgeXD/dDUkb9/RFR2Ol9+4UmPF80kIiqLubtjsfTQo4EGHRvVxqLBLWFnYWbgqIjImJVrnpvSPHjwABYWFro8JBFVcQrTR3d73+3cAB8Fcf4aItI/rUdLdevWDYmJicXKT548CV9fX13ERERV3JNPu9/r2gi/vvMCpr7E+WuIqGJondwoFAq0aNECGzduBPDoMdWXX36Jjh07olevXjoPkIiqlj/P38HAZcfxsOBRnzupVIIXPGoZOCoiqk60fiy1c+dOhIWF4a233sK2bdtw8+ZN3Lp1C3/++Sd69OihjxiJqApQqgS+2hOLZYduAAB+Pn4T73ZuYOCoiKg6KlefmwkTJuCff/7BvHnzYGJigoMHD6Jdu3a6jo2IqoiMB4/mr/n76qP1ocZ28sDoDvUNHBURVVdaP5ZKT0/Ha6+9hh9++AHLli3DwIED0aNHDyxZskQf8RFRJRebnIW+i4/i76tpUJhKsXBwS4T0agYTmdb/vRAR6YTWd268vLxQv359nD17FvXr18eYMWOwceNGjB8/Hjt37sTOnTv1EScRVUKHrtzFu2uj8LBQibo1zLF8mD88nTl/DREZltZ/Wr377rs4fPgw6tf/95bzoEGDcO7cORQUFOg0OCKq3BraW8HcTIYODWtjx8QOTGyIqFLQeobiqo4zFBM9n4IiFcxM/v276MbdHNSracHHUESkV3pZFfyrr77Cw4cP1e+PHj2K/Px89fvs7GyMHz++HOESUVURl5yNoAWHse9SirrMo44VExsiqlTKfOdGJpMhKSkJ9vb2AAAbGxtER0fDw8MDAJCSkgJnZ+dKuZ7Uk3jnhqh8dsck4YNN5/CgQImmjtbY9V5HSDkpHxFVEL2sLfXfHKiaPc0iqraUKoFv98ZhycFH60O1a1ALi4e0YmJDRJWWTteWIiLjkvmgEJM3nsXBuLsAgNEd6mPqS035GIqIKjWD/w8VFhYGd3d3KBQKBAQEIDIy8qn1MzIyMGHCBDg5OUEul6Nx48bYtWtXBUVLVH1k5RWiX9gRHIy7C7mJFAsG+eLzlz2Z2BBRpafVnZsff/wRVlZWAICioiKsXr0atWvXBvCoQ7G2Nm7ciODgYCxduhQBAQFYsGABgoKCEBcXp+7b86SCggJ0794d9vb22Lx5M1xcXHDr1i3Y2dlpfW4iejobhSk6N66DwsupWDbMD14utoYOiYioTMrcodjd3R0SybOfscfHx5f55AEBAWjdujUWL14M4NEinK6urpg0aRKmTp1arP7SpUvx9ddfIzY2FqampmU+z5PYoZiodEqVwIOCIlgrHv1+FSpVyM4rQk1LMwNHRkTVnTbf3wab56agoAAWFhbYvHkz+vfvry4fMWIEMjIysG3btmL79OrVCzVr1oSFhQW2bduGOnXqYMiQIfjkk08gk8lKPE9+fr7GkPWsrCy4uroyuSH6j8yHhZjy61nkFaqw5u02MOXjJyKqRPQyz42upaWlQalUwsHBQaPcwcEBycnJJe5z48YNbN68GUqlErt27cIXX3yBb7/9Fv/73/9KPU9oaChsbW3VL1dXV51+DiJjcDUlG/3DjuJA3F2cSUjHxTtZhg6JiKjcqtSfZiqVCvb29li+fDn8/PwwaNAgfPbZZ1i6dGmp+4SEhCAzM1P9un37dgVGTFT5hV9IRv+wo4hPy4WLnTl+H9cOvq52hg6LiKjcDDYUvHbt2pDJZEhJSdEoT0lJgaOjY4n7ODk5wdTUVOMRVLNmzZCcnIyCggKYmRXvFyCXyyGXy3UbPJERUKkEvvvrChbtvwYAeMGjJsKGtEItK/6+EFHVZrA7N2ZmZvDz80NERIS6TKVSISIiAm3bti1xn/bt2+PatWtQqVTqsitXrsDJyanExIaISjdjx0V1YvNW+/pY93YAExsiMgoGfSwVHByMFStW4Oeff8bly5cxbtw45ObmYtSoUQCA4cOHIyQkRF1/3LhxuH//PiZPnowrV65g586dmDNnDiZMmGCoj0BUZb35ghtqWZph/kAfTOvD+WuIyHiU67HU9evXsWrVKly/fh3ff/897O3tsXv3btSrVw/Nmzcv83EGDRqEu3fvYtq0aUhOToavry/Cw8PVnYwTEhIglf77H66rqyv27NmD999/Hy1atICLiwsmT56MTz75pDwfg6ja+Sf9AerWsAAANHKwxt+fdIGFGScqJyLjovVQ8EOHDuGll15C+/btcfjwYVy+fBkeHh6YO3cuTp8+jc2bN+srVp3gPDdUHalUAgv+uoIfDl3HurcDEOBRy9AhERFpRa9DwadOnYr//e9/2Ldvn0Y/l65du+LEiRPaR0tEepWVV4gxa05j4f5rKFQKHL9xz9AhERHpldb3o2NiYrB+/fpi5fb29khLS9NJUESkG9dSc/DO2tO4cTcXZiZSzH3VG6+2qmvosIiI9Err5MbOzg5JSUmoX7++RvnZs2fh4uKis8CI6Pnsu5SC9zdGIye/CM62Ciwb5g/vulwfioiMn9aPpd544w188sknSE5OhkQigUqlwtGjR/Hhhx9i+PDh+oiRiLQUdes+xqw5jZz8IgTUr4ntkzowsSGiakPrOzePh167urpCqVTC09MTSqUSQ4YMweeff66PGIlIS63q1UAfH2fUsjTDZ72bcZ0oIqpWyr1wZkJCAi5cuICcnBy0bNkSjRo10nVsesHRUmSsbtzNgb2NAlbyR3+zKFUCMqnEwFEREemGNt/fWt+5OXLkCDp06IB69eqhXr165Q6SiHTncf+aDg1r44c3W0EikTCxIaJqS+t71V27dkX9+vXx6aef4tKlS/qIiYjK6PH8NY/719x/UIDcAqWhwyIiMiitk5s7d+7ggw8+wKFDh+Dl5QVfX198/fXX+Oeff/QRHxGVIjuvEGPXRWHBX1cBACPbueOX0QHqx1JERNVVufvcAEB8fDzWr1+PDRs2IDY2Fp06dcL+/ft1GZ/Osc8NGYPrd3PwzprTuP7/89fM7u+F1/1dDR0WEZHeaPP9/VzJDQAolUrs3r0bX3zxBc6fPw+lsnLfEmdyQ1WJUiUQGX8fqdl5sLdWoE39mpAA6LHgMK6l5sDRRoFlw/zg42pn6FCJiPRKrx2KHzt69Ch++eUXbN68GXl5eejXrx9CQ0PLezgi+o/wC0mYseMSkjLz1GVOtgpM7+OJea+1wHf7ruC7Qb6oYy03YJRERJWP1nduQkJC8Ouvv+LOnTvo3r07hg4din79+sHCwkJfMeoU79xQVRB+IQnj1p3Bf385H49/+uHNVghq7giJhCOiiKh60Oudm8OHD+Ojjz7CwIEDUbt27XIHSUQlU6oEZuy4VCyxAQCBRwnOjB2X0N3TETLmNkRExWid3Bw9elQfcRDR/4uMv6/xKOq/BICkzDxExt9H2wa1Ki4wIqIqokzJzfbt2/HSSy/B1NQU27dvf2rdvn376iQwouoqNbv0xKY89YiIqpsyJTf9+/dHcnIy7O3t0b9//1LrSSSSSj9aiqiys1GYlqmevbVCz5EQEVVNZUpuVCpVif8mIt27mpr91O0SAI62j4aFExFRcVrPULxmzRrk5+cXKy8oKMCaNWt0EhRRdfZ2Bw8E/H/i8t/+wo/fT+/jybWjiIhKofVQcJlMhqSkJNjb22uU37t3D/b29pX+sRSHglNlI4TAH9GJ6OXtBLmJTF3+tHlueno5GSJUIiKD0etQcCFEiXNr/PPPP7C1tdX2cETVWl6hEiFbYrD1bCIi49MR+qq3eltPLyd093QsNkMx79gQET1dmZObli1bQiKRQCKRoFu3bjAx+XdXpVKJ+Ph49OzZUy9BEhmjxIyHGLv2NC4kZkEmlaCxg1WxPx5kUgmHexMRaanMyc3jUVLR0dEICgqClZWVepuZmRnc3d3x2muv6TxAImN08sY9jP/lDO7lFqCGhSnChrZCuwacFJOISBfKnNxMnz4dAODu7o5BgwZBoeAwVCJtCSGw7sQtzNhxCUUqAU8nGywb5gfXmlVj+RIioqpA6z43I0aM0EccRNVCWk4Bvt4ThyKVQB8fZ3z1WguYm8mevSMREZWZ1smNUqnEd999h99++w0JCQkoKCjQ2H7//n2dBUdkbOpYy7FwcEvEJmdjbCcPLnxJRKQHWs9zM2PGDMyfPx+DBg1CZmYmgoOD8eqrr0IqleLLL7/UQ4hEVdvZhHQcu5amfv9iE3u827kBExsiIj3ROrn55ZdfsGLFCnzwwQcwMTHB4MGD8eOPP2LatGk4ceKEPmIkqrJ+O30bg5adwLhfziDh3gNDh0NEVC1ondwkJyfD2/vRXBxWVlbIzMwEALz88svYuXOnbqMjqqIKlSpM33YBH28+jwKlCi941ERNKzNDh0VEVC1ondzUrVsXSUlJAIAGDRpg7969AIBTp05BLpfrNjqiKigtJx9DfzyJn4/fAgAEd2+MH4b6wUqudRc3IiIqB63/t33llVcQERGBgIAATJo0CW+++SZ++uknJCQk4P3339dHjERVRsw/mRi79jTuZObBSm6C7wb5orung6HDIiKqVrRObubOnav+96BBg1CvXj0cP34cjRo1Qp8+fXQaHFFVs+FUAu5k5qF+bUusGO6HhvbWhg6JiKja0XrhzKqOC2eSPuUVKvHdX1cw/sWGsDU3NXQ4RERGQ+cLZ27fvr3MJ+/bt2+Z6xJVdRkPCrD62E1M6toIMqkEClMZQl5qZuiwiIiqtTIlN4/XlXoWiUQCpVL5PPEQVRmxyVl4Z00UEu4/gEolENyjiaFDIiIilDG5UalU+o6DqErZHZOEDzadw4MCJVxrmuMlbydDh0RERP+PY1OJtKBSCczfdwWLD1wDALRvWAuLB7dCDUvOYUNEVFlondzMnDnzqdunTZtW7mCIKrOsvEK8/2s0ImJTAQCjO9TH1JeawkSm9XRRRESkR1onN1u3btV4X1hYiPj4eJiYmKBBgwblSm7CwsLw9ddfIzk5GT4+Pli0aBHatGlTYt3Vq1dj1KhRGmVyuRx5eXlan5dIG//cf4ij19MgN5Fi7mveeKVlXUOHREREJdA6uTl79myxsqysLIwcORKvvPKK1gFs3LgRwcHBWLp0KQICArBgwQIEBQUhLi4O9vb2Je5jY2ODuLg49XsuQEgVwdPZBgsGtYSLnTm869oaOhwiIiqFTu6n29jYYMaMGfjiiy+03nf+/PkYM2YMRo0aBU9PTyxduhQWFhZYuXJlqftIJBI4OjqqXw4OnAGWdE+lEgg7cA3nbmeoy3p6OTKxISKq5HTWWSAzM1O9iGZZFRQUICoqCoGBgf8GJJUiMDAQx48fL3W/nJwcuLm5wdXVFf369cPFixdLrZufn4+srCyNF9Gz5OYXYfwvZ/D1njiMXRuF7LxCQ4dERERlpPVjqYULF2q8F0IgKSkJa9euxUsvvaTVsdLS0qBUKovdeXFwcEBsbGyJ+zRp0gQrV65EixYtkJmZiW+++Qbt2rXDxYsXUbdu8T4QoaGhmDFjhlZxUfV2614u3lkThbiUbJjKJJgS2AjWCs42TERUVWi9/EL9+vU13kulUtSpUwddu3ZFSEgIrK3LvpbOnTt34OLigmPHjqFt27bq8o8//hiHDh3CyZMnn3mMwsJCNGvWDIMHD8asWbOKbc/Pz0d+fr76fVZWFlxdXbn8ApXo8JW7mLThLDIfFsLeWo4f3vSDn1sNQ4dFRFTt6Xz5hSfFx8eXO7D/ql27NmQyGVJSUjTKU1JS4OjoWKZjmJqaomXLlrh27VqJ2+VyOeRy+XPHSsZNCIEVf9/A3N2xUAnA19UOy4b5wcFGYejQiIhISwadoMPMzAx+fn6IiIhQl6lUKkRERGjcyXkapVKJmJgYODlxhlgqPyGAyPh0qAQw0L8uNo59gYkNEVEVpfWdm7y8PCxatAgHDhxAampqsaUZzpw5o9XxgoODMWLECPj7+6NNmzZYsGABcnNz1XPZDB8+HC4uLggNDQXwaBLBF154AQ0bNkRGRga+/vpr3Lp1C6NHj9b2oxCpSaUSfDfIB3svpuDVVi6cXoCIqArTOrl5++23sXfvXgwYMABt2rR57i+BQYMG4e7du5g2bRqSk5Ph6+uL8PBwdSfjhIQESKX/3mBKT0/HmDFjkJycjBo1asDPzw/Hjh2Dp6fnc8VB1c+JG/ew52Iypr3sCYlEAmuFKV7z48R8RERVndYdim1tbbFr1y60b99eXzHplTYdksg4CSGw5vgtzPrzEopUAt+87oMBTGqIiCo1vXYodnFx0WpEFFFlkl+kxBd/XMBvp/8BAPT1cUZvruhNRGRUtO5Q/O233+KTTz7BrVu39BEPkd6kZOVh0LIT+O30P5BKgM96NcP3b/jC3Exm6NCIiEiHtL5z4+/vj7y8PHh4eMDCwgKmppqTm92/f19nwRHpypmEdIxdG4W72fmwNTfFosEt0alxHUOHRUREeqB1cjN48GAkJiZizpw5cHBw4KgSqhLyCpW4n1uAJg7WWD7cD261LA0dEhER6YnWHYotLCxw/Phx+Pj46CsmvWKH4uprf2wKAurXgqVc65yeiIgMTJvvb6373DRt2hQPHz4sd3BEFeFudj7eXn0K11Jz1GVdmzowsSEiqga0Tm7mzp2LDz74AAcPHsS9e/e44jZVOjH/ZKLv4iOIiE3FB79FQ8ubk0REVMVp/Wdsz549AQDdunXTKBdCQCKRQKlU6iYyonLYcuYfhGyJQX6RCh51LPHtQF/2CyMiqma0Tm4OHDigjziInkuRUoXQ3bH46cijhV27NrXHgjd8YaMwfcaeRERkbLRObjp37qyPOIjKLSuvEOPWReHotXsAgIldGiK4e2NIpbxjQ0RUHWmd3Bw+fPip2zt16lTuYIjKQ2EiQ2GRgIWZDN+87oNenHGYiKha03oo+JOLWKoP8kSfhsre54ZDwY3H435eAJCWk4+0nHw0deTPlIjIGOl1KHh6errGKzU1FeHh4WjdujX27t1b7qCJykqpEvh6Tyz+t/Oyuqy2lZyJDRERASjHYylbW9tiZd27d4eZmRmCg4MRFRWlk8CISpL5sBBTfj2LA3F3AQD9fV3gXbf4NUlERNWXzmY0c3BwQFxcnK4OR1TMtdRsvLMmCjfSciE3keKrAS2Y2BARUTFaJzfnz5/XeC+EQFJSEubOnQtfX19dxUWkYd+lFLy/MRo5+UVwsTPHsmF+8HJhYkNERMVpndz4+j6aFO2//ZBfeOEFrFy5UmeBET227NB1hO6OBQAE1K+JsKGtUNtKbuCoiIiostI6uYmPj9d4L5VKUadOHSgUCp0FRfSkejUtAAAj2rrh85c9YSrTuh88ERFVI1oPBa/qOBS8alCqBGRPTMJ3ITGTj6GIiKoxvQwF379/Pzw9PUtcHDMzMxPNmzfH33//rX20RP9x6Mpd9PjuEJIy/119nokNERGVVZmTmwULFmDMmDElZku2trYYO3Ys5s+fr9PgqHoRQmDpoesYtSoS1+/mYtH+a4YOiYiIqqAyJzfnzp1Trwhekh49enCOGyq3hwVKvPdrNObujoVKAG+0dsX0Pp6GDouIiKqgMncoTklJgalp6Sssm5iY4O7duzoJiqqX2/cfYOzaKFxKyoKJVILpfTzx5gtuGst6EBERlVWZkxsXFxdcuHABDRs2LHH7+fPn4eTEBQtJO5fuZOHNn07ifm4BalmaYcnQVgjwqGXosIiIqAor82OpXr164YsvvkBeXl6xbQ8fPsT06dPx8ssv6zQ4Mn7utS1gby2Hl4sNdkzqwMSGiIieW5mHgqekpKBVq1aQyWSYOHEimjRpAgCIjY1FWFgYlEolzpw5AwcHB70G/Lw4FNzw8ouUMJNJ1Y+dUrLyYGtuCoWpzMCRERFRZaXN93eZH0s5ODjg2LFjGDduHEJCQtQzFEskEgQFBSEsLKzSJzZkeEmZD/Hu2ij0aO6ICV0ePeJ0sOEEkEREpDtazVDs5uaGXbt2IT09HdeuXYMQAo0aNUKNGjX0FR8ZkdM37+PddWeQlpOP2+kP8eYLbrA1L72TOhERUXmUa1XwGjVqoHXr1rqOhYzYLydv4cvtF1GoFGjqaI3lw/yZ2BARkV6UK7khKquCIhW+3HER608mAAB6ezvh69dbwMKMlx4REekHv2FIb1QqgZGrInHs+j1IJMCHPZpg/IsNOH8NERHpFZMb0hupVIKXWzgjJjETC99oiS5N7Q0dEhERVQNMbkjnsvIKYaN41J9mSEA9dPd0QB1ruYGjIiKi6qLMk/gRPUuRUoUZOy6i98K/kZ5boC5nYkNERBWJyQ3pxP3cAgxfGYlVR2/i9v2HOBCXauiQiIiomuJjKXpul+5k4Z21p/FP+kNYmMkwf6APenpxnTEiIjIMJjf0XHacu4OPNp9DXqEKbrUssHyYP5o4Whs6LCIiqsYqxWOpsLAwuLu7Q6FQICAgAJGRkWXa79dff4VEIkH//v31GyCVaNPp25i04SzyClXo1LgOtk/owMSGiIgMzuDJzcaNGxEcHIzp06fjzJkz8PHxQVBQEFJTn95n4+bNm/jwww/RsWPHCoqU/qu7pwPq1bTAu50bYNXI1rC14IzDRERkeGVeFVxfAgIC0Lp1ayxevBgAoFKp4OrqikmTJmHq1Kkl7qNUKtGpUye89dZb+Pvvv5GRkYE//vijTOfjquDPJzUrD/ZPLHSZk18EKzmfbhIRkX5p8/1t0Ds3BQUFiIqKQmBgoLpMKpUiMDAQx48fL3W/mTNnwt7eHm+//fYzz5Gfn4+srCyNF5XPnovJ6PLNQfVSCgCY2BARUaVj0OQmLS0NSqUSDg4OGuUODg5ITk4ucZ8jR47gp59+wooVK8p0jtDQUNja2qpfrq6uzx13daNSCXy37wrGro1CboESuy8kwcA3/IiIiEpl8D432sjOzsawYcOwYsUK1K5du0z7hISEIDMzU/26ffu2nqM0Ltl5hXhnbRS+j7gKABjZzh0rR7bm+lBERFRpGfSZQu3atSGTyZCSkqJRnpKSAkdHx2L1r1+/jps3b6JPnz7qMpVKBQAwMTFBXFwcGjRooLGPXC6HXM4Zcsvjxt0cvLM2CtdSc2BmIsXs/l543Z93voiIqHIz6J0bMzMz+Pn5ISIiQl2mUqkQERGBtm3bFqvftGlTxMTEIDo6Wv3q27cvunTpgujoaD5y0qGMBwV49YdjuJaaAwcbOX4b25aJDRERVQkG7w0aHByMESNGwN/fH23atMGCBQuQm5uLUaNGAQCGDx8OFxcXhIaGQqFQwMvLS2N/Ozs7AChWTs/HzsIMYzp6YH9sKn54sxXsrRXP3omIiKgSMHhyM2jQINy9exfTpk1DcnIyfH19ER4eru5knJCQAKm0SnUNqrIeFBQh62ERHG0fJTLjX2yAMR09YGbC9icioqrD4PPcVDTOc1Oy2/cfYMya0wCALePbwcLM4HkvERGRWpWZ54Yqh2PX0tB38RHEJmcjLScft+8/NHRIRERE5cY/z6sxIQRWHr2JObsuQ6kSaFHXFsuG+cHJ1tzQoREREZUbk5tqKq9QiU+3xmDLmUQAwKutXDDnFW8oTGUGjoyIiOj5MLmppr7cfhFbziRCJpXgs17NMKq9OyfmIyIio8DkppqaHNgIZxLS8WWf5mjXsGyzPRMREVUFTG6qkXO3M+DjagcAcLI1R/jkTpBKebeGiIiMC0dLVQP5RUqEbIlBv7Cj2B2TpC5nYkNERMaId26MXGpWHsb9cgZRt9IhkQB3MvMMHRIREZFeMbkxYtG3MzB27WmkZOXDWmGChYNboksTe0OHRUREpFdMbozUptO38dnWCyhQqtDQ3gorhvujfm1LQ4dFRESkd0xujNC52xn4aPN5AEB3Twd8N8gXVnL+qImIqHrgN54R8nG1w5iO9WEpN8F7XRux4zAREVUrTG6MxMU7mbC3VqCOtRwA8GmvZpyUj4iIqiUOBTcC26IT8doPxzDhlzMoKFIBABMbIiKqtnjnpgpTqgS+Co/FssM3AAAWchnyi5QwM2HOSkRE1ReTmyoq40EBJm04i7+vpgEAxr3YAB/2aAIZ+9cQEVE1x+SmCopLzsY7a0/j1r0HMDeV4evXW+DlFs6GDouIiKhSYHJTxQgh8NHmc7h17wHq1jDH8mH+8HS2MXRYRERElQY7Z1QxEokE3w3yRVBzB2yf2IGJDRER0X8wuakCsvMK8delFPX7BnWssGyYP2pamhkwKiIiosqJyU0ld/1uDvqHHcXYdVE4di3N0OEQERFVeuxzU4ntj03B5A3RyM4vgqONApZcQoGIiOiZ+G1ZCQkhsOTgdXyzNw5CAP5uNfDDm37q2YeJiIiodExuKpnc/CJ8tPkcdsUkAwCGBtTD9D7NOTEfERFRGTG5qWR2xSRhV0wyTGUSzOjrhSEB9QwdEhERUZXC5KaSGeBXF7HJ2XjJyxH+7jUNHQ4REVGVw2cdBiaEwK+RCcjOKwTwaB6bL172ZGJDRERUTkxuDCivUIn3N0Zj6pYYvL8xGiqVMHRIREREVR4fSxlIYsZDjF17GhcSsyCTStChYW1IuOYlERHRc2NyYwAnb9zD+F/O4F5uAWpYmCJsaCu0a1Db0GEREREZBSY3FUgIgbUnbmHmjksoUgl4Otlg2TA/uNa0MHRoRERERoPJTQXKzi/CkgPXUaQS6OPjjK9eawFzM5mhwyIiIjIqTG4qkI3CFMuG+eHEjXt4p5MHJOxkQ0REpHNMbvTsTEI6kjPz0MvbCQDg42oHH1c7wwZFRERkxJjc6IhSJRAZfx+p2Xmwt1agTf2a+D3qH3z+xwVIJIBbLQs0d7Y1dJhERERGj8mNDoRfSMKMHZeQlJmnLrMwk+FBgRIAENTcAW61LA0VHhERUbXC5OY5hV9Iwrh1Z/Df6fceJzZ9WzhhwRstIZWyfw0REVFFqBQzFIeFhcHd3R0KhQIBAQGIjIwste6WLVvg7+8POzs7WFpawtfXF2vXrq3AaP+lVAnM2HGpWGLzpFO30p+6nYiIiHTL4MnNxo0bERwcjOnTp+PMmTPw8fFBUFAQUlNTS6xfs2ZNfPbZZzh+/DjOnz+PUaNGYdSoUdizZ08FRw5Ext/XeBRVkqTMPETG36+giIiIiMjgyc38+fMxZswYjBo1Cp6enli6dCksLCywcuXKEuu/+OKLeOWVV9CsWTM0aNAAkydPRosWLXDkyJEKjhxIzX56YqNtPSIiInp+Bk1uCgoKEBUVhcDAQHWZVCpFYGAgjh8//sz9hRCIiIhAXFwcOnXqpM9QS2RvrdBpPSIiInp+Bu1QnJaWBqVSCQcHB41yBwcHxMbGlrpfZmYmXFxckJ+fD5lMhiVLlqB79+4l1s3Pz0d+fr76fVZWlm6CB9Cmfk042SqQnJlXYr8aCQBH20fDwomIiKhiGPyxVHlYW1sjOjoap06dwuzZsxEcHIyDBw+WWDc0NBS2trbql6urq87ikEklmN7HE8CjROZJj99P7+MJGUdKERERVRiDJje1a9eGTCZDSkqKRnlKSgocHR1L3U8qlaJhw4bw9fXFBx98gAEDBiA0NLTEuiEhIcjMzFS/bt++rdPP0NPLCT+82QqOtpqPnhxtFfjhzVbo6eWk0/MRERHR0xn0sZSZmRn8/PwQERGB/v37AwBUKhUiIiIwceLEMh9HpVJpPHp6klwuh1wu10W4perp5YTuno7FZijmHRsiIqKKZ/BJ/IKDgzFixAj4+/ujTZs2WLBgAXJzczFq1CgAwPDhw+Hi4qK+MxMaGgp/f380aNAA+fn52LVrF9auXYsffvjBkB8DMqkEbRvUMmgMREREVAmSm0GDBuHu3buYNm0akpOT4evri/DwcHUn44SEBEil/z49y83Nxfjx4/HPP//A3NwcTZs2xbp16zBo0CBDfQQiIiKqRCRCiGo1gW5WVhZsbW2RmZkJGxsbQ4dDREREZaDN93eVHC1FREREVBomN0RERGRUmNwQERGRUWFyQ0REREaFyQ0REREZFSY3REREZFSY3BAREZFRMfgkfhXt8bQ+ulwdnIiIiPTr8fd2Wabnq3bJTXZ2NgDodHVwIiIiqhjZ2dmwtbV9ap1qN0OxSqXCnTt3YG1tDYlEtwtbZmVlwdXVFbdv3+bsx8/Atio7tlXZsa3Kjm2lHbZX2emrrYQQyM7OhrOzs8ayTCWpdndupFIp6tatq9dz2NjY8OIvI7ZV2bGtyo5tVXZsK+2wvcpOH231rDs2j7FDMRERERkVJjdERERkVJjc6JBcLsf06dMhl8sNHUqlx7YqO7ZV2bGtyo5tpR22V9lVhraqdh2KiYiIyLjxzg0REREZFSY3REREZFSY3BAREZFRYXJDRERERoXJTRkdPnwYffr0gbOzMyQSCf74449n7nPw4EG0atUKcrkcDRs2xOrVq/UeZ2WhbXsdPHgQEomk2Cs5ObliAjaQ0NBQtG7dGtbW1rC3t0f//v0RFxf3zP02bdqEpk2bQqFQwNvbG7t27aqAaA2rPG21evXqYteUQqGooIgN64cffkCLFi3UE6m1bdsWu3fvfuo+1fG6ArRvq+p8XT1p7ty5kEgkmDJlylPrGeK6YnJTRrm5ufDx8UFYWFiZ6sfHx6N3797o0qULoqOjMWXKFIwePRp79uzRc6SVg7bt9VhcXBySkpLUL3t7ez1FWDkcOnQIEyZMwIkTJ7Bv3z4UFhaiR48eyM3NLXWfY8eOYfDgwXj77bdx9uxZ9O/fH/3798eFCxcqMPKKV562Ah7NkvrkNXXr1q0Kitiw6tati7lz5yIqKgqnT59G165d0a9fP1y8eLHE+tX1ugK0byug+l5Xj506dQrLli1DixYtnlrPYNeVIK0BEFu3bn1qnY8//lg0b95co2zQoEEiKChIj5FVTmVprwMHDggAIj09vUJiqqxSU1MFAHHo0KFS6wwcOFD07t1boywgIECMHTtW3+FVKmVpq1WrVglbW9uKC6qSq1Gjhvjxxx9L3MbrStPT2qq6X1fZ2dmiUaNGYt++faJz585i8uTJpdY11HXFOzd6cvz4cQQGBmqUBQUF4fjx4waKqGrw9fWFk5MTunfvjqNHjxo6nAqXmZkJAKhZs2apdXhtPVKWtgKAnJwcuLm5wdXV9Zl/jRsrpVKJX3/9Fbm5uWjbtm2JdXhdPVKWtgKq93U1YcIE9O7du9j1UhJDXVfVbuHMipKcnAwHBweNMgcHB2RlZeHhw4cwNzc3UGSVk5OTE5YuXQp/f3/k5+fjxx9/xIsvvoiTJ0+iVatWhg6vQqhUKkyZMgXt27eHl5dXqfVKu7aMvX/Sk8raVk2aNMHKlSvRokULZGZm4ptvvkG7du1w8eJFvS+gWxnExMSgbdu2yMvLg5WVFbZu3QpPT88S61b360qbtqrO19Wvv/6KM2fO4NSpU2Wqb6jriskNVQpNmjRBkyZN1O/btWuH69ev47vvvsPatWsNGFnFmTBhAi5cuIAjR44YOpRKr6xt1bZtW42/vtu1a4dmzZph2bJlmDVrlr7DNLgmTZogOjoamZmZ2Lx5M0aMGIFDhw6V+qVdnWnTVtX1urp9+zYmT56Mffv2VfoO1Exu9MTR0REpKSkaZSkpKbCxseFdmzJq06ZNtfminzhxIv78808cPnz4mX/5lXZtOTo66jPESkObtvovU1NTtGzZEteuXdNTdJWLmZkZGjZsCADw8/PDqVOn8P3332PZsmXF6lb360qbtvqv6nJdRUVFITU1VeNuulKpxOHDh7F48WLk5+dDJpNp7GOo64p9bvSkbdu2iIiI0Cjbt2/fU5/hkqbo6Gg4OTkZOgy9EkJg4sSJ2Lp1K/bv34/69es/c5/qem2Vp63+S6lUIiYmxuivq9KoVCrk5+eXuK26XleleVpb/Vd1ua66deuGmJgYREdHq1/+/v4YOnQooqOjiyU2gAGvK712VzYi2dnZ4uzZs+Ls2bMCgJg/f744e/asuHXrlhBCiKlTp4phw4ap69+4cUNYWFiIjz76SFy+fFmEhYUJmUwmwsPDDfURKpS27fXdd9+JP/74Q1y9elXExMSIyZMnC6lUKv766y9DfYQKMW7cOGFraysOHjwokpKS1K8HDx6o6wwbNkxMnTpV/f7o0aPCxMREfPPNN+Ly5cti+vTpwtTUVMTExBjiI1SY8rTVjBkzxJ49e8T169dFVFSUeOONN4RCoRAXL140xEeoUFOnThWHDh0S8fHx4vz582Lq1KlCIpGIvXv3CiF4XT1J27aqztfVf/13tFRlua6Y3JTR46HK/32NGDFCCCHEiBEjROfOnYvt4+vrK8zMzISHh4dYtWpVhcdtKNq217x580SDBg2EQqEQNWvWFC+++KLYv3+/YYKvQCW1EQCNa6Vz587qdnvst99+E40bNxZmZmaiefPmYufOnRUbuAGUp62mTJki6tWrJ8zMzISDg4Po1auXOHPmTMUHbwBvvfWWcHNzE2ZmZqJOnTqiW7du6i9rIXhdPUnbtqrO19V//Te5qSzXlUQIIfR7b4iIiIio4rDPDRERERkVJjdERERkVJjcEBERkVFhckNERERGhckNERERGRUmN0RERGRUmNwQERGRUWFyQ0QAgJs3b0IikSA6OtrQoajFxsbihRdegEKhgK+vr6HDIaIqgskNUSUxcuRISCQSzJ07V6P8jz/+gEQiMVBUhjV9+nRYWloiLi6u2Po0T0pOTsakSZPg4eEBuVwOV1dX9OnT56n7VEcjR45E//79DR0Gkd4xuSGqRBQKBebNm4f09HRDh6IzBQUF5d73+vXr6NChA9zc3FCrVq0S69y8eRN+fn7Yv38/vv76a8TExCA8PBxdunTBhAkTyn1uIqq6mNwQVSKBgYFwdHREaGhoqXW+/PLLYo9oFixYAHd3d/X7x3+hz5kzBw4ODrCzs8PMmTNRVFSEjz76CDVr1kTdunWxatWqYsePjY1Fu3btoFAo4OXlhUOHDmlsv3DhAl566SVYWVnBwcEBw4YNQ1pamnr7iy++iIkTJ2LKlCmoXbs2goKCSvwcKpUKM2fORN26dSGXy+Hr64vw8HD1dolEgqioKMycORMSiQRffvlliccZP348JBIJIiMj8dprr6Fx48Zo3rw5goODceLECXW9hIQE9OvXD1ZWVrCxscHAgQORkpJSrF1XrlyJevXqwcrKCuPHj4dSqcRXX30FR0dH2NvbY/bs2Rrnl0gk+OGHH/DSSy/B3NwcHh4e2Lx5s0admJgYdO3aFebm5qhVqxbeeecd5OTkFPt5ffPNN3ByckKtWrUwYcIEFBYWquvk5+fjww8/hIuLCywtLREQEICDBw+qt69evRp2dnbYs2cPmjVrBisrK/Ts2RNJSUnqz/fzzz9j27ZtkEgkkEgkOHjwIAoKCjBx4kQ4OTlBoVDAzc3tqdcfUZWg99WriKhMRowYIfr16ye2bNkiFAqFuH37thBCiK1bt4onf1WnT58ufHx8NPb97rvvhJubm8axrK2txYQJE0RsbKz46aefBAARFBQkZs+eLa5cuSJmzZolTE1N1eeJj48XAETdunXF5s2bxaVLl8To0aOFtbW1SEtLE0IIkZ6eLurUqSNCQkLE5cuXxZkzZ0T37t1Fly5d1Ofu3LmzsLKyEh999JGIjY0VsbGxJX7e+fPnCxsbG7FhwwYRGxsrPv74Y2FqaiquXLkihBAiKSlJNG/eXHzwwQciKSlJZGdnFzvGvXv3hEQiEXPmzHlq2yqVSuHr6ys6dOggTp8+LU6cOCH8/Pw0Fm+dPn26sLKyEgMGDBAXL14U27dvF2ZmZiIoKEhMmjRJxMbGipUrVwoA4sSJE+r9AIhatWqJFStWiLi4OPH5558LmUwmLl26JIQQIicnRzg5OYlXX31VxMTEiIiICFG/fn2NxQVHjBghbGxsxLvvvisuX74sduzYISwsLMTy5cvVdUaPHi3atWsnDh8+LK5duya+/vprIZfL1e21atUqYWpqKgIDA8WpU6dEVFSUaNasmRgyZIgQQojs7GwxcOBA0bNnT/WK6vn5+eLrr78Wrq6u4vDhw+LmzZvi77//FuvXr39qexJVdkxuiCqJx8mNEEK88MIL4q233hJClD+5cXNzE0qlUl3WpEkT0bFjR/X7oqIiYWlpKTZs2CCE+De5mTt3rrpOYWGhqFu3rpg3b54QQohZs2aJHj16aJz79u3bAoCIi4sTQjxKblq2bPnMz+vs7Cxmz56tUda6dWsxfvx49XsfHx8xffr0Uo9x8uRJAUBs2bLlqefau3evkMlkIiEhQV128eJFAUBERkYKIR61q4WFhcjKylLXCQoKEu7u7sXaMTQ0VP0egHj33Xc1zhcQECDGjRsnhBBi+fLlokaNGiInJ0e9fefOnUIqlYrk5GQhxL8/r6KiInWd119/XQwaNEgIIcStW7eETCYTiYmJGufp1q2bCAkJEUI8Sm4AiGvXrqm3h4WFCQcHB/X7J6+xxyZNmiS6du0qVCpVqe1HVNXwsRRRJTRv3jz8/PPPuHz5crmP0bx5c0il//6KOzg4wNvbW/1eJpOhVq1aSE1N1divbdu26n+bmJjA399fHce5c+dw4MABWFlZqV9NmzYF8Kh/zGN+fn5PjS0rKwt37txB+/btNcrbt2+v1WcWQpSp3uXLl+Hq6gpXV1d1maenJ+zs7DTO5+7uDmtra/V7BwcHeHp6FmvHp7XZ4/ePj3v58mX4+PjA0tJSvb19+/ZQqVSIi4tTlzVv3hwymUz93snJSX2emJgYKJVKNG7cWKPtDx06pNHuFhYWaNCgQYnHKM3IkSMRHR2NJk2a4L333sPevXufWp+oKjAxdABEVFynTp0QFBSEkJAQjBw5UmObVCot9qX+ZN+Mx0xNTTXeSySSEstUKlWZ48rJyUGfPn0wb968YtucnJzU/37yi1yfGjVqBIlEgtjYWJ0cTx9t9jznfnyenJwcyGQyREVFaSRAAGBlZfXUYzwrAWzVqhXi4+Oxe/du/PXXXxg4cCACAwOL9Rsiqkp454aokpo7dy527NiB48ePa5TXqVMHycnJGl9aupyb5slOuEVFRYiKikKzZs0APPoivHjxItzd3dGwYUONlzYJjY2NDZydnXH06FGN8qNHj8LT07PMx6lZsyaCgoIQFhaG3NzcYtszMjIAAM2aNcPt27dx+/Zt9bZLly4hIyNDq/OV5sk2e/z+cZs1a9YM586d04jv6NGjkEqlaNKkSZmO37JlSyiVSqSmphZrd0dHxzLHaWZmBqVSWazcxsYGgwYNwooVK7Bx40b8/vvvuH//fpmPS1TZMLkhqqS8vb0xdOhQLFy4UKP8xRdfxN27d/HVV1/h+vXrCAsLw+7du3V23rCwMGzduhWxsbGYMGEC0tPT8dZbbwEAJkyYgPv372Pw4ME4deoUrl+/jj179mDUqFElfmk+zUcffYR58+Zh48aNiIuLw9SpUxEdHY3JkydrHa9SqUSbNm3w+++/4+rVq7h8+TIWLlyoflwUGBiobs8zZ84gMjISw4cPR+fOneHv76/V+UqyadMmrFy5EleuXMH06dMRGRmJiRMnAgCGDh0KhUKBESNG4MKFCzhw4AAmTZqEYcOGwcHBoUzHb9y4MYYOHYrhw4djy5YtiI+PR2RkJEJDQ7Fz584yx+nu7o7z588jLi4OaWlpKCwsxPz587FhwwbExsbiypUr2LRpExwdHWFnZ1eepiCqFJjcEFViM2fOLPYIpFmzZliyZAnCwsLg4+ODyMhIfPjhhzo759y5czF37lz4+PjgyJEj2L59O2rXrg0A6rstSqUSPXr0gLe3N6ZMmQI7OzuNfill8d577yE4OBgffPABvL29ER4eju3bt6NRo0ZaHcfDwwNnzpxBly5d8MEHH8DLywvdu3dHREQEfvjhBwCPHs9s27YNNWrUQKdOnRAYGAgPDw9s3LhRq3OVZsaMGfj111/RokULrFmzBhs2bFDfEbKwsMCePXtw//59tG7dGgMGDEC3bt2wePFirc6xatUqDB8+HB988AGaNGmC/v3749SpU6hXr16ZjzFmzBg0adIE/v7+qFOnDo4ePQpra2t89dVX8Pf3R+vWrXHz5k3s2rVL658nUWUiEWXtkUdERMVIJBJs3bqVM/8SVSJMzYmIiMioMLkhIiIio8Kh4EREz4FP9okqH965ISIiIqPC5IaIiIiMCpMbIiIiMipMboiIiMioMLkhIiIio8LkhoiIiIwKkxsiIiIyKkxuiIiIyKgwuSEiIiKj8n/fm8NCxAAaYQAAAABJRU5ErkJggg=="/>
          <p:cNvSpPr>
            <a:spLocks noChangeAspect="1" noChangeArrowheads="1"/>
          </p:cNvSpPr>
          <p:nvPr/>
        </p:nvSpPr>
        <p:spPr bwMode="auto">
          <a:xfrm>
            <a:off x="1682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sp>
        <p:nvSpPr>
          <p:cNvPr id="1034" name="AutoShape 10" descr="data:image/png;base64,iVBORw0KGgoAAAANSUhEUgAAAjcAAAHHCAYAAABDUnkqAAAAOXRFWHRTb2Z0d2FyZQBNYXRwbG90bGliIHZlcnNpb24zLjYuMCwgaHR0cHM6Ly9tYXRwbG90bGliLm9yZy89olMNAAAACXBIWXMAAA9hAAAPYQGoP6dpAABxBUlEQVR4nO3deXhM1/8H8PfMJJnJHltWkYg9EgkJqb0IUWppqxS1tVRtpekmXSi+hC6qiFpaFKVKKYqgsdUaQoglsYVoZBGyk23m/P7wMzVNQiZmMsnk/XqeeR5z7rn3fubkxnxy71kkQggBIiIiIiMhNXQARERERLrE5IaIiIiMCpMbIiIiMipMboiIiMioMLkhIiIio8LkhoiIiIwKkxsiIiIyKkxuiIiIyKgwuSEiIiKjwuSGqBQjR46Eu7t7ufZ1d3fHyJEjdRpPWT1P3PpSGWMqD3d3d7z88suGDoOInoHJDVVqq1evhkQiKfV14sQJQ4dY5aSmpsLExARvvvlmqXWys7Nhbm6OV199tQIjoydlZWVhxowZ8PHxgZWVFczNzeHl5YVPPvkEd+7cMXR4Vd6xY8fw5ZdfIiMjw9ChkB6YGDoAorKYOXMm6tevX6y8YcOGBojm2eLi4iCVVs6/Hezt7dG9e3ds27YNDx48gIWFRbE6W7ZsQV5e3lMTIG2sWLECKpVKJ8eqDm7cuIHAwEAkJCTg9ddfxzvvvAMzMzOcP38eP/30E7Zu3YorV64YOswq7dixY5gxYwZGjhwJOzs7Q4dDOsbkhqqEl156Cf7+/oYOo8zkcrmhQ3iqoUOHIjw8HNu3b8cbb7xRbPv69etha2uL3r17P9d5cnNzYWlpCVNT0+c6TnVSVFSEV199FSkpKTh48CA6dOigsX327NmYN2+egaIjqhoq55+WRFqaPn06pFIpIiIiNMof/8V77tw5AMDBgwchkUiwceNGfPrpp3B0dISlpSX69u2L27dvP/M833zzDdq1a4datWrB3Nwcfn5+2Lx5c7F6/+1z8/jx2tGjRxEcHIw6derA0tISr7zyCu7evVts/927d6Njx46wtLSEtbU1evfujYsXLxar98cff8DLywsKhQJeXl7YunXrMz8DALzyyiuwtLTE+vXri21LTU1FREQEBgwYALlcjr///huvv/466tWrB7lcDldXV7z//vt4+PChxn4jR46ElZUVrl+/jl69esHa2hpDhw5Vb/tvn5uytqVEIsHEiRPVn1Uul6N58+YIDw8vVjcxMRFvv/02nJ2dIZfLUb9+fYwbNw4FBQXqOhkZGZgyZQpcXV0hl8vRsGFDzJs3T6s7S3v37oWvry8UCgU8PT2xZcsW9bYbN25AIpHgu+++K7bfsWPHIJFIsGHDhlKP/fvvv+PcuXP47LPPiiU2AGBjY4PZs2drlG3atAl+fn4wNzdH7dq18eabbyIxMVGjzuOfT0JCAl5++WVYWVnBxcUFYWFhAICYmBh07doVlpaWcHNzK3ZtPL6GDx8+jLFjx6JWrVqwsbHB8OHDkZ6eXizOJUuWoHnz5pDL5XB2dsaECROKPQJ68cUX4eXlhUuXLqFLly6wsLCAi4sLvvrqq2LHy8/Px/Tp09GwYUP1dfjxxx8jPz9fo15Zrpcvv/wSH330EQCgfv366sfcN2/eLHZeqqIEUSW2atUqAUD89ddf4u7duxqvtLQ0db2CggLRsmVL4ebmJrKysoQQQoSHhwsAYtasWep6Bw4cEACEt7e3aNGihZg/f76YOnWqUCgUonHjxuLBgwfquiNGjBBubm4a8dStW1eMHz9eLF68WMyfP1+0adNGABB//vmnRj03NzcxYsSIYp+jZcuWomvXrmLRokXigw8+EDKZTAwcOFBj3zVr1giJRCJ69uwpFi1aJObNmyfc3d2FnZ2diI+PV9fbs2ePkEqlwsvLS8yfP1989tlnwtbWVjRv3rxY3CUZMmSIMDMzE/fu3dMoX7hwoQAg9u/fL4QQYtKkSaJXr15izpw5YtmyZeLtt98WMplMDBgwQGO/ESNGCLlcLho0aCBGjBghli5dKtasWfPcbQlA+Pj4CCcnJzFr1iyxYMEC4eHhISwsLDSugcTEROHs7CwsLCzElClTxNKlS8UXX3whmjVrJtLT04UQQuTm5ooWLVqIWrVqiU8//VQsXbpUDB8+XEgkEjF58uRntpmbm5to3LixsLOzE1OnThXz588X3t7eQiqVir1796rrtW/fXvj5+RXbf/z48cLa2lrk5uaWeo4hQ4YIACIhIeGZ8Qjx77XVunVr8d1334mpU6cKc3Nz4e7urv7cQjz6GSgUCuHp6SneffddERYWJtq1aycAiFWrVglnZ2fx0UcfiUWLFonmzZsLmUwmbty4Uew83t7eomPHjmLhwoViwoQJQiqVik6dOgmVSqWuO336dAFABAYGikWLFomJEycKmUwmWrduLQoKCtT1OnfuLJydnYWrq6uYPHmyWLJkiejatasAIHbt2qWup1QqRY8ePdQ/22XLlomJEycKExMT0a9fP432KMv1cu7cOTF48GABQHz33Xdi7dq1Yu3atSInJ6dMbU6VH5MbqtQe/4da0ksul2vUjYmJEWZmZmL06NEiPT1duLi4CH9/f1FYWKiu8zi5cXFxUSdBQgjx22+/CQDi+++/V5eV9IX8ZPIjxKOkysvLS3Tt2lWjvLTkJjAwUONL4P333xcymUxkZGQIIYTIzs4WdnZ2YsyYMRrHS05OFra2thrlvr6+wsnJSb2vEELs3btXAChTcrNz504BQCxbtkyj/IUXXhAuLi5CqVSW+JmFECI0NFRIJBJx69YtddmIESMEADF16tRi9Z+nLQEIMzMzce3aNXXZuXPnBACxaNEiddnw4cOFVCoVp06dKnb+x20+a9YsYWlpKa5cuaKxferUqUImkz0zoXBzcxMAxO+//64uy8zMFE5OTqJly5bqsmXLlgkA4vLlyxqfr3bt2hrXRUlatmwpbG1tn1rnyWPa29sLLy8v8fDhQ3X5n3/+KQCIadOmqcse/3zmzJmjLktPTxfm5uZCIpGIX3/9VV0eGxsrAIjp06eryx5fw35+fhoJyldffSUAiG3btgkhhEhNTRVmZmaiR48e6mtICCEWL14sAIiVK1eqyzp37iwAqJNgIYTIz88Xjo6O4rXXXlOXrV27VkilUvH3339rfP6lS5cKAOLo0aPqsrJeL19//bUAoPEHAxkPPpaiKiEsLAz79u3TeO3evVujjpeXF2bMmIEff/wRQUFBSEtLw88//wwTk+Jdy4YPHw5ra2v1+wEDBsDJyQm7du16ahzm5ubqf6enpyMzMxMdO3bEmTNnyvQ53nnnHUgkEvX7jh07QqlU4tatWwCAffv2ISMjA4MHD0ZaWpr6JZPJEBAQgAMHDgAAkpKSEB0djREjRsDW1lZ9vO7du8PT07NMsfTo0QN16tTRePwQHx+PEydOYPDgweoO0U9+5tzcXKSlpaFdu3YQQuDs2bPFjjtu3LgynV+btgwMDESDBg3U71u0aAEbGxvcuHEDAKBSqfDHH3+gT58+JfbNetzmmzZtQseOHVGjRg2N9g0MDIRSqcThw4efGbezszNeeeUV9fvHj2bOnj2L5ORkAMDAgQOhUCjwyy+/qOvt2bMHaWlpz+yknZWVpXFtPs3p06eRmpqK8ePHQ6FQqMt79+6Npk2bYufOncX2GT16tPrfdnZ2aNKkCSwtLTFw4EB1eZMmTWBnZ6du3ye98847Gn2oxo0bBxMTE/Xvzl9//YWCggJMmTJFo1P9mDFjYGNjUywmKysrjTYxMzNDmzZtNM69adMmNGvWDE2bNtX4uXXt2hUA1L8Xjz3reiHjxw7FVCW0adOmTB2KP/roI/z666+IjIzEnDlzSv2ib9SokcZ7iUSChg0bPvOZ+59//on//e9/iI6O1njW/2TC8jT16tXTeF+jRg0AUPdZuHr1KgCo/9P+LxsbGwBQJ0P//RzAoy+msiRbJiYmGDRoEJYsWYLExES4uLioE53HfWUAICEhAdOmTcP27duL9a3IzMwsdsy6des+89yAdm3533YDHrXd43ju3r2LrKwseHl5PfWcV69exfnz51GnTp0St6empj4z7oYNGxaLsXHjxgCAmzdvwtHREXZ2dujTpw/Wr1+PWbNmAQB++eUXuLi4lPqzfUybL+HH10GTJk2KbWvatCmOHDmiUaZQKIp9dltbW9StW7fYZ7K1tS2xL81/rzkrKys4OTmpf3dKi8nMzAweHh7q7Y+VdO4aNWrg/Pnz6vdXr17F5cuXy/xze9b1QsaPyQ0ZlRs3bqgThJiYGJ0e+++//0bfvn3RqVMnLFmyBE5OTjA1NcWqVatK7JhbEplMVmK5EAIA1J1a165dC0dHx2L1SroL9TzefPNNLF68GBs2bMCHH36IDRs2wNPTE76+vgAApVKJ7t274/79+/jkk0/QtGlTWFpaIjExESNHjizWCVcul5dpCLy2bfmsdisrlUqF7t274+OPPy5x++MkRReGDx+OTZs24dixY/D29sb27dsxfvz4Z7ZP06ZNcfbsWdy+fRuurq46iwcovR111b7lUZZzq1QqeHt7Y/78+SXW/W87GfLzUOXA5IaMhkqlwsiRI2FjY4MpU6Zgzpw5GDBgQIkT0T1OgB4TQuDatWto0aJFqcf//fffoVAosGfPHo2h3qtWrdLZZ3h8K93e3h6BgYGl1nNzcwNQ/HMAj+bYKauAgAA0aNAA69evR/fu3XHx4kWNkTgxMTG4cuUKfv75ZwwfPlxdvm/fvjKfoyS6bss6derAxsYGFy5ceGq9Bg0aICcn56lt+yzXrl2DEELjbsPjOWeeHBHWs2dP1KlTB7/88gsCAgLw4MEDDBs27JnH79OnDzZs2IB169YhJCTkqXUfXwdxcXHF7gjFxcWpt+vS1atX0aVLF/X7nJwcJCUloVevXsVi8vDwUNcrKChAfHx8udq+QYMGOHfuHLp161bmu6TPoqvjUOXEPjdkNObPn49jx45h+fLlmDVrFtq1a4dx48YhLS2tWN01a9YgOztb/X7z5s1ISkrCSy+9VOrxZTIZJBIJlEqluuzmzZv4448/dPYZgoKCYGNjgzlz5qCwsLDY9sfDxp2cnODr64uff/5Z49HQvn37cOnSJa3OOXToUJw9exbTp0+HRCLBkCFD1Nse/wX85F+8Qgh8//33Wp3jv3TdllKpFP3798eOHTtw+vTpYtsfxz9w4EAcP34ce/bsKVYnIyMDRUVFzzzXnTt3NIbcZ2VlYc2aNfD19dW422ZiYoLBgwfjt99+w+rVq+Ht7f3U5PmxAQMGwNvbG7Nnz8bx48eLbc/OzsZnn30GAPD394e9vT2WLl2q8Whv9+7duHz58nPPU1SS5cuXa1ybP/zwA4qKitS/O4GBgTAzM8PChQs1rpuffvoJmZmZ5Ypp4MCBSExMxIoVK4pte/jwIXJzc7U+pqWlJQBwhmIjxTs3VCXs3r0bsbGxxcrbtWsHDw8PXL58GV988QVGjhyJPn36AHg0L4evry/Gjx+P3377TWO/mjVrokOHDhg1ahRSUlKwYMECNGzYEGPGjCk1ht69e2P+/Pno2bMnhgwZgtTUVISFhaFhw4Ya/QOeh42NDX744QcMGzYMrVq1whtvvIE6deogISEBO3fuRPv27bF48WIAQGhoKHr37o0OHTrgrbfewv3797Fo0SI0b94cOTk5ZT7nm2++iZkzZ2Lbtm1o3769xt2Hpk2bokGDBvjwww+RmJgIGxsb/P7778/dd0EfbTlnzhzs3bsXnTt3xjvvvINmzZohKSkJmzZtwpEjR2BnZ4ePPvoI27dvx8svv4yRI0fCz88Pubm5iImJwebNm3Hz5k3Url37qedp3Lgx3n77bZw6dQoODg5YuXIlUlJSSrzrNHz4cCxcuBAHDhwo88R7pqam2LJlCwIDA9GpUycMHDgQ7du3h6mpKS5evIj169ejRo0amD17NkxNTTFv3jyMGjUKnTt3xuDBg5GSkoLvv/8e7u7ueP/998vVlk9TUFCAbt26YeDAgYiLi8OSJUvQoUMH9O3bF8Cju2ghISGYMWMGevbsib59+6rrtW7dulyzXg8bNgy//fYb3n33XRw4cADt27eHUqlEbGwsfvvtN+zZs0frST79/PwAAJ999hneeOMNmJqaok+fPuqkh6o4wwzSIiqbpw0Fx//Pz1FUVCRat24t6tatqzEsWgghvv/+ewFAbNy4UQjx71DwDRs2iJCQEGFvby/Mzc1F7969NYY1C1Hy8OWffvpJNGrUSMjlctG0aVOxatUq9ZweTyptKPh/hyk/jufAgQPFyoOCgoStra1QKBSiQYMGYuTIkeL06dMa9X7//XfRrFkzIZfLhaenp9iyZUuJcT9L69atBQCxZMmSYtsuXbokAgMDhZWVlahdu7YYM2aMemjtqlWr1PVGjBghLC0tSzz+87QlADFhwoRix/xvGwshxK1bt8Tw4cNFnTp1hFwuFx4eHmLChAkiPz9fXSc7O1uEhISIhg0bCjMzM1G7dm3Rrl078c0332gMcS6Jm5ub6N27t9izZ49o0aKFOvZNmzaVuk/z5s2FVCoV//zzz1OP/V/p6eli2rRpwtvbW1hYWAiFQiG8vLxESEiISEpK0qi7ceNG0bJlSyGXy0XNmjXF0KFDi52vtJ9P586dRfPmzUv9rI89voYPHTok3nnnHVGjRg1hZWUlhg4dWmyuJCEeDf1u2rSpMDU1FQ4ODmLcuHEa8+487dwlXS8FBQVi3rx5onnz5kIul4saNWoIPz8/MWPGDJGZmamup831MmvWLOHi4iKkUimHhRsZiRDsYUXVx8GDB9GlSxds2rQJAwYMMHQ4VA20bNkSNWvWLDZ7dlWzevVqjBo1CqdOnapSS6FQ9cQ+N0REenL69GlER0drdMYmIv1jnxsiIh27cOECoqKi8O2338LJyQmDBg0ydEhE1Qrv3BAR6djmzZsxatQoFBYWYsOGDRqzBxOR/rHPDRERERkV3rkhIiIio8LkhoiIiIxKtetQrFKpcOfOHVhbW3P6bSIioipCCIHs7Gw4Ozs/c422apfc3LlzR+eL0REREVHFuH37NurWrfvUOtUuubG2tgbwqHFsbGwMHA0RERGVRVZWFlxdXdXf409T7ZKbx4+ibGxsmNwQERFVMWXpUsIOxURERGRUmNwQERGRUWFyQ0REREaFyQ0REREZFSY3REREZFSY3BAREZFRYXJDRERERoXJDRERERkVJjdERERkVKrdDMVERESkH0qVQGT8faRm58HeWoE29WtCJq34RaoNeufm8OHD6NOnD5ydnSGRSPDHH388c5+DBw+iVatWkMvlaNiwIVavXq33OImIiOjpwi8kocO8/Ri84gQm/xqNwStOoMO8/Qi/kFThsRg0ucnNzYWPjw/CwsLKVD8+Ph69e/dGly5dEB0djSlTpmD06NHYs2ePniMlIiKi0oRfSMK4dWeQlJmnUZ6cmYdx685UeIIjEUKICj1jKSQSCbZu3Yr+/fuXWueTTz7Bzp07ceHCBXXZG2+8gYyMDISHh5fpPFlZWbC1tUVmZiYXziQiInpOSpVAh3n7iyU2j0kAONoqcOSTrs/1iEqb7+8q1aH4+PHjCAwM1CgLCgrC8ePHS90nPz8fWVlZGi8iIiLSjcj4+6UmNgAgACRl5iEy/n6FxVSlkpvk5GQ4ODholDk4OCArKwsPHz4scZ/Q0FDY2tqqX66urhURKhERUbWQml16YlOeerpQpZKb8ggJCUFmZqb6dfv2bUOHREREZBRSs/OwITKhTHXtrRV6juZfVWoouKOjI1JSUjTKUlJSYGNjA3Nz8xL3kcvlkMvlFREeERFRtaBSCfx66jbm7r6MrLyip9Z93OemTf2aFRMcqlhy07ZtW+zatUujbN++fWjbtq2BIiIiIqperqZkI2RLDE7fSgcAeLnYoE8LZ8zdHQvgUR+bxx53H57ex7NC57sxaHKTk5ODa9euqd/Hx8cjOjoaNWvWRL169RASEoLExESsWbMGAPDuu+9i8eLF+Pjjj/HWW29h//79+O2337Bz505DfQQiIqJqIb9IicX7r2HpoesoVApYmMkQ3L0xRrZzh4lMCrdaFpix45JG52JHWwWm9/FETy+nCo3VoMnN6dOn0aVLF/X74OBgAMCIESOwevVqJCUlISHh32d59evXx86dO/H+++/j+++/R926dfHjjz8iKCiowmMnIiKqTqQSCfZdSkGhUiCwmT1m9POCi92/XUJ6ejmhu6djpZihuNLMc1NROM8NERFR2dzPLYClXAa5iQwAcO52Bu5kPERPL0dIJBWbtBjtPDdERESkf0IIbI76B92+PYhlh26oy31c7fCSt1OFJzbaYnJDREREavFpuRj640l8uOkc0h8UIuJyCpSqqvWQp0qNliIiIiL9KChSYdmh61h04BoKilRQmEoxuVtjjO5Y3yD9Zp4HkxsiIqJq7uKdTEz5NRpXU3MAAB0b1cbs/t6oV8vCwJGVD5MbIiKias7SzAQJ9x+gtpUZvnjZE319nCt9v5qnYXJDRERUzQghEJOYiRZ17QAA7rUtsfRNP7SsZwc7CzPDBqcD7FBMRERUjdy+/wAjV51C38VHEXXr35W6uzS1N4rEBuCdGyIiomqhUKnCT0fiseCvK8grVMFMJsXVlBz4uVXcmk8VhckNERGRkYu+nYGpv59HbHI2AOAFj5qY84o3POpYGTgy/WByQ0REZMTm743DogPXIARgZ2GKz3o1wwC/ulW6w/CzMLkhIiIyYq41LSAE8GpLF3zWuxlqWckNHZLeMbkhIiIyIncyHuJOxkP4uz/qSzPAry4aOVjD19XOsIFVICY3RERERkCpEvj52E18uzcOVgoT7AvuDBuFKSQSSbVKbAAmN0RERFXehcRMfLo1Buf/yQQANHWyQdbDQtgoTA0cmWEwuSEiIqqicvOL8N2+K1h5NB4qAVgrTDD1paYY3LoepFVsPShdYnJDRERUBWU+KESvhX8jMeMhAODlFk6Y1scT9tYKA0dmeExuiIiIqiBbC1P4u9cAbgL/e8ULXZrYGzqkSoPJDRERURWgUglsOJWArk3t4WRrDgCY0bc5zEyksDDj1/mT2BpERESVXFxyNkK2nMeZhAwENXfAsmH+AGA0a0HpGpMbIiKiSiqvUImFEVex/PANFKkELM1keMGjFoQQRj3D8PNickNERFQJ/X31Lj7begEJ9x8AAHp4OmBGv+bqR1JUOiY3RERElcy26ERM/jUaAOBoo8CMfs0R1NzRsEFVIUxuiIiIKpnung6oV9MCXZva44MejWFdTSfjKy8mN0RERAZ2/W4O1p24hS96e0IqlcDCzAThUzpyFFQ5sdWIiIgMJL9IiR8OXseSA9dRoFShQR0rvPmCGwAwsXkObDkiIiIDOHnjHj7dGoPrd3MBAC82qYPOjesYOCrjwOSGiIioAmU8KEDorlhsPH0bAFDbSo7pfTzxcgsnDu/WESY3REREFWjyr9E4dOUuAGBIQD18EtQUthbsMKxLTG6IiIgq0Ic9miAlKw//6+8Ff/eahg7HKDG5ISIi0pNCpQor/r4BIYAJXRoCALzr2mLXex0hlfIRlL4wuSEiItKDqFvp+HRLDOJSsmEqk6BPC2fUq2UBAExs9IzJDRERkQ5l5RXiq/BY/HIyAUIANS3N8HnvZnCtyWUTKgqTGyIiIh0QQmD3hWR8uf0iUrPzAQAD/Ori017NUNOSq3dXJCY3REREOnA3Jx/Bv0Ujr1CF+rUtMfsVL7RrUNvQYVVLTG6IiIjKSQihnpvG3lqBj4OaIuNBAcZ3aQiFqczA0VVfUkMHQEREVBXF/JOJvouP4uSNe+qytzrUR3CPJkxsDIzJDRERkRZy84swc8cl9As7gpjETMwLjzV0SPQfBk9uwsLC4O7uDoVCgYCAAERGRpZat7CwEDNnzkSDBg2gUCjg4+OD8PDwCoyWiIiqs78upaD7/ENYeTQeKgH083XGsmH+hg6L/sOgfW42btyI4OBgLF26FAEBAViwYAGCgoIQFxcHe3v7YvU///xzrFu3DitWrEDTpk2xZ88evPLKKzh27BhatmxpgE9ARETVQXJmHr7cfhHhF5MBAK41zfG//t5c6LKSkgghhKFOHhAQgNatW2Px4sUAAJVKBVdXV0yaNAlTp04tVt/Z2RmfffYZJkyYoC577bXXYG5ujnXr1pXpnFlZWbC1tUVmZiZsbGx080GIiMiobYtOxORfoyGTSjCmowcmd2sEczP2q6lI2nx/G+zOTUFBAaKiohASEqIuk0qlCAwMxPHjx0vcJz8/HwqFQqPM3NwcR44cKfU8+fn5yM/PV7/Pysp6zsiJiKg6eFigVCcwfX2ccSExE6+0rAtPZ/5hXNkZrM9NWloalEolHBwcNModHByQnJxc4j5BQUGYP38+rl69CpVKhX379mHLli1ISkoq9TyhoaGwtbVVv1xdXXX6OYiIyLg8LFAidPdldP32IDIfFAIAJBIJPuvtycSmijB4h2JtfP/992jUqBGaNm0KMzMzTJw4EaNGjYJUWvrHCAkJQWZmpvp1+/btCoyYiIiqkkNX7qLHgkNYdugGkjLz8GfMHUOHROVgsMdStWvXhkwmQ0pKikZ5SkoKHB0dS9ynTp06+OOPP5CXl4d79+7B2dkZU6dOhYeHR6nnkcvlkMvlOo2diIiMy93sfMz68xK2n3uUzDjbKjCznxcCPR2esSdVRga7c2NmZgY/Pz9ERESoy1QqFSIiItC2bdun7qtQKODi4oKioiL8/vvv6Nevn77DJSIiI/VrZAK6fXsQ28/dgVQCvNW+PvYGd2ZiU4UZdCh4cHAwRowYAX9/f7Rp0wYLFixAbm4uRo0aBQAYPnw4XFxcEBoaCgA4efIkEhMT4evri8TERHz55ZdQqVT4+OOPDfkxiIioCjt1Mx1ZeUVo7myDua+2gHddW0OHRM/JoMnNoEGDcPfuXUybNg3Jycnw9fVFeHi4upNxQkKCRn+avLw8fP7557hx4wasrKzQq1cvrF27FnZ2dgb6BEREVNXkFSrxoECpXqn7s97N4OVig2EvuMFEVqW6olIpDDrPjSFwnhsiourr2PU0fL71AurXtsSPI/zVi15S5Vcl5rkhIiKqKOm5BZi96zI2R/0DAMjJL8Ld7HzY2yiesSdVRUxuiIjIaAkhsPVsIv638zLu5xZAIgGGBtTDxz2bwkZhaujwSE+Y3BARkVFKzc7D+xujcfTaPQBAEwdrzHnVG35uNQwcGekbkxsiIjJKNgpT/JP+EHITKd7r1gjvdPKAKTsMVwtMboiIyGjE/JMJT2cbyKQSKExl+P6NlqhhYQq3WpaGDo0qEFNYIiKq8jIfFCJkSwz6LD6Ctcdvqst9Xe2Y2FRD5Upu1q5di/bt28PZ2Rm3bt0CACxYsADbtm3TaXBERERPI4TAjnN30G3+IWyITAAA3Lr/wMBRkaFpndz88MMPCA4ORq9evZCRkQGlUgkAsLOzw4IFC3QdHxERUYlu33+AUatPYdKGs0jLyUeDOpbY+M4LmN6nuaFDIwPTOrlZtGgRVqxYgc8++wwymUxd7u/vj5iYGJ0GR0REVJLt5+6gx3eHcTDuLsxkUrwf2Bi7JndEgEctQ4dGlYDWHYrj4+PRsmXLYuVyuRy5ubk6CYqIiOhpGtaxQoFShYD6NTHnVW80qGNl6JCoEtE6ualfvz6io6Ph5uamUR4eHo5mzZrpLDAiIqLHcvKLcPLGPXRr9mjtQU9nG2wd3w7eLrZcQoGK0Tq5CQ4OxoQJE5CXlwchBCIjI7FhwwaEhobixx9/1EeMRERUje25mIzp2y4iLScff77XAU0dH60r1KKunWEDo0pL6+Rm9OjRMDc3x+eff44HDx5gyJAhcHZ2xvfff4833nhDHzESEVE1lJT5ENO3XcTeSykAALdaFsjNVxo4KqoKnmtV8AcPHiAnJwf29va6jEmvuCo4EVHlplQJrDl+E9/siUNugRImUgnGdvbApK6NoDCVPfsAZJT0uip4fHw8ioqK0KhRI1hYWMDCwgIAcPXqVZiamsLd3b1cQRMREQkhMOynkzh2/dF6UK3q2SH01RZo4mht4MioKtF6KPjIkSNx7NixYuUnT57EyJEjdRETERFVUxKJBIHNHGAtN8H/+nth87vtmNiQ1rR+LGVjY4MzZ86gYcOGGuXXrl2Dv78/MjIydBmfzvGxFBFR5XIgNhUWZjL1HDVKlcC93HzYWysMHBlVJnp9LCWRSJCdnV2sPDMzUz1bMRER0bOkZuVhxo5L2BmTBPdaFgif0gkKUxlkUgkTG3ouWj+W6tSpE0JDQzUSGaVSidDQUHTo0EGnwRERkfFRqQTWnbiFbvMPYWdMEqQSoLunA8o/vIVIk9Z3bubNm4dOnTqhSZMm6NixIwDg77//RlZWFvbv36/zAImIyHjEJWfj060xiLqVDgDwdrFF6Kve8HKxNXBkZEy0vnPj6emJ8+fPY+DAgUhNTUV2djaGDx+O2NhYeHl56SNGIiIyAldSstF74d+IupUOSzMZpr3siT8mtGdiQzr3XPPcVEXsUExEZBhCCLy1+hRkUilm9msOZztzQ4dEVYheOxQDQEZGBiIjI5GamgqVSqWxbfjw4eU5JBERGZl7OflY8NdVBHdvjBqWZpBIJFgy1A8KUynXgyK90jq52bFjB4YOHYqcnBzY2NhoXKASiYTJDRFRNSeEwKaofzBn12VkPChEXqESX7/uAwAwN+MMw6R/Wic3H3zwAd566y3MmTNHPTsxERERANy4m4NPt8bgxI37AICmjtYYElDPwFFRdaN1cpOYmIj33nuPiQ0REanlFymx9OANhB24hgKlCgpTKaYENsbbHerDVKb12BWi56J1chMUFITTp0/Dw8NDH/EQEVEVtHj/NSzafw0A0KlxHfyvnxfq1eIfwWQYWic3vXv3xkcffYRLly7B29sbpqamGtv79u2rs+CIiKhqGN3BA/supWDciw3Q18eZHYbJoLQeCi6Vln57USKRVPolGDgUnIjo+QghsP3cHRyKu4tvB/qoExkhBJMa0hu9DgX/79BvIiKqPhLuPcDn2y7g8JW7AIAgL0cENXcEACY2VGmUa54bIiKqXgqVKvz4dzy+j7iCvEIVzEykeK9rQ3RpYm/o0IiKKVdyk5ubi0OHDiEhIQEFBQUa29577z2dBEZERJXDmYR0fLolBrHJ2QCAdg1qYfYr3qhf29LAkRGVTOvk5uzZs+jVqxcePHiA3Nxc1KxZE2lpabCwsIC9vT2TGyIiI6JUCXy06Ryu381FDQtTfN7bE6+2cuEjKKrUtJ584P3330efPn2Qnp4Oc3NznDhxArdu3YKfnx+++eYbfcRIREQVSAgBlerRWBOZVIL/9ffGa63qIuKDF/GaX10mNlTpaT1ays7ODidPnkSTJk1gZ2eH48ePo1mzZjh58iRGjBiB2NhYfcWqExwtRUTVnVIlEBl/H6nZebC3VqBN/ZqQSR8lLIkZDzF92wUE1K+FMZ04nxlVHnodLWVqaqoeDm5vb4+EhAQ0a9YMtra2uH37dvkiJiKiChF+IQkzdlxCUmaeuszJVoHPezdDclY+vt0bhwcFSkTG38eQgHqwlHPcCVU9Wl+1LVu2xKlTp9CoUSN07twZ06ZNQ1paGtauXQsvLy99xEhERDoQfiEJ49adwX9v1ydl5mHC+rPq9/5uNRD6qjcTG6qytO5zM2fOHDg5OQEAZs+ejRo1amDcuHG4e/culi9frnUAYWFhcHd3h0KhQEBAACIjI59af8GCBWjSpAnMzc3h6uqK999/H3l5eU/dh4ioulOqBGbsuFQssXmSBMDsV7zw29i2aORgXVGhEemc1mm5v7+/+t/29vYIDw8v98k3btyI4OBgLF26FAEBAViwYAGCgoIQFxcHe/vicyesX78eU6dOxcqVK9GuXTtcuXIFI0eOhEQiwfz588sdBxGRsYuMv6/xKKokAoBHbStIpewwTFWbQZdqnT9/PsaMGYNRo0bB09MTS5cuhYWFBVauXFli/WPHjqF9+/YYMmQI3N3d0aNHDwwePPiZd3uIiKq71Oyy3eEuaz2iyqxMd25atWqFiIgI1KhRAy1btnzqMMAzZ86U6cQFBQWIiopCSEiIukwqlSIwMBDHjx8vcZ927dph3bp1iIyMRJs2bXDjxg3s2rULw4YNK9M5iYiqK3trhU7rEVVmZUpu+vXrB7lcDgDo37+/Tk6clpYGpVIJBwcHjXIHB4dSh5MPGTIEaWlp6NChA4QQKCoqwrvvvotPP/201PPk5+cjPz9f/T4rK0sn8RMRVSXOdgqYSCUoUpXc60YCwNH20bBwoqquTMnN9OnTAQBKpRJdunRBixYtYGdnp8+4SnTw4EHMmTMHS5YsQUBAAK5du4bJkydj1qxZ+OKLL0rcJzQ0FDNmzKjgSImIKo9j19Mwcf3ZpyY2ADC9j6d6vhuiqkyrPjcymQw9evRAenr6c5+4du3akMlkSElJ0ShPSUmBo6Njift88cUXGDZsGEaPHg1vb2+88sormDNnDkJDQ0tdrTwkJASZmZnqF+fiIaLqQgiBn47EY9hPkbifWwAvFxvMfsULTraaj54cbRX44c1W6OnlZKBIiXRL69FSXl5euHHjBurXr/9cJzYzM4Ofnx8iIiLUj7pUKhUiIiIwceLEEvd58OCBegLBx2QyGYBHv8Qlkcvl6kdqRETVRV6hEp9uicGWs4kAgFdbumDOq95QmMrwRut6pc5QTGQMtE5u/ve//+HDDz/ErFmz4OfnB0tLzVVhtVnSIDg4GCNGjIC/vz/atGmDBQsWIDc3F6NGjQIADB8+HC4uLggNDQUA9OnTB/Pnz0fLli3Vj6W++OIL9OnTR53kEBERYCKVIDkrDzKpBJ/1aoZR7d3Vg0FkUgnaNqhl4AiJ9Efr5KZXr14AgL59+2qMmhJCQCKRQKlUlvlYgwYNwt27dzFt2jQkJyfD19cX4eHh6k7GCQkJGndqPv/8c0gkEnz++edITExEnTp10KdPH8yePVvbj0FEZNRMZFIsHtIKV1Ky8YIHExmqXrReOPPQoUNP3d65c+fnCkjfuHAmERkjIQRWH7uJW/ce4Mu+zQ0dDpHO6XXhzMqevBARVTd5hUp8ujUGW8486l/To7kD2jWobeCoiAyn3KuiPXjwAAkJCSgoKNAob9GixXMHRUREZXMn4yHGro1CTGImZFIJQl5qirZ8DEXVnNbJzd27dzFq1Cjs3r27xO3a9LkhIqLyO3HjHib8cgb3cgtQw8IUYUNaoV1D3rEh0nptqSlTpiAjIwMnT56Eubk5wsPD8fPPP6NRo0bYvn27PmIkIqL/WH8yAW/+eBL3cgvg6WSD7RM7MLEh+n9a37nZv38/tm3bBn9/f0ilUri5uaF79+6wsbFBaGgoevfurY84iYjoCfbWchSpBPr5OmPuqy1gbsbpMIge0zq5yc3Nhb29PQCgRo0auHv3Lho3bgxvb+8yL5pJRETaU6kEpP8/2V6gpwO2jG+Hlq52T13MmKg60vqxVJMmTRAXFwcA8PHxwbJly5CYmIilS5fCyYlTdxMR6UNk/H30/P4w/kl/oC5rVa8GExuiEmh952by5MlISkoC8GhBzZ49e+KXX36BmZkZVq9erev4iIiqNSEE1p64hZk7LqFIJTB/7xXMH+Rr6LCIKrUyJzcDBgzA6NGjMXToUPVfCn5+frh16xZiY2NRr1491K7NzmxERLqSV6jEF39cwKaofwAAfX2cMfsVbwNHRVT5lTm5SU9PR+/eveHs7IxRo0Zh5MiR8PDwgIWFBVq1aqXPGImIqp2kzId4d20Uzv2TCakECHmpGUZ3rM/HUERlUOY+NxEREbhx4wbefvttrFu3Do0aNULXrl2xfv165Ofn6zNGIqJq5UpKNvosOoJz/2TCzsIUa94KwJhOHkxsiMpIqw7Fbm5u+PLLL3Hjxg3s27cPzs7OGDNmDJycnDBhwgRERUXpK04iomqjXk0LONmao5mTDXZM7IAOjfjIn0gbWi+c+V/Z2dlYv349Pv30U2RmZqKoqEhXsekFF84kosoov0gJU6lUPdQ7NSsPVgoTWJiVe5UcIqOi14UznxQfH4/Vq1dj9erVyMzMRGBg4PMcjoioWkrOzMPYdVF4sXEdvN+9MQDA3kZh4KiIqi6t57nJy8vDunXr0LVrVzRq1Ahr1qzB22+/jfj4eISHh+sjRiIio3Xq5n28vOgIzt3OwJrjN5HxoODZOxHRU5X5zk1kZCRWrlyJjRs3Ii8vD6+88grCw8PRrVs3dnIjItKSEALrTiZgxvaLKFIJNHW0xvJh/rCzMDN0aERVXpmTmxdeeAE+Pj6YNWsWhg4diho1augzLiIio5VfpMS0Py5i4+nbAIDeLZzw9YAW7F9DpCNl/k06ffo057MhInpOQgiMWBmJEzfuQyoBPu7ZFGM5zJtIp8qc3DCxISJ6fhKJBK+1qovLSdlYOLglOjeuY+iQiIwO74ESEVWA+7kFqGn5qD/N6/6u6NbMQf2eiHRL69FSRERUdvlFSoRsOY+XF/6Nezn/zubOxIZIf5jcEBHpSUpWHt5YfgIbIm8jKSsPR6/fM3RIRNUCH0sREelB1K37eHfdGdzNzoeNwgSLhrRi/xqiClKm5KZly5Zl7sl/5syZ5wqIiKiqW38yAdO3X0ChUqCJgzWWDfODe21LQ4dFVG2UKbnp37+/+t95eXlYsmQJPD090bZtWwDAiRMncPHiRYwfP14vQRIRVRVrT9zCF39cAAD08nbE1wN8YCnnTXKiiqT1wpmjR4+Gk5MTZs2apVE+ffp03L59GytXrtRpgLrGhTOJSJ8yHxbilSVH8Vqruhj/YgPOX0OkI9p8f2ud3Nja2uL06dNo1KiRRvnVq1fh7++PzMxM7SOuQExuiEjX4tNy4V7LQp3I5BUqoTCVGTgqIuOizfe31qOlzM3NcfTo0WLlR48ehULBVWyJqHpZfzIBPb47hDXHb6nLmNgQGZbWD4KnTJmCcePG4cyZM2jTpg0A4OTJk1i5ciW++OILnQdIRFQZFRSp8OWOi1h/MgEAcPpWOoa3deNjKKJKQOvkZurUqfDw8MD333+PdevWAQCaNWuGVatWYeDAgToPkIiosknNysO4X84g6lY6JBLgwx5N2L+GqBLRus9NVcc+N0T0PM4kpOPdtVFIzc6HtcIEC99oiS5N7Q0dFpHR02ufGwDIyMjAjz/+iE8//RT3798H8Gh+m8TExPIcjoioSribnY8hK04gNTsfjeytsH1iByY2RJWQ1o+lzp8/j8DAQNja2uLmzZsYPXo0atasiS1btiAhIQFr1qzRR5xERAZXx1qO4O6NEXUrHd8O9IUV568hqpS0vnMTHByMkSNH4urVqxqjo3r16oXDhw/rNDgiIkNLzc7DrXu56vdjOnrgh6F+TGyIKjGtk5tTp05h7NixxcpdXFyQnJysk6CIiCqDswnp6LPoCEb/fBo5+UUAAIlEAqmUHYeJKjOtkxu5XI6srKxi5VeuXEGdOlwUjoiMw8ZTCRi07ARSsvIhAKTnFhg6JCIqI62Tm759+2LmzJkoLCwE8OivmISEBHzyySd47bXXdB4gEVFFKihS4fM/YvDJ7zEoUKrQw9MBW8e3g2tNC0OHRkRlpHVy8+233yInJwf29vZ4+PAhOnfujIYNG8La2hqzZ8/WR4xERBUiNTsPQ388gXUnEiCRAMHdG2Ppm36wVpgaOjQi0oLWyY2trS327duHHTt2YOHChZg4cSJ27dqFQ4cOwdLSslxBhIWFwd3dHQqFAgEBAYiMjCy17osvvgiJRFLs1bt373Kdm4josS+3X8Spm+mwlpvgx+H+eK9bI/avIaqCyt3dv0OHDujQocNzB7Bx40YEBwdj6dKlCAgIwIIFCxAUFIS4uDjY2xefP2LLli0oKPj32fe9e/fg4+OD119//bljIaLq7cs+zZH5sBAz+3mhQR0rQ4dDROVUrhmKIyIiEBERgdTUVKhUKo1tK1eu1OpYAQEBaN26NRYvXgwAUKlUcHV1xaRJkzB16tRn7r9gwQJMmzYNSUlJZbpzxBmKieixQqUK+2NTEdTc0dChENEz6HWG4hkzZqBHjx6IiIhAWloa0tPTNV7aKCgoQFRUFAIDA/8NSCpFYGAgjh8/XqZj/PTTT3jjjTdKTWzy8/ORlZWl8SIiupudj6ErTmLs2ihsi+bs6kTGROvHUkuXLsXq1asxbNiw5z55WloalEolHBwcNModHBwQGxv7zP0jIyNx4cIF/PTTT6XWCQ0NxYwZM547ViIyHuduZ2Ds2igkZ+XBSm4CSzNOyEdkTLS+c1NQUIB27drpIxat/fTTT/D29kabNm1KrRMSEoLMzEz16/bt2xUYIRFVNptO38bry44jOSsPHnUs8ceE9gj0dHj2jkRUZWid3IwePRrr16/Xyclr164NmUyGlJQUjfKUlBQ4Oj79GXhubi5+/fVXvP3220+tJ5fLYWNjo/EiouqnUKnC9G0X8NHm8ygoUiGwmQP+mNAeDe3ZcZjI2Gh9LzYvLw/Lly/HX3/9hRYtWsDUVHP+h/nz55f5WGZmZvDz80NERAT69+8P4FGH4oiICEycOPGp+27atAn5+fl48803tf0IRFQNnbhxDz8fvwUAmBLYCO915TBvImNVrlXBfX19AQAXLlzQ2CaRaP8fRXBwMEaMGAF/f3+0adMGCxYsQG5uLkaNGgUAGD58OFxcXBAaGqqx308//YT+/fujVq1aWp+TiKqfjo3q4P3AxvB0tkF3PoYiMmpaJzcHDhzQaQCDBg3C3bt3MW3aNCQnJ8PX1xfh4eHqTsYJCQmQSjWfnsXFxeHIkSPYu3evTmMhIuOyLToRL3jUgoONAgAwObCRgSMioopQrnluqjLOc0Nk/AqVKszeeRmrj91Ey3p2+PWdFyA3kRk6LCJ6Dtp8f5fpzs2rr76K1atXw8bGBq+++upT627ZsqXskRIR6VhaTj4m/HIGJ+PvAwA6NaoDU6nWYyeIqAorU3Jja2ur7k9ja2ur14CIiMor5p9MjF17GncyH81f8+1AH84+TFQN8bEUERmF36P+QcjWGBQUqeBR2xLLh/uhob21ocMiIh3R+WMpIqLKrKBIheWHb6CgSIVuTe3x3Ru+sFGYPntHIjJK5UpuNm/ejN9++w0JCQkaK3QDwJkzZ3QSGBFRWZmZSLFsmB92nLuDCV0acv4aompO6152CxcuxKhRo+Dg4ICzZ8+iTZs2qFWrFm7cuIGXXnpJHzESERVzITET608mqN+717bEpG6cmI+IynHnZsmSJVi+fDkGDx6M1atX4+OPP4aHhwemTZuG+/fv6yNGIiINW8/+g6m/x6BQqYJ7LQu0a1jb0CERUSWi9Z2bhIQE9cKZ5ubmyM7OBgAMGzYMGzZs0G10RERPKFKqMOvPS3h/4znkF6nwYhN7NHfhCE4i0qR1cuPo6Ki+Q1OvXj2cOHECABAfH49qNvCKiCrQ/dwCDF8ZiZ+OxAMAJnVtiB+H+8PWnB2HiUiT1o+lunbtiu3bt6Nly5YYNWoU3n//fWzevBmnT59+5gR/RETlcSExE2PXRiEx4yEszWT4dqAPeno5GTosIqqktE5uli9fDpVKBQCYMGECatWqhWPHjqFv374YO3aszgMkIjp7OwOJGQ/hXssCy4f7o7ED568hotJxEj8iqvSEEFhz/Bb6t3ThYyiiakrnk/idP3++zCdv0aJFmesSEZXkfm4B5u6+jM96ecLWwhQSiQQj2rkbOiwiqiLKlNz4+vpCIpE8s8OwRCKBUqnUSWBEVD1dvJOJd9Y86l+Tk1+EJUP9DB0SEVUxZUpu4uPj9R0HERG2RSfik9/PI6/w0fw1UwIbGzokIqqCypTcuLm56TsOIqrGipQqzAuPxYq/H/0h9WKTOvh+UEvYWrB/DRFpr1xrS8XFxWHRokW4fPkyAKBZs2aYNGkSmjRpotPgiMj4pecWYNKGszhyLQ0AMP7FBvigRxPIuIwCEZWT1pP4/f777/Dy8kJUVBR8fHzg4+ODM2fOwMvLC7///rs+YiQiIyYAxKflwsJMhiVDW+Hjnk2Z2BDRc9F6KHiDBg0wdOhQzJw5U6N8+vTpWLduHa5fv67TAHWNQ8GJKp9Ld7Igk0rQxJHz1xBRybT5/tb6zk1SUhKGDx9erPzNN99EUlKStocjomqmSKlC6K7L+O3UbXWZp7MNExsi0hmt+9y8+OKL+Pvvv9GwYUON8iNHjqBjx446C4yIjM+T/WvMTKTo1LgOHG0Vhg6LiIyM1slN37598cknnyAqKgovvPACAODEiRPYtGkTZsyYge3bt2vUJSICHj16GrvuNG7ffwhzUxm+ed2HiQ0R6YXWfW6k0rI9yaqsE/qxzw1Rxdtx7g4+2nwOeYUq1KtpgeXD/dDUkb9/RFR2Ol9+4UmPF80kIiqLubtjsfTQo4EGHRvVxqLBLWFnYWbgqIjImJVrnpvSPHjwABYWFro8JBFVcQrTR3d73+3cAB8Fcf4aItI/rUdLdevWDYmJicXKT548CV9fX13ERERV3JNPu9/r2gi/vvMCpr7E+WuIqGJondwoFAq0aNECGzduBPDoMdWXX36Jjh07olevXjoPkIiqlj/P38HAZcfxsOBRnzupVIIXPGoZOCoiqk60fiy1c+dOhIWF4a233sK2bdtw8+ZN3Lp1C3/++Sd69OihjxiJqApQqgS+2hOLZYduAAB+Pn4T73ZuYOCoiKg6KlefmwkTJuCff/7BvHnzYGJigoMHD6Jdu3a6jo2IqoiMB4/mr/n76qP1ocZ28sDoDvUNHBURVVdaP5ZKT0/Ha6+9hh9++AHLli3DwIED0aNHDyxZskQf8RFRJRebnIW+i4/i76tpUJhKsXBwS4T0agYTmdb/vRAR6YTWd268vLxQv359nD17FvXr18eYMWOwceNGjB8/Hjt37sTOnTv1EScRVUKHrtzFu2uj8LBQibo1zLF8mD88nTl/DREZltZ/Wr377rs4fPgw6tf/95bzoEGDcO7cORQUFOg0OCKq3BraW8HcTIYODWtjx8QOTGyIqFLQeobiqo4zFBM9n4IiFcxM/v276MbdHNSracHHUESkV3pZFfyrr77Cw4cP1e+PHj2K/Px89fvs7GyMHz++HOESUVURl5yNoAWHse9SirrMo44VExsiqlTKfOdGJpMhKSkJ9vb2AAAbGxtER0fDw8MDAJCSkgJnZ+dKuZ7Uk3jnhqh8dsck4YNN5/CgQImmjtbY9V5HSDkpHxFVEL2sLfXfHKiaPc0iqraUKoFv98ZhycFH60O1a1ALi4e0YmJDRJWWTteWIiLjkvmgEJM3nsXBuLsAgNEd6mPqS035GIqIKjWD/w8VFhYGd3d3KBQKBAQEIDIy8qn1MzIyMGHCBDg5OUEul6Nx48bYtWtXBUVLVH1k5RWiX9gRHIy7C7mJFAsG+eLzlz2Z2BBRpafVnZsff/wRVlZWAICioiKsXr0atWvXBvCoQ7G2Nm7ciODgYCxduhQBAQFYsGABgoKCEBcXp+7b86SCggJ0794d9vb22Lx5M1xcXHDr1i3Y2dlpfW4iejobhSk6N66DwsupWDbMD14utoYOiYioTMrcodjd3R0SybOfscfHx5f55AEBAWjdujUWL14M4NEinK6urpg0aRKmTp1arP7SpUvx9ddfIzY2FqampmU+z5PYoZiodEqVwIOCIlgrHv1+FSpVyM4rQk1LMwNHRkTVnTbf3wab56agoAAWFhbYvHkz+vfvry4fMWIEMjIysG3btmL79OrVCzVr1oSFhQW2bduGOnXqYMiQIfjkk08gk8lKPE9+fr7GkPWsrCy4uroyuSH6j8yHhZjy61nkFaqw5u02MOXjJyKqRPQyz42upaWlQalUwsHBQaPcwcEBycnJJe5z48YNbN68GUqlErt27cIXX3yBb7/9Fv/73/9KPU9oaChsbW3VL1dXV51+DiJjcDUlG/3DjuJA3F2cSUjHxTtZhg6JiKjcqtSfZiqVCvb29li+fDn8/PwwaNAgfPbZZ1i6dGmp+4SEhCAzM1P9un37dgVGTFT5hV9IRv+wo4hPy4WLnTl+H9cOvq52hg6LiKjcDDYUvHbt2pDJZEhJSdEoT0lJgaOjY4n7ODk5wdTUVOMRVLNmzZCcnIyCggKYmRXvFyCXyyGXy3UbPJERUKkEvvvrChbtvwYAeMGjJsKGtEItK/6+EFHVZrA7N2ZmZvDz80NERIS6TKVSISIiAm3bti1xn/bt2+PatWtQqVTqsitXrsDJyanExIaISjdjx0V1YvNW+/pY93YAExsiMgoGfSwVHByMFStW4Oeff8bly5cxbtw45ObmYtSoUQCA4cOHIyQkRF1/3LhxuH//PiZPnowrV65g586dmDNnDiZMmGCoj0BUZb35ghtqWZph/kAfTOvD+WuIyHiU67HU9evXsWrVKly/fh3ff/897O3tsXv3btSrVw/Nmzcv83EGDRqEu3fvYtq0aUhOToavry/Cw8PVnYwTEhIglf77H66rqyv27NmD999/Hy1atICLiwsmT56MTz75pDwfg6ja+Sf9AerWsAAANHKwxt+fdIGFGScqJyLjovVQ8EOHDuGll15C+/btcfjwYVy+fBkeHh6YO3cuTp8+jc2bN+srVp3gPDdUHalUAgv+uoIfDl3HurcDEOBRy9AhERFpRa9DwadOnYr//e9/2Ldvn0Y/l65du+LEiRPaR0tEepWVV4gxa05j4f5rKFQKHL9xz9AhERHpldb3o2NiYrB+/fpi5fb29khLS9NJUESkG9dSc/DO2tO4cTcXZiZSzH3VG6+2qmvosIiI9Err5MbOzg5JSUmoX7++RvnZs2fh4uKis8CI6Pnsu5SC9zdGIye/CM62Ciwb5g/vulwfioiMn9aPpd544w188sknSE5OhkQigUqlwtGjR/Hhhx9i+PDh+oiRiLQUdes+xqw5jZz8IgTUr4ntkzowsSGiakPrOzePh167urpCqVTC09MTSqUSQ4YMweeff66PGIlIS63q1UAfH2fUsjTDZ72bcZ0oIqpWyr1wZkJCAi5cuICcnBy0bNkSjRo10nVsesHRUmSsbtzNgb2NAlbyR3+zKFUCMqnEwFEREemGNt/fWt+5OXLkCDp06IB69eqhXr165Q6SiHTncf+aDg1r44c3W0EikTCxIaJqS+t71V27dkX9+vXx6aef4tKlS/qIiYjK6PH8NY/719x/UIDcAqWhwyIiMiitk5s7d+7ggw8+wKFDh+Dl5QVfX198/fXX+Oeff/QRHxGVIjuvEGPXRWHBX1cBACPbueOX0QHqx1JERNVVufvcAEB8fDzWr1+PDRs2IDY2Fp06dcL+/ft1GZ/Osc8NGYPrd3PwzprTuP7/89fM7u+F1/1dDR0WEZHeaPP9/VzJDQAolUrs3r0bX3zxBc6fPw+lsnLfEmdyQ1WJUiUQGX8fqdl5sLdWoE39mpAA6LHgMK6l5sDRRoFlw/zg42pn6FCJiPRKrx2KHzt69Ch++eUXbN68GXl5eejXrx9CQ0PLezgi+o/wC0mYseMSkjLz1GVOtgpM7+OJea+1wHf7ruC7Qb6oYy03YJRERJWP1nduQkJC8Ouvv+LOnTvo3r07hg4din79+sHCwkJfMeoU79xQVRB+IQnj1p3Bf385H49/+uHNVghq7giJhCOiiKh60Oudm8OHD+Ojjz7CwIEDUbt27XIHSUQlU6oEZuy4VCyxAQCBRwnOjB2X0N3TETLmNkRExWid3Bw9elQfcRDR/4uMv6/xKOq/BICkzDxExt9H2wa1Ki4wIqIqokzJzfbt2/HSSy/B1NQU27dvf2rdvn376iQwouoqNbv0xKY89YiIqpsyJTf9+/dHcnIy7O3t0b9//1LrSSSSSj9aiqiys1GYlqmevbVCz5EQEVVNZUpuVCpVif8mIt27mpr91O0SAI62j4aFExFRcVrPULxmzRrk5+cXKy8oKMCaNWt0EhRRdfZ2Bw8E/H/i8t/+wo/fT+/jybWjiIhKofVQcJlMhqSkJNjb22uU37t3D/b29pX+sRSHglNlI4TAH9GJ6OXtBLmJTF3+tHlueno5GSJUIiKD0etQcCFEiXNr/PPPP7C1tdX2cETVWl6hEiFbYrD1bCIi49MR+qq3eltPLyd093QsNkMx79gQET1dmZObli1bQiKRQCKRoFu3bjAx+XdXpVKJ+Ph49OzZUy9BEhmjxIyHGLv2NC4kZkEmlaCxg1WxPx5kUgmHexMRaanMyc3jUVLR0dEICgqClZWVepuZmRnc3d3x2muv6TxAImN08sY9jP/lDO7lFqCGhSnChrZCuwacFJOISBfKnNxMnz4dAODu7o5BgwZBoeAwVCJtCSGw7sQtzNhxCUUqAU8nGywb5gfXmlVj+RIioqpA6z43I0aM0EccRNVCWk4Bvt4ThyKVQB8fZ3z1WguYm8mevSMREZWZ1smNUqnEd999h99++w0JCQkoKCjQ2H7//n2dBUdkbOpYy7FwcEvEJmdjbCcPLnxJRKQHWs9zM2PGDMyfPx+DBg1CZmYmgoOD8eqrr0IqleLLL7/UQ4hEVdvZhHQcu5amfv9iE3u827kBExsiIj3ROrn55ZdfsGLFCnzwwQcwMTHB4MGD8eOPP2LatGk4ceKEPmIkqrJ+O30bg5adwLhfziDh3gNDh0NEVC1ondwkJyfD2/vRXBxWVlbIzMwEALz88svYuXOnbqMjqqIKlSpM33YBH28+jwKlCi941ERNKzNDh0VEVC1ondzUrVsXSUlJAIAGDRpg7969AIBTp05BLpfrNjqiKigtJx9DfzyJn4/fAgAEd2+MH4b6wUqudRc3IiIqB63/t33llVcQERGBgIAATJo0CW+++SZ++uknJCQk4P3339dHjERVRsw/mRi79jTuZObBSm6C7wb5orung6HDIiKqVrRObubOnav+96BBg1CvXj0cP34cjRo1Qp8+fXQaHFFVs+FUAu5k5qF+bUusGO6HhvbWhg6JiKja0XrhzKqOC2eSPuUVKvHdX1cw/sWGsDU3NXQ4RERGQ+cLZ27fvr3MJ+/bt2+Z6xJVdRkPCrD62E1M6toIMqkEClMZQl5qZuiwiIiqtTIlN4/XlXoWiUQCpVL5PPEQVRmxyVl4Z00UEu4/gEolENyjiaFDIiIilDG5UalU+o6DqErZHZOEDzadw4MCJVxrmuMlbydDh0RERP+PY1OJtKBSCczfdwWLD1wDALRvWAuLB7dCDUvOYUNEVFlondzMnDnzqdunTZtW7mCIKrOsvEK8/2s0ImJTAQCjO9TH1JeawkSm9XRRRESkR1onN1u3btV4X1hYiPj4eJiYmKBBgwblSm7CwsLw9ddfIzk5GT4+Pli0aBHatGlTYt3Vq1dj1KhRGmVyuRx5eXlan5dIG//cf4ij19MgN5Fi7mveeKVlXUOHREREJdA6uTl79myxsqysLIwcORKvvPKK1gFs3LgRwcHBWLp0KQICArBgwQIEBQUhLi4O9vb2Je5jY2ODuLg49XsuQEgVwdPZBgsGtYSLnTm869oaOhwiIiqFTu6n29jYYMaMGfjiiy+03nf+/PkYM2YMRo0aBU9PTyxduhQWFhZYuXJlqftIJBI4OjqqXw4OnAGWdE+lEgg7cA3nbmeoy3p6OTKxISKq5HTWWSAzM1O9iGZZFRQUICoqCoGBgf8GJJUiMDAQx48fL3W/nJwcuLm5wdXVFf369cPFixdLrZufn4+srCyNF9Gz5OYXYfwvZ/D1njiMXRuF7LxCQ4dERERlpPVjqYULF2q8F0IgKSkJa9euxUsvvaTVsdLS0qBUKovdeXFwcEBsbGyJ+zRp0gQrV65EixYtkJmZiW+++Qbt2rXDxYsXUbdu8T4QoaGhmDFjhlZxUfV2614u3lkThbiUbJjKJJgS2AjWCs42TERUVWi9/EL9+vU13kulUtSpUwddu3ZFSEgIrK3LvpbOnTt34OLigmPHjqFt27bq8o8//hiHDh3CyZMnn3mMwsJCNGvWDIMHD8asWbOKbc/Pz0d+fr76fVZWFlxdXbn8ApXo8JW7mLThLDIfFsLeWo4f3vSDn1sNQ4dFRFTt6Xz5hSfFx8eXO7D/ql27NmQyGVJSUjTKU1JS4OjoWKZjmJqaomXLlrh27VqJ2+VyOeRy+XPHSsZNCIEVf9/A3N2xUAnA19UOy4b5wcFGYejQiIhISwadoMPMzAx+fn6IiIhQl6lUKkRERGjcyXkapVKJmJgYODlxhlgqPyGAyPh0qAQw0L8uNo59gYkNEVEVpfWdm7y8PCxatAgHDhxAampqsaUZzpw5o9XxgoODMWLECPj7+6NNmzZYsGABcnNz1XPZDB8+HC4uLggNDQXwaBLBF154AQ0bNkRGRga+/vpr3Lp1C6NHj9b2oxCpSaUSfDfIB3svpuDVVi6cXoCIqArTOrl5++23sXfvXgwYMABt2rR57i+BQYMG4e7du5g2bRqSk5Ph6+uL8PBwdSfjhIQESKX/3mBKT0/HmDFjkJycjBo1asDPzw/Hjh2Dp6fnc8VB1c+JG/ew52Iypr3sCYlEAmuFKV7z48R8RERVndYdim1tbbFr1y60b99eXzHplTYdksg4CSGw5vgtzPrzEopUAt+87oMBTGqIiCo1vXYodnFx0WpEFFFlkl+kxBd/XMBvp/8BAPT1cUZvruhNRGRUtO5Q/O233+KTTz7BrVu39BEPkd6kZOVh0LIT+O30P5BKgM96NcP3b/jC3Exm6NCIiEiHtL5z4+/vj7y8PHh4eMDCwgKmppqTm92/f19nwRHpypmEdIxdG4W72fmwNTfFosEt0alxHUOHRUREeqB1cjN48GAkJiZizpw5cHBw4KgSqhLyCpW4n1uAJg7WWD7cD261LA0dEhER6YnWHYotLCxw/Phx+Pj46CsmvWKH4uprf2wKAurXgqVc65yeiIgMTJvvb6373DRt2hQPHz4sd3BEFeFudj7eXn0K11Jz1GVdmzowsSEiqga0Tm7mzp2LDz74AAcPHsS9e/e44jZVOjH/ZKLv4iOIiE3FB79FQ8ubk0REVMVp/Wdsz549AQDdunXTKBdCQCKRQKlU6iYyonLYcuYfhGyJQX6RCh51LPHtQF/2CyMiqma0Tm4OHDigjziInkuRUoXQ3bH46cijhV27NrXHgjd8YaMwfcaeRERkbLRObjp37qyPOIjKLSuvEOPWReHotXsAgIldGiK4e2NIpbxjQ0RUHWmd3Bw+fPip2zt16lTuYIjKQ2EiQ2GRgIWZDN+87oNenHGYiKha03oo+JOLWKoP8kSfhsre54ZDwY3H435eAJCWk4+0nHw0deTPlIjIGOl1KHh6errGKzU1FeHh4WjdujX27t1b7qCJykqpEvh6Tyz+t/Oyuqy2lZyJDRERASjHYylbW9tiZd27d4eZmRmCg4MRFRWlk8CISpL5sBBTfj2LA3F3AQD9fV3gXbf4NUlERNWXzmY0c3BwQFxcnK4OR1TMtdRsvLMmCjfSciE3keKrAS2Y2BARUTFaJzfnz5/XeC+EQFJSEubOnQtfX19dxUWkYd+lFLy/MRo5+UVwsTPHsmF+8HJhYkNERMVpndz4+j6aFO2//ZBfeOEFrFy5UmeBET227NB1hO6OBQAE1K+JsKGtUNtKbuCoiIiostI6uYmPj9d4L5VKUadOHSgUCp0FRfSkejUtAAAj2rrh85c9YSrTuh88ERFVI1oPBa/qOBS8alCqBGRPTMJ3ITGTj6GIiKoxvQwF379/Pzw9PUtcHDMzMxPNmzfH33//rX20RP9x6Mpd9PjuEJIy/119nokNERGVVZmTmwULFmDMmDElZku2trYYO3Ys5s+fr9PgqHoRQmDpoesYtSoS1+/mYtH+a4YOiYiIqqAyJzfnzp1Trwhekh49enCOGyq3hwVKvPdrNObujoVKAG+0dsX0Pp6GDouIiKqgMncoTklJgalp6Sssm5iY4O7duzoJiqqX2/cfYOzaKFxKyoKJVILpfTzx5gtuGst6EBERlVWZkxsXFxdcuHABDRs2LHH7+fPn4eTEBQtJO5fuZOHNn07ifm4BalmaYcnQVgjwqGXosIiIqAor82OpXr164YsvvkBeXl6xbQ8fPsT06dPx8ssv6zQ4Mn7utS1gby2Hl4sNdkzqwMSGiIieW5mHgqekpKBVq1aQyWSYOHEimjRpAgCIjY1FWFgYlEolzpw5AwcHB70G/Lw4FNzw8ouUMJNJ1Y+dUrLyYGtuCoWpzMCRERFRZaXN93eZH0s5ODjg2LFjGDduHEJCQtQzFEskEgQFBSEsLKzSJzZkeEmZD/Hu2ij0aO6ICV0ePeJ0sOEEkEREpDtazVDs5uaGXbt2IT09HdeuXYMQAo0aNUKNGjX0FR8ZkdM37+PddWeQlpOP2+kP8eYLbrA1L72TOhERUXmUa1XwGjVqoHXr1rqOhYzYLydv4cvtF1GoFGjqaI3lw/yZ2BARkV6UK7khKquCIhW+3HER608mAAB6ezvh69dbwMKMlx4REekHv2FIb1QqgZGrInHs+j1IJMCHPZpg/IsNOH8NERHpFZMb0hupVIKXWzgjJjETC99oiS5N7Q0dEhERVQNMbkjnsvIKYaN41J9mSEA9dPd0QB1ruYGjIiKi6qLMk/gRPUuRUoUZOy6i98K/kZ5boC5nYkNERBWJyQ3pxP3cAgxfGYlVR2/i9v2HOBCXauiQiIiomuJjKXpul+5k4Z21p/FP+kNYmMkwf6APenpxnTEiIjIMJjf0XHacu4OPNp9DXqEKbrUssHyYP5o4Whs6LCIiqsYqxWOpsLAwuLu7Q6FQICAgAJGRkWXa79dff4VEIkH//v31GyCVaNPp25i04SzyClXo1LgOtk/owMSGiIgMzuDJzcaNGxEcHIzp06fjzJkz8PHxQVBQEFJTn95n4+bNm/jwww/RsWPHCoqU/qu7pwPq1bTAu50bYNXI1rC14IzDRERkeGVeFVxfAgIC0Lp1ayxevBgAoFKp4OrqikmTJmHq1Kkl7qNUKtGpUye89dZb+Pvvv5GRkYE//vijTOfjquDPJzUrD/ZPLHSZk18EKzmfbhIRkX5p8/1t0Ds3BQUFiIqKQmBgoLpMKpUiMDAQx48fL3W/mTNnwt7eHm+//fYzz5Gfn4+srCyNF5XPnovJ6PLNQfVSCgCY2BARUaVj0OQmLS0NSqUSDg4OGuUODg5ITk4ucZ8jR47gp59+wooVK8p0jtDQUNja2qpfrq6uzx13daNSCXy37wrGro1CboESuy8kwcA3/IiIiEpl8D432sjOzsawYcOwYsUK1K5du0z7hISEIDMzU/26ffu2nqM0Ltl5hXhnbRS+j7gKABjZzh0rR7bm+lBERFRpGfSZQu3atSGTyZCSkqJRnpKSAkdHx2L1r1+/jps3b6JPnz7qMpVKBQAwMTFBXFwcGjRooLGPXC6HXM4Zcsvjxt0cvLM2CtdSc2BmIsXs/l543Z93voiIqHIz6J0bMzMz+Pn5ISIiQl2mUqkQERGBtm3bFqvftGlTxMTEIDo6Wv3q27cvunTpgujoaD5y0qGMBwV49YdjuJaaAwcbOX4b25aJDRERVQkG7w0aHByMESNGwN/fH23atMGCBQuQm5uLUaNGAQCGDx8OFxcXhIaGQqFQwMvLS2N/Ozs7AChWTs/HzsIMYzp6YH9sKn54sxXsrRXP3omIiKgSMHhyM2jQINy9exfTpk1DcnIyfH19ER4eru5knJCQAKm0SnUNqrIeFBQh62ERHG0fJTLjX2yAMR09YGbC9icioqrD4PPcVDTOc1Oy2/cfYMya0wCALePbwcLM4HkvERGRWpWZ54Yqh2PX0tB38RHEJmcjLScft+8/NHRIRERE5cY/z6sxIQRWHr2JObsuQ6kSaFHXFsuG+cHJ1tzQoREREZUbk5tqKq9QiU+3xmDLmUQAwKutXDDnFW8oTGUGjoyIiOj5MLmppr7cfhFbziRCJpXgs17NMKq9OyfmIyIio8DkppqaHNgIZxLS8WWf5mjXsGyzPRMREVUFTG6qkXO3M+DjagcAcLI1R/jkTpBKebeGiIiMC0dLVQP5RUqEbIlBv7Cj2B2TpC5nYkNERMaId26MXGpWHsb9cgZRt9IhkQB3MvMMHRIREZFeMbkxYtG3MzB27WmkZOXDWmGChYNboksTe0OHRUREpFdMbozUptO38dnWCyhQqtDQ3gorhvujfm1LQ4dFRESkd0xujNC52xn4aPN5AEB3Twd8N8gXVnL+qImIqHrgN54R8nG1w5iO9WEpN8F7XRux4zAREVUrTG6MxMU7mbC3VqCOtRwA8GmvZpyUj4iIqiUOBTcC26IT8doPxzDhlzMoKFIBABMbIiKqtnjnpgpTqgS+Co/FssM3AAAWchnyi5QwM2HOSkRE1ReTmyoq40EBJm04i7+vpgEAxr3YAB/2aAIZ+9cQEVE1x+SmCopLzsY7a0/j1r0HMDeV4evXW+DlFs6GDouIiKhSYHJTxQgh8NHmc7h17wHq1jDH8mH+8HS2MXRYRERElQY7Z1QxEokE3w3yRVBzB2yf2IGJDRER0X8wuakCsvMK8delFPX7BnWssGyYP2pamhkwKiIiosqJyU0ld/1uDvqHHcXYdVE4di3N0OEQERFVeuxzU4ntj03B5A3RyM4vgqONApZcQoGIiOiZ+G1ZCQkhsOTgdXyzNw5CAP5uNfDDm37q2YeJiIiodExuKpnc/CJ8tPkcdsUkAwCGBtTD9D7NOTEfERFRGTG5qWR2xSRhV0wyTGUSzOjrhSEB9QwdEhERUZXC5KaSGeBXF7HJ2XjJyxH+7jUNHQ4REVGVw2cdBiaEwK+RCcjOKwTwaB6bL172ZGJDRERUTkxuDCivUIn3N0Zj6pYYvL8xGiqVMHRIREREVR4fSxlIYsZDjF17GhcSsyCTStChYW1IuOYlERHRc2NyYwAnb9zD+F/O4F5uAWpYmCJsaCu0a1Db0GEREREZBSY3FUgIgbUnbmHmjksoUgl4Otlg2TA/uNa0MHRoRERERoPJTQXKzi/CkgPXUaQS6OPjjK9eawFzM5mhwyIiIjIqTG4qkI3CFMuG+eHEjXt4p5MHJOxkQ0REpHNMbvTsTEI6kjPz0MvbCQDg42oHH1c7wwZFRERkxJjc6IhSJRAZfx+p2Xmwt1agTf2a+D3qH3z+xwVIJIBbLQs0d7Y1dJhERERGj8mNDoRfSMKMHZeQlJmnLrMwk+FBgRIAENTcAW61LA0VHhERUbXC5OY5hV9Iwrh1Z/Df6fceJzZ9WzhhwRstIZWyfw0REVFFqBQzFIeFhcHd3R0KhQIBAQGIjIwste6WLVvg7+8POzs7WFpawtfXF2vXrq3AaP+lVAnM2HGpWGLzpFO30p+6nYiIiHTL4MnNxo0bERwcjOnTp+PMmTPw8fFBUFAQUlNTS6xfs2ZNfPbZZzh+/DjOnz+PUaNGYdSoUdizZ08FRw5Ext/XeBRVkqTMPETG36+giIiIiMjgyc38+fMxZswYjBo1Cp6enli6dCksLCywcuXKEuu/+OKLeOWVV9CsWTM0aNAAkydPRosWLXDkyJEKjhxIzX56YqNtPSIiInp+Bk1uCgoKEBUVhcDAQHWZVCpFYGAgjh8//sz9hRCIiIhAXFwcOnXqpM9QS2RvrdBpPSIiInp+Bu1QnJaWBqVSCQcHB41yBwcHxMbGlrpfZmYmXFxckJ+fD5lMhiVLlqB79+4l1s3Pz0d+fr76fVZWlm6CB9Cmfk042SqQnJlXYr8aCQBH20fDwomIiKhiGPyxVHlYW1sjOjoap06dwuzZsxEcHIyDBw+WWDc0NBS2trbql6urq87ikEklmN7HE8CjROZJj99P7+MJGUdKERERVRiDJje1a9eGTCZDSkqKRnlKSgocHR1L3U8qlaJhw4bw9fXFBx98gAEDBiA0NLTEuiEhIcjMzFS/bt++rdPP0NPLCT+82QqOtpqPnhxtFfjhzVbo6eWk0/MRERHR0xn0sZSZmRn8/PwQERGB/v37AwBUKhUiIiIwceLEMh9HpVJpPHp6klwuh1wu10W4perp5YTuno7FZijmHRsiIqKKZ/BJ/IKDgzFixAj4+/ujTZs2WLBgAXJzczFq1CgAwPDhw+Hi4qK+MxMaGgp/f380aNAA+fn52LVrF9auXYsffvjBkB8DMqkEbRvUMmgMREREVAmSm0GDBuHu3buYNm0akpOT4evri/DwcHUn44SEBEil/z49y83Nxfjx4/HPP//A3NwcTZs2xbp16zBo0CBDfQQiIiKqRCRCiGo1gW5WVhZsbW2RmZkJGxsbQ4dDREREZaDN93eVHC1FREREVBomN0RERGRUmNwQERGRUWFyQ0REREaFyQ0REREZFSY3REREZFSY3BAREZFRMfgkfhXt8bQ+ulwdnIiIiPTr8fd2Wabnq3bJTXZ2NgDodHVwIiIiqhjZ2dmwtbV9ap1qN0OxSqXCnTt3YG1tDYlEtwtbZmVlwdXVFbdv3+bsx8/Atio7tlXZsa3Kjm2lHbZX2emrrYQQyM7OhrOzs8ayTCWpdndupFIp6tatq9dz2NjY8OIvI7ZV2bGtyo5tVXZsK+2wvcpOH231rDs2j7FDMRERERkVJjdERERkVJjc6JBcLsf06dMhl8sNHUqlx7YqO7ZV2bGtyo5tpR22V9lVhraqdh2KiYiIyLjxzg0REREZFSY3REREZFSY3BAREZFRYXJDRERERoXJTRkdPnwYffr0gbOzMyQSCf74449n7nPw4EG0atUKcrkcDRs2xOrVq/UeZ2WhbXsdPHgQEomk2Cs5ObliAjaQ0NBQtG7dGtbW1rC3t0f//v0RFxf3zP02bdqEpk2bQqFQwNvbG7t27aqAaA2rPG21evXqYteUQqGooIgN64cffkCLFi3UE6m1bdsWu3fvfuo+1fG6ArRvq+p8XT1p7ty5kEgkmDJlylPrGeK6YnJTRrm5ufDx8UFYWFiZ6sfHx6N3797o0qULoqOjMWXKFIwePRp79uzRc6SVg7bt9VhcXBySkpLUL3t7ez1FWDkcOnQIEyZMwIkTJ7Bv3z4UFhaiR48eyM3NLXWfY8eOYfDgwXj77bdx9uxZ9O/fH/3798eFCxcqMPKKV562Ah7NkvrkNXXr1q0Kitiw6tati7lz5yIqKgqnT59G165d0a9fP1y8eLHE+tX1ugK0byug+l5Xj506dQrLli1DixYtnlrPYNeVIK0BEFu3bn1qnY8//lg0b95co2zQoEEiKChIj5FVTmVprwMHDggAIj09vUJiqqxSU1MFAHHo0KFS6wwcOFD07t1boywgIECMHTtW3+FVKmVpq1WrVglbW9uKC6qSq1Gjhvjxxx9L3MbrStPT2qq6X1fZ2dmiUaNGYt++faJz585i8uTJpdY11HXFOzd6cvz4cQQGBmqUBQUF4fjx4waKqGrw9fWFk5MTunfvjqNHjxo6nAqXmZkJAKhZs2apdXhtPVKWtgKAnJwcuLm5wdXV9Zl/jRsrpVKJX3/9Fbm5uWjbtm2JdXhdPVKWtgKq93U1YcIE9O7du9j1UhJDXVfVbuHMipKcnAwHBweNMgcHB2RlZeHhw4cwNzc3UGSVk5OTE5YuXQp/f3/k5+fjxx9/xIsvvoiTJ0+iVatWhg6vQqhUKkyZMgXt27eHl5dXqfVKu7aMvX/Sk8raVk2aNMHKlSvRokULZGZm4ptvvkG7du1w8eJFvS+gWxnExMSgbdu2yMvLg5WVFbZu3QpPT88S61b360qbtqrO19Wvv/6KM2fO4NSpU2Wqb6jriskNVQpNmjRBkyZN1O/btWuH69ev47vvvsPatWsNGFnFmTBhAi5cuIAjR44YOpRKr6xt1bZtW42/vtu1a4dmzZph2bJlmDVrlr7DNLgmTZogOjoamZmZ2Lx5M0aMGIFDhw6V+qVdnWnTVtX1urp9+zYmT56Mffv2VfoO1Exu9MTR0REpKSkaZSkpKbCxseFdmzJq06ZNtfminzhxIv78808cPnz4mX/5lXZtOTo66jPESkObtvovU1NTtGzZEteuXdNTdJWLmZkZGjZsCADw8/PDqVOn8P3332PZsmXF6lb360qbtvqv6nJdRUVFITU1VeNuulKpxOHDh7F48WLk5+dDJpNp7GOo64p9bvSkbdu2iIiI0Cjbt2/fU5/hkqbo6Gg4OTkZOgy9EkJg4sSJ2Lp1K/bv34/69es/c5/qem2Vp63+S6lUIiYmxuivq9KoVCrk5+eXuK26XleleVpb/Vd1ua66deuGmJgYREdHq1/+/v4YOnQooqOjiyU2gAGvK712VzYi2dnZ4uzZs+Ls2bMCgJg/f744e/asuHXrlhBCiKlTp4phw4ap69+4cUNYWFiIjz76SFy+fFmEhYUJmUwmwsPDDfURKpS27fXdd9+JP/74Q1y9elXExMSIyZMnC6lUKv766y9DfYQKMW7cOGFraysOHjwokpKS1K8HDx6o6wwbNkxMnTpV/f7o0aPCxMREfPPNN+Ly5cti+vTpwtTUVMTExBjiI1SY8rTVjBkzxJ49e8T169dFVFSUeOONN4RCoRAXL140xEeoUFOnThWHDh0S8fHx4vz582Lq1KlCIpGIvXv3CiF4XT1J27aqztfVf/13tFRlua6Y3JTR46HK/32NGDFCCCHEiBEjROfOnYvt4+vrK8zMzISHh4dYtWpVhcdtKNq217x580SDBg2EQqEQNWvWFC+++KLYv3+/YYKvQCW1EQCNa6Vz587qdnvst99+E40bNxZmZmaiefPmYufOnRUbuAGUp62mTJki6tWrJ8zMzISDg4Po1auXOHPmTMUHbwBvvfWWcHNzE2ZmZqJOnTqiW7du6i9rIXhdPUnbtqrO19V//Te5qSzXlUQIIfR7b4iIiIio4rDPDRERERkVJjdERERkVJjcEBERkVFhckNERERGhckNERERGRUmN0RERGRUmNwQERGRUWFyQ0QAgJs3b0IikSA6OtrQoajFxsbihRdegEKhgK+vr6HDIaIqgskNUSUxcuRISCQSzJ07V6P8jz/+gEQiMVBUhjV9+nRYWloiLi6u2Po0T0pOTsakSZPg4eEBuVwOV1dX9OnT56n7VEcjR45E//79DR0Gkd4xuSGqRBQKBebNm4f09HRDh6IzBQUF5d73+vXr6NChA9zc3FCrVq0S69y8eRN+fn7Yv38/vv76a8TExCA8PBxdunTBhAkTyn1uIqq6mNwQVSKBgYFwdHREaGhoqXW+/PLLYo9oFixYAHd3d/X7x3+hz5kzBw4ODrCzs8PMmTNRVFSEjz76CDVr1kTdunWxatWqYsePjY1Fu3btoFAo4OXlhUOHDmlsv3DhAl566SVYWVnBwcEBw4YNQ1pamnr7iy++iIkTJ2LKlCmoXbs2goKCSvwcKpUKM2fORN26dSGXy+Hr64vw8HD1dolEgqioKMycORMSiQRffvlliccZP348JBIJIiMj8dprr6Fx48Zo3rw5goODceLECXW9hIQE9OvXD1ZWVrCxscHAgQORkpJSrF1XrlyJevXqwcrKCuPHj4dSqcRXX30FR0dH2NvbY/bs2Rrnl0gk+OGHH/DSSy/B3NwcHh4e2Lx5s0admJgYdO3aFebm5qhVqxbeeecd5OTkFPt5ffPNN3ByckKtWrUwYcIEFBYWquvk5+fjww8/hIuLCywtLREQEICDBw+qt69evRp2dnbYs2cPmjVrBisrK/Ts2RNJSUnqz/fzzz9j27ZtkEgkkEgkOHjwIAoKCjBx4kQ4OTlBoVDAzc3tqdcfUZWg99WriKhMRowYIfr16ye2bNkiFAqFuH37thBCiK1bt4onf1WnT58ufHx8NPb97rvvhJubm8axrK2txYQJE0RsbKz46aefBAARFBQkZs+eLa5cuSJmzZolTE1N1eeJj48XAETdunXF5s2bxaVLl8To0aOFtbW1SEtLE0IIkZ6eLurUqSNCQkLE5cuXxZkzZ0T37t1Fly5d1Ofu3LmzsLKyEh999JGIjY0VsbGxJX7e+fPnCxsbG7FhwwYRGxsrPv74Y2FqaiquXLkihBAiKSlJNG/eXHzwwQciKSlJZGdnFzvGvXv3hEQiEXPmzHlq2yqVSuHr6ys6dOggTp8+LU6cOCH8/Pw0Fm+dPn26sLKyEgMGDBAXL14U27dvF2ZmZiIoKEhMmjRJxMbGipUrVwoA4sSJE+r9AIhatWqJFStWiLi4OPH5558LmUwmLl26JIQQIicnRzg5OYlXX31VxMTEiIiICFG/fn2NxQVHjBghbGxsxLvvvisuX74sduzYISwsLMTy5cvVdUaPHi3atWsnDh8+LK5duya+/vprIZfL1e21atUqYWpqKgIDA8WpU6dEVFSUaNasmRgyZIgQQojs7GwxcOBA0bNnT/WK6vn5+eLrr78Wrq6u4vDhw+LmzZvi77//FuvXr39qexJVdkxuiCqJx8mNEEK88MIL4q233hJClD+5cXNzE0qlUl3WpEkT0bFjR/X7oqIiYWlpKTZs2CCE+De5mTt3rrpOYWGhqFu3rpg3b54QQohZs2aJHj16aJz79u3bAoCIi4sTQjxKblq2bPnMz+vs7Cxmz56tUda6dWsxfvx49XsfHx8xffr0Uo9x8uRJAUBs2bLlqefau3evkMlkIiEhQV128eJFAUBERkYKIR61q4WFhcjKylLXCQoKEu7u7sXaMTQ0VP0egHj33Xc1zhcQECDGjRsnhBBi+fLlokaNGiInJ0e9fefOnUIqlYrk5GQhxL8/r6KiInWd119/XQwaNEgIIcStW7eETCYTiYmJGufp1q2bCAkJEUI8Sm4AiGvXrqm3h4WFCQcHB/X7J6+xxyZNmiS6du0qVCpVqe1HVNXwsRRRJTRv3jz8/PPPuHz5crmP0bx5c0il//6KOzg4wNvbW/1eJpOhVq1aSE1N1divbdu26n+bmJjA399fHce5c+dw4MABWFlZqV9NmzYF8Kh/zGN+fn5PjS0rKwt37txB+/btNcrbt2+v1WcWQpSp3uXLl+Hq6gpXV1d1maenJ+zs7DTO5+7uDmtra/V7BwcHeHp6FmvHp7XZ4/ePj3v58mX4+PjA0tJSvb19+/ZQqVSIi4tTlzVv3hwymUz93snJSX2emJgYKJVKNG7cWKPtDx06pNHuFhYWaNCgQYnHKM3IkSMRHR2NJk2a4L333sPevXufWp+oKjAxdABEVFynTp0QFBSEkJAQjBw5UmObVCot9qX+ZN+Mx0xNTTXeSySSEstUKlWZ48rJyUGfPn0wb968YtucnJzU/37yi1yfGjVqBIlEgtjYWJ0cTx9t9jznfnyenJwcyGQyREVFaSRAAGBlZfXUYzwrAWzVqhXi4+Oxe/du/PXXXxg4cCACAwOL9Rsiqkp454aokpo7dy527NiB48ePa5TXqVMHycnJGl9aupyb5slOuEVFRYiKikKzZs0APPoivHjxItzd3dGwYUONlzYJjY2NDZydnXH06FGN8qNHj8LT07PMx6lZsyaCgoIQFhaG3NzcYtszMjIAAM2aNcPt27dx+/Zt9bZLly4hIyNDq/OV5sk2e/z+cZs1a9YM586d04jv6NGjkEqlaNKkSZmO37JlSyiVSqSmphZrd0dHxzLHaWZmBqVSWazcxsYGgwYNwooVK7Bx40b8/vvvuH//fpmPS1TZMLkhqqS8vb0xdOhQLFy4UKP8xRdfxN27d/HVV1/h+vXrCAsLw+7du3V23rCwMGzduhWxsbGYMGEC0tPT8dZbbwEAJkyYgPv372Pw4ME4deoUrl+/jj179mDUqFElfmk+zUcffYR58+Zh48aNiIuLw9SpUxEdHY3JkydrHa9SqUSbNm3w+++/4+rVq7h8+TIWLlyoflwUGBiobs8zZ84gMjISw4cPR+fOneHv76/V+UqyadMmrFy5EleuXMH06dMRGRmJiRMnAgCGDh0KhUKBESNG4MKFCzhw4AAmTZqEYcOGwcHBoUzHb9y4MYYOHYrhw4djy5YtiI+PR2RkJEJDQ7Fz584yx+nu7o7z588jLi4OaWlpKCwsxPz587FhwwbExsbiypUr2LRpExwdHWFnZ1eepiCqFJjcEFViM2fOLPYIpFmzZliyZAnCwsLg4+ODyMhIfPjhhzo759y5czF37lz4+PjgyJEj2L59O2rXrg0A6rstSqUSPXr0gLe3N6ZMmQI7OzuNfill8d577yE4OBgffPABvL29ER4eju3bt6NRo0ZaHcfDwwNnzpxBly5d8MEHH8DLywvdu3dHREQEfvjhBwCPHs9s27YNNWrUQKdOnRAYGAgPDw9s3LhRq3OVZsaMGfj111/RokULrFmzBhs2bFDfEbKwsMCePXtw//59tG7dGgMGDEC3bt2wePFirc6xatUqDB8+HB988AGaNGmC/v3749SpU6hXr16ZjzFmzBg0adIE/v7+qFOnDo4ePQpra2t89dVX8Pf3R+vWrXHz5k3s2rVL658nUWUiEWXtkUdERMVIJBJs3bqVM/8SVSJMzYmIiMioMLkhIiIio8Kh4EREz4FP9okqH965ISIiIqPC5IaIiIiMCpMbIiIiMipMboiIiMioMLkhIiIio8LkhoiIiIwKkxsiIiIyKkxuiIiIyKgwuSEiIiKj8n/fm8NCxAAaYQAAAABJRU5ErkJggg=="/>
          <p:cNvSpPr>
            <a:spLocks noChangeAspect="1" noChangeArrowheads="1"/>
          </p:cNvSpPr>
          <p:nvPr/>
        </p:nvSpPr>
        <p:spPr bwMode="auto">
          <a:xfrm>
            <a:off x="1682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sp>
        <p:nvSpPr>
          <p:cNvPr id="1036" name="AutoShape 12" descr="data:image/png;base64,iVBORw0KGgoAAAANSUhEUgAAAjcAAAHHCAYAAABDUnkqAAAAOXRFWHRTb2Z0d2FyZQBNYXRwbG90bGliIHZlcnNpb24zLjYuMCwgaHR0cHM6Ly9tYXRwbG90bGliLm9yZy89olMNAAAACXBIWXMAAA9hAAAPYQGoP6dpAABxBUlEQVR4nO3deXhM1/8H8PfMJJnJHltWkYg9EgkJqb0IUWppqxS1tVRtpekmXSi+hC6qiFpaFKVKKYqgsdUaQoglsYVoZBGyk23m/P7wMzVNQiZmMsnk/XqeeR5z7rn3fubkxnxy71kkQggBIiIiIiMhNXQARERERLrE5IaIiIiMCpMbIiIiMipMboiIiMioMLkhIiIio8LkhoiIiIwKkxsiIiIyKkxuiIiIyKgwuSEiIiKjwuSGqBQjR46Eu7t7ufZ1d3fHyJEjdRpPWT1P3PpSGWMqD3d3d7z88suGDoOInoHJDVVqq1evhkQiKfV14sQJQ4dY5aSmpsLExARvvvlmqXWys7Nhbm6OV199tQIjoydlZWVhxowZ8PHxgZWVFczNzeHl5YVPPvkEd+7cMXR4Vd6xY8fw5ZdfIiMjw9ChkB6YGDoAorKYOXMm6tevX6y8YcOGBojm2eLi4iCVVs6/Hezt7dG9e3ds27YNDx48gIWFRbE6W7ZsQV5e3lMTIG2sWLECKpVKJ8eqDm7cuIHAwEAkJCTg9ddfxzvvvAMzMzOcP38eP/30E7Zu3YorV64YOswq7dixY5gxYwZGjhwJOzs7Q4dDOsbkhqqEl156Cf7+/oYOo8zkcrmhQ3iqoUOHIjw8HNu3b8cbb7xRbPv69etha2uL3r17P9d5cnNzYWlpCVNT0+c6TnVSVFSEV199FSkpKTh48CA6dOigsX327NmYN2+egaIjqhoq55+WRFqaPn06pFIpIiIiNMof/8V77tw5AMDBgwchkUiwceNGfPrpp3B0dISlpSX69u2L27dvP/M833zzDdq1a4datWrB3Nwcfn5+2Lx5c7F6/+1z8/jx2tGjRxEcHIw6derA0tISr7zyCu7evVts/927d6Njx46wtLSEtbU1evfujYsXLxar98cff8DLywsKhQJeXl7YunXrMz8DALzyyiuwtLTE+vXri21LTU1FREQEBgwYALlcjr///huvv/466tWrB7lcDldXV7z//vt4+PChxn4jR46ElZUVrl+/jl69esHa2hpDhw5Vb/tvn5uytqVEIsHEiRPVn1Uul6N58+YIDw8vVjcxMRFvv/02nJ2dIZfLUb9+fYwbNw4FBQXqOhkZGZgyZQpcXV0hl8vRsGFDzJs3T6s7S3v37oWvry8UCgU8PT2xZcsW9bYbN25AIpHgu+++K7bfsWPHIJFIsGHDhlKP/fvvv+PcuXP47LPPiiU2AGBjY4PZs2drlG3atAl+fn4wNzdH7dq18eabbyIxMVGjzuOfT0JCAl5++WVYWVnBxcUFYWFhAICYmBh07doVlpaWcHNzK3ZtPL6GDx8+jLFjx6JWrVqwsbHB8OHDkZ6eXizOJUuWoHnz5pDL5XB2dsaECROKPQJ68cUX4eXlhUuXLqFLly6wsLCAi4sLvvrqq2LHy8/Px/Tp09GwYUP1dfjxxx8jPz9fo15Zrpcvv/wSH330EQCgfv366sfcN2/eLHZeqqIEUSW2atUqAUD89ddf4u7duxqvtLQ0db2CggLRsmVL4ebmJrKysoQQQoSHhwsAYtasWep6Bw4cEACEt7e3aNGihZg/f76YOnWqUCgUonHjxuLBgwfquiNGjBBubm4a8dStW1eMHz9eLF68WMyfP1+0adNGABB//vmnRj03NzcxYsSIYp+jZcuWomvXrmLRokXigw8+EDKZTAwcOFBj3zVr1giJRCJ69uwpFi1aJObNmyfc3d2FnZ2diI+PV9fbs2ePkEqlwsvLS8yfP1989tlnwtbWVjRv3rxY3CUZMmSIMDMzE/fu3dMoX7hwoQAg9u/fL4QQYtKkSaJXr15izpw5YtmyZeLtt98WMplMDBgwQGO/ESNGCLlcLho0aCBGjBghli5dKtasWfPcbQlA+Pj4CCcnJzFr1iyxYMEC4eHhISwsLDSugcTEROHs7CwsLCzElClTxNKlS8UXX3whmjVrJtLT04UQQuTm5ooWLVqIWrVqiU8//VQsXbpUDB8+XEgkEjF58uRntpmbm5to3LixsLOzE1OnThXz588X3t7eQiqVir1796rrtW/fXvj5+RXbf/z48cLa2lrk5uaWeo4hQ4YIACIhIeGZ8Qjx77XVunVr8d1334mpU6cKc3Nz4e7urv7cQjz6GSgUCuHp6SneffddERYWJtq1aycAiFWrVglnZ2fx0UcfiUWLFonmzZsLmUwmbty4Uew83t7eomPHjmLhwoViwoQJQiqVik6dOgmVSqWuO336dAFABAYGikWLFomJEycKmUwmWrduLQoKCtT1OnfuLJydnYWrq6uYPHmyWLJkiejatasAIHbt2qWup1QqRY8ePdQ/22XLlomJEycKExMT0a9fP432KMv1cu7cOTF48GABQHz33Xdi7dq1Yu3atSInJ6dMbU6VH5MbqtQe/4da0ksul2vUjYmJEWZmZmL06NEiPT1duLi4CH9/f1FYWKiu8zi5cXFxUSdBQgjx22+/CQDi+++/V5eV9IX8ZPIjxKOkysvLS3Tt2lWjvLTkJjAwUONL4P333xcymUxkZGQIIYTIzs4WdnZ2YsyYMRrHS05OFra2thrlvr6+wsnJSb2vEELs3btXAChTcrNz504BQCxbtkyj/IUXXhAuLi5CqVSW+JmFECI0NFRIJBJx69YtddmIESMEADF16tRi9Z+nLQEIMzMzce3aNXXZuXPnBACxaNEiddnw4cOFVCoVp06dKnb+x20+a9YsYWlpKa5cuaKxferUqUImkz0zoXBzcxMAxO+//64uy8zMFE5OTqJly5bqsmXLlgkA4vLlyxqfr3bt2hrXRUlatmwpbG1tn1rnyWPa29sLLy8v8fDhQ3X5n3/+KQCIadOmqcse/3zmzJmjLktPTxfm5uZCIpGIX3/9VV0eGxsrAIjp06eryx5fw35+fhoJyldffSUAiG3btgkhhEhNTRVmZmaiR48e6mtICCEWL14sAIiVK1eqyzp37iwAqJNgIYTIz88Xjo6O4rXXXlOXrV27VkilUvH3339rfP6lS5cKAOLo0aPqsrJeL19//bUAoPEHAxkPPpaiKiEsLAz79u3TeO3evVujjpeXF2bMmIEff/wRQUFBSEtLw88//wwTk+Jdy4YPHw5ra2v1+wEDBsDJyQm7du16ahzm5ubqf6enpyMzMxMdO3bEmTNnyvQ53nnnHUgkEvX7jh07QqlU4tatWwCAffv2ISMjA4MHD0ZaWpr6JZPJEBAQgAMHDgAAkpKSEB0djREjRsDW1lZ9vO7du8PT07NMsfTo0QN16tTRePwQHx+PEydOYPDgweoO0U9+5tzcXKSlpaFdu3YQQuDs2bPFjjtu3LgynV+btgwMDESDBg3U71u0aAEbGxvcuHEDAKBSqfDHH3+gT58+JfbNetzmmzZtQseOHVGjRg2N9g0MDIRSqcThw4efGbezszNeeeUV9fvHj2bOnj2L5ORkAMDAgQOhUCjwyy+/qOvt2bMHaWlpz+yknZWVpXFtPs3p06eRmpqK8ePHQ6FQqMt79+6Npk2bYufOncX2GT16tPrfdnZ2aNKkCSwtLTFw4EB1eZMmTWBnZ6du3ye98847Gn2oxo0bBxMTE/Xvzl9//YWCggJMmTJFo1P9mDFjYGNjUywmKysrjTYxMzNDmzZtNM69adMmNGvWDE2bNtX4uXXt2hUA1L8Xjz3reiHjxw7FVCW0adOmTB2KP/roI/z666+IjIzEnDlzSv2ib9SokcZ7iUSChg0bPvOZ+59//on//e9/iI6O1njW/2TC8jT16tXTeF+jRg0AUPdZuHr1KgCo/9P+LxsbGwBQJ0P//RzAoy+msiRbJiYmGDRoEJYsWYLExES4uLioE53HfWUAICEhAdOmTcP27duL9a3IzMwsdsy6des+89yAdm3533YDHrXd43ju3r2LrKwseHl5PfWcV69exfnz51GnTp0St6empj4z7oYNGxaLsXHjxgCAmzdvwtHREXZ2dujTpw/Wr1+PWbNmAQB++eUXuLi4lPqzfUybL+HH10GTJk2KbWvatCmOHDmiUaZQKIp9dltbW9StW7fYZ7K1tS2xL81/rzkrKys4OTmpf3dKi8nMzAweHh7q7Y+VdO4aNWrg/Pnz6vdXr17F5cuXy/xze9b1QsaPyQ0ZlRs3bqgThJiYGJ0e+++//0bfvn3RqVMnLFmyBE5OTjA1NcWqVatK7JhbEplMVmK5EAIA1J1a165dC0dHx2L1SroL9TzefPNNLF68GBs2bMCHH36IDRs2wNPTE76+vgAApVKJ7t274/79+/jkk0/QtGlTWFpaIjExESNHjizWCVcul5dpCLy2bfmsdisrlUqF7t274+OPPy5x++MkRReGDx+OTZs24dixY/D29sb27dsxfvz4Z7ZP06ZNcfbsWdy+fRuurq46iwcovR111b7lUZZzq1QqeHt7Y/78+SXW/W87GfLzUOXA5IaMhkqlwsiRI2FjY4MpU6Zgzpw5GDBgQIkT0T1OgB4TQuDatWto0aJFqcf//fffoVAosGfPHo2h3qtWrdLZZ3h8K93e3h6BgYGl1nNzcwNQ/HMAj+bYKauAgAA0aNAA69evR/fu3XHx4kWNkTgxMTG4cuUKfv75ZwwfPlxdvm/fvjKfoyS6bss6derAxsYGFy5ceGq9Bg0aICcn56lt+yzXrl2DEELjbsPjOWeeHBHWs2dP1KlTB7/88gsCAgLw4MEDDBs27JnH79OnDzZs2IB169YhJCTkqXUfXwdxcXHF7gjFxcWpt+vS1atX0aVLF/X7nJwcJCUloVevXsVi8vDwUNcrKChAfHx8udq+QYMGOHfuHLp161bmu6TPoqvjUOXEPjdkNObPn49jx45h+fLlmDVrFtq1a4dx48YhLS2tWN01a9YgOztb/X7z5s1ISkrCSy+9VOrxZTIZJBIJlEqluuzmzZv4448/dPYZgoKCYGNjgzlz5qCwsLDY9sfDxp2cnODr64uff/5Z49HQvn37cOnSJa3OOXToUJw9exbTp0+HRCLBkCFD1Nse/wX85F+8Qgh8//33Wp3jv3TdllKpFP3798eOHTtw+vTpYtsfxz9w4EAcP34ce/bsKVYnIyMDRUVFzzzXnTt3NIbcZ2VlYc2aNfD19dW422ZiYoLBgwfjt99+w+rVq+Ht7f3U5PmxAQMGwNvbG7Nnz8bx48eLbc/OzsZnn30GAPD394e9vT2WLl2q8Whv9+7duHz58nPPU1SS5cuXa1ybP/zwA4qKitS/O4GBgTAzM8PChQs1rpuffvoJmZmZ5Ypp4MCBSExMxIoVK4pte/jwIXJzc7U+pqWlJQBwhmIjxTs3VCXs3r0bsbGxxcrbtWsHDw8PXL58GV988QVGjhyJPn36AHg0L4evry/Gjx+P3377TWO/mjVrokOHDhg1ahRSUlKwYMECNGzYEGPGjCk1ht69e2P+/Pno2bMnhgwZgtTUVISFhaFhw4Ya/QOeh42NDX744QcMGzYMrVq1whtvvIE6deogISEBO3fuRPv27bF48WIAQGhoKHr37o0OHTrgrbfewv3797Fo0SI0b94cOTk5ZT7nm2++iZkzZ2Lbtm1o3769xt2Hpk2bokGDBvjwww+RmJgIGxsb/P7778/dd0EfbTlnzhzs3bsXnTt3xjvvvINmzZohKSkJmzZtwpEjR2BnZ4ePPvoI27dvx8svv4yRI0fCz88Pubm5iImJwebNm3Hz5k3Url37qedp3Lgx3n77bZw6dQoODg5YuXIlUlJSSrzrNHz4cCxcuBAHDhwo88R7pqam2LJlCwIDA9GpUycMHDgQ7du3h6mpKS5evIj169ejRo0amD17NkxNTTFv3jyMGjUKnTt3xuDBg5GSkoLvv/8e7u7ueP/998vVlk9TUFCAbt26YeDAgYiLi8OSJUvQoUMH9O3bF8Cju2ghISGYMWMGevbsib59+6rrtW7dulyzXg8bNgy//fYb3n33XRw4cADt27eHUqlEbGwsfvvtN+zZs0frST79/PwAAJ999hneeOMNmJqaok+fPuqkh6o4wwzSIiqbpw0Fx//Pz1FUVCRat24t6tatqzEsWgghvv/+ewFAbNy4UQjx71DwDRs2iJCQEGFvby/Mzc1F7969NYY1C1Hy8OWffvpJNGrUSMjlctG0aVOxatUq9ZweTyptKPh/hyk/jufAgQPFyoOCgoStra1QKBSiQYMGYuTIkeL06dMa9X7//XfRrFkzIZfLhaenp9iyZUuJcT9L69atBQCxZMmSYtsuXbokAgMDhZWVlahdu7YYM2aMemjtqlWr1PVGjBghLC0tSzz+87QlADFhwoRix/xvGwshxK1bt8Tw4cNFnTp1hFwuFx4eHmLChAkiPz9fXSc7O1uEhISIhg0bCjMzM1G7dm3Rrl078c0332gMcS6Jm5ub6N27t9izZ49o0aKFOvZNmzaVuk/z5s2FVCoV//zzz1OP/V/p6eli2rRpwtvbW1hYWAiFQiG8vLxESEiISEpK0qi7ceNG0bJlSyGXy0XNmjXF0KFDi52vtJ9P586dRfPmzUv9rI89voYPHTok3nnnHVGjRg1hZWUlhg4dWmyuJCEeDf1u2rSpMDU1FQ4ODmLcuHEa8+487dwlXS8FBQVi3rx5onnz5kIul4saNWoIPz8/MWPGDJGZmamup831MmvWLOHi4iKkUimHhRsZiRDsYUXVx8GDB9GlSxds2rQJAwYMMHQ4VA20bNkSNWvWLDZ7dlWzevVqjBo1CqdOnapSS6FQ9cQ+N0REenL69GlER0drdMYmIv1jnxsiIh27cOECoqKi8O2338LJyQmDBg0ydEhE1Qrv3BAR6djmzZsxatQoFBYWYsOGDRqzBxOR/rHPDRERERkV3rkhIiIio8LkhoiIiIxKtetQrFKpcOfOHVhbW3P6bSIioipCCIHs7Gw4Ozs/c422apfc3LlzR+eL0REREVHFuH37NurWrfvUOtUuubG2tgbwqHFsbGwMHA0RERGVRVZWFlxdXdXf409T7ZKbx4+ibGxsmNwQERFVMWXpUsIOxURERGRUmNwQERGRUWFyQ0REREaFyQ0REREZFSY3REREZFSY3BAREZFRYXJDRERERoXJDRERERkVJjdERERkVKrdDMVERESkH0qVQGT8faRm58HeWoE29WtCJq34RaoNeufm8OHD6NOnD5ydnSGRSPDHH388c5+DBw+iVatWkMvlaNiwIVavXq33OImIiOjpwi8kocO8/Ri84gQm/xqNwStOoMO8/Qi/kFThsRg0ucnNzYWPjw/CwsLKVD8+Ph69e/dGly5dEB0djSlTpmD06NHYs2ePniMlIiKi0oRfSMK4dWeQlJmnUZ6cmYdx685UeIIjEUKICj1jKSQSCbZu3Yr+/fuXWueTTz7Bzp07ceHCBXXZG2+8gYyMDISHh5fpPFlZWbC1tUVmZiYXziQiInpOSpVAh3n7iyU2j0kAONoqcOSTrs/1iEqb7+8q1aH4+PHjCAwM1CgLCgrC8ePHS90nPz8fWVlZGi8iIiLSjcj4+6UmNgAgACRl5iEy/n6FxVSlkpvk5GQ4ODholDk4OCArKwsPHz4scZ/Q0FDY2tqqX66urhURKhERUbWQml16YlOeerpQpZKb8ggJCUFmZqb6dfv2bUOHREREZBRSs/OwITKhTHXtrRV6juZfVWoouKOjI1JSUjTKUlJSYGNjA3Nz8xL3kcvlkMvlFREeERFRtaBSCfx66jbm7r6MrLyip9Z93OemTf2aFRMcqlhy07ZtW+zatUujbN++fWjbtq2BIiIiIqperqZkI2RLDE7fSgcAeLnYoE8LZ8zdHQvgUR+bxx53H57ex7NC57sxaHKTk5ODa9euqd/Hx8cjOjoaNWvWRL169RASEoLExESsWbMGAPDuu+9i8eLF+Pjjj/HWW29h//79+O2337Bz505DfQQiIqJqIb9IicX7r2HpoesoVApYmMkQ3L0xRrZzh4lMCrdaFpix45JG52JHWwWm9/FETy+nCo3VoMnN6dOn0aVLF/X74OBgAMCIESOwevVqJCUlISHh32d59evXx86dO/H+++/j+++/R926dfHjjz8iKCiowmMnIiKqTqQSCfZdSkGhUiCwmT1m9POCi92/XUJ6ejmhu6djpZihuNLMc1NROM8NERFR2dzPLYClXAa5iQwAcO52Bu5kPERPL0dIJBWbtBjtPDdERESkf0IIbI76B92+PYhlh26oy31c7fCSt1OFJzbaYnJDREREavFpuRj640l8uOkc0h8UIuJyCpSqqvWQp0qNliIiIiL9KChSYdmh61h04BoKilRQmEoxuVtjjO5Y3yD9Zp4HkxsiIqJq7uKdTEz5NRpXU3MAAB0b1cbs/t6oV8vCwJGVD5MbIiKias7SzAQJ9x+gtpUZvnjZE319nCt9v5qnYXJDRERUzQghEJOYiRZ17QAA7rUtsfRNP7SsZwc7CzPDBqcD7FBMRERUjdy+/wAjV51C38VHEXXr35W6uzS1N4rEBuCdGyIiomqhUKnCT0fiseCvK8grVMFMJsXVlBz4uVXcmk8VhckNERGRkYu+nYGpv59HbHI2AOAFj5qY84o3POpYGTgy/WByQ0REZMTm743DogPXIARgZ2GKz3o1wwC/ulW6w/CzMLkhIiIyYq41LSAE8GpLF3zWuxlqWckNHZLeMbkhIiIyIncyHuJOxkP4uz/qSzPAry4aOVjD19XOsIFVICY3RERERkCpEvj52E18uzcOVgoT7AvuDBuFKSQSSbVKbAAmN0RERFXehcRMfLo1Buf/yQQANHWyQdbDQtgoTA0cmWEwuSEiIqqicvOL8N2+K1h5NB4qAVgrTDD1paYY3LoepFVsPShdYnJDRERUBWU+KESvhX8jMeMhAODlFk6Y1scT9tYKA0dmeExuiIiIqiBbC1P4u9cAbgL/e8ULXZrYGzqkSoPJDRERURWgUglsOJWArk3t4WRrDgCY0bc5zEyksDDj1/mT2BpERESVXFxyNkK2nMeZhAwENXfAsmH+AGA0a0HpGpMbIiKiSiqvUImFEVex/PANFKkELM1keMGjFoQQRj3D8PNickNERFQJ/X31Lj7begEJ9x8AAHp4OmBGv+bqR1JUOiY3RERElcy26ERM/jUaAOBoo8CMfs0R1NzRsEFVIUxuiIiIKpnung6oV9MCXZva44MejWFdTSfjKy8mN0RERAZ2/W4O1p24hS96e0IqlcDCzAThUzpyFFQ5sdWIiIgMJL9IiR8OXseSA9dRoFShQR0rvPmCGwAwsXkObDkiIiIDOHnjHj7dGoPrd3MBAC82qYPOjesYOCrjwOSGiIioAmU8KEDorlhsPH0bAFDbSo7pfTzxcgsnDu/WESY3REREFWjyr9E4dOUuAGBIQD18EtQUthbsMKxLTG6IiIgq0Ic9miAlKw//6+8Ff/eahg7HKDG5ISIi0pNCpQor/r4BIYAJXRoCALzr2mLXex0hlfIRlL4wuSEiItKDqFvp+HRLDOJSsmEqk6BPC2fUq2UBAExs9IzJDRERkQ5l5RXiq/BY/HIyAUIANS3N8HnvZnCtyWUTKgqTGyIiIh0QQmD3hWR8uf0iUrPzAQAD/Ori017NUNOSq3dXJCY3REREOnA3Jx/Bv0Ujr1CF+rUtMfsVL7RrUNvQYVVLTG6IiIjKSQihnpvG3lqBj4OaIuNBAcZ3aQiFqczA0VVfUkMHQEREVBXF/JOJvouP4uSNe+qytzrUR3CPJkxsDIzJDRERkRZy84swc8cl9As7gpjETMwLjzV0SPQfBk9uwsLC4O7uDoVCgYCAAERGRpZat7CwEDNnzkSDBg2gUCjg4+OD8PDwCoyWiIiqs78upaD7/ENYeTQeKgH083XGsmH+hg6L/sOgfW42btyI4OBgLF26FAEBAViwYAGCgoIQFxcHe3v7YvU///xzrFu3DitWrEDTpk2xZ88evPLKKzh27BhatmxpgE9ARETVQXJmHr7cfhHhF5MBAK41zfG//t5c6LKSkgghhKFOHhAQgNatW2Px4sUAAJVKBVdXV0yaNAlTp04tVt/Z2RmfffYZJkyYoC577bXXYG5ujnXr1pXpnFlZWbC1tUVmZiZsbGx080GIiMiobYtOxORfoyGTSjCmowcmd2sEczP2q6lI2nx/G+zOTUFBAaKiohASEqIuk0qlCAwMxPHjx0vcJz8/HwqFQqPM3NwcR44cKfU8+fn5yM/PV7/Pysp6zsiJiKg6eFigVCcwfX2ccSExE6+0rAtPZ/5hXNkZrM9NWloalEolHBwcNModHByQnJxc4j5BQUGYP38+rl69CpVKhX379mHLli1ISkoq9TyhoaGwtbVVv1xdXXX6OYiIyLg8LFAidPdldP32IDIfFAIAJBIJPuvtycSmijB4h2JtfP/992jUqBGaNm0KMzMzTJw4EaNGjYJUWvrHCAkJQWZmpvp1+/btCoyYiIiqkkNX7qLHgkNYdugGkjLz8GfMHUOHROVgsMdStWvXhkwmQ0pKikZ5SkoKHB0dS9ynTp06+OOPP5CXl4d79+7B2dkZU6dOhYeHR6nnkcvlkMvlOo2diIiMy93sfMz68xK2n3uUzDjbKjCznxcCPR2esSdVRga7c2NmZgY/Pz9ERESoy1QqFSIiItC2bdun7qtQKODi4oKioiL8/vvv6Nevn77DJSIiI/VrZAK6fXsQ28/dgVQCvNW+PvYGd2ZiU4UZdCh4cHAwRowYAX9/f7Rp0wYLFixAbm4uRo0aBQAYPnw4XFxcEBoaCgA4efIkEhMT4evri8TERHz55ZdQqVT4+OOPDfkxiIioCjt1Mx1ZeUVo7myDua+2gHddW0OHRM/JoMnNoEGDcPfuXUybNg3Jycnw9fVFeHi4upNxQkKCRn+avLw8fP7557hx4wasrKzQq1cvrF27FnZ2dgb6BEREVNXkFSrxoECpXqn7s97N4OVig2EvuMFEVqW6olIpDDrPjSFwnhsiourr2PU0fL71AurXtsSPI/zVi15S5Vcl5rkhIiKqKOm5BZi96zI2R/0DAMjJL8Ld7HzY2yiesSdVRUxuiIjIaAkhsPVsIv638zLu5xZAIgGGBtTDxz2bwkZhaujwSE+Y3BARkVFKzc7D+xujcfTaPQBAEwdrzHnVG35uNQwcGekbkxsiIjJKNgpT/JP+EHITKd7r1gjvdPKAKTsMVwtMboiIyGjE/JMJT2cbyKQSKExl+P6NlqhhYQq3WpaGDo0qEFNYIiKq8jIfFCJkSwz6LD6Ctcdvqst9Xe2Y2FRD5Upu1q5di/bt28PZ2Rm3bt0CACxYsADbtm3TaXBERERPI4TAjnN30G3+IWyITAAA3Lr/wMBRkaFpndz88MMPCA4ORq9evZCRkQGlUgkAsLOzw4IFC3QdHxERUYlu33+AUatPYdKGs0jLyUeDOpbY+M4LmN6nuaFDIwPTOrlZtGgRVqxYgc8++wwymUxd7u/vj5iYGJ0GR0REVJLt5+6gx3eHcTDuLsxkUrwf2Bi7JndEgEctQ4dGlYDWHYrj4+PRsmXLYuVyuRy5ubk6CYqIiOhpGtaxQoFShYD6NTHnVW80qGNl6JCoEtE6ualfvz6io6Ph5uamUR4eHo5mzZrpLDAiIqLHcvKLcPLGPXRr9mjtQU9nG2wd3w7eLrZcQoGK0Tq5CQ4OxoQJE5CXlwchBCIjI7FhwwaEhobixx9/1EeMRERUje25mIzp2y4iLScff77XAU0dH60r1KKunWEDo0pL6+Rm9OjRMDc3x+eff44HDx5gyJAhcHZ2xvfff4833nhDHzESEVE1lJT5ENO3XcTeSykAALdaFsjNVxo4KqoKnmtV8AcPHiAnJwf29va6jEmvuCo4EVHlplQJrDl+E9/siUNugRImUgnGdvbApK6NoDCVPfsAZJT0uip4fHw8ioqK0KhRI1hYWMDCwgIAcPXqVZiamsLd3b1cQRMREQkhMOynkzh2/dF6UK3q2SH01RZo4mht4MioKtF6KPjIkSNx7NixYuUnT57EyJEjdRETERFVUxKJBIHNHGAtN8H/+nth87vtmNiQ1rR+LGVjY4MzZ86gYcOGGuXXrl2Dv78/MjIydBmfzvGxFBFR5XIgNhUWZjL1HDVKlcC93HzYWysMHBlVJnp9LCWRSJCdnV2sPDMzUz1bMRER0bOkZuVhxo5L2BmTBPdaFgif0gkKUxlkUgkTG3ouWj+W6tSpE0JDQzUSGaVSidDQUHTo0EGnwRERkfFRqQTWnbiFbvMPYWdMEqQSoLunA8o/vIVIk9Z3bubNm4dOnTqhSZMm6NixIwDg77//RlZWFvbv36/zAImIyHjEJWfj060xiLqVDgDwdrFF6Kve8HKxNXBkZEy0vnPj6emJ8+fPY+DAgUhNTUV2djaGDx+O2NhYeHl56SNGIiIyAldSstF74d+IupUOSzMZpr3siT8mtGdiQzr3XPPcVEXsUExEZBhCCLy1+hRkUilm9msOZztzQ4dEVYheOxQDQEZGBiIjI5GamgqVSqWxbfjw4eU5JBERGZl7OflY8NdVBHdvjBqWZpBIJFgy1A8KUynXgyK90jq52bFjB4YOHYqcnBzY2NhoXKASiYTJDRFRNSeEwKaofzBn12VkPChEXqESX7/uAwAwN+MMw6R/Wic3H3zwAd566y3MmTNHPTsxERERANy4m4NPt8bgxI37AICmjtYYElDPwFFRdaN1cpOYmIj33nuPiQ0REanlFymx9OANhB24hgKlCgpTKaYENsbbHerDVKb12BWi56J1chMUFITTp0/Dw8NDH/EQEVEVtHj/NSzafw0A0KlxHfyvnxfq1eIfwWQYWic3vXv3xkcffYRLly7B29sbpqamGtv79u2rs+CIiKhqGN3BA/supWDciw3Q18eZHYbJoLQeCi6Vln57USKRVPolGDgUnIjo+QghsP3cHRyKu4tvB/qoExkhBJMa0hu9DgX/79BvIiKqPhLuPcDn2y7g8JW7AIAgL0cENXcEACY2VGmUa54bIiKqXgqVKvz4dzy+j7iCvEIVzEykeK9rQ3RpYm/o0IiKKVdyk5ubi0OHDiEhIQEFBQUa29577z2dBEZERJXDmYR0fLolBrHJ2QCAdg1qYfYr3qhf29LAkRGVTOvk5uzZs+jVqxcePHiA3Nxc1KxZE2lpabCwsIC9vT2TGyIiI6JUCXy06Ryu381FDQtTfN7bE6+2cuEjKKrUtJ584P3330efPn2Qnp4Oc3NznDhxArdu3YKfnx+++eYbfcRIREQVSAgBlerRWBOZVIL/9ffGa63qIuKDF/GaX10mNlTpaT1ays7ODidPnkSTJk1gZ2eH48ePo1mzZjh58iRGjBiB2NhYfcWqExwtRUTVnVIlEBl/H6nZebC3VqBN/ZqQSR8lLIkZDzF92wUE1K+FMZ04nxlVHnodLWVqaqoeDm5vb4+EhAQ0a9YMtra2uH37dvkiJiKiChF+IQkzdlxCUmaeuszJVoHPezdDclY+vt0bhwcFSkTG38eQgHqwlHPcCVU9Wl+1LVu2xKlTp9CoUSN07twZ06ZNQ1paGtauXQsvLy99xEhERDoQfiEJ49adwX9v1ydl5mHC+rPq9/5uNRD6qjcTG6qytO5zM2fOHDg5OQEAZs+ejRo1amDcuHG4e/culi9frnUAYWFhcHd3h0KhQEBAACIjI59af8GCBWjSpAnMzc3h6uqK999/H3l5eU/dh4ioulOqBGbsuFQssXmSBMDsV7zw29i2aORgXVGhEemc1mm5v7+/+t/29vYIDw8v98k3btyI4OBgLF26FAEBAViwYAGCgoIQFxcHe/vicyesX78eU6dOxcqVK9GuXTtcuXIFI0eOhEQiwfz588sdBxGRsYuMv6/xKKokAoBHbStIpewwTFWbQZdqnT9/PsaMGYNRo0bB09MTS5cuhYWFBVauXFli/WPHjqF9+/YYMmQI3N3d0aNHDwwePPiZd3uIiKq71Oyy3eEuaz2iyqxMd25atWqFiIgI1KhRAy1btnzqMMAzZ86U6cQFBQWIiopCSEiIukwqlSIwMBDHjx8vcZ927dph3bp1iIyMRJs2bXDjxg3s2rULw4YNK9M5iYiqK3trhU7rEVVmZUpu+vXrB7lcDgDo37+/Tk6clpYGpVIJBwcHjXIHB4dSh5MPGTIEaWlp6NChA4QQKCoqwrvvvotPP/201PPk5+cjPz9f/T4rK0sn8RMRVSXOdgqYSCUoUpXc60YCwNH20bBwoqquTMnN9OnTAQBKpRJdunRBixYtYGdnp8+4SnTw4EHMmTMHS5YsQUBAAK5du4bJkydj1qxZ+OKLL0rcJzQ0FDNmzKjgSImIKo9j19Mwcf3ZpyY2ADC9j6d6vhuiqkyrPjcymQw9evRAenr6c5+4du3akMlkSElJ0ShPSUmBo6Njift88cUXGDZsGEaPHg1vb2+88sormDNnDkJDQ0tdrTwkJASZmZnqF+fiIaLqQgiBn47EY9hPkbifWwAvFxvMfsULTraaj54cbRX44c1W6OnlZKBIiXRL69FSXl5euHHjBurXr/9cJzYzM4Ofnx8iIiLUj7pUKhUiIiIwceLEEvd58OCBegLBx2QyGYBHv8Qlkcvl6kdqRETVRV6hEp9uicGWs4kAgFdbumDOq95QmMrwRut6pc5QTGQMtE5u/ve//+HDDz/ErFmz4OfnB0tLzVVhtVnSIDg4GCNGjIC/vz/atGmDBQsWIDc3F6NGjQIADB8+HC4uLggNDQUA9OnTB/Pnz0fLli3Vj6W++OIL9OnTR53kEBERYCKVIDkrDzKpBJ/1aoZR7d3Vg0FkUgnaNqhl4AiJ9Efr5KZXr14AgL59+2qMmhJCQCKRQKlUlvlYgwYNwt27dzFt2jQkJyfD19cX4eHh6k7GCQkJGndqPv/8c0gkEnz++edITExEnTp10KdPH8yePVvbj0FEZNRMZFIsHtIKV1Ky8YIHExmqXrReOPPQoUNP3d65c+fnCkjfuHAmERkjIQRWH7uJW/ce4Mu+zQ0dDpHO6XXhzMqevBARVTd5hUp8ujUGW8486l/To7kD2jWobeCoiAyn3KuiPXjwAAkJCSgoKNAob9GixXMHRUREZXMn4yHGro1CTGImZFIJQl5qirZ8DEXVnNbJzd27dzFq1Cjs3r27xO3a9LkhIqLyO3HjHib8cgb3cgtQw8IUYUNaoV1D3rEh0nptqSlTpiAjIwMnT56Eubk5wsPD8fPPP6NRo0bYvn27PmIkIqL/WH8yAW/+eBL3cgvg6WSD7RM7MLEh+n9a37nZv38/tm3bBn9/f0ilUri5uaF79+6wsbFBaGgoevfurY84iYjoCfbWchSpBPr5OmPuqy1gbsbpMIge0zq5yc3Nhb29PQCgRo0auHv3Lho3bgxvb+8yL5pJRETaU6kEpP8/2V6gpwO2jG+Hlq52T13MmKg60vqxVJMmTRAXFwcA8PHxwbJly5CYmIilS5fCyYlTdxMR6UNk/H30/P4w/kl/oC5rVa8GExuiEmh952by5MlISkoC8GhBzZ49e+KXX36BmZkZVq9erev4iIiqNSEE1p64hZk7LqFIJTB/7xXMH+Rr6LCIKrUyJzcDBgzA6NGjMXToUPVfCn5+frh16xZiY2NRr1491K7NzmxERLqSV6jEF39cwKaofwAAfX2cMfsVbwNHRVT5lTm5SU9PR+/eveHs7IxRo0Zh5MiR8PDwgIWFBVq1aqXPGImIqp2kzId4d20Uzv2TCakECHmpGUZ3rM/HUERlUOY+NxEREbhx4wbefvttrFu3Do0aNULXrl2xfv165Ofn6zNGIqJq5UpKNvosOoJz/2TCzsIUa94KwJhOHkxsiMpIqw7Fbm5u+PLLL3Hjxg3s27cPzs7OGDNmDJycnDBhwgRERUXpK04iomqjXk0LONmao5mTDXZM7IAOjfjIn0gbWi+c+V/Z2dlYv349Pv30U2RmZqKoqEhXsekFF84kosoov0gJU6lUPdQ7NSsPVgoTWJiVe5UcIqOi14UznxQfH4/Vq1dj9erVyMzMRGBg4PMcjoioWkrOzMPYdVF4sXEdvN+9MQDA3kZh4KiIqi6t57nJy8vDunXr0LVrVzRq1Ahr1qzB22+/jfj4eISHh+sjRiIio3Xq5n28vOgIzt3OwJrjN5HxoODZOxHRU5X5zk1kZCRWrlyJjRs3Ii8vD6+88grCw8PRrVs3dnIjItKSEALrTiZgxvaLKFIJNHW0xvJh/rCzMDN0aERVXpmTmxdeeAE+Pj6YNWsWhg4diho1augzLiIio5VfpMS0Py5i4+nbAIDeLZzw9YAW7F9DpCNl/k06ffo057MhInpOQgiMWBmJEzfuQyoBPu7ZFGM5zJtIp8qc3DCxISJ6fhKJBK+1qovLSdlYOLglOjeuY+iQiIwO74ESEVWA+7kFqGn5qD/N6/6u6NbMQf2eiHRL69FSRERUdvlFSoRsOY+XF/6Nezn/zubOxIZIf5jcEBHpSUpWHt5YfgIbIm8jKSsPR6/fM3RIRNUCH0sREelB1K37eHfdGdzNzoeNwgSLhrRi/xqiClKm5KZly5Zl7sl/5syZ5wqIiKiqW38yAdO3X0ChUqCJgzWWDfODe21LQ4dFVG2UKbnp37+/+t95eXlYsmQJPD090bZtWwDAiRMncPHiRYwfP14vQRIRVRVrT9zCF39cAAD08nbE1wN8YCnnTXKiiqT1wpmjR4+Gk5MTZs2apVE+ffp03L59GytXrtRpgLrGhTOJSJ8yHxbilSVH8Vqruhj/YgPOX0OkI9p8f2ud3Nja2uL06dNo1KiRRvnVq1fh7++PzMxM7SOuQExuiEjX4tNy4V7LQp3I5BUqoTCVGTgqIuOizfe31qOlzM3NcfTo0WLlR48ehULBVWyJqHpZfzIBPb47hDXHb6nLmNgQGZbWD4KnTJmCcePG4cyZM2jTpg0A4OTJk1i5ciW++OILnQdIRFQZFRSp8OWOi1h/MgEAcPpWOoa3deNjKKJKQOvkZurUqfDw8MD333+PdevWAQCaNWuGVatWYeDAgToPkIiosknNysO4X84g6lY6JBLgwx5N2L+GqBLRus9NVcc+N0T0PM4kpOPdtVFIzc6HtcIEC99oiS5N7Q0dFpHR02ufGwDIyMjAjz/+iE8//RT3798H8Gh+m8TExPIcjoioSribnY8hK04gNTsfjeytsH1iByY2RJWQ1o+lzp8/j8DAQNja2uLmzZsYPXo0atasiS1btiAhIQFr1qzRR5xERAZXx1qO4O6NEXUrHd8O9IUV568hqpS0vnMTHByMkSNH4urVqxqjo3r16oXDhw/rNDgiIkNLzc7DrXu56vdjOnrgh6F+TGyIKjGtk5tTp05h7NixxcpdXFyQnJysk6CIiCqDswnp6LPoCEb/fBo5+UUAAIlEAqmUHYeJKjOtkxu5XI6srKxi5VeuXEGdOlwUjoiMw8ZTCRi07ARSsvIhAKTnFhg6JCIqI62Tm759+2LmzJkoLCwE8OivmISEBHzyySd47bXXdB4gEVFFKihS4fM/YvDJ7zEoUKrQw9MBW8e3g2tNC0OHRkRlpHVy8+233yInJwf29vZ4+PAhOnfujIYNG8La2hqzZ8/WR4xERBUiNTsPQ388gXUnEiCRAMHdG2Ppm36wVpgaOjQi0oLWyY2trS327duHHTt2YOHChZg4cSJ27dqFQ4cOwdLSslxBhIWFwd3dHQqFAgEBAYiMjCy17osvvgiJRFLs1bt373Kdm4josS+3X8Spm+mwlpvgx+H+eK9bI/avIaqCyt3dv0OHDujQocNzB7Bx40YEBwdj6dKlCAgIwIIFCxAUFIS4uDjY2xefP2LLli0oKPj32fe9e/fg4+OD119//bljIaLq7cs+zZH5sBAz+3mhQR0rQ4dDROVUrhmKIyIiEBERgdTUVKhUKo1tK1eu1OpYAQEBaN26NRYvXgwAUKlUcHV1xaRJkzB16tRn7r9gwQJMmzYNSUlJZbpzxBmKieixQqUK+2NTEdTc0dChENEz6HWG4hkzZqBHjx6IiIhAWloa0tPTNV7aKCgoQFRUFAIDA/8NSCpFYGAgjh8/XqZj/PTTT3jjjTdKTWzy8/ORlZWl8SIiupudj6ErTmLs2ihsi+bs6kTGROvHUkuXLsXq1asxbNiw5z55WloalEolHBwcNModHBwQGxv7zP0jIyNx4cIF/PTTT6XWCQ0NxYwZM547ViIyHuduZ2Ds2igkZ+XBSm4CSzNOyEdkTLS+c1NQUIB27drpIxat/fTTT/D29kabNm1KrRMSEoLMzEz16/bt2xUYIRFVNptO38bry44jOSsPHnUs8ceE9gj0dHj2jkRUZWid3IwePRrr16/Xyclr164NmUyGlJQUjfKUlBQ4Oj79GXhubi5+/fVXvP3220+tJ5fLYWNjo/EiouqnUKnC9G0X8NHm8ygoUiGwmQP+mNAeDe3ZcZjI2Gh9LzYvLw/Lly/HX3/9hRYtWsDUVHP+h/nz55f5WGZmZvDz80NERAT69+8P4FGH4oiICEycOPGp+27atAn5+fl48803tf0IRFQNnbhxDz8fvwUAmBLYCO915TBvImNVrlXBfX19AQAXLlzQ2CaRaP8fRXBwMEaMGAF/f3+0adMGCxYsQG5uLkaNGgUAGD58OFxcXBAaGqqx308//YT+/fujVq1aWp+TiKqfjo3q4P3AxvB0tkF3PoYiMmpaJzcHDhzQaQCDBg3C3bt3MW3aNCQnJ8PX1xfh4eHqTsYJCQmQSjWfnsXFxeHIkSPYu3evTmMhIuOyLToRL3jUgoONAgAwObCRgSMioopQrnluqjLOc0Nk/AqVKszeeRmrj91Ey3p2+PWdFyA3kRk6LCJ6Dtp8f5fpzs2rr76K1atXw8bGBq+++upT627ZsqXskRIR6VhaTj4m/HIGJ+PvAwA6NaoDU6nWYyeIqAorU3Jja2ur7k9ja2ur14CIiMor5p9MjF17GncyH81f8+1AH84+TFQN8bEUERmF36P+QcjWGBQUqeBR2xLLh/uhob21ocMiIh3R+WMpIqLKrKBIheWHb6CgSIVuTe3x3Ru+sFGYPntHIjJK5UpuNm/ejN9++w0JCQkaK3QDwJkzZ3QSGBFRWZmZSLFsmB92nLuDCV0acv4aompO6152CxcuxKhRo+Dg4ICzZ8+iTZs2qFWrFm7cuIGXXnpJHzESERVzITET608mqN+717bEpG6cmI+IynHnZsmSJVi+fDkGDx6M1atX4+OPP4aHhwemTZuG+/fv6yNGIiINW8/+g6m/x6BQqYJ7LQu0a1jb0CERUSWi9Z2bhIQE9cKZ5ubmyM7OBgAMGzYMGzZs0G10RERPKFKqMOvPS3h/4znkF6nwYhN7NHfhCE4i0qR1cuPo6Ki+Q1OvXj2cOHECABAfH49qNvCKiCrQ/dwCDF8ZiZ+OxAMAJnVtiB+H+8PWnB2HiUiT1o+lunbtiu3bt6Nly5YYNWoU3n//fWzevBmnT59+5gR/RETlcSExE2PXRiEx4yEszWT4dqAPeno5GTosIqqktE5uli9fDpVKBQCYMGECatWqhWPHjqFv374YO3aszgMkIjp7OwOJGQ/hXssCy4f7o7ED568hotJxEj8iqvSEEFhz/Bb6t3ThYyiiakrnk/idP3++zCdv0aJFmesSEZXkfm4B5u6+jM96ecLWwhQSiQQj2rkbOiwiqiLKlNz4+vpCIpE8s8OwRCKBUqnUSWBEVD1dvJOJd9Y86l+Tk1+EJUP9DB0SEVUxZUpu4uPj9R0HERG2RSfik9/PI6/w0fw1UwIbGzokIqqCypTcuLm56TsOIqrGipQqzAuPxYq/H/0h9WKTOvh+UEvYWrB/DRFpr1xrS8XFxWHRokW4fPkyAKBZs2aYNGkSmjRpotPgiMj4pecWYNKGszhyLQ0AMP7FBvigRxPIuIwCEZWT1pP4/f777/Dy8kJUVBR8fHzg4+ODM2fOwMvLC7///rs+YiQiIyYAxKflwsJMhiVDW+Hjnk2Z2BDRc9F6KHiDBg0wdOhQzJw5U6N8+vTpWLduHa5fv67TAHWNQ8GJKp9Ld7Igk0rQxJHz1xBRybT5/tb6zk1SUhKGDx9erPzNN99EUlKStocjomqmSKlC6K7L+O3UbXWZp7MNExsi0hmt+9y8+OKL+Pvvv9GwYUON8iNHjqBjx446C4yIjM+T/WvMTKTo1LgOHG0Vhg6LiIyM1slN37598cknnyAqKgovvPACAODEiRPYtGkTZsyYge3bt2vUJSICHj16GrvuNG7ffwhzUxm+ed2HiQ0R6YXWfW6k0rI9yaqsE/qxzw1Rxdtx7g4+2nwOeYUq1KtpgeXD/dDUkb9/RFR2Ol9+4UmPF80kIiqLubtjsfTQo4EGHRvVxqLBLWFnYWbgqIjImJVrnpvSPHjwABYWFro8JBFVcQrTR3d73+3cAB8Fcf4aItI/rUdLdevWDYmJicXKT548CV9fX13ERERV3JNPu9/r2gi/vvMCpr7E+WuIqGJondwoFAq0aNECGzduBPDoMdWXX36Jjh07olevXjoPkIiqlj/P38HAZcfxsOBRnzupVIIXPGoZOCoiqk60fiy1c+dOhIWF4a233sK2bdtw8+ZN3Lp1C3/++Sd69OihjxiJqApQqgS+2hOLZYduAAB+Pn4T73ZuYOCoiKg6KlefmwkTJuCff/7BvHnzYGJigoMHD6Jdu3a6jo2IqoiMB4/mr/n76qP1ocZ28sDoDvUNHBURVVdaP5ZKT0/Ha6+9hh9++AHLli3DwIED0aNHDyxZskQf8RFRJRebnIW+i4/i76tpUJhKsXBwS4T0agYTmdb/vRAR6YTWd268vLxQv359nD17FvXr18eYMWOwceNGjB8/Hjt37sTOnTv1EScRVUKHrtzFu2uj8LBQibo1zLF8mD88nTl/DREZltZ/Wr377rs4fPgw6tf/95bzoEGDcO7cORQUFOg0OCKq3BraW8HcTIYODWtjx8QOTGyIqFLQeobiqo4zFBM9n4IiFcxM/v276MbdHNSracHHUESkV3pZFfyrr77Cw4cP1e+PHj2K/Px89fvs7GyMHz++HOESUVURl5yNoAWHse9SirrMo44VExsiqlTKfOdGJpMhKSkJ9vb2AAAbGxtER0fDw8MDAJCSkgJnZ+dKuZ7Uk3jnhqh8dsck4YNN5/CgQImmjtbY9V5HSDkpHxFVEL2sLfXfHKiaPc0iqraUKoFv98ZhycFH60O1a1ALi4e0YmJDRJWWTteWIiLjkvmgEJM3nsXBuLsAgNEd6mPqS035GIqIKjWD/w8VFhYGd3d3KBQKBAQEIDIy8qn1MzIyMGHCBDg5OUEul6Nx48bYtWtXBUVLVH1k5RWiX9gRHIy7C7mJFAsG+eLzlz2Z2BBRpafVnZsff/wRVlZWAICioiKsXr0atWvXBvCoQ7G2Nm7ciODgYCxduhQBAQFYsGABgoKCEBcXp+7b86SCggJ0794d9vb22Lx5M1xcXHDr1i3Y2dlpfW4iejobhSk6N66DwsupWDbMD14utoYOiYioTMrcodjd3R0SybOfscfHx5f55AEBAWjdujUWL14M4NEinK6urpg0aRKmTp1arP7SpUvx9ddfIzY2FqampmU+z5PYoZiodEqVwIOCIlgrHv1+FSpVyM4rQk1LMwNHRkTVnTbf3wab56agoAAWFhbYvHkz+vfvry4fMWIEMjIysG3btmL79OrVCzVr1oSFhQW2bduGOnXqYMiQIfjkk08gk8lKPE9+fr7GkPWsrCy4uroyuSH6j8yHhZjy61nkFaqw5u02MOXjJyKqRPQyz42upaWlQalUwsHBQaPcwcEBycnJJe5z48YNbN68GUqlErt27cIXX3yBb7/9Fv/73/9KPU9oaChsbW3VL1dXV51+DiJjcDUlG/3DjuJA3F2cSUjHxTtZhg6JiKjcqtSfZiqVCvb29li+fDn8/PwwaNAgfPbZZ1i6dGmp+4SEhCAzM1P9un37dgVGTFT5hV9IRv+wo4hPy4WLnTl+H9cOvq52hg6LiKjcDDYUvHbt2pDJZEhJSdEoT0lJgaOjY4n7ODk5wdTUVOMRVLNmzZCcnIyCggKYmRXvFyCXyyGXy3UbPJERUKkEvvvrChbtvwYAeMGjJsKGtEItK/6+EFHVZrA7N2ZmZvDz80NERIS6TKVSISIiAm3bti1xn/bt2+PatWtQqVTqsitXrsDJyanExIaISjdjx0V1YvNW+/pY93YAExsiMgoGfSwVHByMFStW4Oeff8bly5cxbtw45ObmYtSoUQCA4cOHIyQkRF1/3LhxuH//PiZPnowrV65g586dmDNnDiZMmGCoj0BUZb35ghtqWZph/kAfTOvD+WuIyHiU67HU9evXsWrVKly/fh3ff/897O3tsXv3btSrVw/Nmzcv83EGDRqEu3fvYtq0aUhOToavry/Cw8PVnYwTEhIglf77H66rqyv27NmD999/Hy1atICLiwsmT56MTz75pDwfg6ja+Sf9AerWsAAANHKwxt+fdIGFGScqJyLjovVQ8EOHDuGll15C+/btcfjwYVy+fBkeHh6YO3cuTp8+jc2bN+srVp3gPDdUHalUAgv+uoIfDl3HurcDEOBRy9AhERFpRa9DwadOnYr//e9/2Ldvn0Y/l65du+LEiRPaR0tEepWVV4gxa05j4f5rKFQKHL9xz9AhERHpldb3o2NiYrB+/fpi5fb29khLS9NJUESkG9dSc/DO2tO4cTcXZiZSzH3VG6+2qmvosIiI9Err5MbOzg5JSUmoX7++RvnZs2fh4uKis8CI6Pnsu5SC9zdGIye/CM62Ciwb5g/vulwfioiMn9aPpd544w188sknSE5OhkQigUqlwtGjR/Hhhx9i+PDh+oiRiLQUdes+xqw5jZz8IgTUr4ntkzowsSGiakPrOzePh167urpCqVTC09MTSqUSQ4YMweeff66PGIlIS63q1UAfH2fUsjTDZ72bcZ0oIqpWyr1wZkJCAi5cuICcnBy0bNkSjRo10nVsesHRUmSsbtzNgb2NAlbyR3+zKFUCMqnEwFEREemGNt/fWt+5OXLkCDp06IB69eqhXr165Q6SiHTncf+aDg1r44c3W0EikTCxIaJqS+t71V27dkX9+vXx6aef4tKlS/qIiYjK6PH8NY/719x/UIDcAqWhwyIiMiitk5s7d+7ggw8+wKFDh+Dl5QVfX198/fXX+Oeff/QRHxGVIjuvEGPXRWHBX1cBACPbueOX0QHqx1JERNVVufvcAEB8fDzWr1+PDRs2IDY2Fp06dcL+/ft1GZ/Osc8NGYPrd3PwzprTuP7/89fM7u+F1/1dDR0WEZHeaPP9/VzJDQAolUrs3r0bX3zxBc6fPw+lsnLfEmdyQ1WJUiUQGX8fqdl5sLdWoE39mpAA6LHgMK6l5sDRRoFlw/zg42pn6FCJiPRKrx2KHzt69Ch++eUXbN68GXl5eejXrx9CQ0PLezgi+o/wC0mYseMSkjLz1GVOtgpM7+OJea+1wHf7ruC7Qb6oYy03YJRERJWP1nduQkJC8Ouvv+LOnTvo3r07hg4din79+sHCwkJfMeoU79xQVRB+IQnj1p3Bf385H49/+uHNVghq7giJhCOiiKh60Oudm8OHD+Ojjz7CwIEDUbt27XIHSUQlU6oEZuy4VCyxAQCBRwnOjB2X0N3TETLmNkRExWid3Bw9elQfcRDR/4uMv6/xKOq/BICkzDxExt9H2wa1Ki4wIqIqokzJzfbt2/HSSy/B1NQU27dvf2rdvn376iQwouoqNbv0xKY89YiIqpsyJTf9+/dHcnIy7O3t0b9//1LrSSSSSj9aiqiys1GYlqmevbVCz5EQEVVNZUpuVCpVif8mIt27mpr91O0SAI62j4aFExFRcVrPULxmzRrk5+cXKy8oKMCaNWt0EhRRdfZ2Bw8E/H/i8t/+wo/fT+/jybWjiIhKofVQcJlMhqSkJNjb22uU37t3D/b29pX+sRSHglNlI4TAH9GJ6OXtBLmJTF3+tHlueno5GSJUIiKD0etQcCFEiXNr/PPPP7C1tdX2cETVWl6hEiFbYrD1bCIi49MR+qq3eltPLyd093QsNkMx79gQET1dmZObli1bQiKRQCKRoFu3bjAx+XdXpVKJ+Ph49OzZUy9BEhmjxIyHGLv2NC4kZkEmlaCxg1WxPx5kUgmHexMRaanMyc3jUVLR0dEICgqClZWVepuZmRnc3d3x2muv6TxAImN08sY9jP/lDO7lFqCGhSnChrZCuwacFJOISBfKnNxMnz4dAODu7o5BgwZBoeAwVCJtCSGw7sQtzNhxCUUqAU8nGywb5gfXmlVj+RIioqpA6z43I0aM0EccRNVCWk4Bvt4ThyKVQB8fZ3z1WguYm8mevSMREZWZ1smNUqnEd999h99++w0JCQkoKCjQ2H7//n2dBUdkbOpYy7FwcEvEJmdjbCcPLnxJRKQHWs9zM2PGDMyfPx+DBg1CZmYmgoOD8eqrr0IqleLLL7/UQ4hEVdvZhHQcu5amfv9iE3u827kBExsiIj3ROrn55ZdfsGLFCnzwwQcwMTHB4MGD8eOPP2LatGk4ceKEPmIkqrJ+O30bg5adwLhfziDh3gNDh0NEVC1ondwkJyfD2/vRXBxWVlbIzMwEALz88svYuXOnbqMjqqIKlSpM33YBH28+jwKlCi941ERNKzNDh0VEVC1ondzUrVsXSUlJAIAGDRpg7969AIBTp05BLpfrNjqiKigtJx9DfzyJn4/fAgAEd2+MH4b6wUqudRc3IiIqB63/t33llVcQERGBgIAATJo0CW+++SZ++uknJCQk4P3339dHjERVRsw/mRi79jTuZObBSm6C7wb5orung6HDIiKqVrRObubOnav+96BBg1CvXj0cP34cjRo1Qp8+fXQaHFFVs+FUAu5k5qF+bUusGO6HhvbWhg6JiKja0XrhzKqOC2eSPuUVKvHdX1cw/sWGsDU3NXQ4RERGQ+cLZ27fvr3MJ+/bt2+Z6xJVdRkPCrD62E1M6toIMqkEClMZQl5qZuiwiIiqtTIlN4/XlXoWiUQCpVL5PPEQVRmxyVl4Z00UEu4/gEolENyjiaFDIiIilDG5UalU+o6DqErZHZOEDzadw4MCJVxrmuMlbydDh0RERP+PY1OJtKBSCczfdwWLD1wDALRvWAuLB7dCDUvOYUNEVFlondzMnDnzqdunTZtW7mCIKrOsvEK8/2s0ImJTAQCjO9TH1JeawkSm9XRRRESkR1onN1u3btV4X1hYiPj4eJiYmKBBgwblSm7CwsLw9ddfIzk5GT4+Pli0aBHatGlTYt3Vq1dj1KhRGmVyuRx5eXlan5dIG//cf4ij19MgN5Fi7mveeKVlXUOHREREJdA6uTl79myxsqysLIwcORKvvPKK1gFs3LgRwcHBWLp0KQICArBgwQIEBQUhLi4O9vb2Je5jY2ODuLg49XsuQEgVwdPZBgsGtYSLnTm869oaOhwiIiqFTu6n29jYYMaMGfjiiy+03nf+/PkYM2YMRo0aBU9PTyxduhQWFhZYuXJlqftIJBI4OjqqXw4OnAGWdE+lEgg7cA3nbmeoy3p6OTKxISKq5HTWWSAzM1O9iGZZFRQUICoqCoGBgf8GJJUiMDAQx48fL3W/nJwcuLm5wdXVFf369cPFixdLrZufn4+srCyNF9Gz5OYXYfwvZ/D1njiMXRuF7LxCQ4dERERlpPVjqYULF2q8F0IgKSkJa9euxUsvvaTVsdLS0qBUKovdeXFwcEBsbGyJ+zRp0gQrV65EixYtkJmZiW+++Qbt2rXDxYsXUbdu8T4QoaGhmDFjhlZxUfV2614u3lkThbiUbJjKJJgS2AjWCs42TERUVWi9/EL9+vU13kulUtSpUwddu3ZFSEgIrK3LvpbOnTt34OLigmPHjqFt27bq8o8//hiHDh3CyZMnn3mMwsJCNGvWDIMHD8asWbOKbc/Pz0d+fr76fVZWFlxdXbn8ApXo8JW7mLThLDIfFsLeWo4f3vSDn1sNQ4dFRFTt6Xz5hSfFx8eXO7D/ql27NmQyGVJSUjTKU1JS4OjoWKZjmJqaomXLlrh27VqJ2+VyOeRy+XPHSsZNCIEVf9/A3N2xUAnA19UOy4b5wcFGYejQiIhISwadoMPMzAx+fn6IiIhQl6lUKkRERGjcyXkapVKJmJgYODlxhlgqPyGAyPh0qAQw0L8uNo59gYkNEVEVpfWdm7y8PCxatAgHDhxAampqsaUZzpw5o9XxgoODMWLECPj7+6NNmzZYsGABcnNz1XPZDB8+HC4uLggNDQXwaBLBF154AQ0bNkRGRga+/vpr3Lp1C6NHj9b2oxCpSaUSfDfIB3svpuDVVi6cXoCIqArTOrl5++23sXfvXgwYMABt2rR57i+BQYMG4e7du5g2bRqSk5Ph6+uL8PBwdSfjhIQESKX/3mBKT0/HmDFjkJycjBo1asDPzw/Hjh2Dp6fnc8VB1c+JG/ew52Iypr3sCYlEAmuFKV7z48R8RERVndYdim1tbbFr1y60b99eXzHplTYdksg4CSGw5vgtzPrzEopUAt+87oMBTGqIiCo1vXYodnFx0WpEFFFlkl+kxBd/XMBvp/8BAPT1cUZvruhNRGRUtO5Q/O233+KTTz7BrVu39BEPkd6kZOVh0LIT+O30P5BKgM96NcP3b/jC3Exm6NCIiEiHtL5z4+/vj7y8PHh4eMDCwgKmppqTm92/f19nwRHpypmEdIxdG4W72fmwNTfFosEt0alxHUOHRUREeqB1cjN48GAkJiZizpw5cHBw4KgSqhLyCpW4n1uAJg7WWD7cD261LA0dEhER6YnWHYotLCxw/Phx+Pj46CsmvWKH4uprf2wKAurXgqVc65yeiIgMTJvvb6373DRt2hQPHz4sd3BEFeFudj7eXn0K11Jz1GVdmzowsSEiqga0Tm7mzp2LDz74AAcPHsS9e/e44jZVOjH/ZKLv4iOIiE3FB79FQ8ubk0REVMVp/Wdsz549AQDdunXTKBdCQCKRQKlU6iYyonLYcuYfhGyJQX6RCh51LPHtQF/2CyMiqma0Tm4OHDigjziInkuRUoXQ3bH46cijhV27NrXHgjd8YaMwfcaeRERkbLRObjp37qyPOIjKLSuvEOPWReHotXsAgIldGiK4e2NIpbxjQ0RUHWmd3Bw+fPip2zt16lTuYIjKQ2EiQ2GRgIWZDN+87oNenHGYiKha03oo+JOLWKoP8kSfhsre54ZDwY3H435eAJCWk4+0nHw0deTPlIjIGOl1KHh6errGKzU1FeHh4WjdujX27t1b7qCJykqpEvh6Tyz+t/Oyuqy2lZyJDRERASjHYylbW9tiZd27d4eZmRmCg4MRFRWlk8CISpL5sBBTfj2LA3F3AQD9fV3gXbf4NUlERNWXzmY0c3BwQFxcnK4OR1TMtdRsvLMmCjfSciE3keKrAS2Y2BARUTFaJzfnz5/XeC+EQFJSEubOnQtfX19dxUWkYd+lFLy/MRo5+UVwsTPHsmF+8HJhYkNERMVpndz4+j6aFO2//ZBfeOEFrFy5UmeBET227NB1hO6OBQAE1K+JsKGtUNtKbuCoiIiostI6uYmPj9d4L5VKUadOHSgUCp0FRfSkejUtAAAj2rrh85c9YSrTuh88ERFVI1oPBa/qOBS8alCqBGRPTMJ3ITGTj6GIiKoxvQwF379/Pzw9PUtcHDMzMxPNmzfH33//rX20RP9x6Mpd9PjuEJIy/119nokNERGVVZmTmwULFmDMmDElZku2trYYO3Ys5s+fr9PgqHoRQmDpoesYtSoS1+/mYtH+a4YOiYiIqqAyJzfnzp1Trwhekh49enCOGyq3hwVKvPdrNObujoVKAG+0dsX0Pp6GDouIiKqgMncoTklJgalp6Sssm5iY4O7duzoJiqqX2/cfYOzaKFxKyoKJVILpfTzx5gtuGst6EBERlVWZkxsXFxdcuHABDRs2LHH7+fPn4eTEBQtJO5fuZOHNn07ifm4BalmaYcnQVgjwqGXosIiIqAor82OpXr164YsvvkBeXl6xbQ8fPsT06dPx8ssv6zQ4Mn7utS1gby2Hl4sNdkzqwMSGiIieW5mHgqekpKBVq1aQyWSYOHEimjRpAgCIjY1FWFgYlEolzpw5AwcHB70G/Lw4FNzw8ouUMJNJ1Y+dUrLyYGtuCoWpzMCRERFRZaXN93eZH0s5ODjg2LFjGDduHEJCQtQzFEskEgQFBSEsLKzSJzZkeEmZD/Hu2ij0aO6ICV0ePeJ0sOEEkEREpDtazVDs5uaGXbt2IT09HdeuXYMQAo0aNUKNGjX0FR8ZkdM37+PddWeQlpOP2+kP8eYLbrA1L72TOhERUXmUa1XwGjVqoHXr1rqOhYzYLydv4cvtF1GoFGjqaI3lw/yZ2BARkV6UK7khKquCIhW+3HER608mAAB6ezvh69dbwMKMlx4REekHv2FIb1QqgZGrInHs+j1IJMCHPZpg/IsNOH8NERHpFZMb0hupVIKXWzgjJjETC99oiS5N7Q0dEhERVQNMbkjnsvIKYaN41J9mSEA9dPd0QB1ruYGjIiKi6qLMk/gRPUuRUoUZOy6i98K/kZ5boC5nYkNERBWJyQ3pxP3cAgxfGYlVR2/i9v2HOBCXauiQiIiomuJjKXpul+5k4Z21p/FP+kNYmMkwf6APenpxnTEiIjIMJjf0XHacu4OPNp9DXqEKbrUssHyYP5o4Whs6LCIiqsYqxWOpsLAwuLu7Q6FQICAgAJGRkWXa79dff4VEIkH//v31GyCVaNPp25i04SzyClXo1LgOtk/owMSGiIgMzuDJzcaNGxEcHIzp06fjzJkz8PHxQVBQEFJTn95n4+bNm/jwww/RsWPHCoqU/qu7pwPq1bTAu50bYNXI1rC14IzDRERkeGVeFVxfAgIC0Lp1ayxevBgAoFKp4OrqikmTJmHq1Kkl7qNUKtGpUye89dZb+Pvvv5GRkYE//vijTOfjquDPJzUrD/ZPLHSZk18EKzmfbhIRkX5p8/1t0Ds3BQUFiIqKQmBgoLpMKpUiMDAQx48fL3W/mTNnwt7eHm+//fYzz5Gfn4+srCyNF5XPnovJ6PLNQfVSCgCY2BARUaVj0OQmLS0NSqUSDg4OGuUODg5ITk4ucZ8jR47gp59+wooVK8p0jtDQUNja2qpfrq6uzx13daNSCXy37wrGro1CboESuy8kwcA3/IiIiEpl8D432sjOzsawYcOwYsUK1K5du0z7hISEIDMzU/26ffu2nqM0Ltl5hXhnbRS+j7gKABjZzh0rR7bm+lBERFRpGfSZQu3atSGTyZCSkqJRnpKSAkdHx2L1r1+/jps3b6JPnz7qMpVKBQAwMTFBXFwcGjRooLGPXC6HXM4Zcsvjxt0cvLM2CtdSc2BmIsXs/l543Z93voiIqHIz6J0bMzMz+Pn5ISIiQl2mUqkQERGBtm3bFqvftGlTxMTEIDo6Wv3q27cvunTpgujoaD5y0qGMBwV49YdjuJaaAwcbOX4b25aJDRERVQkG7w0aHByMESNGwN/fH23atMGCBQuQm5uLUaNGAQCGDx8OFxcXhIaGQqFQwMvLS2N/Ozs7AChWTs/HzsIMYzp6YH9sKn54sxXsrRXP3omIiKgSMHhyM2jQINy9exfTpk1DcnIyfH19ER4eru5knJCQAKm0SnUNqrIeFBQh62ERHG0fJTLjX2yAMR09YGbC9icioqrD4PPcVDTOc1Oy2/cfYMya0wCALePbwcLM4HkvERGRWpWZ54Yqh2PX0tB38RHEJmcjLScft+8/NHRIRERE5cY/z6sxIQRWHr2JObsuQ6kSaFHXFsuG+cHJ1tzQoREREZUbk5tqKq9QiU+3xmDLmUQAwKutXDDnFW8oTGUGjoyIiOj5MLmppr7cfhFbziRCJpXgs17NMKq9OyfmIyIio8DkppqaHNgIZxLS8WWf5mjXsGyzPRMREVUFTG6qkXO3M+DjagcAcLI1R/jkTpBKebeGiIiMC0dLVQP5RUqEbIlBv7Cj2B2TpC5nYkNERMaId26MXGpWHsb9cgZRt9IhkQB3MvMMHRIREZFeMbkxYtG3MzB27WmkZOXDWmGChYNboksTe0OHRUREpFdMbozUptO38dnWCyhQqtDQ3gorhvujfm1LQ4dFRESkd0xujNC52xn4aPN5AEB3Twd8N8gXVnL+qImIqHrgN54R8nG1w5iO9WEpN8F7XRux4zAREVUrTG6MxMU7mbC3VqCOtRwA8GmvZpyUj4iIqiUOBTcC26IT8doPxzDhlzMoKFIBABMbIiKqtnjnpgpTqgS+Co/FssM3AAAWchnyi5QwM2HOSkRE1ReTmyoq40EBJm04i7+vpgEAxr3YAB/2aAIZ+9cQEVE1x+SmCopLzsY7a0/j1r0HMDeV4evXW+DlFs6GDouIiKhSYHJTxQgh8NHmc7h17wHq1jDH8mH+8HS2MXRYRERElQY7Z1QxEokE3w3yRVBzB2yf2IGJDRER0X8wuakCsvMK8delFPX7BnWssGyYP2pamhkwKiIiosqJyU0ld/1uDvqHHcXYdVE4di3N0OEQERFVeuxzU4ntj03B5A3RyM4vgqONApZcQoGIiOiZ+G1ZCQkhsOTgdXyzNw5CAP5uNfDDm37q2YeJiIiodExuKpnc/CJ8tPkcdsUkAwCGBtTD9D7NOTEfERFRGTG5qWR2xSRhV0wyTGUSzOjrhSEB9QwdEhERUZXC5KaSGeBXF7HJ2XjJyxH+7jUNHQ4REVGVw2cdBiaEwK+RCcjOKwTwaB6bL172ZGJDRERUTkxuDCivUIn3N0Zj6pYYvL8xGiqVMHRIREREVR4fSxlIYsZDjF17GhcSsyCTStChYW1IuOYlERHRc2NyYwAnb9zD+F/O4F5uAWpYmCJsaCu0a1Db0GEREREZBSY3FUgIgbUnbmHmjksoUgl4Otlg2TA/uNa0MHRoRERERoPJTQXKzi/CkgPXUaQS6OPjjK9eawFzM5mhwyIiIjIqTG4qkI3CFMuG+eHEjXt4p5MHJOxkQ0REpHNMbvTsTEI6kjPz0MvbCQDg42oHH1c7wwZFRERkxJjc6IhSJRAZfx+p2Xmwt1agTf2a+D3qH3z+xwVIJIBbLQs0d7Y1dJhERERGj8mNDoRfSMKMHZeQlJmnLrMwk+FBgRIAENTcAW61LA0VHhERUbXC5OY5hV9Iwrh1Z/Df6fceJzZ9WzhhwRstIZWyfw0REVFFqBQzFIeFhcHd3R0KhQIBAQGIjIwste6WLVvg7+8POzs7WFpawtfXF2vXrq3AaP+lVAnM2HGpWGLzpFO30p+6nYiIiHTL4MnNxo0bERwcjOnTp+PMmTPw8fFBUFAQUlNTS6xfs2ZNfPbZZzh+/DjOnz+PUaNGYdSoUdizZ08FRw5Ext/XeBRVkqTMPETG36+giIiIiMjgyc38+fMxZswYjBo1Cp6enli6dCksLCywcuXKEuu/+OKLeOWVV9CsWTM0aNAAkydPRosWLXDkyJEKjhxIzX56YqNtPSIiInp+Bk1uCgoKEBUVhcDAQHWZVCpFYGAgjh8//sz9hRCIiIhAXFwcOnXqpM9QS2RvrdBpPSIiInp+Bu1QnJaWBqVSCQcHB41yBwcHxMbGlrpfZmYmXFxckJ+fD5lMhiVLlqB79+4l1s3Pz0d+fr76fVZWlm6CB9Cmfk042SqQnJlXYr8aCQBH20fDwomIiKhiGPyxVHlYW1sjOjoap06dwuzZsxEcHIyDBw+WWDc0NBS2trbql6urq87ikEklmN7HE8CjROZJj99P7+MJGUdKERERVRiDJje1a9eGTCZDSkqKRnlKSgocHR1L3U8qlaJhw4bw9fXFBx98gAEDBiA0NLTEuiEhIcjMzFS/bt++rdPP0NPLCT+82QqOtpqPnhxtFfjhzVbo6eWk0/MRERHR0xn0sZSZmRn8/PwQERGB/v37AwBUKhUiIiIwceLEMh9HpVJpPHp6klwuh1wu10W4perp5YTuno7FZijmHRsiIqKKZ/BJ/IKDgzFixAj4+/ujTZs2WLBgAXJzczFq1CgAwPDhw+Hi4qK+MxMaGgp/f380aNAA+fn52LVrF9auXYsffvjBkB8DMqkEbRvUMmgMREREVAmSm0GDBuHu3buYNm0akpOT4evri/DwcHUn44SEBEil/z49y83Nxfjx4/HPP//A3NwcTZs2xbp16zBo0CBDfQQiIiKqRCRCiGo1gW5WVhZsbW2RmZkJGxsbQ4dDREREZaDN93eVHC1FREREVBomN0RERGRUmNwQERGRUWFyQ0REREaFyQ0REREZFSY3REREZFSY3BAREZFRMfgkfhXt8bQ+ulwdnIiIiPTr8fd2Wabnq3bJTXZ2NgDodHVwIiIiqhjZ2dmwtbV9ap1qN0OxSqXCnTt3YG1tDYlEtwtbZmVlwdXVFbdv3+bsx8/Atio7tlXZsa3Kjm2lHbZX2emrrYQQyM7OhrOzs8ayTCWpdndupFIp6tatq9dz2NjY8OIvI7ZV2bGtyo5tVXZsK+2wvcpOH231rDs2j7FDMRERERkVJjdERERkVJjc6JBcLsf06dMhl8sNHUqlx7YqO7ZV2bGtyo5tpR22V9lVhraqdh2KiYiIyLjxzg0REREZFSY3REREZFSY3BAREZFRYXJDRERERoXJTRkdPnwYffr0gbOzMyQSCf74449n7nPw4EG0atUKcrkcDRs2xOrVq/UeZ2WhbXsdPHgQEomk2Cs5ObliAjaQ0NBQtG7dGtbW1rC3t0f//v0RFxf3zP02bdqEpk2bQqFQwNvbG7t27aqAaA2rPG21evXqYteUQqGooIgN64cffkCLFi3UE6m1bdsWu3fvfuo+1fG6ArRvq+p8XT1p7ty5kEgkmDJlylPrGeK6YnJTRrm5ufDx8UFYWFiZ6sfHx6N3797o0qULoqOjMWXKFIwePRp79uzRc6SVg7bt9VhcXBySkpLUL3t7ez1FWDkcOnQIEyZMwIkTJ7Bv3z4UFhaiR48eyM3NLXWfY8eOYfDgwXj77bdx9uxZ9O/fH/3798eFCxcqMPKKV562Ah7NkvrkNXXr1q0Kitiw6tati7lz5yIqKgqnT59G165d0a9fP1y8eLHE+tX1ugK0byug+l5Xj506dQrLli1DixYtnlrPYNeVIK0BEFu3bn1qnY8//lg0b95co2zQoEEiKChIj5FVTmVprwMHDggAIj09vUJiqqxSU1MFAHHo0KFS6wwcOFD07t1boywgIECMHTtW3+FVKmVpq1WrVglbW9uKC6qSq1Gjhvjxxx9L3MbrStPT2qq6X1fZ2dmiUaNGYt++faJz585i8uTJpdY11HXFOzd6cvz4cQQGBmqUBQUF4fjx4waKqGrw9fWFk5MTunfvjqNHjxo6nAqXmZkJAKhZs2apdXhtPVKWtgKAnJwcuLm5wdXV9Zl/jRsrpVKJX3/9Fbm5uWjbtm2JdXhdPVKWtgKq93U1YcIE9O7du9j1UhJDXVfVbuHMipKcnAwHBweNMgcHB2RlZeHhw4cwNzc3UGSVk5OTE5YuXQp/f3/k5+fjxx9/xIsvvoiTJ0+iVatWhg6vQqhUKkyZMgXt27eHl5dXqfVKu7aMvX/Sk8raVk2aNMHKlSvRokULZGZm4ptvvkG7du1w8eJFvS+gWxnExMSgbdu2yMvLg5WVFbZu3QpPT88S61b360qbtqrO19Wvv/6KM2fO4NSpU2Wqb6jriskNVQpNmjRBkyZN1O/btWuH69ev47vvvsPatWsNGFnFmTBhAi5cuIAjR44YOpRKr6xt1bZtW42/vtu1a4dmzZph2bJlmDVrlr7DNLgmTZogOjoamZmZ2Lx5M0aMGIFDhw6V+qVdnWnTVtX1urp9+zYmT56Mffv2VfoO1Exu9MTR0REpKSkaZSkpKbCxseFdmzJq06ZNtfminzhxIv78808cPnz4mX/5lXZtOTo66jPESkObtvovU1NTtGzZEteuXdNTdJWLmZkZGjZsCADw8/PDqVOn8P3332PZsmXF6lb360qbtvqv6nJdRUVFITU1VeNuulKpxOHDh7F48WLk5+dDJpNp7GOo64p9bvSkbdu2iIiI0Cjbt2/fU5/hkqbo6Gg4OTkZOgy9EkJg4sSJ2Lp1K/bv34/69es/c5/qem2Vp63+S6lUIiYmxuivq9KoVCrk5+eXuK26XleleVpb/Vd1ua66deuGmJgYREdHq1/+/v4YOnQooqOjiyU2gAGvK712VzYi2dnZ4uzZs+Ls2bMCgJg/f744e/asuHXrlhBCiKlTp4phw4ap69+4cUNYWFiIjz76SFy+fFmEhYUJmUwmwsPDDfURKpS27fXdd9+JP/74Q1y9elXExMSIyZMnC6lUKv766y9DfYQKMW7cOGFraysOHjwokpKS1K8HDx6o6wwbNkxMnTpV/f7o0aPCxMREfPPNN+Ly5cti+vTpwtTUVMTExBjiI1SY8rTVjBkzxJ49e8T169dFVFSUeOONN4RCoRAXL140xEeoUFOnThWHDh0S8fHx4vz582Lq1KlCIpGIvXv3CiF4XT1J27aqztfVf/13tFRlua6Y3JTR46HK/32NGDFCCCHEiBEjROfOnYvt4+vrK8zMzISHh4dYtWpVhcdtKNq217x580SDBg2EQqEQNWvWFC+++KLYv3+/YYKvQCW1EQCNa6Vz587qdnvst99+E40bNxZmZmaiefPmYufOnRUbuAGUp62mTJki6tWrJ8zMzISDg4Po1auXOHPmTMUHbwBvvfWWcHNzE2ZmZqJOnTqiW7du6i9rIXhdPUnbtqrO19V//Te5qSzXlUQIIfR7b4iIiIio4rDPDRERERkVJjdERERkVJjcEBERkVFhckNERERGhckNERERGRUmN0RERGRUmNwQERGRUWFyQ0QAgJs3b0IikSA6OtrQoajFxsbihRdegEKhgK+vr6HDIaIqgskNUSUxcuRISCQSzJ07V6P8jz/+gEQiMVBUhjV9+nRYWloiLi6u2Po0T0pOTsakSZPg4eEBuVwOV1dX9OnT56n7VEcjR45E//79DR0Gkd4xuSGqRBQKBebNm4f09HRDh6IzBQUF5d73+vXr6NChA9zc3FCrVq0S69y8eRN+fn7Yv38/vv76a8TExCA8PBxdunTBhAkTyn1uIqq6mNwQVSKBgYFwdHREaGhoqXW+/PLLYo9oFixYAHd3d/X7x3+hz5kzBw4ODrCzs8PMmTNRVFSEjz76CDVr1kTdunWxatWqYsePjY1Fu3btoFAo4OXlhUOHDmlsv3DhAl566SVYWVnBwcEBw4YNQ1pamnr7iy++iIkTJ2LKlCmoXbs2goKCSvwcKpUKM2fORN26dSGXy+Hr64vw8HD1dolEgqioKMycORMSiQRffvlliccZP348JBIJIiMj8dprr6Fx48Zo3rw5goODceLECXW9hIQE9OvXD1ZWVrCxscHAgQORkpJSrF1XrlyJevXqwcrKCuPHj4dSqcRXX30FR0dH2NvbY/bs2Rrnl0gk+OGHH/DSSy/B3NwcHh4e2Lx5s0admJgYdO3aFebm5qhVqxbeeecd5OTkFPt5ffPNN3ByckKtWrUwYcIEFBYWquvk5+fjww8/hIuLCywtLREQEICDBw+qt69evRp2dnbYs2cPmjVrBisrK/Ts2RNJSUnqz/fzzz9j27ZtkEgkkEgkOHjwIAoKCjBx4kQ4OTlBoVDAzc3tqdcfUZWg99WriKhMRowYIfr16ye2bNkiFAqFuH37thBCiK1bt4onf1WnT58ufHx8NPb97rvvhJubm8axrK2txYQJE0RsbKz46aefBAARFBQkZs+eLa5cuSJmzZolTE1N1eeJj48XAETdunXF5s2bxaVLl8To0aOFtbW1SEtLE0IIkZ6eLurUqSNCQkLE5cuXxZkzZ0T37t1Fly5d1Ofu3LmzsLKyEh999JGIjY0VsbGxJX7e+fPnCxsbG7FhwwYRGxsrPv74Y2FqaiquXLkihBAiKSlJNG/eXHzwwQciKSlJZGdnFzvGvXv3hEQiEXPmzHlq2yqVSuHr6ys6dOggTp8+LU6cOCH8/Pw0Fm+dPn26sLKyEgMGDBAXL14U27dvF2ZmZiIoKEhMmjRJxMbGipUrVwoA4sSJE+r9AIhatWqJFStWiLi4OPH5558LmUwmLl26JIQQIicnRzg5OYlXX31VxMTEiIiICFG/fn2NxQVHjBghbGxsxLvvvisuX74sduzYISwsLMTy5cvVdUaPHi3atWsnDh8+LK5duya+/vprIZfL1e21atUqYWpqKgIDA8WpU6dEVFSUaNasmRgyZIgQQojs7GwxcOBA0bNnT/WK6vn5+eLrr78Wrq6u4vDhw+LmzZvi77//FuvXr39qexJVdkxuiCqJx8mNEEK88MIL4q233hJClD+5cXNzE0qlUl3WpEkT0bFjR/X7oqIiYWlpKTZs2CCE+De5mTt3rrpOYWGhqFu3rpg3b54QQohZs2aJHj16aJz79u3bAoCIi4sTQjxKblq2bPnMz+vs7Cxmz56tUda6dWsxfvx49XsfHx8xffr0Uo9x8uRJAUBs2bLlqefau3evkMlkIiEhQV128eJFAUBERkYKIR61q4WFhcjKylLXCQoKEu7u7sXaMTQ0VP0egHj33Xc1zhcQECDGjRsnhBBi+fLlokaNGiInJ0e9fefOnUIqlYrk5GQhxL8/r6KiInWd119/XQwaNEgIIcStW7eETCYTiYmJGufp1q2bCAkJEUI8Sm4AiGvXrqm3h4WFCQcHB/X7J6+xxyZNmiS6du0qVCpVqe1HVNXwsRRRJTRv3jz8/PPPuHz5crmP0bx5c0il//6KOzg4wNvbW/1eJpOhVq1aSE1N1divbdu26n+bmJjA399fHce5c+dw4MABWFlZqV9NmzYF8Kh/zGN+fn5PjS0rKwt37txB+/btNcrbt2+v1WcWQpSp3uXLl+Hq6gpXV1d1maenJ+zs7DTO5+7uDmtra/V7BwcHeHp6FmvHp7XZ4/ePj3v58mX4+PjA0tJSvb19+/ZQqVSIi4tTlzVv3hwymUz93snJSX2emJgYKJVKNG7cWKPtDx06pNHuFhYWaNCgQYnHKM3IkSMRHR2NJk2a4L333sPevXufWp+oKjAxdABEVFynTp0QFBSEkJAQjBw5UmObVCot9qX+ZN+Mx0xNTTXeSySSEstUKlWZ48rJyUGfPn0wb968YtucnJzU/37yi1yfGjVqBIlEgtjYWJ0cTx9t9jznfnyenJwcyGQyREVFaSRAAGBlZfXUYzwrAWzVqhXi4+Oxe/du/PXXXxg4cCACAwOL9Rsiqkp454aokpo7dy527NiB48ePa5TXqVMHycnJGl9aupyb5slOuEVFRYiKikKzZs0APPoivHjxItzd3dGwYUONlzYJjY2NDZydnXH06FGN8qNHj8LT07PMx6lZsyaCgoIQFhaG3NzcYtszMjIAAM2aNcPt27dx+/Zt9bZLly4hIyNDq/OV5sk2e/z+cZs1a9YM586d04jv6NGjkEqlaNKkSZmO37JlSyiVSqSmphZrd0dHxzLHaWZmBqVSWazcxsYGgwYNwooVK7Bx40b8/vvvuH//fpmPS1TZMLkhqqS8vb0xdOhQLFy4UKP8xRdfxN27d/HVV1/h+vXrCAsLw+7du3V23rCwMGzduhWxsbGYMGEC0tPT8dZbbwEAJkyYgPv372Pw4ME4deoUrl+/jj179mDUqFElfmk+zUcffYR58+Zh48aNiIuLw9SpUxEdHY3JkydrHa9SqUSbNm3w+++/4+rVq7h8+TIWLlyoflwUGBiobs8zZ84gMjISw4cPR+fOneHv76/V+UqyadMmrFy5EleuXMH06dMRGRmJiRMnAgCGDh0KhUKBESNG4MKFCzhw4AAmTZqEYcOGwcHBoUzHb9y4MYYOHYrhw4djy5YtiI+PR2RkJEJDQ7Fz584yx+nu7o7z588jLi4OaWlpKCwsxPz587FhwwbExsbiypUr2LRpExwdHWFnZ1eepiCqFJjcEFViM2fOLPYIpFmzZliyZAnCwsLg4+ODyMhIfPjhhzo759y5czF37lz4+PjgyJEj2L59O2rXrg0A6rstSqUSPXr0gLe3N6ZMmQI7OzuNfill8d577yE4OBgffPABvL29ER4eju3bt6NRo0ZaHcfDwwNnzpxBly5d8MEHH8DLywvdu3dHREQEfvjhBwCPHs9s27YNNWrUQKdOnRAYGAgPDw9s3LhRq3OVZsaMGfj111/RokULrFmzBhs2bFDfEbKwsMCePXtw//59tG7dGgMGDEC3bt2wePFirc6xatUqDB8+HB988AGaNGmC/v3749SpU6hXr16ZjzFmzBg0adIE/v7+qFOnDo4ePQpra2t89dVX8Pf3R+vWrXHz5k3s2rVL658nUWUiEWXtkUdERMVIJBJs3bqVM/8SVSJMzYmIiMioMLkhIiIio8Kh4EREz4FP9okqH965ISIiIqPC5IaIiIiMCpMbIiIiMipMboiIiMioMLkhIiIio8LkhoiIiIwKkxsiIiIyKkxuiIiIyKgwuSEiIiKj8n/fm8NCxAAaYQAAAABJRU5ErkJggg=="/>
          <p:cNvSpPr>
            <a:spLocks noChangeAspect="1" noChangeArrowheads="1"/>
          </p:cNvSpPr>
          <p:nvPr/>
        </p:nvSpPr>
        <p:spPr bwMode="auto">
          <a:xfrm>
            <a:off x="1682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sp>
        <p:nvSpPr>
          <p:cNvPr id="1038" name="AutoShape 14" descr="data:image/png;base64,iVBORw0KGgoAAAANSUhEUgAAAjcAAAHHCAYAAABDUnkqAAAAOXRFWHRTb2Z0d2FyZQBNYXRwbG90bGliIHZlcnNpb24zLjYuMCwgaHR0cHM6Ly9tYXRwbG90bGliLm9yZy89olMNAAAACXBIWXMAAA9hAAAPYQGoP6dpAABxBUlEQVR4nO3deXhM1/8H8PfMJJnJHltWkYg9EgkJqb0IUWppqxS1tVRtpekmXSi+hC6qiFpaFKVKKYqgsdUaQoglsYVoZBGyk23m/P7wMzVNQiZmMsnk/XqeeR5z7rn3fubkxnxy71kkQggBIiIiIiMhNXQARERERLrE5IaIiIiMCpMbIiIiMipMboiIiMioMLkhIiIio8LkhoiIiIwKkxsiIiIyKkxuiIiIyKgwuSEiIiKjwuSGqBQjR46Eu7t7ufZ1d3fHyJEjdRpPWT1P3PpSGWMqD3d3d7z88suGDoOInoHJDVVqq1evhkQiKfV14sQJQ4dY5aSmpsLExARvvvlmqXWys7Nhbm6OV199tQIjoydlZWVhxowZ8PHxgZWVFczNzeHl5YVPPvkEd+7cMXR4Vd6xY8fw5ZdfIiMjw9ChkB6YGDoAorKYOXMm6tevX6y8YcOGBojm2eLi4iCVVs6/Hezt7dG9e3ds27YNDx48gIWFRbE6W7ZsQV5e3lMTIG2sWLECKpVKJ8eqDm7cuIHAwEAkJCTg9ddfxzvvvAMzMzOcP38eP/30E7Zu3YorV64YOswq7dixY5gxYwZGjhwJOzs7Q4dDOsbkhqqEl156Cf7+/oYOo8zkcrmhQ3iqoUOHIjw8HNu3b8cbb7xRbPv69etha2uL3r17P9d5cnNzYWlpCVNT0+c6TnVSVFSEV199FSkpKTh48CA6dOigsX327NmYN2+egaIjqhoq55+WRFqaPn06pFIpIiIiNMof/8V77tw5AMDBgwchkUiwceNGfPrpp3B0dISlpSX69u2L27dvP/M833zzDdq1a4datWrB3Nwcfn5+2Lx5c7F6/+1z8/jx2tGjRxEcHIw6derA0tISr7zyCu7evVts/927d6Njx46wtLSEtbU1evfujYsXLxar98cff8DLywsKhQJeXl7YunXrMz8DALzyyiuwtLTE+vXri21LTU1FREQEBgwYALlcjr///huvv/466tWrB7lcDldXV7z//vt4+PChxn4jR46ElZUVrl+/jl69esHa2hpDhw5Vb/tvn5uytqVEIsHEiRPVn1Uul6N58+YIDw8vVjcxMRFvv/02nJ2dIZfLUb9+fYwbNw4FBQXqOhkZGZgyZQpcXV0hl8vRsGFDzJs3T6s7S3v37oWvry8UCgU8PT2xZcsW9bYbN25AIpHgu+++K7bfsWPHIJFIsGHDhlKP/fvvv+PcuXP47LPPiiU2AGBjY4PZs2drlG3atAl+fn4wNzdH7dq18eabbyIxMVGjzuOfT0JCAl5++WVYWVnBxcUFYWFhAICYmBh07doVlpaWcHNzK3ZtPL6GDx8+jLFjx6JWrVqwsbHB8OHDkZ6eXizOJUuWoHnz5pDL5XB2dsaECROKPQJ68cUX4eXlhUuXLqFLly6wsLCAi4sLvvrqq2LHy8/Px/Tp09GwYUP1dfjxxx8jPz9fo15Zrpcvv/wSH330EQCgfv366sfcN2/eLHZeqqIEUSW2atUqAUD89ddf4u7duxqvtLQ0db2CggLRsmVL4ebmJrKysoQQQoSHhwsAYtasWep6Bw4cEACEt7e3aNGihZg/f76YOnWqUCgUonHjxuLBgwfquiNGjBBubm4a8dStW1eMHz9eLF68WMyfP1+0adNGABB//vmnRj03NzcxYsSIYp+jZcuWomvXrmLRokXigw8+EDKZTAwcOFBj3zVr1giJRCJ69uwpFi1aJObNmyfc3d2FnZ2diI+PV9fbs2ePkEqlwsvLS8yfP1989tlnwtbWVjRv3rxY3CUZMmSIMDMzE/fu3dMoX7hwoQAg9u/fL4QQYtKkSaJXr15izpw5YtmyZeLtt98WMplMDBgwQGO/ESNGCLlcLho0aCBGjBghli5dKtasWfPcbQlA+Pj4CCcnJzFr1iyxYMEC4eHhISwsLDSugcTEROHs7CwsLCzElClTxNKlS8UXX3whmjVrJtLT04UQQuTm5ooWLVqIWrVqiU8//VQsXbpUDB8+XEgkEjF58uRntpmbm5to3LixsLOzE1OnThXz588X3t7eQiqVir1796rrtW/fXvj5+RXbf/z48cLa2lrk5uaWeo4hQ4YIACIhIeGZ8Qjx77XVunVr8d1334mpU6cKc3Nz4e7urv7cQjz6GSgUCuHp6SneffddERYWJtq1aycAiFWrVglnZ2fx0UcfiUWLFonmzZsLmUwmbty4Uew83t7eomPHjmLhwoViwoQJQiqVik6dOgmVSqWuO336dAFABAYGikWLFomJEycKmUwmWrduLQoKCtT1OnfuLJydnYWrq6uYPHmyWLJkiejatasAIHbt2qWup1QqRY8ePdQ/22XLlomJEycKExMT0a9fP432KMv1cu7cOTF48GABQHz33Xdi7dq1Yu3atSInJ6dMbU6VH5MbqtQe/4da0ksul2vUjYmJEWZmZmL06NEiPT1duLi4CH9/f1FYWKiu8zi5cXFxUSdBQgjx22+/CQDi+++/V5eV9IX8ZPIjxKOkysvLS3Tt2lWjvLTkJjAwUONL4P333xcymUxkZGQIIYTIzs4WdnZ2YsyYMRrHS05OFra2thrlvr6+wsnJSb2vEELs3btXAChTcrNz504BQCxbtkyj/IUXXhAuLi5CqVSW+JmFECI0NFRIJBJx69YtddmIESMEADF16tRi9Z+nLQEIMzMzce3aNXXZuXPnBACxaNEiddnw4cOFVCoVp06dKnb+x20+a9YsYWlpKa5cuaKxferUqUImkz0zoXBzcxMAxO+//64uy8zMFE5OTqJly5bqsmXLlgkA4vLlyxqfr3bt2hrXRUlatmwpbG1tn1rnyWPa29sLLy8v8fDhQ3X5n3/+KQCIadOmqcse/3zmzJmjLktPTxfm5uZCIpGIX3/9VV0eGxsrAIjp06eryx5fw35+fhoJyldffSUAiG3btgkhhEhNTRVmZmaiR48e6mtICCEWL14sAIiVK1eqyzp37iwAqJNgIYTIz88Xjo6O4rXXXlOXrV27VkilUvH3339rfP6lS5cKAOLo0aPqsrJeL19//bUAoPEHAxkPPpaiKiEsLAz79u3TeO3evVujjpeXF2bMmIEff/wRQUFBSEtLw88//wwTk+Jdy4YPHw5ra2v1+wEDBsDJyQm7du16ahzm5ubqf6enpyMzMxMdO3bEmTNnyvQ53nnnHUgkEvX7jh07QqlU4tatWwCAffv2ISMjA4MHD0ZaWpr6JZPJEBAQgAMHDgAAkpKSEB0djREjRsDW1lZ9vO7du8PT07NMsfTo0QN16tTRePwQHx+PEydOYPDgweoO0U9+5tzcXKSlpaFdu3YQQuDs2bPFjjtu3LgynV+btgwMDESDBg3U71u0aAEbGxvcuHEDAKBSqfDHH3+gT58+JfbNetzmmzZtQseOHVGjRg2N9g0MDIRSqcThw4efGbezszNeeeUV9fvHj2bOnj2L5ORkAMDAgQOhUCjwyy+/qOvt2bMHaWlpz+yknZWVpXFtPs3p06eRmpqK8ePHQ6FQqMt79+6Npk2bYufOncX2GT16tPrfdnZ2aNKkCSwtLTFw4EB1eZMmTWBnZ6du3ye98847Gn2oxo0bBxMTE/Xvzl9//YWCggJMmTJFo1P9mDFjYGNjUywmKysrjTYxMzNDmzZtNM69adMmNGvWDE2bNtX4uXXt2hUA1L8Xjz3reiHjxw7FVCW0adOmTB2KP/roI/z666+IjIzEnDlzSv2ib9SokcZ7iUSChg0bPvOZ+59//on//e9/iI6O1njW/2TC8jT16tXTeF+jRg0AUPdZuHr1KgCo/9P+LxsbGwBQJ0P//RzAoy+msiRbJiYmGDRoEJYsWYLExES4uLioE53HfWUAICEhAdOmTcP27duL9a3IzMwsdsy6des+89yAdm3533YDHrXd43ju3r2LrKwseHl5PfWcV69exfnz51GnTp0St6empj4z7oYNGxaLsXHjxgCAmzdvwtHREXZ2dujTpw/Wr1+PWbNmAQB++eUXuLi4lPqzfUybL+HH10GTJk2KbWvatCmOHDmiUaZQKIp9dltbW9StW7fYZ7K1tS2xL81/rzkrKys4OTmpf3dKi8nMzAweHh7q7Y+VdO4aNWrg/Pnz6vdXr17F5cuXy/xze9b1QsaPyQ0ZlRs3bqgThJiYGJ0e+++//0bfvn3RqVMnLFmyBE5OTjA1NcWqVatK7JhbEplMVmK5EAIA1J1a165dC0dHx2L1SroL9TzefPNNLF68GBs2bMCHH36IDRs2wNPTE76+vgAApVKJ7t274/79+/jkk0/QtGlTWFpaIjExESNHjizWCVcul5dpCLy2bfmsdisrlUqF7t274+OPPy5x++MkRReGDx+OTZs24dixY/D29sb27dsxfvz4Z7ZP06ZNcfbsWdy+fRuurq46iwcovR111b7lUZZzq1QqeHt7Y/78+SXW/W87GfLzUOXA5IaMhkqlwsiRI2FjY4MpU6Zgzpw5GDBgQIkT0T1OgB4TQuDatWto0aJFqcf//fffoVAosGfPHo2h3qtWrdLZZ3h8K93e3h6BgYGl1nNzcwNQ/HMAj+bYKauAgAA0aNAA69evR/fu3XHx4kWNkTgxMTG4cuUKfv75ZwwfPlxdvm/fvjKfoyS6bss6derAxsYGFy5ceGq9Bg0aICcn56lt+yzXrl2DEELjbsPjOWeeHBHWs2dP1KlTB7/88gsCAgLw4MEDDBs27JnH79OnDzZs2IB169YhJCTkqXUfXwdxcXHF7gjFxcWpt+vS1atX0aVLF/X7nJwcJCUloVevXsVi8vDwUNcrKChAfHx8udq+QYMGOHfuHLp161bmu6TPoqvjUOXEPjdkNObPn49jx45h+fLlmDVrFtq1a4dx48YhLS2tWN01a9YgOztb/X7z5s1ISkrCSy+9VOrxZTIZJBIJlEqluuzmzZv4448/dPYZgoKCYGNjgzlz5qCwsLDY9sfDxp2cnODr64uff/5Z49HQvn37cOnSJa3OOXToUJw9exbTp0+HRCLBkCFD1Nse/wX85F+8Qgh8//33Wp3jv3TdllKpFP3798eOHTtw+vTpYtsfxz9w4EAcP34ce/bsKVYnIyMDRUVFzzzXnTt3NIbcZ2VlYc2aNfD19dW422ZiYoLBgwfjt99+w+rVq+Ht7f3U5PmxAQMGwNvbG7Nnz8bx48eLbc/OzsZnn30GAPD394e9vT2WLl2q8Whv9+7duHz58nPPU1SS5cuXa1ybP/zwA4qKitS/O4GBgTAzM8PChQs1rpuffvoJmZmZ5Ypp4MCBSExMxIoVK4pte/jwIXJzc7U+pqWlJQBwhmIjxTs3VCXs3r0bsbGxxcrbtWsHDw8PXL58GV988QVGjhyJPn36AHg0L4evry/Gjx+P3377TWO/mjVrokOHDhg1ahRSUlKwYMECNGzYEGPGjCk1ht69e2P+/Pno2bMnhgwZgtTUVISFhaFhw4Ya/QOeh42NDX744QcMGzYMrVq1whtvvIE6deogISEBO3fuRPv27bF48WIAQGhoKHr37o0OHTrgrbfewv3797Fo0SI0b94cOTk5ZT7nm2++iZkzZ2Lbtm1o3769xt2Hpk2bokGDBvjwww+RmJgIGxsb/P7778/dd0EfbTlnzhzs3bsXnTt3xjvvvINmzZohKSkJmzZtwpEjR2BnZ4ePPvoI27dvx8svv4yRI0fCz88Pubm5iImJwebNm3Hz5k3Url37qedp3Lgx3n77bZw6dQoODg5YuXIlUlJSSrzrNHz4cCxcuBAHDhwo88R7pqam2LJlCwIDA9GpUycMHDgQ7du3h6mpKS5evIj169ejRo0amD17NkxNTTFv3jyMGjUKnTt3xuDBg5GSkoLvv/8e7u7ueP/998vVlk9TUFCAbt26YeDAgYiLi8OSJUvQoUMH9O3bF8Cju2ghISGYMWMGevbsib59+6rrtW7dulyzXg8bNgy//fYb3n33XRw4cADt27eHUqlEbGwsfvvtN+zZs0frST79/PwAAJ999hneeOMNmJqaok+fPuqkh6o4wwzSIiqbpw0Fx//Pz1FUVCRat24t6tatqzEsWgghvv/+ewFAbNy4UQjx71DwDRs2iJCQEGFvby/Mzc1F7969NYY1C1Hy8OWffvpJNGrUSMjlctG0aVOxatUq9ZweTyptKPh/hyk/jufAgQPFyoOCgoStra1QKBSiQYMGYuTIkeL06dMa9X7//XfRrFkzIZfLhaenp9iyZUuJcT9L69atBQCxZMmSYtsuXbokAgMDhZWVlahdu7YYM2aMemjtqlWr1PVGjBghLC0tSzz+87QlADFhwoRix/xvGwshxK1bt8Tw4cNFnTp1hFwuFx4eHmLChAkiPz9fXSc7O1uEhISIhg0bCjMzM1G7dm3Rrl078c0332gMcS6Jm5ub6N27t9izZ49o0aKFOvZNmzaVuk/z5s2FVCoV//zzz1OP/V/p6eli2rRpwtvbW1hYWAiFQiG8vLxESEiISEpK0qi7ceNG0bJlSyGXy0XNmjXF0KFDi52vtJ9P586dRfPmzUv9rI89voYPHTok3nnnHVGjRg1hZWUlhg4dWmyuJCEeDf1u2rSpMDU1FQ4ODmLcuHEa8+487dwlXS8FBQVi3rx5onnz5kIul4saNWoIPz8/MWPGDJGZmamup831MmvWLOHi4iKkUimHhRsZiRDsYUXVx8GDB9GlSxds2rQJAwYMMHQ4VA20bNkSNWvWLDZ7dlWzevVqjBo1CqdOnapSS6FQ9cQ+N0REenL69GlER0drdMYmIv1jnxsiIh27cOECoqKi8O2338LJyQmDBg0ydEhE1Qrv3BAR6djmzZsxatQoFBYWYsOGDRqzBxOR/rHPDRERERkV3rkhIiIio8LkhoiIiIxKtetQrFKpcOfOHVhbW3P6bSIioipCCIHs7Gw4Ozs/c422apfc3LlzR+eL0REREVHFuH37NurWrfvUOtUuubG2tgbwqHFsbGwMHA0RERGVRVZWFlxdXdXf409T7ZKbx4+ibGxsmNwQERFVMWXpUsIOxURERGRUmNwQERGRUWFyQ0REREaFyQ0REREZFSY3REREZFSY3BAREZFRYXJDRERERoXJDRERERkVJjdERERkVKrdDMVERESkH0qVQGT8faRm58HeWoE29WtCJq34RaoNeufm8OHD6NOnD5ydnSGRSPDHH388c5+DBw+iVatWkMvlaNiwIVavXq33OImIiOjpwi8kocO8/Ri84gQm/xqNwStOoMO8/Qi/kFThsRg0ucnNzYWPjw/CwsLKVD8+Ph69e/dGly5dEB0djSlTpmD06NHYs2ePniMlIiKi0oRfSMK4dWeQlJmnUZ6cmYdx685UeIIjEUKICj1jKSQSCbZu3Yr+/fuXWueTTz7Bzp07ceHCBXXZG2+8gYyMDISHh5fpPFlZWbC1tUVmZiYXziQiInpOSpVAh3n7iyU2j0kAONoqcOSTrs/1iEqb7+8q1aH4+PHjCAwM1CgLCgrC8ePHS90nPz8fWVlZGi8iIiLSjcj4+6UmNgAgACRl5iEy/n6FxVSlkpvk5GQ4ODholDk4OCArKwsPHz4scZ/Q0FDY2tqqX66urhURKhERUbWQml16YlOeerpQpZKb8ggJCUFmZqb6dfv2bUOHREREZBRSs/OwITKhTHXtrRV6juZfVWoouKOjI1JSUjTKUlJSYGNjA3Nz8xL3kcvlkMvlFREeERFRtaBSCfx66jbm7r6MrLyip9Z93OemTf2aFRMcqlhy07ZtW+zatUujbN++fWjbtq2BIiIiIqperqZkI2RLDE7fSgcAeLnYoE8LZ8zdHQvgUR+bxx53H57ex7NC57sxaHKTk5ODa9euqd/Hx8cjOjoaNWvWRL169RASEoLExESsWbMGAPDuu+9i8eLF+Pjjj/HWW29h//79+O2337Bz505DfQQiIqJqIb9IicX7r2HpoesoVApYmMkQ3L0xRrZzh4lMCrdaFpix45JG52JHWwWm9/FETy+nCo3VoMnN6dOn0aVLF/X74OBgAMCIESOwevVqJCUlISHh32d59evXx86dO/H+++/j+++/R926dfHjjz8iKCiowmMnIiKqTqQSCfZdSkGhUiCwmT1m9POCi92/XUJ6ejmhu6djpZihuNLMc1NROM8NERFR2dzPLYClXAa5iQwAcO52Bu5kPERPL0dIJBWbtBjtPDdERESkf0IIbI76B92+PYhlh26oy31c7fCSt1OFJzbaYnJDREREavFpuRj640l8uOkc0h8UIuJyCpSqqvWQp0qNliIiIiL9KChSYdmh61h04BoKilRQmEoxuVtjjO5Y3yD9Zp4HkxsiIqJq7uKdTEz5NRpXU3MAAB0b1cbs/t6oV8vCwJGVD5MbIiKias7SzAQJ9x+gtpUZvnjZE319nCt9v5qnYXJDRERUzQghEJOYiRZ17QAA7rUtsfRNP7SsZwc7CzPDBqcD7FBMRERUjdy+/wAjV51C38VHEXXr35W6uzS1N4rEBuCdGyIiomqhUKnCT0fiseCvK8grVMFMJsXVlBz4uVXcmk8VhckNERGRkYu+nYGpv59HbHI2AOAFj5qY84o3POpYGTgy/WByQ0REZMTm743DogPXIARgZ2GKz3o1wwC/ulW6w/CzMLkhIiIyYq41LSAE8GpLF3zWuxlqWckNHZLeMbkhIiIyIncyHuJOxkP4uz/qSzPAry4aOVjD19XOsIFVICY3RERERkCpEvj52E18uzcOVgoT7AvuDBuFKSQSSbVKbAAmN0RERFXehcRMfLo1Buf/yQQANHWyQdbDQtgoTA0cmWEwuSEiIqqicvOL8N2+K1h5NB4qAVgrTDD1paYY3LoepFVsPShdYnJDRERUBWU+KESvhX8jMeMhAODlFk6Y1scT9tYKA0dmeExuiIiIqiBbC1P4u9cAbgL/e8ULXZrYGzqkSoPJDRERURWgUglsOJWArk3t4WRrDgCY0bc5zEyksDDj1/mT2BpERESVXFxyNkK2nMeZhAwENXfAsmH+AGA0a0HpGpMbIiKiSiqvUImFEVex/PANFKkELM1keMGjFoQQRj3D8PNickNERFQJ/X31Lj7begEJ9x8AAHp4OmBGv+bqR1JUOiY3RERElcy26ERM/jUaAOBoo8CMfs0R1NzRsEFVIUxuiIiIKpnung6oV9MCXZva44MejWFdTSfjKy8mN0RERAZ2/W4O1p24hS96e0IqlcDCzAThUzpyFFQ5sdWIiIgMJL9IiR8OXseSA9dRoFShQR0rvPmCGwAwsXkObDkiIiIDOHnjHj7dGoPrd3MBAC82qYPOjesYOCrjwOSGiIioAmU8KEDorlhsPH0bAFDbSo7pfTzxcgsnDu/WESY3REREFWjyr9E4dOUuAGBIQD18EtQUthbsMKxLTG6IiIgq0Ic9miAlKw//6+8Ff/eahg7HKDG5ISIi0pNCpQor/r4BIYAJXRoCALzr2mLXex0hlfIRlL4wuSEiItKDqFvp+HRLDOJSsmEqk6BPC2fUq2UBAExs9IzJDRERkQ5l5RXiq/BY/HIyAUIANS3N8HnvZnCtyWUTKgqTGyIiIh0QQmD3hWR8uf0iUrPzAQAD/Ori017NUNOSq3dXJCY3REREOnA3Jx/Bv0Ujr1CF+rUtMfsVL7RrUNvQYVVLTG6IiIjKSQihnpvG3lqBj4OaIuNBAcZ3aQiFqczA0VVfUkMHQEREVBXF/JOJvouP4uSNe+qytzrUR3CPJkxsDIzJDRERkRZy84swc8cl9As7gpjETMwLjzV0SPQfBk9uwsLC4O7uDoVCgYCAAERGRpZat7CwEDNnzkSDBg2gUCjg4+OD8PDwCoyWiIiqs78upaD7/ENYeTQeKgH083XGsmH+hg6L/sOgfW42btyI4OBgLF26FAEBAViwYAGCgoIQFxcHe3v7YvU///xzrFu3DitWrEDTpk2xZ88evPLKKzh27BhatmxpgE9ARETVQXJmHr7cfhHhF5MBAK41zfG//t5c6LKSkgghhKFOHhAQgNatW2Px4sUAAJVKBVdXV0yaNAlTp04tVt/Z2RmfffYZJkyYoC577bXXYG5ujnXr1pXpnFlZWbC1tUVmZiZsbGx080GIiMiobYtOxORfoyGTSjCmowcmd2sEczP2q6lI2nx/G+zOTUFBAaKiohASEqIuk0qlCAwMxPHjx0vcJz8/HwqFQqPM3NwcR44cKfU8+fn5yM/PV7/Pysp6zsiJiKg6eFigVCcwfX2ccSExE6+0rAtPZ/5hXNkZrM9NWloalEolHBwcNModHByQnJxc4j5BQUGYP38+rl69CpVKhX379mHLli1ISkoq9TyhoaGwtbVVv1xdXXX6OYiIyLg8LFAidPdldP32IDIfFAIAJBIJPuvtycSmijB4h2JtfP/992jUqBGaNm0KMzMzTJw4EaNGjYJUWvrHCAkJQWZmpvp1+/btCoyYiIiqkkNX7qLHgkNYdugGkjLz8GfMHUOHROVgsMdStWvXhkwmQ0pKikZ5SkoKHB0dS9ynTp06+OOPP5CXl4d79+7B2dkZU6dOhYeHR6nnkcvlkMvlOo2diIiMy93sfMz68xK2n3uUzDjbKjCznxcCPR2esSdVRga7c2NmZgY/Pz9ERESoy1QqFSIiItC2bdun7qtQKODi4oKioiL8/vvv6Nevn77DJSIiI/VrZAK6fXsQ28/dgVQCvNW+PvYGd2ZiU4UZdCh4cHAwRowYAX9/f7Rp0wYLFixAbm4uRo0aBQAYPnw4XFxcEBoaCgA4efIkEhMT4evri8TERHz55ZdQqVT4+OOPDfkxiIioCjt1Mx1ZeUVo7myDua+2gHddW0OHRM/JoMnNoEGDcPfuXUybNg3Jycnw9fVFeHi4upNxQkKCRn+avLw8fP7557hx4wasrKzQq1cvrF27FnZ2dgb6BEREVNXkFSrxoECpXqn7s97N4OVig2EvuMFEVqW6olIpDDrPjSFwnhsiourr2PU0fL71AurXtsSPI/zVi15S5Vcl5rkhIiKqKOm5BZi96zI2R/0DAMjJL8Ld7HzY2yiesSdVRUxuiIjIaAkhsPVsIv638zLu5xZAIgGGBtTDxz2bwkZhaujwSE+Y3BARkVFKzc7D+xujcfTaPQBAEwdrzHnVG35uNQwcGekbkxsiIjJKNgpT/JP+EHITKd7r1gjvdPKAKTsMVwtMboiIyGjE/JMJT2cbyKQSKExl+P6NlqhhYQq3WpaGDo0qEFNYIiKq8jIfFCJkSwz6LD6Ctcdvqst9Xe2Y2FRD5Upu1q5di/bt28PZ2Rm3bt0CACxYsADbtm3TaXBERERPI4TAjnN30G3+IWyITAAA3Lr/wMBRkaFpndz88MMPCA4ORq9evZCRkQGlUgkAsLOzw4IFC3QdHxERUYlu33+AUatPYdKGs0jLyUeDOpbY+M4LmN6nuaFDIwPTOrlZtGgRVqxYgc8++wwymUxd7u/vj5iYGJ0GR0REVJLt5+6gx3eHcTDuLsxkUrwf2Bi7JndEgEctQ4dGlYDWHYrj4+PRsmXLYuVyuRy5ubk6CYqIiOhpGtaxQoFShYD6NTHnVW80qGNl6JCoEtE6ualfvz6io6Ph5uamUR4eHo5mzZrpLDAiIqLHcvKLcPLGPXRr9mjtQU9nG2wd3w7eLrZcQoGK0Tq5CQ4OxoQJE5CXlwchBCIjI7FhwwaEhobixx9/1EeMRERUje25mIzp2y4iLScff77XAU0dH60r1KKunWEDo0pL6+Rm9OjRMDc3x+eff44HDx5gyJAhcHZ2xvfff4833nhDHzESEVE1lJT5ENO3XcTeSykAALdaFsjNVxo4KqoKnmtV8AcPHiAnJwf29va6jEmvuCo4EVHlplQJrDl+E9/siUNugRImUgnGdvbApK6NoDCVPfsAZJT0uip4fHw8ioqK0KhRI1hYWMDCwgIAcPXqVZiamsLd3b1cQRMREQkhMOynkzh2/dF6UK3q2SH01RZo4mht4MioKtF6KPjIkSNx7NixYuUnT57EyJEjdRETERFVUxKJBIHNHGAtN8H/+nth87vtmNiQ1rR+LGVjY4MzZ86gYcOGGuXXrl2Dv78/MjIydBmfzvGxFBFR5XIgNhUWZjL1HDVKlcC93HzYWysMHBlVJnp9LCWRSJCdnV2sPDMzUz1bMRER0bOkZuVhxo5L2BmTBPdaFgif0gkKUxlkUgkTG3ouWj+W6tSpE0JDQzUSGaVSidDQUHTo0EGnwRERkfFRqQTWnbiFbvMPYWdMEqQSoLunA8o/vIVIk9Z3bubNm4dOnTqhSZMm6NixIwDg77//RlZWFvbv36/zAImIyHjEJWfj060xiLqVDgDwdrFF6Kve8HKxNXBkZEy0vnPj6emJ8+fPY+DAgUhNTUV2djaGDx+O2NhYeHl56SNGIiIyAldSstF74d+IupUOSzMZpr3siT8mtGdiQzr3XPPcVEXsUExEZBhCCLy1+hRkUilm9msOZztzQ4dEVYheOxQDQEZGBiIjI5GamgqVSqWxbfjw4eU5JBERGZl7OflY8NdVBHdvjBqWZpBIJFgy1A8KUynXgyK90jq52bFjB4YOHYqcnBzY2NhoXKASiYTJDRFRNSeEwKaofzBn12VkPChEXqESX7/uAwAwN+MMw6R/Wic3H3zwAd566y3MmTNHPTsxERERANy4m4NPt8bgxI37AICmjtYYElDPwFFRdaN1cpOYmIj33nuPiQ0REanlFymx9OANhB24hgKlCgpTKaYENsbbHerDVKb12BWi56J1chMUFITTp0/Dw8NDH/EQEVEVtHj/NSzafw0A0KlxHfyvnxfq1eIfwWQYWic3vXv3xkcffYRLly7B29sbpqamGtv79u2rs+CIiKhqGN3BA/supWDciw3Q18eZHYbJoLQeCi6Vln57USKRVPolGDgUnIjo+QghsP3cHRyKu4tvB/qoExkhBJMa0hu9DgX/79BvIiKqPhLuPcDn2y7g8JW7AIAgL0cENXcEACY2VGmUa54bIiKqXgqVKvz4dzy+j7iCvEIVzEykeK9rQ3RpYm/o0IiKKVdyk5ubi0OHDiEhIQEFBQUa29577z2dBEZERJXDmYR0fLolBrHJ2QCAdg1qYfYr3qhf29LAkRGVTOvk5uzZs+jVqxcePHiA3Nxc1KxZE2lpabCwsIC9vT2TGyIiI6JUCXy06Ryu381FDQtTfN7bE6+2cuEjKKrUtJ584P3330efPn2Qnp4Oc3NznDhxArdu3YKfnx+++eYbfcRIREQVSAgBlerRWBOZVIL/9ffGa63qIuKDF/GaX10mNlTpaT1ays7ODidPnkSTJk1gZ2eH48ePo1mzZjh58iRGjBiB2NhYfcWqExwtRUTVnVIlEBl/H6nZebC3VqBN/ZqQSR8lLIkZDzF92wUE1K+FMZ04nxlVHnodLWVqaqoeDm5vb4+EhAQ0a9YMtra2uH37dvkiJiKiChF+IQkzdlxCUmaeuszJVoHPezdDclY+vt0bhwcFSkTG38eQgHqwlHPcCVU9Wl+1LVu2xKlTp9CoUSN07twZ06ZNQ1paGtauXQsvLy99xEhERDoQfiEJ49adwX9v1ydl5mHC+rPq9/5uNRD6qjcTG6qytO5zM2fOHDg5OQEAZs+ejRo1amDcuHG4e/culi9frnUAYWFhcHd3h0KhQEBAACIjI59af8GCBWjSpAnMzc3h6uqK999/H3l5eU/dh4ioulOqBGbsuFQssXmSBMDsV7zw29i2aORgXVGhEemc1mm5v7+/+t/29vYIDw8v98k3btyI4OBgLF26FAEBAViwYAGCgoIQFxcHe/vicyesX78eU6dOxcqVK9GuXTtcuXIFI0eOhEQiwfz588sdBxGRsYuMv6/xKKokAoBHbStIpewwTFWbQZdqnT9/PsaMGYNRo0bB09MTS5cuhYWFBVauXFli/WPHjqF9+/YYMmQI3N3d0aNHDwwePPiZd3uIiKq71Oyy3eEuaz2iyqxMd25atWqFiIgI1KhRAy1btnzqMMAzZ86U6cQFBQWIiopCSEiIukwqlSIwMBDHjx8vcZ927dph3bp1iIyMRJs2bXDjxg3s2rULw4YNK9M5iYiqK3trhU7rEVVmZUpu+vXrB7lcDgDo37+/Tk6clpYGpVIJBwcHjXIHB4dSh5MPGTIEaWlp6NChA4QQKCoqwrvvvotPP/201PPk5+cjPz9f/T4rK0sn8RMRVSXOdgqYSCUoUpXc60YCwNH20bBwoqquTMnN9OnTAQBKpRJdunRBixYtYGdnp8+4SnTw4EHMmTMHS5YsQUBAAK5du4bJkydj1qxZ+OKLL0rcJzQ0FDNmzKjgSImIKo9j19Mwcf3ZpyY2ADC9j6d6vhuiqkyrPjcymQw9evRAenr6c5+4du3akMlkSElJ0ShPSUmBo6Njift88cUXGDZsGEaPHg1vb2+88sormDNnDkJDQ0tdrTwkJASZmZnqF+fiIaLqQgiBn47EY9hPkbifWwAvFxvMfsULTraaj54cbRX44c1W6OnlZKBIiXRL69FSXl5euHHjBurXr/9cJzYzM4Ofnx8iIiLUj7pUKhUiIiIwceLEEvd58OCBegLBx2QyGYBHv8Qlkcvl6kdqRETVRV6hEp9uicGWs4kAgFdbumDOq95QmMrwRut6pc5QTGQMtE5u/ve//+HDDz/ErFmz4OfnB0tLzVVhtVnSIDg4GCNGjIC/vz/atGmDBQsWIDc3F6NGjQIADB8+HC4uLggNDQUA9OnTB/Pnz0fLli3Vj6W++OIL9OnTR53kEBERYCKVIDkrDzKpBJ/1aoZR7d3Vg0FkUgnaNqhl4AiJ9Efr5KZXr14AgL59+2qMmhJCQCKRQKlUlvlYgwYNwt27dzFt2jQkJyfD19cX4eHh6k7GCQkJGndqPv/8c0gkEnz++edITExEnTp10KdPH8yePVvbj0FEZNRMZFIsHtIKV1Ky8YIHExmqXrReOPPQoUNP3d65c+fnCkjfuHAmERkjIQRWH7uJW/ce4Mu+zQ0dDpHO6XXhzMqevBARVTd5hUp8ujUGW8486l/To7kD2jWobeCoiAyn3KuiPXjwAAkJCSgoKNAob9GixXMHRUREZXMn4yHGro1CTGImZFIJQl5qirZ8DEXVnNbJzd27dzFq1Cjs3r27xO3a9LkhIqLyO3HjHib8cgb3cgtQw8IUYUNaoV1D3rEh0nptqSlTpiAjIwMnT56Eubk5wsPD8fPPP6NRo0bYvn27PmIkIqL/WH8yAW/+eBL3cgvg6WSD7RM7MLEh+n9a37nZv38/tm3bBn9/f0ilUri5uaF79+6wsbFBaGgoevfurY84iYjoCfbWchSpBPr5OmPuqy1gbsbpMIge0zq5yc3Nhb29PQCgRo0auHv3Lho3bgxvb+8yL5pJRETaU6kEpP8/2V6gpwO2jG+Hlq52T13MmKg60vqxVJMmTRAXFwcA8PHxwbJly5CYmIilS5fCyYlTdxMR6UNk/H30/P4w/kl/oC5rVa8GExuiEmh952by5MlISkoC8GhBzZ49e+KXX36BmZkZVq9erev4iIiqNSEE1p64hZk7LqFIJTB/7xXMH+Rr6LCIKrUyJzcDBgzA6NGjMXToUPVfCn5+frh16xZiY2NRr1491K7NzmxERLqSV6jEF39cwKaofwAAfX2cMfsVbwNHRVT5lTm5SU9PR+/eveHs7IxRo0Zh5MiR8PDwgIWFBVq1aqXPGImIqp2kzId4d20Uzv2TCakECHmpGUZ3rM/HUERlUOY+NxEREbhx4wbefvttrFu3Do0aNULXrl2xfv165Ofn6zNGIqJq5UpKNvosOoJz/2TCzsIUa94KwJhOHkxsiMpIqw7Fbm5u+PLLL3Hjxg3s27cPzs7OGDNmDJycnDBhwgRERUXpK04iomqjXk0LONmao5mTDXZM7IAOjfjIn0gbWi+c+V/Z2dlYv349Pv30U2RmZqKoqEhXsekFF84kosoov0gJU6lUPdQ7NSsPVgoTWJiVe5UcIqOi14UznxQfH4/Vq1dj9erVyMzMRGBg4PMcjoioWkrOzMPYdVF4sXEdvN+9MQDA3kZh4KiIqi6t57nJy8vDunXr0LVrVzRq1Ahr1qzB22+/jfj4eISHh+sjRiIio3Xq5n28vOgIzt3OwJrjN5HxoODZOxHRU5X5zk1kZCRWrlyJjRs3Ii8vD6+88grCw8PRrVs3dnIjItKSEALrTiZgxvaLKFIJNHW0xvJh/rCzMDN0aERVXpmTmxdeeAE+Pj6YNWsWhg4diho1augzLiIio5VfpMS0Py5i4+nbAIDeLZzw9YAW7F9DpCNl/k06ffo057MhInpOQgiMWBmJEzfuQyoBPu7ZFGM5zJtIp8qc3DCxISJ6fhKJBK+1qovLSdlYOLglOjeuY+iQiIwO74ESEVWA+7kFqGn5qD/N6/6u6NbMQf2eiHRL69FSRERUdvlFSoRsOY+XF/6Nezn/zubOxIZIf5jcEBHpSUpWHt5YfgIbIm8jKSsPR6/fM3RIRNUCH0sREelB1K37eHfdGdzNzoeNwgSLhrRi/xqiClKm5KZly5Zl7sl/5syZ5wqIiKiqW38yAdO3X0ChUqCJgzWWDfODe21LQ4dFVG2UKbnp37+/+t95eXlYsmQJPD090bZtWwDAiRMncPHiRYwfP14vQRIRVRVrT9zCF39cAAD08nbE1wN8YCnnTXKiiqT1wpmjR4+Gk5MTZs2apVE+ffp03L59GytXrtRpgLrGhTOJSJ8yHxbilSVH8Vqruhj/YgPOX0OkI9p8f2ud3Nja2uL06dNo1KiRRvnVq1fh7++PzMxM7SOuQExuiEjX4tNy4V7LQp3I5BUqoTCVGTgqIuOizfe31qOlzM3NcfTo0WLlR48ehULBVWyJqHpZfzIBPb47hDXHb6nLmNgQGZbWD4KnTJmCcePG4cyZM2jTpg0A4OTJk1i5ciW++OILnQdIRFQZFRSp8OWOi1h/MgEAcPpWOoa3deNjKKJKQOvkZurUqfDw8MD333+PdevWAQCaNWuGVatWYeDAgToPkIiosknNysO4X84g6lY6JBLgwx5N2L+GqBLRus9NVcc+N0T0PM4kpOPdtVFIzc6HtcIEC99oiS5N7Q0dFpHR02ufGwDIyMjAjz/+iE8//RT3798H8Gh+m8TExPIcjoioSribnY8hK04gNTsfjeytsH1iByY2RJWQ1o+lzp8/j8DAQNja2uLmzZsYPXo0atasiS1btiAhIQFr1qzRR5xERAZXx1qO4O6NEXUrHd8O9IUV568hqpS0vnMTHByMkSNH4urVqxqjo3r16oXDhw/rNDgiIkNLzc7DrXu56vdjOnrgh6F+TGyIKjGtk5tTp05h7NixxcpdXFyQnJysk6CIiCqDswnp6LPoCEb/fBo5+UUAAIlEAqmUHYeJKjOtkxu5XI6srKxi5VeuXEGdOlwUjoiMw8ZTCRi07ARSsvIhAKTnFhg6JCIqI62Tm759+2LmzJkoLCwE8OivmISEBHzyySd47bXXdB4gEVFFKihS4fM/YvDJ7zEoUKrQw9MBW8e3g2tNC0OHRkRlpHVy8+233yInJwf29vZ4+PAhOnfujIYNG8La2hqzZ8/WR4xERBUiNTsPQ388gXUnEiCRAMHdG2Ppm36wVpgaOjQi0oLWyY2trS327duHHTt2YOHChZg4cSJ27dqFQ4cOwdLSslxBhIWFwd3dHQqFAgEBAYiMjCy17osvvgiJRFLs1bt373Kdm4josS+3X8Spm+mwlpvgx+H+eK9bI/avIaqCyt3dv0OHDujQocNzB7Bx40YEBwdj6dKlCAgIwIIFCxAUFIS4uDjY2xefP2LLli0oKPj32fe9e/fg4+OD119//bljIaLq7cs+zZH5sBAz+3mhQR0rQ4dDROVUrhmKIyIiEBERgdTUVKhUKo1tK1eu1OpYAQEBaN26NRYvXgwAUKlUcHV1xaRJkzB16tRn7r9gwQJMmzYNSUlJZbpzxBmKieixQqUK+2NTEdTc0dChENEz6HWG4hkzZqBHjx6IiIhAWloa0tPTNV7aKCgoQFRUFAIDA/8NSCpFYGAgjh8/XqZj/PTTT3jjjTdKTWzy8/ORlZWl8SIiupudj6ErTmLs2ihsi+bs6kTGROvHUkuXLsXq1asxbNiw5z55WloalEolHBwcNModHBwQGxv7zP0jIyNx4cIF/PTTT6XWCQ0NxYwZM547ViIyHuduZ2Ds2igkZ+XBSm4CSzNOyEdkTLS+c1NQUIB27drpIxat/fTTT/D29kabNm1KrRMSEoLMzEz16/bt2xUYIRFVNptO38bry44jOSsPHnUs8ceE9gj0dHj2jkRUZWid3IwePRrr16/Xyclr164NmUyGlJQUjfKUlBQ4Oj79GXhubi5+/fVXvP3220+tJ5fLYWNjo/EiouqnUKnC9G0X8NHm8ygoUiGwmQP+mNAeDe3ZcZjI2Gh9LzYvLw/Lly/HX3/9hRYtWsDUVHP+h/nz55f5WGZmZvDz80NERAT69+8P4FGH4oiICEycOPGp+27atAn5+fl48803tf0IRFQNnbhxDz8fvwUAmBLYCO915TBvImNVrlXBfX19AQAXLlzQ2CaRaP8fRXBwMEaMGAF/f3+0adMGCxYsQG5uLkaNGgUAGD58OFxcXBAaGqqx308//YT+/fujVq1aWp+TiKqfjo3q4P3AxvB0tkF3PoYiMmpaJzcHDhzQaQCDBg3C3bt3MW3aNCQnJ8PX1xfh4eHqTsYJCQmQSjWfnsXFxeHIkSPYu3evTmMhIuOyLToRL3jUgoONAgAwObCRgSMioopQrnluqjLOc0Nk/AqVKszeeRmrj91Ey3p2+PWdFyA3kRk6LCJ6Dtp8f5fpzs2rr76K1atXw8bGBq+++upT627ZsqXskRIR6VhaTj4m/HIGJ+PvAwA6NaoDU6nWYyeIqAorU3Jja2ur7k9ja2ur14CIiMor5p9MjF17GncyH81f8+1AH84+TFQN8bEUERmF36P+QcjWGBQUqeBR2xLLh/uhob21ocMiIh3R+WMpIqLKrKBIheWHb6CgSIVuTe3x3Ru+sFGYPntHIjJK5UpuNm/ejN9++w0JCQkaK3QDwJkzZ3QSGBFRWZmZSLFsmB92nLuDCV0acv4aompO6152CxcuxKhRo+Dg4ICzZ8+iTZs2qFWrFm7cuIGXXnpJHzESERVzITET608mqN+717bEpG6cmI+IynHnZsmSJVi+fDkGDx6M1atX4+OPP4aHhwemTZuG+/fv6yNGIiINW8/+g6m/x6BQqYJ7LQu0a1jb0CERUSWi9Z2bhIQE9cKZ5ubmyM7OBgAMGzYMGzZs0G10RERPKFKqMOvPS3h/4znkF6nwYhN7NHfhCE4i0qR1cuPo6Ki+Q1OvXj2cOHECABAfH49qNvCKiCrQ/dwCDF8ZiZ+OxAMAJnVtiB+H+8PWnB2HiUiT1o+lunbtiu3bt6Nly5YYNWoU3n//fWzevBmnT59+5gR/RETlcSExE2PXRiEx4yEszWT4dqAPeno5GTosIqqktE5uli9fDpVKBQCYMGECatWqhWPHjqFv374YO3aszgMkIjp7OwOJGQ/hXssCy4f7o7ED568hotJxEj8iqvSEEFhz/Bb6t3ThYyiiakrnk/idP3++zCdv0aJFmesSEZXkfm4B5u6+jM96ecLWwhQSiQQj2rkbOiwiqiLKlNz4+vpCIpE8s8OwRCKBUqnUSWBEVD1dvJOJd9Y86l+Tk1+EJUP9DB0SEVUxZUpu4uPj9R0HERG2RSfik9/PI6/w0fw1UwIbGzokIqqCypTcuLm56TsOIqrGipQqzAuPxYq/H/0h9WKTOvh+UEvYWrB/DRFpr1xrS8XFxWHRokW4fPkyAKBZs2aYNGkSmjRpotPgiMj4pecWYNKGszhyLQ0AMP7FBvigRxPIuIwCEZWT1pP4/f777/Dy8kJUVBR8fHzg4+ODM2fOwMvLC7///rs+YiQiIyYAxKflwsJMhiVDW+Hjnk2Z2BDRc9F6KHiDBg0wdOhQzJw5U6N8+vTpWLduHa5fv67TAHWNQ8GJKp9Ld7Igk0rQxJHz1xBRybT5/tb6zk1SUhKGDx9erPzNN99EUlKStocjomqmSKlC6K7L+O3UbXWZp7MNExsi0hmt+9y8+OKL+Pvvv9GwYUON8iNHjqBjx446C4yIjM+T/WvMTKTo1LgOHG0Vhg6LiIyM1slN37598cknnyAqKgovvPACAODEiRPYtGkTZsyYge3bt2vUJSICHj16GrvuNG7ffwhzUxm+ed2HiQ0R6YXWfW6k0rI9yaqsE/qxzw1Rxdtx7g4+2nwOeYUq1KtpgeXD/dDUkb9/RFR2Ol9+4UmPF80kIiqLubtjsfTQo4EGHRvVxqLBLWFnYWbgqIjImJVrnpvSPHjwABYWFro8JBFVcQrTR3d73+3cAB8Fcf4aItI/rUdLdevWDYmJicXKT548CV9fX13ERERV3JNPu9/r2gi/vvMCpr7E+WuIqGJondwoFAq0aNECGzduBPDoMdWXX36Jjh07olevXjoPkIiqlj/P38HAZcfxsOBRnzupVIIXPGoZOCoiqk60fiy1c+dOhIWF4a233sK2bdtw8+ZN3Lp1C3/++Sd69OihjxiJqApQqgS+2hOLZYduAAB+Pn4T73ZuYOCoiKg6KlefmwkTJuCff/7BvHnzYGJigoMHD6Jdu3a6jo2IqoiMB4/mr/n76qP1ocZ28sDoDvUNHBURVVdaP5ZKT0/Ha6+9hh9++AHLli3DwIED0aNHDyxZskQf8RFRJRebnIW+i4/i76tpUJhKsXBwS4T0agYTmdb/vRAR6YTWd268vLxQv359nD17FvXr18eYMWOwceNGjB8/Hjt37sTOnTv1EScRVUKHrtzFu2uj8LBQibo1zLF8mD88nTl/DREZltZ/Wr377rs4fPgw6tf/95bzoEGDcO7cORQUFOg0OCKq3BraW8HcTIYODWtjx8QOTGyIqFLQeobiqo4zFBM9n4IiFcxM/v276MbdHNSracHHUESkV3pZFfyrr77Cw4cP1e+PHj2K/Px89fvs7GyMHz++HOESUVURl5yNoAWHse9SirrMo44VExsiqlTKfOdGJpMhKSkJ9vb2AAAbGxtER0fDw8MDAJCSkgJnZ+dKuZ7Uk3jnhqh8dsck4YNN5/CgQImmjtbY9V5HSDkpHxFVEL2sLfXfHKiaPc0iqraUKoFv98ZhycFH60O1a1ALi4e0YmJDRJWWTteWIiLjkvmgEJM3nsXBuLsAgNEd6mPqS035GIqIKjWD/w8VFhYGd3d3KBQKBAQEIDIy8qn1MzIyMGHCBDg5OUEul6Nx48bYtWtXBUVLVH1k5RWiX9gRHIy7C7mJFAsG+eLzlz2Z2BBRpafVnZsff/wRVlZWAICioiKsXr0atWvXBvCoQ7G2Nm7ciODgYCxduhQBAQFYsGABgoKCEBcXp+7b86SCggJ0794d9vb22Lx5M1xcXHDr1i3Y2dlpfW4iejobhSk6N66DwsupWDbMD14utoYOiYioTMrcodjd3R0SybOfscfHx5f55AEBAWjdujUWL14M4NEinK6urpg0aRKmTp1arP7SpUvx9ddfIzY2FqampmU+z5PYoZiodEqVwIOCIlgrHv1+FSpVyM4rQk1LMwNHRkTVnTbf3wab56agoAAWFhbYvHkz+vfvry4fMWIEMjIysG3btmL79OrVCzVr1oSFhQW2bduGOnXqYMiQIfjkk08gk8lKPE9+fr7GkPWsrCy4uroyuSH6j8yHhZjy61nkFaqw5u02MOXjJyKqRPQyz42upaWlQalUwsHBQaPcwcEBycnJJe5z48YNbN68GUqlErt27cIXX3yBb7/9Fv/73/9KPU9oaChsbW3VL1dXV51+DiJjcDUlG/3DjuJA3F2cSUjHxTtZhg6JiKjcqtSfZiqVCvb29li+fDn8/PwwaNAgfPbZZ1i6dGmp+4SEhCAzM1P9un37dgVGTFT5hV9IRv+wo4hPy4WLnTl+H9cOvq52hg6LiKjcDDYUvHbt2pDJZEhJSdEoT0lJgaOjY4n7ODk5wdTUVOMRVLNmzZCcnIyCggKYmRXvFyCXyyGXy3UbPJERUKkEvvvrChbtvwYAeMGjJsKGtEItK/6+EFHVZrA7N2ZmZvDz80NERIS6TKVSISIiAm3bti1xn/bt2+PatWtQqVTqsitXrsDJyanExIaISjdjx0V1YvNW+/pY93YAExsiMgoGfSwVHByMFStW4Oeff8bly5cxbtw45ObmYtSoUQCA4cOHIyQkRF1/3LhxuH//PiZPnowrV65g586dmDNnDiZMmGCoj0BUZb35ghtqWZph/kAfTOvD+WuIyHiU67HU9evXsWrVKly/fh3ff/897O3tsXv3btSrVw/Nmzcv83EGDRqEu3fvYtq0aUhOToavry/Cw8PVnYwTEhIglf77H66rqyv27NmD999/Hy1atICLiwsmT56MTz75pDwfg6ja+Sf9AerWsAAANHKwxt+fdIGFGScqJyLjovVQ8EOHDuGll15C+/btcfjwYVy+fBkeHh6YO3cuTp8+jc2bN+srVp3gPDdUHalUAgv+uoIfDl3HurcDEOBRy9AhERFpRa9DwadOnYr//e9/2Ldvn0Y/l65du+LEiRPaR0tEepWVV4gxa05j4f5rKFQKHL9xz9AhERHpldb3o2NiYrB+/fpi5fb29khLS9NJUESkG9dSc/DO2tO4cTcXZiZSzH3VG6+2qmvosIiI9Err5MbOzg5JSUmoX7++RvnZs2fh4uKis8CI6Pnsu5SC9zdGIye/CM62Ciwb5g/vulwfioiMn9aPpd544w188sknSE5OhkQigUqlwtGjR/Hhhx9i+PDh+oiRiLQUdes+xqw5jZz8IgTUr4ntkzowsSGiakPrOzePh167urpCqVTC09MTSqUSQ4YMweeff66PGIlIS63q1UAfH2fUsjTDZ72bcZ0oIqpWyr1wZkJCAi5cuICcnBy0bNkSjRo10nVsesHRUmSsbtzNgb2NAlbyR3+zKFUCMqnEwFEREemGNt/fWt+5OXLkCDp06IB69eqhXr165Q6SiHTncf+aDg1r44c3W0EikTCxIaJqS+t71V27dkX9+vXx6aef4tKlS/qIiYjK6PH8NY/719x/UIDcAqWhwyIiMiitk5s7d+7ggw8+wKFDh+Dl5QVfX198/fXX+Oeff/QRHxGVIjuvEGPXRWHBX1cBACPbueOX0QHqx1JERNVVufvcAEB8fDzWr1+PDRs2IDY2Fp06dcL+/ft1GZ/Osc8NGYPrd3PwzprTuP7/89fM7u+F1/1dDR0WEZHeaPP9/VzJDQAolUrs3r0bX3zxBc6fPw+lsnLfEmdyQ1WJUiUQGX8fqdl5sLdWoE39mpAA6LHgMK6l5sDRRoFlw/zg42pn6FCJiPRKrx2KHzt69Ch++eUXbN68GXl5eejXrx9CQ0PLezgi+o/wC0mYseMSkjLz1GVOtgpM7+OJea+1wHf7ruC7Qb6oYy03YJRERJWP1nduQkJC8Ouvv+LOnTvo3r07hg4din79+sHCwkJfMeoU79xQVRB+IQnj1p3Bf385H49/+uHNVghq7giJhCOiiKh60Oudm8OHD+Ojjz7CwIEDUbt27XIHSUQlU6oEZuy4VCyxAQCBRwnOjB2X0N3TETLmNkRExWid3Bw9elQfcRDR/4uMv6/xKOq/BICkzDxExt9H2wa1Ki4wIqIqokzJzfbt2/HSSy/B1NQU27dvf2rdvn376iQwouoqNbv0xKY89YiIqpsyJTf9+/dHcnIy7O3t0b9//1LrSSSSSj9aiqiys1GYlqmevbVCz5EQEVVNZUpuVCpVif8mIt27mpr91O0SAI62j4aFExFRcVrPULxmzRrk5+cXKy8oKMCaNWt0EhRRdfZ2Bw8E/H/i8t/+wo/fT+/jybWjiIhKofVQcJlMhqSkJNjb22uU37t3D/b29pX+sRSHglNlI4TAH9GJ6OXtBLmJTF3+tHlueno5GSJUIiKD0etQcCFEiXNr/PPPP7C1tdX2cETVWl6hEiFbYrD1bCIi49MR+qq3eltPLyd093QsNkMx79gQET1dmZObli1bQiKRQCKRoFu3bjAx+XdXpVKJ+Ph49OzZUy9BEhmjxIyHGLv2NC4kZkEmlaCxg1WxPx5kUgmHexMRaanMyc3jUVLR0dEICgqClZWVepuZmRnc3d3x2muv6TxAImN08sY9jP/lDO7lFqCGhSnChrZCuwacFJOISBfKnNxMnz4dAODu7o5BgwZBoeAwVCJtCSGw7sQtzNhxCUUqAU8nGywb5gfXmlVj+RIioqpA6z43I0aM0EccRNVCWk4Bvt4ThyKVQB8fZ3z1WguYm8mevSMREZWZ1smNUqnEd999h99++w0JCQkoKCjQ2H7//n2dBUdkbOpYy7FwcEvEJmdjbCcPLnxJRKQHWs9zM2PGDMyfPx+DBg1CZmYmgoOD8eqrr0IqleLLL7/UQ4hEVdvZhHQcu5amfv9iE3u827kBExsiIj3ROrn55ZdfsGLFCnzwwQcwMTHB4MGD8eOPP2LatGk4ceKEPmIkqrJ+O30bg5adwLhfziDh3gNDh0NEVC1ondwkJyfD2/vRXBxWVlbIzMwEALz88svYuXOnbqMjqqIKlSpM33YBH28+jwKlCi941ERNKzNDh0VEVC1ondzUrVsXSUlJAIAGDRpg7969AIBTp05BLpfrNjqiKigtJx9DfzyJn4/fAgAEd2+MH4b6wUqudRc3IiIqB63/t33llVcQERGBgIAATJo0CW+++SZ++uknJCQk4P3339dHjERVRsw/mRi79jTuZObBSm6C7wb5orung6HDIiKqVrRObubOnav+96BBg1CvXj0cP34cjRo1Qp8+fXQaHFFVs+FUAu5k5qF+bUusGO6HhvbWhg6JiKja0XrhzKqOC2eSPuUVKvHdX1cw/sWGsDU3NXQ4RERGQ+cLZ27fvr3MJ+/bt2+Z6xJVdRkPCrD62E1M6toIMqkEClMZQl5qZuiwiIiqtTIlN4/XlXoWiUQCpVL5PPEQVRmxyVl4Z00UEu4/gEolENyjiaFDIiIilDG5UalU+o6DqErZHZOEDzadw4MCJVxrmuMlbydDh0RERP+PY1OJtKBSCczfdwWLD1wDALRvWAuLB7dCDUvOYUNEVFlondzMnDnzqdunTZtW7mCIKrOsvEK8/2s0ImJTAQCjO9TH1JeawkSm9XRRRESkR1onN1u3btV4X1hYiPj4eJiYmKBBgwblSm7CwsLw9ddfIzk5GT4+Pli0aBHatGlTYt3Vq1dj1KhRGmVyuRx5eXlan5dIG//cf4ij19MgN5Fi7mveeKVlXUOHREREJdA6uTl79myxsqysLIwcORKvvPKK1gFs3LgRwcHBWLp0KQICArBgwQIEBQUhLi4O9vb2Je5jY2ODuLg49XsuQEgVwdPZBgsGtYSLnTm869oaOhwiIiqFTu6n29jYYMaMGfjiiy+03nf+/PkYM2YMRo0aBU9PTyxduhQWFhZYuXJlqftIJBI4OjqqXw4OnAGWdE+lEgg7cA3nbmeoy3p6OTKxISKq5HTWWSAzM1O9iGZZFRQUICoqCoGBgf8GJJUiMDAQx48fL3W/nJwcuLm5wdXVFf369cPFixdLrZufn4+srCyNF9Gz5OYXYfwvZ/D1njiMXRuF7LxCQ4dERERlpPVjqYULF2q8F0IgKSkJa9euxUsvvaTVsdLS0qBUKovdeXFwcEBsbGyJ+zRp0gQrV65EixYtkJmZiW+++Qbt2rXDxYsXUbdu8T4QoaGhmDFjhlZxUfV2614u3lkThbiUbJjKJJgS2AjWCs42TERUVWi9/EL9+vU13kulUtSpUwddu3ZFSEgIrK3LvpbOnTt34OLigmPHjqFt27bq8o8//hiHDh3CyZMnn3mMwsJCNGvWDIMHD8asWbOKbc/Pz0d+fr76fVZWFlxdXbn8ApXo8JW7mLThLDIfFsLeWo4f3vSDn1sNQ4dFRFTt6Xz5hSfFx8eXO7D/ql27NmQyGVJSUjTKU1JS4OjoWKZjmJqaomXLlrh27VqJ2+VyOeRy+XPHSsZNCIEVf9/A3N2xUAnA19UOy4b5wcFGYejQiIhISwadoMPMzAx+fn6IiIhQl6lUKkRERGjcyXkapVKJmJgYODlxhlgqPyGAyPh0qAQw0L8uNo59gYkNEVEVpfWdm7y8PCxatAgHDhxAampqsaUZzpw5o9XxgoODMWLECPj7+6NNmzZYsGABcnNz1XPZDB8+HC4uLggNDQXwaBLBF154AQ0bNkRGRga+/vpr3Lp1C6NHj9b2oxCpSaUSfDfIB3svpuDVVi6cXoCIqArTOrl5++23sXfvXgwYMABt2rR57i+BQYMG4e7du5g2bRqSk5Ph6+uL8PBwdSfjhIQESKX/3mBKT0/HmDFjkJycjBo1asDPzw/Hjh2Dp6fnc8VB1c+JG/ew52Iypr3sCYlEAmuFKV7z48R8RERVndYdim1tbbFr1y60b99eXzHplTYdksg4CSGw5vgtzPrzEopUAt+87oMBTGqIiCo1vXYodnFx0WpEFFFlkl+kxBd/XMBvp/8BAPT1cUZvruhNRGRUtO5Q/O233+KTTz7BrVu39BEPkd6kZOVh0LIT+O30P5BKgM96NcP3b/jC3Exm6NCIiEiHtL5z4+/vj7y8PHh4eMDCwgKmppqTm92/f19nwRHpypmEdIxdG4W72fmwNTfFosEt0alxHUOHRUREeqB1cjN48GAkJiZizpw5cHBw4KgSqhLyCpW4n1uAJg7WWD7cD261LA0dEhER6YnWHYotLCxw/Phx+Pj46CsmvWKH4uprf2wKAurXgqVc65yeiIgMTJvvb6373DRt2hQPHz4sd3BEFeFudj7eXn0K11Jz1GVdmzowsSEiqga0Tm7mzp2LDz74AAcPHsS9e/e44jZVOjH/ZKLv4iOIiE3FB79FQ8ubk0REVMVp/Wdsz549AQDdunXTKBdCQCKRQKlU6iYyonLYcuYfhGyJQX6RCh51LPHtQF/2CyMiqma0Tm4OHDigjziInkuRUoXQ3bH46cijhV27NrXHgjd8YaMwfcaeRERkbLRObjp37qyPOIjKLSuvEOPWReHotXsAgIldGiK4e2NIpbxjQ0RUHWmd3Bw+fPip2zt16lTuYIjKQ2EiQ2GRgIWZDN+87oNenHGYiKha03oo+JOLWKoP8kSfhsre54ZDwY3H435eAJCWk4+0nHw0deTPlIjIGOl1KHh6errGKzU1FeHh4WjdujX27t1b7qCJykqpEvh6Tyz+t/Oyuqy2lZyJDRERASjHYylbW9tiZd27d4eZmRmCg4MRFRWlk8CISpL5sBBTfj2LA3F3AQD9fV3gXbf4NUlERNWXzmY0c3BwQFxcnK4OR1TMtdRsvLMmCjfSciE3keKrAS2Y2BARUTFaJzfnz5/XeC+EQFJSEubOnQtfX19dxUWkYd+lFLy/MRo5+UVwsTPHsmF+8HJhYkNERMVpndz4+j6aFO2//ZBfeOEFrFy5UmeBET227NB1hO6OBQAE1K+JsKGtUNtKbuCoiIiostI6uYmPj9d4L5VKUadOHSgUCp0FRfSkejUtAAAj2rrh85c9YSrTuh88ERFVI1oPBa/qOBS8alCqBGRPTMJ3ITGTj6GIiKoxvQwF379/Pzw9PUtcHDMzMxPNmzfH33//rX20RP9x6Mpd9PjuEJIy/119nokNERGVVZmTmwULFmDMmDElZku2trYYO3Ys5s+fr9PgqHoRQmDpoesYtSoS1+/mYtH+a4YOiYiIqqAyJzfnzp1Trwhekh49enCOGyq3hwVKvPdrNObujoVKAG+0dsX0Pp6GDouIiKqgMncoTklJgalp6Sssm5iY4O7duzoJiqqX2/cfYOzaKFxKyoKJVILpfTzx5gtuGst6EBERlVWZkxsXFxdcuHABDRs2LHH7+fPn4eTEBQtJO5fuZOHNn07ifm4BalmaYcnQVgjwqGXosIiIqAor82OpXr164YsvvkBeXl6xbQ8fPsT06dPx8ssv6zQ4Mn7utS1gby2Hl4sNdkzqwMSGiIieW5mHgqekpKBVq1aQyWSYOHEimjRpAgCIjY1FWFgYlEolzpw5AwcHB70G/Lw4FNzw8ouUMJNJ1Y+dUrLyYGtuCoWpzMCRERFRZaXN93eZH0s5ODjg2LFjGDduHEJCQtQzFEskEgQFBSEsLKzSJzZkeEmZD/Hu2ij0aO6ICV0ePeJ0sOEEkEREpDtazVDs5uaGXbt2IT09HdeuXYMQAo0aNUKNGjX0FR8ZkdM37+PddWeQlpOP2+kP8eYLbrA1L72TOhERUXmUa1XwGjVqoHXr1rqOhYzYLydv4cvtF1GoFGjqaI3lw/yZ2BARkV6UK7khKquCIhW+3HER608mAAB6ezvh69dbwMKMlx4REekHv2FIb1QqgZGrInHs+j1IJMCHPZpg/IsNOH8NERHpFZMb0hupVIKXWzgjJjETC99oiS5N7Q0dEhERVQNMbkjnsvIKYaN41J9mSEA9dPd0QB1ruYGjIiKi6qLMk/gRPUuRUoUZOy6i98K/kZ5boC5nYkNERBWJyQ3pxP3cAgxfGYlVR2/i9v2HOBCXauiQiIiomuJjKXpul+5k4Z21p/FP+kNYmMkwf6APenpxnTEiIjIMJjf0XHacu4OPNp9DXqEKbrUssHyYP5o4Whs6LCIiqsYqxWOpsLAwuLu7Q6FQICAgAJGRkWXa79dff4VEIkH//v31GyCVaNPp25i04SzyClXo1LgOtk/owMSGiIgMzuDJzcaNGxEcHIzp06fjzJkz8PHxQVBQEFJTn95n4+bNm/jwww/RsWPHCoqU/qu7pwPq1bTAu50bYNXI1rC14IzDRERkeGVeFVxfAgIC0Lp1ayxevBgAoFKp4OrqikmTJmHq1Kkl7qNUKtGpUye89dZb+Pvvv5GRkYE//vijTOfjquDPJzUrD/ZPLHSZk18EKzmfbhIRkX5p8/1t0Ds3BQUFiIqKQmBgoLpMKpUiMDAQx48fL3W/mTNnwt7eHm+//fYzz5Gfn4+srCyNF5XPnovJ6PLNQfVSCgCY2BARUaVj0OQmLS0NSqUSDg4OGuUODg5ITk4ucZ8jR47gp59+wooVK8p0jtDQUNja2qpfrq6uzx13daNSCXy37wrGro1CboESuy8kwcA3/IiIiEpl8D432sjOzsawYcOwYsUK1K5du0z7hISEIDMzU/26ffu2nqM0Ltl5hXhnbRS+j7gKABjZzh0rR7bm+lBERFRpGfSZQu3atSGTyZCSkqJRnpKSAkdHx2L1r1+/jps3b6JPnz7qMpVKBQAwMTFBXFwcGjRooLGPXC6HXM4Zcsvjxt0cvLM2CtdSc2BmIsXs/l543Z93voiIqHIz6J0bMzMz+Pn5ISIiQl2mUqkQERGBtm3bFqvftGlTxMTEIDo6Wv3q27cvunTpgujoaD5y0qGMBwV49YdjuJaaAwcbOX4b25aJDRERVQkG7w0aHByMESNGwN/fH23atMGCBQuQm5uLUaNGAQCGDx8OFxcXhIaGQqFQwMvLS2N/Ozs7AChWTs/HzsIMYzp6YH9sKn54sxXsrRXP3omIiKgSMHhyM2jQINy9exfTpk1DcnIyfH19ER4eru5knJCQAKm0SnUNqrIeFBQh62ERHG0fJTLjX2yAMR09YGbC9icioqrD4PPcVDTOc1Oy2/cfYMya0wCALePbwcLM4HkvERGRWpWZ54Yqh2PX0tB38RHEJmcjLScft+8/NHRIRERE5cY/z6sxIQRWHr2JObsuQ6kSaFHXFsuG+cHJ1tzQoREREZUbk5tqKq9QiU+3xmDLmUQAwKutXDDnFW8oTGUGjoyIiOj5MLmppr7cfhFbziRCJpXgs17NMKq9OyfmIyIio8DkppqaHNgIZxLS8WWf5mjXsGyzPRMREVUFTG6qkXO3M+DjagcAcLI1R/jkTpBKebeGiIiMC0dLVQP5RUqEbIlBv7Cj2B2TpC5nYkNERMaId26MXGpWHsb9cgZRt9IhkQB3MvMMHRIREZFeMbkxYtG3MzB27WmkZOXDWmGChYNboksTe0OHRUREpFdMbozUptO38dnWCyhQqtDQ3gorhvujfm1LQ4dFRESkd0xujNC52xn4aPN5AEB3Twd8N8gXVnL+qImIqHrgN54R8nG1w5iO9WEpN8F7XRux4zAREVUrTG6MxMU7mbC3VqCOtRwA8GmvZpyUj4iIqiUOBTcC26IT8doPxzDhlzMoKFIBABMbIiKqtnjnpgpTqgS+Co/FssM3AAAWchnyi5QwM2HOSkRE1ReTmyoq40EBJm04i7+vpgEAxr3YAB/2aAIZ+9cQEVE1x+SmCopLzsY7a0/j1r0HMDeV4evXW+DlFs6GDouIiKhSYHJTxQgh8NHmc7h17wHq1jDH8mH+8HS2MXRYRERElQY7Z1QxEokE3w3yRVBzB2yf2IGJDRER0X8wuakCsvMK8delFPX7BnWssGyYP2pamhkwKiIiosqJyU0ld/1uDvqHHcXYdVE4di3N0OEQERFVeuxzU4ntj03B5A3RyM4vgqONApZcQoGIiOiZ+G1ZCQkhsOTgdXyzNw5CAP5uNfDDm37q2YeJiIiodExuKpnc/CJ8tPkcdsUkAwCGBtTD9D7NOTEfERFRGTG5qWR2xSRhV0wyTGUSzOjrhSEB9QwdEhERUZXC5KaSGeBXF7HJ2XjJyxH+7jUNHQ4REVGVw2cdBiaEwK+RCcjOKwTwaB6bL172ZGJDRERUTkxuDCivUIn3N0Zj6pYYvL8xGiqVMHRIREREVR4fSxlIYsZDjF17GhcSsyCTStChYW1IuOYlERHRc2NyYwAnb9zD+F/O4F5uAWpYmCJsaCu0a1Db0GEREREZBSY3FUgIgbUnbmHmjksoUgl4Otlg2TA/uNa0MHRoRERERoPJTQXKzi/CkgPXUaQS6OPjjK9eawFzM5mhwyIiIjIqTG4qkI3CFMuG+eHEjXt4p5MHJOxkQ0REpHNMbvTsTEI6kjPz0MvbCQDg42oHH1c7wwZFRERkxJjc6IhSJRAZfx+p2Xmwt1agTf2a+D3qH3z+xwVIJIBbLQs0d7Y1dJhERERGj8mNDoRfSMKMHZeQlJmnLrMwk+FBgRIAENTcAW61LA0VHhERUbXC5OY5hV9Iwrh1Z/Df6fceJzZ9WzhhwRstIZWyfw0REVFFqBQzFIeFhcHd3R0KhQIBAQGIjIwste6WLVvg7+8POzs7WFpawtfXF2vXrq3AaP+lVAnM2HGpWGLzpFO30p+6nYiIiHTL4MnNxo0bERwcjOnTp+PMmTPw8fFBUFAQUlNTS6xfs2ZNfPbZZzh+/DjOnz+PUaNGYdSoUdizZ08FRw5Ext/XeBRVkqTMPETG36+giIiIiMjgyc38+fMxZswYjBo1Cp6enli6dCksLCywcuXKEuu/+OKLeOWVV9CsWTM0aNAAkydPRosWLXDkyJEKjhxIzX56YqNtPSIiInp+Bk1uCgoKEBUVhcDAQHWZVCpFYGAgjh8//sz9hRCIiIhAXFwcOnXqpM9QS2RvrdBpPSIiInp+Bu1QnJaWBqVSCQcHB41yBwcHxMbGlrpfZmYmXFxckJ+fD5lMhiVLlqB79+4l1s3Pz0d+fr76fVZWlm6CB9Cmfk042SqQnJlXYr8aCQBH20fDwomIiKhiGPyxVHlYW1sjOjoap06dwuzZsxEcHIyDBw+WWDc0NBS2trbql6urq87ikEklmN7HE8CjROZJj99P7+MJGUdKERERVRiDJje1a9eGTCZDSkqKRnlKSgocHR1L3U8qlaJhw4bw9fXFBx98gAEDBiA0NLTEuiEhIcjMzFS/bt++rdPP0NPLCT+82QqOtpqPnhxtFfjhzVbo6eWk0/MRERHR0xn0sZSZmRn8/PwQERGB/v37AwBUKhUiIiIwceLEMh9HpVJpPHp6klwuh1wu10W4perp5YTuno7FZijmHRsiIqKKZ/BJ/IKDgzFixAj4+/ujTZs2WLBgAXJzczFq1CgAwPDhw+Hi4qK+MxMaGgp/f380aNAA+fn52LVrF9auXYsffvjBkB8DMqkEbRvUMmgMREREVAmSm0GDBuHu3buYNm0akpOT4evri/DwcHUn44SEBEil/z49y83Nxfjx4/HPP//A3NwcTZs2xbp16zBo0CBDfQQiIiKqRCRCiGo1gW5WVhZsbW2RmZkJGxsbQ4dDREREZaDN93eVHC1FREREVBomN0RERGRUmNwQERGRUWFyQ0REREaFyQ0REREZFSY3REREZFSY3BAREZFRMfgkfhXt8bQ+ulwdnIiIiPTr8fd2Wabnq3bJTXZ2NgDodHVwIiIiqhjZ2dmwtbV9ap1qN0OxSqXCnTt3YG1tDYlEtwtbZmVlwdXVFbdv3+bsx8/Atio7tlXZsa3Kjm2lHbZX2emrrYQQyM7OhrOzs8ayTCWpdndupFIp6tatq9dz2NjY8OIvI7ZV2bGtyo5tVXZsK+2wvcpOH231rDs2j7FDMRERERkVJjdERERkVJjc6JBcLsf06dMhl8sNHUqlx7YqO7ZV2bGtyo5tpR22V9lVhraqdh2KiYiIyLjxzg0REREZFSY3REREZFSY3BAREZFRYXJDRERERoXJTRkdPnwYffr0gbOzMyQSCf74449n7nPw4EG0atUKcrkcDRs2xOrVq/UeZ2WhbXsdPHgQEomk2Cs5ObliAjaQ0NBQtG7dGtbW1rC3t0f//v0RFxf3zP02bdqEpk2bQqFQwNvbG7t27aqAaA2rPG21evXqYteUQqGooIgN64cffkCLFi3UE6m1bdsWu3fvfuo+1fG6ArRvq+p8XT1p7ty5kEgkmDJlylPrGeK6YnJTRrm5ufDx8UFYWFiZ6sfHx6N3797o0qULoqOjMWXKFIwePRp79uzRc6SVg7bt9VhcXBySkpLUL3t7ez1FWDkcOnQIEyZMwIkTJ7Bv3z4UFhaiR48eyM3NLXWfY8eOYfDgwXj77bdx9uxZ9O/fH/3798eFCxcqMPKKV562Ah7NkvrkNXXr1q0Kitiw6tati7lz5yIqKgqnT59G165d0a9fP1y8eLHE+tX1ugK0byug+l5Xj506dQrLli1DixYtnlrPYNeVIK0BEFu3bn1qnY8//lg0b95co2zQoEEiKChIj5FVTmVprwMHDggAIj09vUJiqqxSU1MFAHHo0KFS6wwcOFD07t1boywgIECMHTtW3+FVKmVpq1WrVglbW9uKC6qSq1Gjhvjxxx9L3MbrStPT2qq6X1fZ2dmiUaNGYt++faJz585i8uTJpdY11HXFOzd6cvz4cQQGBmqUBQUF4fjx4waKqGrw9fWFk5MTunfvjqNHjxo6nAqXmZkJAKhZs2apdXhtPVKWtgKAnJwcuLm5wdXV9Zl/jRsrpVKJX3/9Fbm5uWjbtm2JdXhdPVKWtgKq93U1YcIE9O7du9j1UhJDXVfVbuHMipKcnAwHBweNMgcHB2RlZeHhw4cwNzc3UGSVk5OTE5YuXQp/f3/k5+fjxx9/xIsvvoiTJ0+iVatWhg6vQqhUKkyZMgXt27eHl5dXqfVKu7aMvX/Sk8raVk2aNMHKlSvRokULZGZm4ptvvkG7du1w8eJFvS+gWxnExMSgbdu2yMvLg5WVFbZu3QpPT88S61b360qbtqrO19Wvv/6KM2fO4NSpU2Wqb6jriskNVQpNmjRBkyZN1O/btWuH69ev47vvvsPatWsNGFnFmTBhAi5cuIAjR44YOpRKr6xt1bZtW42/vtu1a4dmzZph2bJlmDVrlr7DNLgmTZogOjoamZmZ2Lx5M0aMGIFDhw6V+qVdnWnTVtX1urp9+zYmT56Mffv2VfoO1Exu9MTR0REpKSkaZSkpKbCxseFdmzJq06ZNtfminzhxIv78808cPnz4mX/5lXZtOTo66jPESkObtvovU1NTtGzZEteuXdNTdJWLmZkZGjZsCADw8/PDqVOn8P3332PZsmXF6lb360qbtvqv6nJdRUVFITU1VeNuulKpxOHDh7F48WLk5+dDJpNp7GOo64p9bvSkbdu2iIiI0Cjbt2/fU5/hkqbo6Gg4OTkZOgy9EkJg4sSJ2Lp1K/bv34/69es/c5/qem2Vp63+S6lUIiYmxuivq9KoVCrk5+eXuK26XleleVpb/Vd1ua66deuGmJgYREdHq1/+/v4YOnQooqOjiyU2gAGvK712VzYi2dnZ4uzZs+Ls2bMCgJg/f744e/asuHXrlhBCiKlTp4phw4ap69+4cUNYWFiIjz76SFy+fFmEhYUJmUwmwsPDDfURKpS27fXdd9+JP/74Q1y9elXExMSIyZMnC6lUKv766y9DfYQKMW7cOGFraysOHjwokpKS1K8HDx6o6wwbNkxMnTpV/f7o0aPCxMREfPPNN+Ly5cti+vTpwtTUVMTExBjiI1SY8rTVjBkzxJ49e8T169dFVFSUeOONN4RCoRAXL140xEeoUFOnThWHDh0S8fHx4vz582Lq1KlCIpGIvXv3CiF4XT1J27aqztfVf/13tFRlua6Y3JTR46HK/32NGDFCCCHEiBEjROfOnYvt4+vrK8zMzISHh4dYtWpVhcdtKNq217x580SDBg2EQqEQNWvWFC+++KLYv3+/YYKvQCW1EQCNa6Vz587qdnvst99+E40bNxZmZmaiefPmYufOnRUbuAGUp62mTJki6tWrJ8zMzISDg4Po1auXOHPmTMUHbwBvvfWWcHNzE2ZmZqJOnTqiW7du6i9rIXhdPUnbtqrO19V//Te5qSzXlUQIIfR7b4iIiIio4rDPDRERERkVJjdERERkVJjcEBERkVFhckNERERGhckNERERGRUmN0RERGRUmNwQERGRUWFyQ0QAgJs3b0IikSA6OtrQoajFxsbihRdegEKhgK+vr6HDIaIqgskNUSUxcuRISCQSzJ07V6P8jz/+gEQiMVBUhjV9+nRYWloiLi6u2Po0T0pOTsakSZPg4eEBuVwOV1dX9OnT56n7VEcjR45E//79DR0Gkd4xuSGqRBQKBebNm4f09HRDh6IzBQUF5d73+vXr6NChA9zc3FCrVq0S69y8eRN+fn7Yv38/vv76a8TExCA8PBxdunTBhAkTyn1uIqq6mNwQVSKBgYFwdHREaGhoqXW+/PLLYo9oFixYAHd3d/X7x3+hz5kzBw4ODrCzs8PMmTNRVFSEjz76CDVr1kTdunWxatWqYsePjY1Fu3btoFAo4OXlhUOHDmlsv3DhAl566SVYWVnBwcEBw4YNQ1pamnr7iy++iIkTJ2LKlCmoXbs2goKCSvwcKpUKM2fORN26dSGXy+Hr64vw8HD1dolEgqioKMycORMSiQRffvlliccZP348JBIJIiMj8dprr6Fx48Zo3rw5goODceLECXW9hIQE9OvXD1ZWVrCxscHAgQORkpJSrF1XrlyJevXqwcrKCuPHj4dSqcRXX30FR0dH2NvbY/bs2Rrnl0gk+OGHH/DSSy/B3NwcHh4e2Lx5s0admJgYdO3aFebm5qhVqxbeeecd5OTkFPt5ffPNN3ByckKtWrUwYcIEFBYWquvk5+fjww8/hIuLCywtLREQEICDBw+qt69evRp2dnbYs2cPmjVrBisrK/Ts2RNJSUnqz/fzzz9j27ZtkEgkkEgkOHjwIAoKCjBx4kQ4OTlBoVDAzc3tqdcfUZWg99WriKhMRowYIfr16ye2bNkiFAqFuH37thBCiK1bt4onf1WnT58ufHx8NPb97rvvhJubm8axrK2txYQJE0RsbKz46aefBAARFBQkZs+eLa5cuSJmzZolTE1N1eeJj48XAETdunXF5s2bxaVLl8To0aOFtbW1SEtLE0IIkZ6eLurUqSNCQkLE5cuXxZkzZ0T37t1Fly5d1Ofu3LmzsLKyEh999JGIjY0VsbGxJX7e+fPnCxsbG7FhwwYRGxsrPv74Y2FqaiquXLkihBAiKSlJNG/eXHzwwQciKSlJZGdnFzvGvXv3hEQiEXPmzHlq2yqVSuHr6ys6dOggTp8+LU6cOCH8/Pw0Fm+dPn26sLKyEgMGDBAXL14U27dvF2ZmZiIoKEhMmjRJxMbGipUrVwoA4sSJE+r9AIhatWqJFStWiLi4OPH5558LmUwmLl26JIQQIicnRzg5OYlXX31VxMTEiIiICFG/fn2NxQVHjBghbGxsxLvvvisuX74sduzYISwsLMTy5cvVdUaPHi3atWsnDh8+LK5duya+/vprIZfL1e21atUqYWpqKgIDA8WpU6dEVFSUaNasmRgyZIgQQojs7GwxcOBA0bNnT/WK6vn5+eLrr78Wrq6u4vDhw+LmzZvi77//FuvXr39qexJVdkxuiCqJx8mNEEK88MIL4q233hJClD+5cXNzE0qlUl3WpEkT0bFjR/X7oqIiYWlpKTZs2CCE+De5mTt3rrpOYWGhqFu3rpg3b54QQohZs2aJHj16aJz79u3bAoCIi4sTQjxKblq2bPnMz+vs7Cxmz56tUda6dWsxfvx49XsfHx8xffr0Uo9x8uRJAUBs2bLlqefau3evkMlkIiEhQV128eJFAUBERkYKIR61q4WFhcjKylLXCQoKEu7u7sXaMTQ0VP0egHj33Xc1zhcQECDGjRsnhBBi+fLlokaNGiInJ0e9fefOnUIqlYrk5GQhxL8/r6KiInWd119/XQwaNEgIIcStW7eETCYTiYmJGufp1q2bCAkJEUI8Sm4AiGvXrqm3h4WFCQcHB/X7J6+xxyZNmiS6du0qVCpVqe1HVNXwsRRRJTRv3jz8/PPPuHz5crmP0bx5c0il//6KOzg4wNvbW/1eJpOhVq1aSE1N1divbdu26n+bmJjA399fHce5c+dw4MABWFlZqV9NmzYF8Kh/zGN+fn5PjS0rKwt37txB+/btNcrbt2+v1WcWQpSp3uXLl+Hq6gpXV1d1maenJ+zs7DTO5+7uDmtra/V7BwcHeHp6FmvHp7XZ4/ePj3v58mX4+PjA0tJSvb19+/ZQqVSIi4tTlzVv3hwymUz93snJSX2emJgYKJVKNG7cWKPtDx06pNHuFhYWaNCgQYnHKM3IkSMRHR2NJk2a4L333sPevXufWp+oKjAxdABEVFynTp0QFBSEkJAQjBw5UmObVCot9qX+ZN+Mx0xNTTXeSySSEstUKlWZ48rJyUGfPn0wb968YtucnJzU/37yi1yfGjVqBIlEgtjYWJ0cTx9t9jznfnyenJwcyGQyREVFaSRAAGBlZfXUYzwrAWzVqhXi4+Oxe/du/PXXXxg4cCACAwOL9Rsiqkp454aokpo7dy527NiB48ePa5TXqVMHycnJGl9aupyb5slOuEVFRYiKikKzZs0APPoivHjxItzd3dGwYUONlzYJjY2NDZydnXH06FGN8qNHj8LT07PMx6lZsyaCgoIQFhaG3NzcYtszMjIAAM2aNcPt27dx+/Zt9bZLly4hIyNDq/OV5sk2e/z+cZs1a9YM586d04jv6NGjkEqlaNKkSZmO37JlSyiVSqSmphZrd0dHxzLHaWZmBqVSWazcxsYGgwYNwooVK7Bx40b8/vvvuH//fpmPS1TZMLkhqqS8vb0xdOhQLFy4UKP8xRdfxN27d/HVV1/h+vXrCAsLw+7du3V23rCwMGzduhWxsbGYMGEC0tPT8dZbbwEAJkyYgPv372Pw4ME4deoUrl+/jj179mDUqFElfmk+zUcffYR58+Zh48aNiIuLw9SpUxEdHY3JkydrHa9SqUSbNm3w+++/4+rVq7h8+TIWLlyoflwUGBiobs8zZ84gMjISw4cPR+fOneHv76/V+UqyadMmrFy5EleuXMH06dMRGRmJiRMnAgCGDh0KhUKBESNG4MKFCzhw4AAmTZqEYcOGwcHBoUzHb9y4MYYOHYrhw4djy5YtiI+PR2RkJEJDQ7Fz584yx+nu7o7z588jLi4OaWlpKCwsxPz587FhwwbExsbiypUr2LRpExwdHWFnZ1eepiCqFJjcEFViM2fOLPYIpFmzZliyZAnCwsLg4+ODyMhIfPjhhzo759y5czF37lz4+PjgyJEj2L59O2rXrg0A6rstSqUSPXr0gLe3N6ZMmQI7OzuNfill8d577yE4OBgffPABvL29ER4eju3bt6NRo0ZaHcfDwwNnzpxBly5d8MEHH8DLywvdu3dHREQEfvjhBwCPHs9s27YNNWrUQKdOnRAYGAgPDw9s3LhRq3OVZsaMGfj111/RokULrFmzBhs2bFDfEbKwsMCePXtw//59tG7dGgMGDEC3bt2wePFirc6xatUqDB8+HB988AGaNGmC/v3749SpU6hXr16ZjzFmzBg0adIE/v7+qFOnDo4ePQpra2t89dVX8Pf3R+vWrXHz5k3s2rVL658nUWUiEWXtkUdERMVIJBJs3bqVM/8SVSJMzYmIiMioMLkhIiIio8Kh4EREz4FP9okqH965ISIiIqPC5IaIiIiMCpMbIiIiMipMboiIiMioMLkhIiIio8LkhoiIiIwKkxsiIiIyKkxuiIiIyKgwuSEiIiKj8n/fm8NCxAAaYQAAAABJRU5ErkJggg=="/>
          <p:cNvSpPr>
            <a:spLocks noChangeAspect="1" noChangeArrowheads="1"/>
          </p:cNvSpPr>
          <p:nvPr/>
        </p:nvSpPr>
        <p:spPr bwMode="auto">
          <a:xfrm>
            <a:off x="1682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sp>
        <p:nvSpPr>
          <p:cNvPr id="1040" name="AutoShape 16" descr="data:image/png;base64,iVBORw0KGgoAAAANSUhEUgAAAjcAAAHHCAYAAABDUnkqAAAAOXRFWHRTb2Z0d2FyZQBNYXRwbG90bGliIHZlcnNpb24zLjYuMCwgaHR0cHM6Ly9tYXRwbG90bGliLm9yZy89olMNAAAACXBIWXMAAA9hAAAPYQGoP6dpAABxBUlEQVR4nO3deXhM1/8H8PfMJJnJHltWkYg9EgkJqb0IUWppqxS1tVRtpekmXSi+hC6qiFpaFKVKKYqgsdUaQoglsYVoZBGyk23m/P7wMzVNQiZmMsnk/XqeeR5z7rn3fubkxnxy71kkQggBIiIiIiMhNXQARERERLrE5IaIiIiMCpMbIiIiMipMboiIiMioMLkhIiIio8LkhoiIiIwKkxsiIiIyKkxuiIiIyKgwuSEiIiKjwuSGqBQjR46Eu7t7ufZ1d3fHyJEjdRpPWT1P3PpSGWMqD3d3d7z88suGDoOInoHJDVVqq1evhkQiKfV14sQJQ4dY5aSmpsLExARvvvlmqXWys7Nhbm6OV199tQIjoydlZWVhxowZ8PHxgZWVFczNzeHl5YVPPvkEd+7cMXR4Vd6xY8fw5ZdfIiMjw9ChkB6YGDoAorKYOXMm6tevX6y8YcOGBojm2eLi4iCVVs6/Hezt7dG9e3ds27YNDx48gIWFRbE6W7ZsQV5e3lMTIG2sWLECKpVKJ8eqDm7cuIHAwEAkJCTg9ddfxzvvvAMzMzOcP38eP/30E7Zu3YorV64YOswq7dixY5gxYwZGjhwJOzs7Q4dDOsbkhqqEl156Cf7+/oYOo8zkcrmhQ3iqoUOHIjw8HNu3b8cbb7xRbPv69etha2uL3r17P9d5cnNzYWlpCVNT0+c6TnVSVFSEV199FSkpKTh48CA6dOigsX327NmYN2+egaIjqhoq55+WRFqaPn06pFIpIiIiNMof/8V77tw5AMDBgwchkUiwceNGfPrpp3B0dISlpSX69u2L27dvP/M833zzDdq1a4datWrB3Nwcfn5+2Lx5c7F6/+1z8/jx2tGjRxEcHIw6derA0tISr7zyCu7evVts/927d6Njx46wtLSEtbU1evfujYsXLxar98cff8DLywsKhQJeXl7YunXrMz8DALzyyiuwtLTE+vXri21LTU1FREQEBgwYALlcjr///huvv/466tWrB7lcDldXV7z//vt4+PChxn4jR46ElZUVrl+/jl69esHa2hpDhw5Vb/tvn5uytqVEIsHEiRPVn1Uul6N58+YIDw8vVjcxMRFvv/02nJ2dIZfLUb9+fYwbNw4FBQXqOhkZGZgyZQpcXV0hl8vRsGFDzJs3T6s7S3v37oWvry8UCgU8PT2xZcsW9bYbN25AIpHgu+++K7bfsWPHIJFIsGHDhlKP/fvvv+PcuXP47LPPiiU2AGBjY4PZs2drlG3atAl+fn4wNzdH7dq18eabbyIxMVGjzuOfT0JCAl5++WVYWVnBxcUFYWFhAICYmBh07doVlpaWcHNzK3ZtPL6GDx8+jLFjx6JWrVqwsbHB8OHDkZ6eXizOJUuWoHnz5pDL5XB2dsaECROKPQJ68cUX4eXlhUuXLqFLly6wsLCAi4sLvvrqq2LHy8/Px/Tp09GwYUP1dfjxxx8jPz9fo15Zrpcvv/wSH330EQCgfv366sfcN2/eLHZeqqIEUSW2atUqAUD89ddf4u7duxqvtLQ0db2CggLRsmVL4ebmJrKysoQQQoSHhwsAYtasWep6Bw4cEACEt7e3aNGihZg/f76YOnWqUCgUonHjxuLBgwfquiNGjBBubm4a8dStW1eMHz9eLF68WMyfP1+0adNGABB//vmnRj03NzcxYsSIYp+jZcuWomvXrmLRokXigw8+EDKZTAwcOFBj3zVr1giJRCJ69uwpFi1aJObNmyfc3d2FnZ2diI+PV9fbs2ePkEqlwsvLS8yfP1989tlnwtbWVjRv3rxY3CUZMmSIMDMzE/fu3dMoX7hwoQAg9u/fL4QQYtKkSaJXr15izpw5YtmyZeLtt98WMplMDBgwQGO/ESNGCLlcLho0aCBGjBghli5dKtasWfPcbQlA+Pj4CCcnJzFr1iyxYMEC4eHhISwsLDSugcTEROHs7CwsLCzElClTxNKlS8UXX3whmjVrJtLT04UQQuTm5ooWLVqIWrVqiU8//VQsXbpUDB8+XEgkEjF58uRntpmbm5to3LixsLOzE1OnThXz588X3t7eQiqVir1796rrtW/fXvj5+RXbf/z48cLa2lrk5uaWeo4hQ4YIACIhIeGZ8Qjx77XVunVr8d1334mpU6cKc3Nz4e7urv7cQjz6GSgUCuHp6SneffddERYWJtq1aycAiFWrVglnZ2fx0UcfiUWLFonmzZsLmUwmbty4Uew83t7eomPHjmLhwoViwoQJQiqVik6dOgmVSqWuO336dAFABAYGikWLFomJEycKmUwmWrduLQoKCtT1OnfuLJydnYWrq6uYPHmyWLJkiejatasAIHbt2qWup1QqRY8ePdQ/22XLlomJEycKExMT0a9fP432KMv1cu7cOTF48GABQHz33Xdi7dq1Yu3atSInJ6dMbU6VH5MbqtQe/4da0ksul2vUjYmJEWZmZmL06NEiPT1duLi4CH9/f1FYWKiu8zi5cXFxUSdBQgjx22+/CQDi+++/V5eV9IX8ZPIjxKOkysvLS3Tt2lWjvLTkJjAwUONL4P333xcymUxkZGQIIYTIzs4WdnZ2YsyYMRrHS05OFra2thrlvr6+wsnJSb2vEELs3btXAChTcrNz504BQCxbtkyj/IUXXhAuLi5CqVSW+JmFECI0NFRIJBJx69YtddmIESMEADF16tRi9Z+nLQEIMzMzce3aNXXZuXPnBACxaNEiddnw4cOFVCoVp06dKnb+x20+a9YsYWlpKa5cuaKxferUqUImkz0zoXBzcxMAxO+//64uy8zMFE5OTqJly5bqsmXLlgkA4vLlyxqfr3bt2hrXRUlatmwpbG1tn1rnyWPa29sLLy8v8fDhQ3X5n3/+KQCIadOmqcse/3zmzJmjLktPTxfm5uZCIpGIX3/9VV0eGxsrAIjp06eryx5fw35+fhoJyldffSUAiG3btgkhhEhNTRVmZmaiR48e6mtICCEWL14sAIiVK1eqyzp37iwAqJNgIYTIz88Xjo6O4rXXXlOXrV27VkilUvH3339rfP6lS5cKAOLo0aPqsrJeL19//bUAoPEHAxkPPpaiKiEsLAz79u3TeO3evVujjpeXF2bMmIEff/wRQUFBSEtLw88//wwTk+Jdy4YPHw5ra2v1+wEDBsDJyQm7du16ahzm5ubqf6enpyMzMxMdO3bEmTNnyvQ53nnnHUgkEvX7jh07QqlU4tatWwCAffv2ISMjA4MHD0ZaWpr6JZPJEBAQgAMHDgAAkpKSEB0djREjRsDW1lZ9vO7du8PT07NMsfTo0QN16tTRePwQHx+PEydOYPDgweoO0U9+5tzcXKSlpaFdu3YQQuDs2bPFjjtu3LgynV+btgwMDESDBg3U71u0aAEbGxvcuHEDAKBSqfDHH3+gT58+JfbNetzmmzZtQseOHVGjRg2N9g0MDIRSqcThw4efGbezszNeeeUV9fvHj2bOnj2L5ORkAMDAgQOhUCjwyy+/qOvt2bMHaWlpz+yknZWVpXFtPs3p06eRmpqK8ePHQ6FQqMt79+6Npk2bYufOncX2GT16tPrfdnZ2aNKkCSwtLTFw4EB1eZMmTWBnZ6du3ye98847Gn2oxo0bBxMTE/Xvzl9//YWCggJMmTJFo1P9mDFjYGNjUywmKysrjTYxMzNDmzZtNM69adMmNGvWDE2bNtX4uXXt2hUA1L8Xjz3reiHjxw7FVCW0adOmTB2KP/roI/z666+IjIzEnDlzSv2ib9SokcZ7iUSChg0bPvOZ+59//on//e9/iI6O1njW/2TC8jT16tXTeF+jRg0AUPdZuHr1KgCo/9P+LxsbGwBQJ0P//RzAoy+msiRbJiYmGDRoEJYsWYLExES4uLioE53HfWUAICEhAdOmTcP27duL9a3IzMwsdsy6des+89yAdm3533YDHrXd43ju3r2LrKwseHl5PfWcV69exfnz51GnTp0St6empj4z7oYNGxaLsXHjxgCAmzdvwtHREXZ2dujTpw/Wr1+PWbNmAQB++eUXuLi4lPqzfUybL+HH10GTJk2KbWvatCmOHDmiUaZQKIp9dltbW9StW7fYZ7K1tS2xL81/rzkrKys4OTmpf3dKi8nMzAweHh7q7Y+VdO4aNWrg/Pnz6vdXr17F5cuXy/xze9b1QsaPyQ0ZlRs3bqgThJiYGJ0e+++//0bfvn3RqVMnLFmyBE5OTjA1NcWqVatK7JhbEplMVmK5EAIA1J1a165dC0dHx2L1SroL9TzefPNNLF68GBs2bMCHH36IDRs2wNPTE76+vgAApVKJ7t274/79+/jkk0/QtGlTWFpaIjExESNHjizWCVcul5dpCLy2bfmsdisrlUqF7t274+OPPy5x++MkRReGDx+OTZs24dixY/D29sb27dsxfvz4Z7ZP06ZNcfbsWdy+fRuurq46iwcovR111b7lUZZzq1QqeHt7Y/78+SXW/W87GfLzUOXA5IaMhkqlwsiRI2FjY4MpU6Zgzpw5GDBgQIkT0T1OgB4TQuDatWto0aJFqcf//fffoVAosGfPHo2h3qtWrdLZZ3h8K93e3h6BgYGl1nNzcwNQ/HMAj+bYKauAgAA0aNAA69evR/fu3XHx4kWNkTgxMTG4cuUKfv75ZwwfPlxdvm/fvjKfoyS6bss6derAxsYGFy5ceGq9Bg0aICcn56lt+yzXrl2DEELjbsPjOWeeHBHWs2dP1KlTB7/88gsCAgLw4MEDDBs27JnH79OnDzZs2IB169YhJCTkqXUfXwdxcXHF7gjFxcWpt+vS1atX0aVLF/X7nJwcJCUloVevXsVi8vDwUNcrKChAfHx8udq+QYMGOHfuHLp161bmu6TPoqvjUOXEPjdkNObPn49jx45h+fLlmDVrFtq1a4dx48YhLS2tWN01a9YgOztb/X7z5s1ISkrCSy+9VOrxZTIZJBIJlEqluuzmzZv4448/dPYZgoKCYGNjgzlz5qCwsLDY9sfDxp2cnODr64uff/5Z49HQvn37cOnSJa3OOXToUJw9exbTp0+HRCLBkCFD1Nse/wX85F+8Qgh8//33Wp3jv3TdllKpFP3798eOHTtw+vTpYtsfxz9w4EAcP34ce/bsKVYnIyMDRUVFzzzXnTt3NIbcZ2VlYc2aNfD19dW422ZiYoLBgwfjt99+w+rVq+Ht7f3U5PmxAQMGwNvbG7Nnz8bx48eLbc/OzsZnn30GAPD394e9vT2WLl2q8Whv9+7duHz58nPPU1SS5cuXa1ybP/zwA4qKitS/O4GBgTAzM8PChQs1rpuffvoJmZmZ5Ypp4MCBSExMxIoVK4pte/jwIXJzc7U+pqWlJQBwhmIjxTs3VCXs3r0bsbGxxcrbtWsHDw8PXL58GV988QVGjhyJPn36AHg0L4evry/Gjx+P3377TWO/mjVrokOHDhg1ahRSUlKwYMECNGzYEGPGjCk1ht69e2P+/Pno2bMnhgwZgtTUVISFhaFhw4Ya/QOeh42NDX744QcMGzYMrVq1whtvvIE6deogISEBO3fuRPv27bF48WIAQGhoKHr37o0OHTrgrbfewv3797Fo0SI0b94cOTk5ZT7nm2++iZkzZ2Lbtm1o3769xt2Hpk2bokGDBvjwww+RmJgIGxsb/P7778/dd0EfbTlnzhzs3bsXnTt3xjvvvINmzZohKSkJmzZtwpEjR2BnZ4ePPvoI27dvx8svv4yRI0fCz88Pubm5iImJwebNm3Hz5k3Url37qedp3Lgx3n77bZw6dQoODg5YuXIlUlJSSrzrNHz4cCxcuBAHDhwo88R7pqam2LJlCwIDA9GpUycMHDgQ7du3h6mpKS5evIj169ejRo0amD17NkxNTTFv3jyMGjUKnTt3xuDBg5GSkoLvv/8e7u7ueP/998vVlk9TUFCAbt26YeDAgYiLi8OSJUvQoUMH9O3bF8Cju2ghISGYMWMGevbsib59+6rrtW7dulyzXg8bNgy//fYb3n33XRw4cADt27eHUqlEbGwsfvvtN+zZs0frST79/PwAAJ999hneeOMNmJqaok+fPuqkh6o4wwzSIiqbpw0Fx//Pz1FUVCRat24t6tatqzEsWgghvv/+ewFAbNy4UQjx71DwDRs2iJCQEGFvby/Mzc1F7969NYY1C1Hy8OWffvpJNGrUSMjlctG0aVOxatUq9ZweTyptKPh/hyk/jufAgQPFyoOCgoStra1QKBSiQYMGYuTIkeL06dMa9X7//XfRrFkzIZfLhaenp9iyZUuJcT9L69atBQCxZMmSYtsuXbokAgMDhZWVlahdu7YYM2aMemjtqlWr1PVGjBghLC0tSzz+87QlADFhwoRix/xvGwshxK1bt8Tw4cNFnTp1hFwuFx4eHmLChAkiPz9fXSc7O1uEhISIhg0bCjMzM1G7dm3Rrl078c0332gMcS6Jm5ub6N27t9izZ49o0aKFOvZNmzaVuk/z5s2FVCoV//zzz1OP/V/p6eli2rRpwtvbW1hYWAiFQiG8vLxESEiISEpK0qi7ceNG0bJlSyGXy0XNmjXF0KFDi52vtJ9P586dRfPmzUv9rI89voYPHTok3nnnHVGjRg1hZWUlhg4dWmyuJCEeDf1u2rSpMDU1FQ4ODmLcuHEa8+487dwlXS8FBQVi3rx5onnz5kIul4saNWoIPz8/MWPGDJGZmamup831MmvWLOHi4iKkUimHhRsZiRDsYUXVx8GDB9GlSxds2rQJAwYMMHQ4VA20bNkSNWvWLDZ7dlWzevVqjBo1CqdOnapSS6FQ9cQ+N0REenL69GlER0drdMYmIv1jnxsiIh27cOECoqKi8O2338LJyQmDBg0ydEhE1Qrv3BAR6djmzZsxatQoFBYWYsOGDRqzBxOR/rHPDRERERkV3rkhIiIio8LkhoiIiIxKtetQrFKpcOfOHVhbW3P6bSIioipCCIHs7Gw4Ozs/c422apfc3LlzR+eL0REREVHFuH37NurWrfvUOtUuubG2tgbwqHFsbGwMHA0RERGVRVZWFlxdXdXf409T7ZKbx4+ibGxsmNwQERFVMWXpUsIOxURERGRUmNwQERGRUWFyQ0REREaFyQ0REREZFSY3REREZFSY3BAREZFRYXJDRERERoXJDRERERkVJjdERERkVKrdDMVERESkH0qVQGT8faRm58HeWoE29WtCJq34RaoNeufm8OHD6NOnD5ydnSGRSPDHH388c5+DBw+iVatWkMvlaNiwIVavXq33OImIiOjpwi8kocO8/Ri84gQm/xqNwStOoMO8/Qi/kFThsRg0ucnNzYWPjw/CwsLKVD8+Ph69e/dGly5dEB0djSlTpmD06NHYs2ePniMlIiKi0oRfSMK4dWeQlJmnUZ6cmYdx685UeIIjEUKICj1jKSQSCbZu3Yr+/fuXWueTTz7Bzp07ceHCBXXZG2+8gYyMDISHh5fpPFlZWbC1tUVmZiYXziQiInpOSpVAh3n7iyU2j0kAONoqcOSTrs/1iEqb7+8q1aH4+PHjCAwM1CgLCgrC8ePHS90nPz8fWVlZGi8iIiLSjcj4+6UmNgAgACRl5iEy/n6FxVSlkpvk5GQ4ODholDk4OCArKwsPHz4scZ/Q0FDY2tqqX66urhURKhERUbWQml16YlOeerpQpZKb8ggJCUFmZqb6dfv2bUOHREREZBRSs/OwITKhTHXtrRV6juZfVWoouKOjI1JSUjTKUlJSYGNjA3Nz8xL3kcvlkMvlFREeERFRtaBSCfx66jbm7r6MrLyip9Z93OemTf2aFRMcqlhy07ZtW+zatUujbN++fWjbtq2BIiIiIqperqZkI2RLDE7fSgcAeLnYoE8LZ8zdHQvgUR+bxx53H57ex7NC57sxaHKTk5ODa9euqd/Hx8cjOjoaNWvWRL169RASEoLExESsWbMGAPDuu+9i8eLF+Pjjj/HWW29h//79+O2337Bz505DfQQiIqJqIb9IicX7r2HpoesoVApYmMkQ3L0xRrZzh4lMCrdaFpix45JG52JHWwWm9/FETy+nCo3VoMnN6dOn0aVLF/X74OBgAMCIESOwevVqJCUlISHh32d59evXx86dO/H+++/j+++/R926dfHjjz8iKCiowmMnIiKqTqQSCfZdSkGhUiCwmT1m9POCi92/XUJ6ejmhu6djpZihuNLMc1NROM8NERFR2dzPLYClXAa5iQwAcO52Bu5kPERPL0dIJBWbtBjtPDdERESkf0IIbI76B92+PYhlh26oy31c7fCSt1OFJzbaYnJDREREavFpuRj640l8uOkc0h8UIuJyCpSqqvWQp0qNliIiIiL9KChSYdmh61h04BoKilRQmEoxuVtjjO5Y3yD9Zp4HkxsiIqJq7uKdTEz5NRpXU3MAAB0b1cbs/t6oV8vCwJGVD5MbIiKias7SzAQJ9x+gtpUZvnjZE319nCt9v5qnYXJDRERUzQghEJOYiRZ17QAA7rUtsfRNP7SsZwc7CzPDBqcD7FBMRERUjdy+/wAjV51C38VHEXXr35W6uzS1N4rEBuCdGyIiomqhUKnCT0fiseCvK8grVMFMJsXVlBz4uVXcmk8VhckNERGRkYu+nYGpv59HbHI2AOAFj5qY84o3POpYGTgy/WByQ0REZMTm743DogPXIARgZ2GKz3o1wwC/ulW6w/CzMLkhIiIyYq41LSAE8GpLF3zWuxlqWckNHZLeMbkhIiIyIncyHuJOxkP4uz/qSzPAry4aOVjD19XOsIFVICY3RERERkCpEvj52E18uzcOVgoT7AvuDBuFKSQSSbVKbAAmN0RERFXehcRMfLo1Buf/yQQANHWyQdbDQtgoTA0cmWEwuSEiIqqicvOL8N2+K1h5NB4qAVgrTDD1paYY3LoepFVsPShdYnJDRERUBWU+KESvhX8jMeMhAODlFk6Y1scT9tYKA0dmeExuiIiIqiBbC1P4u9cAbgL/e8ULXZrYGzqkSoPJDRERURWgUglsOJWArk3t4WRrDgCY0bc5zEyksDDj1/mT2BpERESVXFxyNkK2nMeZhAwENXfAsmH+AGA0a0HpGpMbIiKiSiqvUImFEVex/PANFKkELM1keMGjFoQQRj3D8PNickNERFQJ/X31Lj7begEJ9x8AAHp4OmBGv+bqR1JUOiY3RERElcy26ERM/jUaAOBoo8CMfs0R1NzRsEFVIUxuiIiIKpnung6oV9MCXZva44MejWFdTSfjKy8mN0RERAZ2/W4O1p24hS96e0IqlcDCzAThUzpyFFQ5sdWIiIgMJL9IiR8OXseSA9dRoFShQR0rvPmCGwAwsXkObDkiIiIDOHnjHj7dGoPrd3MBAC82qYPOjesYOCrjwOSGiIioAmU8KEDorlhsPH0bAFDbSo7pfTzxcgsnDu/WESY3REREFWjyr9E4dOUuAGBIQD18EtQUthbsMKxLTG6IiIgq0Ic9miAlKw//6+8Ff/eahg7HKDG5ISIi0pNCpQor/r4BIYAJXRoCALzr2mLXex0hlfIRlL4wuSEiItKDqFvp+HRLDOJSsmEqk6BPC2fUq2UBAExs9IzJDRERkQ5l5RXiq/BY/HIyAUIANS3N8HnvZnCtyWUTKgqTGyIiIh0QQmD3hWR8uf0iUrPzAQAD/Ori017NUNOSq3dXJCY3REREOnA3Jx/Bv0Ujr1CF+rUtMfsVL7RrUNvQYVVLTG6IiIjKSQihnpvG3lqBj4OaIuNBAcZ3aQiFqczA0VVfUkMHQEREVBXF/JOJvouP4uSNe+qytzrUR3CPJkxsDIzJDRERkRZy84swc8cl9As7gpjETMwLjzV0SPQfBk9uwsLC4O7uDoVCgYCAAERGRpZat7CwEDNnzkSDBg2gUCjg4+OD8PDwCoyWiIiqs78upaD7/ENYeTQeKgH083XGsmH+hg6L/sOgfW42btyI4OBgLF26FAEBAViwYAGCgoIQFxcHe3v7YvU///xzrFu3DitWrEDTpk2xZ88evPLKKzh27BhatmxpgE9ARETVQXJmHr7cfhHhF5MBAK41zfG//t5c6LKSkgghhKFOHhAQgNatW2Px4sUAAJVKBVdXV0yaNAlTp04tVt/Z2RmfffYZJkyYoC577bXXYG5ujnXr1pXpnFlZWbC1tUVmZiZsbGx080GIiMiobYtOxORfoyGTSjCmowcmd2sEczP2q6lI2nx/G+zOTUFBAaKiohASEqIuk0qlCAwMxPHjx0vcJz8/HwqFQqPM3NwcR44cKfU8+fn5yM/PV7/Pysp6zsiJiKg6eFigVCcwfX2ccSExE6+0rAtPZ/5hXNkZrM9NWloalEolHBwcNModHByQnJxc4j5BQUGYP38+rl69CpVKhX379mHLli1ISkoq9TyhoaGwtbVVv1xdXXX6OYiIyLg8LFAidPdldP32IDIfFAIAJBIJPuvtycSmijB4h2JtfP/992jUqBGaNm0KMzMzTJw4EaNGjYJUWvrHCAkJQWZmpvp1+/btCoyYiIiqkkNX7qLHgkNYdugGkjLz8GfMHUOHROVgsMdStWvXhkwmQ0pKikZ5SkoKHB0dS9ynTp06+OOPP5CXl4d79+7B2dkZU6dOhYeHR6nnkcvlkMvlOo2diIiMy93sfMz68xK2n3uUzDjbKjCznxcCPR2esSdVRga7c2NmZgY/Pz9ERESoy1QqFSIiItC2bdun7qtQKODi4oKioiL8/vvv6Nevn77DJSIiI/VrZAK6fXsQ28/dgVQCvNW+PvYGd2ZiU4UZdCh4cHAwRowYAX9/f7Rp0wYLFixAbm4uRo0aBQAYPnw4XFxcEBoaCgA4efIkEhMT4evri8TERHz55ZdQqVT4+OOPDfkxiIioCjt1Mx1ZeUVo7myDua+2gHddW0OHRM/JoMnNoEGDcPfuXUybNg3Jycnw9fVFeHi4upNxQkKCRn+avLw8fP7557hx4wasrKzQq1cvrF27FnZ2dgb6BEREVNXkFSrxoECpXqn7s97N4OVig2EvuMFEVqW6olIpDDrPjSFwnhsiourr2PU0fL71AurXtsSPI/zVi15S5Vcl5rkhIiKqKOm5BZi96zI2R/0DAMjJL8Ld7HzY2yiesSdVRUxuiIjIaAkhsPVsIv638zLu5xZAIgGGBtTDxz2bwkZhaujwSE+Y3BARkVFKzc7D+xujcfTaPQBAEwdrzHnVG35uNQwcGekbkxsiIjJKNgpT/JP+EHITKd7r1gjvdPKAKTsMVwtMboiIyGjE/JMJT2cbyKQSKExl+P6NlqhhYQq3WpaGDo0qEFNYIiKq8jIfFCJkSwz6LD6Ctcdvqst9Xe2Y2FRD5Upu1q5di/bt28PZ2Rm3bt0CACxYsADbtm3TaXBERERPI4TAjnN30G3+IWyITAAA3Lr/wMBRkaFpndz88MMPCA4ORq9evZCRkQGlUgkAsLOzw4IFC3QdHxERUYlu33+AUatPYdKGs0jLyUeDOpbY+M4LmN6nuaFDIwPTOrlZtGgRVqxYgc8++wwymUxd7u/vj5iYGJ0GR0REVJLt5+6gx3eHcTDuLsxkUrwf2Bi7JndEgEctQ4dGlYDWHYrj4+PRsmXLYuVyuRy5ubk6CYqIiOhpGtaxQoFShYD6NTHnVW80qGNl6JCoEtE6ualfvz6io6Ph5uamUR4eHo5mzZrpLDAiIqLHcvKLcPLGPXRr9mjtQU9nG2wd3w7eLrZcQoGK0Tq5CQ4OxoQJE5CXlwchBCIjI7FhwwaEhobixx9/1EeMRERUje25mIzp2y4iLScff77XAU0dH60r1KKunWEDo0pL6+Rm9OjRMDc3x+eff44HDx5gyJAhcHZ2xvfff4833nhDHzESEVE1lJT5ENO3XcTeSykAALdaFsjNVxo4KqoKnmtV8AcPHiAnJwf29va6jEmvuCo4EVHlplQJrDl+E9/siUNugRImUgnGdvbApK6NoDCVPfsAZJT0uip4fHw8ioqK0KhRI1hYWMDCwgIAcPXqVZiamsLd3b1cQRMREQkhMOynkzh2/dF6UK3q2SH01RZo4mht4MioKtF6KPjIkSNx7NixYuUnT57EyJEjdRETERFVUxKJBIHNHGAtN8H/+nth87vtmNiQ1rR+LGVjY4MzZ86gYcOGGuXXrl2Dv78/MjIydBmfzvGxFBFR5XIgNhUWZjL1HDVKlcC93HzYWysMHBlVJnp9LCWRSJCdnV2sPDMzUz1bMRER0bOkZuVhxo5L2BmTBPdaFgif0gkKUxlkUgkTG3ouWj+W6tSpE0JDQzUSGaVSidDQUHTo0EGnwRERkfFRqQTWnbiFbvMPYWdMEqQSoLunA8o/vIVIk9Z3bubNm4dOnTqhSZMm6NixIwDg77//RlZWFvbv36/zAImIyHjEJWfj060xiLqVDgDwdrFF6Kve8HKxNXBkZEy0vnPj6emJ8+fPY+DAgUhNTUV2djaGDx+O2NhYeHl56SNGIiIyAldSstF74d+IupUOSzMZpr3siT8mtGdiQzr3XPPcVEXsUExEZBhCCLy1+hRkUilm9msOZztzQ4dEVYheOxQDQEZGBiIjI5GamgqVSqWxbfjw4eU5JBERGZl7OflY8NdVBHdvjBqWZpBIJFgy1A8KUynXgyK90jq52bFjB4YOHYqcnBzY2NhoXKASiYTJDRFRNSeEwKaofzBn12VkPChEXqESX7/uAwAwN+MMw6R/Wic3H3zwAd566y3MmTNHPTsxERERANy4m4NPt8bgxI37AICmjtYYElDPwFFRdaN1cpOYmIj33nuPiQ0REanlFymx9OANhB24hgKlCgpTKaYENsbbHerDVKb12BWi56J1chMUFITTp0/Dw8NDH/EQEVEVtHj/NSzafw0A0KlxHfyvnxfq1eIfwWQYWic3vXv3xkcffYRLly7B29sbpqamGtv79u2rs+CIiKhqGN3BA/supWDciw3Q18eZHYbJoLQeCi6Vln57USKRVPolGDgUnIjo+QghsP3cHRyKu4tvB/qoExkhBJMa0hu9DgX/79BvIiKqPhLuPcDn2y7g8JW7AIAgL0cENXcEACY2VGmUa54bIiKqXgqVKvz4dzy+j7iCvEIVzEykeK9rQ3RpYm/o0IiKKVdyk5ubi0OHDiEhIQEFBQUa29577z2dBEZERJXDmYR0fLolBrHJ2QCAdg1qYfYr3qhf29LAkRGVTOvk5uzZs+jVqxcePHiA3Nxc1KxZE2lpabCwsIC9vT2TGyIiI6JUCXy06Ryu381FDQtTfN7bE6+2cuEjKKrUtJ584P3330efPn2Qnp4Oc3NznDhxArdu3YKfnx+++eYbfcRIREQVSAgBlerRWBOZVIL/9ffGa63qIuKDF/GaX10mNlTpaT1ays7ODidPnkSTJk1gZ2eH48ePo1mzZjh58iRGjBiB2NhYfcWqExwtRUTVnVIlEBl/H6nZebC3VqBN/ZqQSR8lLIkZDzF92wUE1K+FMZ04nxlVHnodLWVqaqoeDm5vb4+EhAQ0a9YMtra2uH37dvkiJiKiChF+IQkzdlxCUmaeuszJVoHPezdDclY+vt0bhwcFSkTG38eQgHqwlHPcCVU9Wl+1LVu2xKlTp9CoUSN07twZ06ZNQ1paGtauXQsvLy99xEhERDoQfiEJ49adwX9v1ydl5mHC+rPq9/5uNRD6qjcTG6qytO5zM2fOHDg5OQEAZs+ejRo1amDcuHG4e/culi9frnUAYWFhcHd3h0KhQEBAACIjI59af8GCBWjSpAnMzc3h6uqK999/H3l5eU/dh4ioulOqBGbsuFQssXmSBMDsV7zw29i2aORgXVGhEemc1mm5v7+/+t/29vYIDw8v98k3btyI4OBgLF26FAEBAViwYAGCgoIQFxcHe/vicyesX78eU6dOxcqVK9GuXTtcuXIFI0eOhEQiwfz588sdBxGRsYuMv6/xKKokAoBHbStIpewwTFWbQZdqnT9/PsaMGYNRo0bB09MTS5cuhYWFBVauXFli/WPHjqF9+/YYMmQI3N3d0aNHDwwePPiZd3uIiKq71Oyy3eEuaz2iyqxMd25atWqFiIgI1KhRAy1btnzqMMAzZ86U6cQFBQWIiopCSEiIukwqlSIwMBDHjx8vcZ927dph3bp1iIyMRJs2bXDjxg3s2rULw4YNK9M5iYiqK3trhU7rEVVmZUpu+vXrB7lcDgDo37+/Tk6clpYGpVIJBwcHjXIHB4dSh5MPGTIEaWlp6NChA4QQKCoqwrvvvotPP/201PPk5+cjPz9f/T4rK0sn8RMRVSXOdgqYSCUoUpXc60YCwNH20bBwoqquTMnN9OnTAQBKpRJdunRBixYtYGdnp8+4SnTw4EHMmTMHS5YsQUBAAK5du4bJkydj1qxZ+OKLL0rcJzQ0FDNmzKjgSImIKo9j19Mwcf3ZpyY2ADC9j6d6vhuiqkyrPjcymQw9evRAenr6c5+4du3akMlkSElJ0ShPSUmBo6Njift88cUXGDZsGEaPHg1vb2+88sormDNnDkJDQ0tdrTwkJASZmZnqF+fiIaLqQgiBn47EY9hPkbifWwAvFxvMfsULTraaj54cbRX44c1W6OnlZKBIiXRL69FSXl5euHHjBurXr/9cJzYzM4Ofnx8iIiLUj7pUKhUiIiIwceLEEvd58OCBegLBx2QyGYBHv8Qlkcvl6kdqRETVRV6hEp9uicGWs4kAgFdbumDOq95QmMrwRut6pc5QTGQMtE5u/ve//+HDDz/ErFmz4OfnB0tLzVVhtVnSIDg4GCNGjIC/vz/atGmDBQsWIDc3F6NGjQIADB8+HC4uLggNDQUA9OnTB/Pnz0fLli3Vj6W++OIL9OnTR53kEBERYCKVIDkrDzKpBJ/1aoZR7d3Vg0FkUgnaNqhl4AiJ9Efr5KZXr14AgL59+2qMmhJCQCKRQKlUlvlYgwYNwt27dzFt2jQkJyfD19cX4eHh6k7GCQkJGndqPv/8c0gkEnz++edITExEnTp10KdPH8yePVvbj0FEZNRMZFIsHtIKV1Ky8YIHExmqXrReOPPQoUNP3d65c+fnCkjfuHAmERkjIQRWH7uJW/ce4Mu+zQ0dDpHO6XXhzMqevBARVTd5hUp8ujUGW8486l/To7kD2jWobeCoiAyn3KuiPXjwAAkJCSgoKNAob9GixXMHRUREZXMn4yHGro1CTGImZFIJQl5qirZ8DEXVnNbJzd27dzFq1Cjs3r27xO3a9LkhIqLyO3HjHib8cgb3cgtQw8IUYUNaoV1D3rEh0nptqSlTpiAjIwMnT56Eubk5wsPD8fPPP6NRo0bYvn27PmIkIqL/WH8yAW/+eBL3cgvg6WSD7RM7MLEh+n9a37nZv38/tm3bBn9/f0ilUri5uaF79+6wsbFBaGgoevfurY84iYjoCfbWchSpBPr5OmPuqy1gbsbpMIge0zq5yc3Nhb29PQCgRo0auHv3Lho3bgxvb+8yL5pJRETaU6kEpP8/2V6gpwO2jG+Hlq52T13MmKg60vqxVJMmTRAXFwcA8PHxwbJly5CYmIilS5fCyYlTdxMR6UNk/H30/P4w/kl/oC5rVa8GExuiEmh952by5MlISkoC8GhBzZ49e+KXX36BmZkZVq9erev4iIiqNSEE1p64hZk7LqFIJTB/7xXMH+Rr6LCIKrUyJzcDBgzA6NGjMXToUPVfCn5+frh16xZiY2NRr1491K7NzmxERLqSV6jEF39cwKaofwAAfX2cMfsVbwNHRVT5lTm5SU9PR+/eveHs7IxRo0Zh5MiR8PDwgIWFBVq1aqXPGImIqp2kzId4d20Uzv2TCakECHmpGUZ3rM/HUERlUOY+NxEREbhx4wbefvttrFu3Do0aNULXrl2xfv165Ofn6zNGIqJq5UpKNvosOoJz/2TCzsIUa94KwJhOHkxsiMpIqw7Fbm5u+PLLL3Hjxg3s27cPzs7OGDNmDJycnDBhwgRERUXpK04iomqjXk0LONmao5mTDXZM7IAOjfjIn0gbWi+c+V/Z2dlYv349Pv30U2RmZqKoqEhXsekFF84kosoov0gJU6lUPdQ7NSsPVgoTWJiVe5UcIqOi14UznxQfH4/Vq1dj9erVyMzMRGBg4PMcjoioWkrOzMPYdVF4sXEdvN+9MQDA3kZh4KiIqi6t57nJy8vDunXr0LVrVzRq1Ahr1qzB22+/jfj4eISHh+sjRiIio3Xq5n28vOgIzt3OwJrjN5HxoODZOxHRU5X5zk1kZCRWrlyJjRs3Ii8vD6+88grCw8PRrVs3dnIjItKSEALrTiZgxvaLKFIJNHW0xvJh/rCzMDN0aERVXpmTmxdeeAE+Pj6YNWsWhg4diho1augzLiIio5VfpMS0Py5i4+nbAIDeLZzw9YAW7F9DpCNl/k06ffo057MhInpOQgiMWBmJEzfuQyoBPu7ZFGM5zJtIp8qc3DCxISJ6fhKJBK+1qovLSdlYOLglOjeuY+iQiIwO74ESEVWA+7kFqGn5qD/N6/6u6NbMQf2eiHRL69FSRERUdvlFSoRsOY+XF/6Nezn/zubOxIZIf5jcEBHpSUpWHt5YfgIbIm8jKSsPR6/fM3RIRNUCH0sREelB1K37eHfdGdzNzoeNwgSLhrRi/xqiClKm5KZly5Zl7sl/5syZ5wqIiKiqW38yAdO3X0ChUqCJgzWWDfODe21LQ4dFVG2UKbnp37+/+t95eXlYsmQJPD090bZtWwDAiRMncPHiRYwfP14vQRIRVRVrT9zCF39cAAD08nbE1wN8YCnnTXKiiqT1wpmjR4+Gk5MTZs2apVE+ffp03L59GytXrtRpgLrGhTOJSJ8yHxbilSVH8Vqruhj/YgPOX0OkI9p8f2ud3Nja2uL06dNo1KiRRvnVq1fh7++PzMxM7SOuQExuiEjX4tNy4V7LQp3I5BUqoTCVGTgqIuOizfe31qOlzM3NcfTo0WLlR48ehULBVWyJqHpZfzIBPb47hDXHb6nLmNgQGZbWD4KnTJmCcePG4cyZM2jTpg0A4OTJk1i5ciW++OILnQdIRFQZFRSp8OWOi1h/MgEAcPpWOoa3deNjKKJKQOvkZurUqfDw8MD333+PdevWAQCaNWuGVatWYeDAgToPkIiosknNysO4X84g6lY6JBLgwx5N2L+GqBLRus9NVcc+N0T0PM4kpOPdtVFIzc6HtcIEC99oiS5N7Q0dFpHR02ufGwDIyMjAjz/+iE8//RT3798H8Gh+m8TExPIcjoioSribnY8hK04gNTsfjeytsH1iByY2RJWQ1o+lzp8/j8DAQNja2uLmzZsYPXo0atasiS1btiAhIQFr1qzRR5xERAZXx1qO4O6NEXUrHd8O9IUV568hqpS0vnMTHByMkSNH4urVqxqjo3r16oXDhw/rNDgiIkNLzc7DrXu56vdjOnrgh6F+TGyIKjGtk5tTp05h7NixxcpdXFyQnJysk6CIiCqDswnp6LPoCEb/fBo5+UUAAIlEAqmUHYeJKjOtkxu5XI6srKxi5VeuXEGdOlwUjoiMw8ZTCRi07ARSsvIhAKTnFhg6JCIqI62Tm759+2LmzJkoLCwE8OivmISEBHzyySd47bXXdB4gEVFFKihS4fM/YvDJ7zEoUKrQw9MBW8e3g2tNC0OHRkRlpHVy8+233yInJwf29vZ4+PAhOnfujIYNG8La2hqzZ8/WR4xERBUiNTsPQ388gXUnEiCRAMHdG2Ppm36wVpgaOjQi0oLWyY2trS327duHHTt2YOHChZg4cSJ27dqFQ4cOwdLSslxBhIWFwd3dHQqFAgEBAYiMjCy17osvvgiJRFLs1bt373Kdm4josS+3X8Spm+mwlpvgx+H+eK9bI/avIaqCyt3dv0OHDujQocNzB7Bx40YEBwdj6dKlCAgIwIIFCxAUFIS4uDjY2xefP2LLli0oKPj32fe9e/fg4+OD119//bljIaLq7cs+zZH5sBAz+3mhQR0rQ4dDROVUrhmKIyIiEBERgdTUVKhUKo1tK1eu1OpYAQEBaN26NRYvXgwAUKlUcHV1xaRJkzB16tRn7r9gwQJMmzYNSUlJZbpzxBmKieixQqUK+2NTEdTc0dChENEz6HWG4hkzZqBHjx6IiIhAWloa0tPTNV7aKCgoQFRUFAIDA/8NSCpFYGAgjh8/XqZj/PTTT3jjjTdKTWzy8/ORlZWl8SIiupudj6ErTmLs2ihsi+bs6kTGROvHUkuXLsXq1asxbNiw5z55WloalEolHBwcNModHBwQGxv7zP0jIyNx4cIF/PTTT6XWCQ0NxYwZM547ViIyHuduZ2Ds2igkZ+XBSm4CSzNOyEdkTLS+c1NQUIB27drpIxat/fTTT/D29kabNm1KrRMSEoLMzEz16/bt2xUYIRFVNptO38bry44jOSsPHnUs8ceE9gj0dHj2jkRUZWid3IwePRrr16/Xyclr164NmUyGlJQUjfKUlBQ4Oj79GXhubi5+/fVXvP3220+tJ5fLYWNjo/EiouqnUKnC9G0X8NHm8ygoUiGwmQP+mNAeDe3ZcZjI2Gh9LzYvLw/Lly/HX3/9hRYtWsDUVHP+h/nz55f5WGZmZvDz80NERAT69+8P4FGH4oiICEycOPGp+27atAn5+fl48803tf0IRFQNnbhxDz8fvwUAmBLYCO915TBvImNVrlXBfX19AQAXLlzQ2CaRaP8fRXBwMEaMGAF/f3+0adMGCxYsQG5uLkaNGgUAGD58OFxcXBAaGqqx308//YT+/fujVq1aWp+TiKqfjo3q4P3AxvB0tkF3PoYiMmpaJzcHDhzQaQCDBg3C3bt3MW3aNCQnJ8PX1xfh4eHqTsYJCQmQSjWfnsXFxeHIkSPYu3evTmMhIuOyLToRL3jUgoONAgAwObCRgSMioopQrnluqjLOc0Nk/AqVKszeeRmrj91Ey3p2+PWdFyA3kRk6LCJ6Dtp8f5fpzs2rr76K1atXw8bGBq+++upT627ZsqXskRIR6VhaTj4m/HIGJ+PvAwA6NaoDU6nWYyeIqAorU3Jja2ur7k9ja2ur14CIiMor5p9MjF17GncyH81f8+1AH84+TFQN8bEUERmF36P+QcjWGBQUqeBR2xLLh/uhob21ocMiIh3R+WMpIqLKrKBIheWHb6CgSIVuTe3x3Ru+sFGYPntHIjJK5UpuNm/ejN9++w0JCQkaK3QDwJkzZ3QSGBFRWZmZSLFsmB92nLuDCV0acv4aompO6152CxcuxKhRo+Dg4ICzZ8+iTZs2qFWrFm7cuIGXXnpJHzESERVzITET608mqN+717bEpG6cmI+IynHnZsmSJVi+fDkGDx6M1atX4+OPP4aHhwemTZuG+/fv6yNGIiINW8/+g6m/x6BQqYJ7LQu0a1jb0CERUSWi9Z2bhIQE9cKZ5ubmyM7OBgAMGzYMGzZs0G10RERPKFKqMOvPS3h/4znkF6nwYhN7NHfhCE4i0qR1cuPo6Ki+Q1OvXj2cOHECABAfH49qNvCKiCrQ/dwCDF8ZiZ+OxAMAJnVtiB+H+8PWnB2HiUiT1o+lunbtiu3bt6Nly5YYNWoU3n//fWzevBmnT59+5gR/RETlcSExE2PXRiEx4yEszWT4dqAPeno5GTosIqqktE5uli9fDpVKBQCYMGECatWqhWPHjqFv374YO3aszgMkIjp7OwOJGQ/hXssCy4f7o7ED568hotJxEj8iqvSEEFhz/Bb6t3ThYyiiakrnk/idP3++zCdv0aJFmesSEZXkfm4B5u6+jM96ecLWwhQSiQQj2rkbOiwiqiLKlNz4+vpCIpE8s8OwRCKBUqnUSWBEVD1dvJOJd9Y86l+Tk1+EJUP9DB0SEVUxZUpu4uPj9R0HERG2RSfik9/PI6/w0fw1UwIbGzokIqqCypTcuLm56TsOIqrGipQqzAuPxYq/H/0h9WKTOvh+UEvYWrB/DRFpr1xrS8XFxWHRokW4fPkyAKBZs2aYNGkSmjRpotPgiMj4pecWYNKGszhyLQ0AMP7FBvigRxPIuIwCEZWT1pP4/f777/Dy8kJUVBR8fHzg4+ODM2fOwMvLC7///rs+YiQiIyYAxKflwsJMhiVDW+Hjnk2Z2BDRc9F6KHiDBg0wdOhQzJw5U6N8+vTpWLduHa5fv67TAHWNQ8GJKp9Ld7Igk0rQxJHz1xBRybT5/tb6zk1SUhKGDx9erPzNN99EUlKStocjomqmSKlC6K7L+O3UbXWZp7MNExsi0hmt+9y8+OKL+Pvvv9GwYUON8iNHjqBjx446C4yIjM+T/WvMTKTo1LgOHG0Vhg6LiIyM1slN37598cknnyAqKgovvPACAODEiRPYtGkTZsyYge3bt2vUJSICHj16GrvuNG7ffwhzUxm+ed2HiQ0R6YXWfW6k0rI9yaqsE/qxzw1Rxdtx7g4+2nwOeYUq1KtpgeXD/dDUkb9/RFR2Ol9+4UmPF80kIiqLubtjsfTQo4EGHRvVxqLBLWFnYWbgqIjImJVrnpvSPHjwABYWFro8JBFVcQrTR3d73+3cAB8Fcf4aItI/rUdLdevWDYmJicXKT548CV9fX13ERERV3JNPu9/r2gi/vvMCpr7E+WuIqGJondwoFAq0aNECGzduBPDoMdWXX36Jjh07olevXjoPkIiqlj/P38HAZcfxsOBRnzupVIIXPGoZOCoiqk60fiy1c+dOhIWF4a233sK2bdtw8+ZN3Lp1C3/++Sd69OihjxiJqApQqgS+2hOLZYduAAB+Pn4T73ZuYOCoiKg6KlefmwkTJuCff/7BvHnzYGJigoMHD6Jdu3a6jo2IqoiMB4/mr/n76qP1ocZ28sDoDvUNHBURVVdaP5ZKT0/Ha6+9hh9++AHLli3DwIED0aNHDyxZskQf8RFRJRebnIW+i4/i76tpUJhKsXBwS4T0agYTmdb/vRAR6YTWd268vLxQv359nD17FvXr18eYMWOwceNGjB8/Hjt37sTOnTv1EScRVUKHrtzFu2uj8LBQibo1zLF8mD88nTl/DREZltZ/Wr377rs4fPgw6tf/95bzoEGDcO7cORQUFOg0OCKq3BraW8HcTIYODWtjx8QOTGyIqFLQeobiqo4zFBM9n4IiFcxM/v276MbdHNSracHHUESkV3pZFfyrr77Cw4cP1e+PHj2K/Px89fvs7GyMHz++HOESUVURl5yNoAWHse9SirrMo44VExsiqlTKfOdGJpMhKSkJ9vb2AAAbGxtER0fDw8MDAJCSkgJnZ+dKuZ7Uk3jnhqh8dsck4YNN5/CgQImmjtbY9V5HSDkpHxFVEL2sLfXfHKiaPc0iqraUKoFv98ZhycFH60O1a1ALi4e0YmJDRJWWTteWIiLjkvmgEJM3nsXBuLsAgNEd6mPqS035GIqIKjWD/w8VFhYGd3d3KBQKBAQEIDIy8qn1MzIyMGHCBDg5OUEul6Nx48bYtWtXBUVLVH1k5RWiX9gRHIy7C7mJFAsG+eLzlz2Z2BBRpafVnZsff/wRVlZWAICioiKsXr0atWvXBvCoQ7G2Nm7ciODgYCxduhQBAQFYsGABgoKCEBcXp+7b86SCggJ0794d9vb22Lx5M1xcXHDr1i3Y2dlpfW4iejobhSk6N66DwsupWDbMD14utoYOiYioTMrcodjd3R0SybOfscfHx5f55AEBAWjdujUWL14M4NEinK6urpg0aRKmTp1arP7SpUvx9ddfIzY2FqampmU+z5PYoZiodEqVwIOCIlgrHv1+FSpVyM4rQk1LMwNHRkTVnTbf3wab56agoAAWFhbYvHkz+vfvry4fMWIEMjIysG3btmL79OrVCzVr1oSFhQW2bduGOnXqYMiQIfjkk08gk8lKPE9+fr7GkPWsrCy4uroyuSH6j8yHhZjy61nkFaqw5u02MOXjJyKqRPQyz42upaWlQalUwsHBQaPcwcEBycnJJe5z48YNbN68GUqlErt27cIXX3yBb7/9Fv/73/9KPU9oaChsbW3VL1dXV51+DiJjcDUlG/3DjuJA3F2cSUjHxTtZhg6JiKjcqtSfZiqVCvb29li+fDn8/PwwaNAgfPbZZ1i6dGmp+4SEhCAzM1P9un37dgVGTFT5hV9IRv+wo4hPy4WLnTl+H9cOvq52hg6LiKjcDDYUvHbt2pDJZEhJSdEoT0lJgaOjY4n7ODk5wdTUVOMRVLNmzZCcnIyCggKYmRXvFyCXyyGXy3UbPJERUKkEvvvrChbtvwYAeMGjJsKGtEItK/6+EFHVZrA7N2ZmZvDz80NERIS6TKVSISIiAm3bti1xn/bt2+PatWtQqVTqsitXrsDJyanExIaISjdjx0V1YvNW+/pY93YAExsiMgoGfSwVHByMFStW4Oeff8bly5cxbtw45ObmYtSoUQCA4cOHIyQkRF1/3LhxuH//PiZPnowrV65g586dmDNnDiZMmGCoj0BUZb35ghtqWZph/kAfTOvD+WuIyHiU67HU9evXsWrVKly/fh3ff/897O3tsXv3btSrVw/Nmzcv83EGDRqEu3fvYtq0aUhOToavry/Cw8PVnYwTEhIglf77H66rqyv27NmD999/Hy1atICLiwsmT56MTz75pDwfg6ja+Sf9AerWsAAANHKwxt+fdIGFGScqJyLjovVQ8EOHDuGll15C+/btcfjwYVy+fBkeHh6YO3cuTp8+jc2bN+srVp3gPDdUHalUAgv+uoIfDl3HurcDEOBRy9AhERFpRa9DwadOnYr//e9/2Ldvn0Y/l65du+LEiRPaR0tEepWVV4gxa05j4f5rKFQKHL9xz9AhERHpldb3o2NiYrB+/fpi5fb29khLS9NJUESkG9dSc/DO2tO4cTcXZiZSzH3VG6+2qmvosIiI9Err5MbOzg5JSUmoX7++RvnZs2fh4uKis8CI6Pnsu5SC9zdGIye/CM62Ciwb5g/vulwfioiMn9aPpd544w188sknSE5OhkQigUqlwtGjR/Hhhx9i+PDh+oiRiLQUdes+xqw5jZz8IgTUr4ntkzowsSGiakPrOzePh167urpCqVTC09MTSqUSQ4YMweeff66PGIlIS63q1UAfH2fUsjTDZ72bcZ0oIqpWyr1wZkJCAi5cuICcnBy0bNkSjRo10nVsesHRUmSsbtzNgb2NAlbyR3+zKFUCMqnEwFEREemGNt/fWt+5OXLkCDp06IB69eqhXr165Q6SiHTncf+aDg1r44c3W0EikTCxIaJqS+t71V27dkX9+vXx6aef4tKlS/qIiYjK6PH8NY/719x/UIDcAqWhwyIiMiitk5s7d+7ggw8+wKFDh+Dl5QVfX198/fXX+Oeff/QRHxGVIjuvEGPXRWHBX1cBACPbueOX0QHqx1JERNVVufvcAEB8fDzWr1+PDRs2IDY2Fp06dcL+/ft1GZ/Osc8NGYPrd3PwzprTuP7/89fM7u+F1/1dDR0WEZHeaPP9/VzJDQAolUrs3r0bX3zxBc6fPw+lsnLfEmdyQ1WJUiUQGX8fqdl5sLdWoE39mpAA6LHgMK6l5sDRRoFlw/zg42pn6FCJiPRKrx2KHzt69Ch++eUXbN68GXl5eejXrx9CQ0PLezgi+o/wC0mYseMSkjLz1GVOtgpM7+OJea+1wHf7ruC7Qb6oYy03YJRERJWP1nduQkJC8Ouvv+LOnTvo3r07hg4din79+sHCwkJfMeoU79xQVRB+IQnj1p3Bf385H49/+uHNVghq7giJhCOiiKh60Oudm8OHD+Ojjz7CwIEDUbt27XIHSUQlU6oEZuy4VCyxAQCBRwnOjB2X0N3TETLmNkRExWid3Bw9elQfcRDR/4uMv6/xKOq/BICkzDxExt9H2wa1Ki4wIqIqokzJzfbt2/HSSy/B1NQU27dvf2rdvn376iQwouoqNbv0xKY89YiIqpsyJTf9+/dHcnIy7O3t0b9//1LrSSSSSj9aiqiys1GYlqmevbVCz5EQEVVNZUpuVCpVif8mIt27mpr91O0SAI62j4aFExFRcVrPULxmzRrk5+cXKy8oKMCaNWt0EhRRdfZ2Bw8E/H/i8t/+wo/fT+/jybWjiIhKofVQcJlMhqSkJNjb22uU37t3D/b29pX+sRSHglNlI4TAH9GJ6OXtBLmJTF3+tHlueno5GSJUIiKD0etQcCFEiXNr/PPPP7C1tdX2cETVWl6hEiFbYrD1bCIi49MR+qq3eltPLyd093QsNkMx79gQET1dmZObli1bQiKRQCKRoFu3bjAx+XdXpVKJ+Ph49OzZUy9BEhmjxIyHGLv2NC4kZkEmlaCxg1WxPx5kUgmHexMRaanMyc3jUVLR0dEICgqClZWVepuZmRnc3d3x2muv6TxAImN08sY9jP/lDO7lFqCGhSnChrZCuwacFJOISBfKnNxMnz4dAODu7o5BgwZBoeAwVCJtCSGw7sQtzNhxCUUqAU8nGywb5gfXmlVj+RIioqpA6z43I0aM0EccRNVCWk4Bvt4ThyKVQB8fZ3z1WguYm8mevSMREZWZ1smNUqnEd999h99++w0JCQkoKCjQ2H7//n2dBUdkbOpYy7FwcEvEJmdjbCcPLnxJRKQHWs9zM2PGDMyfPx+DBg1CZmYmgoOD8eqrr0IqleLLL7/UQ4hEVdvZhHQcu5amfv9iE3u827kBExsiIj3ROrn55ZdfsGLFCnzwwQcwMTHB4MGD8eOPP2LatGk4ceKEPmIkqrJ+O30bg5adwLhfziDh3gNDh0NEVC1ondwkJyfD2/vRXBxWVlbIzMwEALz88svYuXOnbqMjqqIKlSpM33YBH28+jwKlCi941ERNKzNDh0VEVC1ondzUrVsXSUlJAIAGDRpg7969AIBTp05BLpfrNjqiKigtJx9DfzyJn4/fAgAEd2+MH4b6wUqudRc3IiIqB63/t33llVcQERGBgIAATJo0CW+++SZ++uknJCQk4P3339dHjERVRsw/mRi79jTuZObBSm6C7wb5orung6HDIiKqVrRObubOnav+96BBg1CvXj0cP34cjRo1Qp8+fXQaHFFVs+FUAu5k5qF+bUusGO6HhvbWhg6JiKja0XrhzKqOC2eSPuUVKvHdX1cw/sWGsDU3NXQ4RERGQ+cLZ27fvr3MJ+/bt2+Z6xJVdRkPCrD62E1M6toIMqkEClMZQl5qZuiwiIiqtTIlN4/XlXoWiUQCpVL5PPEQVRmxyVl4Z00UEu4/gEolENyjiaFDIiIilDG5UalU+o6DqErZHZOEDzadw4MCJVxrmuMlbydDh0RERP+PY1OJtKBSCczfdwWLD1wDALRvWAuLB7dCDUvOYUNEVFlondzMnDnzqdunTZtW7mCIKrOsvEK8/2s0ImJTAQCjO9TH1JeawkSm9XRRRESkR1onN1u3btV4X1hYiPj4eJiYmKBBgwblSm7CwsLw9ddfIzk5GT4+Pli0aBHatGlTYt3Vq1dj1KhRGmVyuRx5eXlan5dIG//cf4ij19MgN5Fi7mveeKVlXUOHREREJdA6uTl79myxsqysLIwcORKvvPKK1gFs3LgRwcHBWLp0KQICArBgwQIEBQUhLi4O9vb2Je5jY2ODuLg49XsuQEgVwdPZBgsGtYSLnTm869oaOhwiIiqFTu6n29jYYMaMGfjiiy+03nf+/PkYM2YMRo0aBU9PTyxduhQWFhZYuXJlqftIJBI4OjqqXw4OnAGWdE+lEgg7cA3nbmeoy3p6OTKxISKq5HTWWSAzM1O9iGZZFRQUICoqCoGBgf8GJJUiMDAQx48fL3W/nJwcuLm5wdXVFf369cPFixdLrZufn4+srCyNF9Gz5OYXYfwvZ/D1njiMXRuF7LxCQ4dERERlpPVjqYULF2q8F0IgKSkJa9euxUsvvaTVsdLS0qBUKovdeXFwcEBsbGyJ+zRp0gQrV65EixYtkJmZiW+++Qbt2rXDxYsXUbdu8T4QoaGhmDFjhlZxUfV2614u3lkThbiUbJjKJJgS2AjWCs42TERUVWi9/EL9+vU13kulUtSpUwddu3ZFSEgIrK3LvpbOnTt34OLigmPHjqFt27bq8o8//hiHDh3CyZMnn3mMwsJCNGvWDIMHD8asWbOKbc/Pz0d+fr76fVZWFlxdXbn8ApXo8JW7mLThLDIfFsLeWo4f3vSDn1sNQ4dFRFTt6Xz5hSfFx8eXO7D/ql27NmQyGVJSUjTKU1JS4OjoWKZjmJqaomXLlrh27VqJ2+VyOeRy+XPHSsZNCIEVf9/A3N2xUAnA19UOy4b5wcFGYejQiIhISwadoMPMzAx+fn6IiIhQl6lUKkRERGjcyXkapVKJmJgYODlxhlgqPyGAyPh0qAQw0L8uNo59gYkNEVEVpfWdm7y8PCxatAgHDhxAampqsaUZzpw5o9XxgoODMWLECPj7+6NNmzZYsGABcnNz1XPZDB8+HC4uLggNDQXwaBLBF154AQ0bNkRGRga+/vpr3Lp1C6NHj9b2oxCpSaUSfDfIB3svpuDVVi6cXoCIqArTOrl5++23sXfvXgwYMABt2rR57i+BQYMG4e7du5g2bRqSk5Ph6+uL8PBwdSfjhIQESKX/3mBKT0/HmDFjkJycjBo1asDPzw/Hjh2Dp6fnc8VB1c+JG/ew52Iypr3sCYlEAmuFKV7z48R8RERVndYdim1tbbFr1y60b99eXzHplTYdksg4CSGw5vgtzPrzEopUAt+87oMBTGqIiCo1vXYodnFx0WpEFFFlkl+kxBd/XMBvp/8BAPT1cUZvruhNRGRUtO5Q/O233+KTTz7BrVu39BEPkd6kZOVh0LIT+O30P5BKgM96NcP3b/jC3Exm6NCIiEiHtL5z4+/vj7y8PHh4eMDCwgKmppqTm92/f19nwRHpypmEdIxdG4W72fmwNTfFosEt0alxHUOHRUREeqB1cjN48GAkJiZizpw5cHBw4KgSqhLyCpW4n1uAJg7WWD7cD261LA0dEhER6YnWHYotLCxw/Phx+Pj46CsmvWKH4uprf2wKAurXgqVc65yeiIgMTJvvb6373DRt2hQPHz4sd3BEFeFudj7eXn0K11Jz1GVdmzowsSEiqga0Tm7mzp2LDz74AAcPHsS9e/e44jZVOjH/ZKLv4iOIiE3FB79FQ8ubk0REVMVp/Wdsz549AQDdunXTKBdCQCKRQKlU6iYyonLYcuYfhGyJQX6RCh51LPHtQF/2CyMiqma0Tm4OHDigjziInkuRUoXQ3bH46cijhV27NrXHgjd8YaMwfcaeRERkbLRObjp37qyPOIjKLSuvEOPWReHotXsAgIldGiK4e2NIpbxjQ0RUHWmd3Bw+fPip2zt16lTuYIjKQ2EiQ2GRgIWZDN+87oNenHGYiKha03oo+JOLWKoP8kSfhsre54ZDwY3H435eAJCWk4+0nHw0deTPlIjIGOl1KHh6errGKzU1FeHh4WjdujX27t1b7qCJykqpEvh6Tyz+t/Oyuqy2lZyJDRERASjHYylbW9tiZd27d4eZmRmCg4MRFRWlk8CISpL5sBBTfj2LA3F3AQD9fV3gXbf4NUlERNWXzmY0c3BwQFxcnK4OR1TMtdRsvLMmCjfSciE3keKrAS2Y2BARUTFaJzfnz5/XeC+EQFJSEubOnQtfX19dxUWkYd+lFLy/MRo5+UVwsTPHsmF+8HJhYkNERMVpndz4+j6aFO2//ZBfeOEFrFy5UmeBET227NB1hO6OBQAE1K+JsKGtUNtKbuCoiIiostI6uYmPj9d4L5VKUadOHSgUCp0FRfSkejUtAAAj2rrh85c9YSrTuh88ERFVI1oPBa/qOBS8alCqBGRPTMJ3ITGTj6GIiKoxvQwF379/Pzw9PUtcHDMzMxPNmzfH33//rX20RP9x6Mpd9PjuEJIy/119nokNERGVVZmTmwULFmDMmDElZku2trYYO3Ys5s+fr9PgqHoRQmDpoesYtSoS1+/mYtH+a4YOiYiIqqAyJzfnzp1Trwhekh49enCOGyq3hwVKvPdrNObujoVKAG+0dsX0Pp6GDouIiKqgMncoTklJgalp6Sssm5iY4O7duzoJiqqX2/cfYOzaKFxKyoKJVILpfTzx5gtuGst6EBERlVWZkxsXFxdcuHABDRs2LHH7+fPn4eTEBQtJO5fuZOHNn07ifm4BalmaYcnQVgjwqGXosIiIqAor82OpXr164YsvvkBeXl6xbQ8fPsT06dPx8ssv6zQ4Mn7utS1gby2Hl4sNdkzqwMSGiIieW5mHgqekpKBVq1aQyWSYOHEimjRpAgCIjY1FWFgYlEolzpw5AwcHB70G/Lw4FNzw8ouUMJNJ1Y+dUrLyYGtuCoWpzMCRERFRZaXN93eZH0s5ODjg2LFjGDduHEJCQtQzFEskEgQFBSEsLKzSJzZkeEmZD/Hu2ij0aO6ICV0ePeJ0sOEEkEREpDtazVDs5uaGXbt2IT09HdeuXYMQAo0aNUKNGjX0FR8ZkdM37+PddWeQlpOP2+kP8eYLbrA1L72TOhERUXmUa1XwGjVqoHXr1rqOhYzYLydv4cvtF1GoFGjqaI3lw/yZ2BARkV6UK7khKquCIhW+3HER608mAAB6ezvh69dbwMKMlx4REekHv2FIb1QqgZGrInHs+j1IJMCHPZpg/IsNOH8NERHpFZMb0hupVIKXWzgjJjETC99oiS5N7Q0dEhERVQNMbkjnsvIKYaN41J9mSEA9dPd0QB1ruYGjIiKi6qLMk/gRPUuRUoUZOy6i98K/kZ5boC5nYkNERBWJyQ3pxP3cAgxfGYlVR2/i9v2HOBCXauiQiIiomuJjKXpul+5k4Z21p/FP+kNYmMkwf6APenpxnTEiIjIMJjf0XHacu4OPNp9DXqEKbrUssHyYP5o4Whs6LCIiqsYqxWOpsLAwuLu7Q6FQICAgAJGRkWXa79dff4VEIkH//v31GyCVaNPp25i04SzyClXo1LgOtk/owMSGiIgMzuDJzcaNGxEcHIzp06fjzJkz8PHxQVBQEFJTn95n4+bNm/jwww/RsWPHCoqU/qu7pwPq1bTAu50bYNXI1rC14IzDRERkeGVeFVxfAgIC0Lp1ayxevBgAoFKp4OrqikmTJmHq1Kkl7qNUKtGpUye89dZb+Pvvv5GRkYE//vijTOfjquDPJzUrD/ZPLHSZk18EKzmfbhIRkX5p8/1t0Ds3BQUFiIqKQmBgoLpMKpUiMDAQx48fL3W/mTNnwt7eHm+//fYzz5Gfn4+srCyNF5XPnovJ6PLNQfVSCgCY2BARUaVj0OQmLS0NSqUSDg4OGuUODg5ITk4ucZ8jR47gp59+wooVK8p0jtDQUNja2qpfrq6uzx13daNSCXy37wrGro1CboESuy8kwcA3/IiIiEpl8D432sjOzsawYcOwYsUK1K5du0z7hISEIDMzU/26ffu2nqM0Ltl5hXhnbRS+j7gKABjZzh0rR7bm+lBERFRpGfSZQu3atSGTyZCSkqJRnpKSAkdHx2L1r1+/jps3b6JPnz7qMpVKBQAwMTFBXFwcGjRooLGPXC6HXM4Zcsvjxt0cvLM2CtdSc2BmIsXs/l543Z93voiIqHIz6J0bMzMz+Pn5ISIiQl2mUqkQERGBtm3bFqvftGlTxMTEIDo6Wv3q27cvunTpgujoaD5y0qGMBwV49YdjuJaaAwcbOX4b25aJDRERVQkG7w0aHByMESNGwN/fH23atMGCBQuQm5uLUaNGAQCGDx8OFxcXhIaGQqFQwMvLS2N/Ozs7AChWTs/HzsIMYzp6YH9sKn54sxXsrRXP3omIiKgSMHhyM2jQINy9exfTpk1DcnIyfH19ER4eru5knJCQAKm0SnUNqrIeFBQh62ERHG0fJTLjX2yAMR09YGbC9icioqrD4PPcVDTOc1Oy2/cfYMya0wCALePbwcLM4HkvERGRWpWZ54Yqh2PX0tB38RHEJmcjLScft+8/NHRIRERE5cY/z6sxIQRWHr2JObsuQ6kSaFHXFsuG+cHJ1tzQoREREZUbk5tqKq9QiU+3xmDLmUQAwKutXDDnFW8oTGUGjoyIiOj5MLmppr7cfhFbziRCJpXgs17NMKq9OyfmIyIio8DkppqaHNgIZxLS8WWf5mjXsGyzPRMREVUFTG6qkXO3M+DjagcAcLI1R/jkTpBKebeGiIiMC0dLVQP5RUqEbIlBv7Cj2B2TpC5nYkNERMaId26MXGpWHsb9cgZRt9IhkQB3MvMMHRIREZFeMbkxYtG3MzB27WmkZOXDWmGChYNboksTe0OHRUREpFdMbozUptO38dnWCyhQqtDQ3gorhvujfm1LQ4dFRESkd0xujNC52xn4aPN5AEB3Twd8N8gXVnL+qImIqHrgN54R8nG1w5iO9WEpN8F7XRux4zAREVUrTG6MxMU7mbC3VqCOtRwA8GmvZpyUj4iIqiUOBTcC26IT8doPxzDhlzMoKFIBABMbIiKqtnjnpgpTqgS+Co/FssM3AAAWchnyi5QwM2HOSkRE1ReTmyoq40EBJm04i7+vpgEAxr3YAB/2aAIZ+9cQEVE1x+SmCopLzsY7a0/j1r0HMDeV4evXW+DlFs6GDouIiKhSYHJTxQgh8NHmc7h17wHq1jDH8mH+8HS2MXRYRERElQY7Z1QxEokE3w3yRVBzB2yf2IGJDRER0X8wuakCsvMK8delFPX7BnWssGyYP2pamhkwKiIiosqJyU0ld/1uDvqHHcXYdVE4di3N0OEQERFVeuxzU4ntj03B5A3RyM4vgqONApZcQoGIiOiZ+G1ZCQkhsOTgdXyzNw5CAP5uNfDDm37q2YeJiIiodExuKpnc/CJ8tPkcdsUkAwCGBtTD9D7NOTEfERFRGTG5qWR2xSRhV0wyTGUSzOjrhSEB9QwdEhERUZXC5KaSGeBXF7HJ2XjJyxH+7jUNHQ4REVGVw2cdBiaEwK+RCcjOKwTwaB6bL172ZGJDRERUTkxuDCivUIn3N0Zj6pYYvL8xGiqVMHRIREREVR4fSxlIYsZDjF17GhcSsyCTStChYW1IuOYlERHRc2NyYwAnb9zD+F/O4F5uAWpYmCJsaCu0a1Db0GEREREZBSY3FUgIgbUnbmHmjksoUgl4Otlg2TA/uNa0MHRoRERERoPJTQXKzi/CkgPXUaQS6OPjjK9eawFzM5mhwyIiIjIqTG4qkI3CFMuG+eHEjXt4p5MHJOxkQ0REpHNMbvTsTEI6kjPz0MvbCQDg42oHH1c7wwZFRERkxJjc6IhSJRAZfx+p2Xmwt1agTf2a+D3qH3z+xwVIJIBbLQs0d7Y1dJhERERGj8mNDoRfSMKMHZeQlJmnLrMwk+FBgRIAENTcAW61LA0VHhERUbXC5OY5hV9Iwrh1Z/Df6fceJzZ9WzhhwRstIZWyfw0REVFFqBQzFIeFhcHd3R0KhQIBAQGIjIwste6WLVvg7+8POzs7WFpawtfXF2vXrq3AaP+lVAnM2HGpWGLzpFO30p+6nYiIiHTL4MnNxo0bERwcjOnTp+PMmTPw8fFBUFAQUlNTS6xfs2ZNfPbZZzh+/DjOnz+PUaNGYdSoUdizZ08FRw5Ext/XeBRVkqTMPETG36+giIiIiMjgyc38+fMxZswYjBo1Cp6enli6dCksLCywcuXKEuu/+OKLeOWVV9CsWTM0aNAAkydPRosWLXDkyJEKjhxIzX56YqNtPSIiInp+Bk1uCgoKEBUVhcDAQHWZVCpFYGAgjh8//sz9hRCIiIhAXFwcOnXqpM9QS2RvrdBpPSIiInp+Bu1QnJaWBqVSCQcHB41yBwcHxMbGlrpfZmYmXFxckJ+fD5lMhiVLlqB79+4l1s3Pz0d+fr76fVZWlm6CB9Cmfk042SqQnJlXYr8aCQBH20fDwomIiKhiGPyxVHlYW1sjOjoap06dwuzZsxEcHIyDBw+WWDc0NBS2trbql6urq87ikEklmN7HE8CjROZJj99P7+MJGUdKERERVRiDJje1a9eGTCZDSkqKRnlKSgocHR1L3U8qlaJhw4bw9fXFBx98gAEDBiA0NLTEuiEhIcjMzFS/bt++rdPP0NPLCT+82QqOtpqPnhxtFfjhzVbo6eWk0/MRERHR0xn0sZSZmRn8/PwQERGB/v37AwBUKhUiIiIwceLEMh9HpVJpPHp6klwuh1wu10W4perp5YTuno7FZijmHRsiIqKKZ/BJ/IKDgzFixAj4+/ujTZs2WLBgAXJzczFq1CgAwPDhw+Hi4qK+MxMaGgp/f380aNAA+fn52LVrF9auXYsffvjBkB8DMqkEbRvUMmgMREREVAmSm0GDBuHu3buYNm0akpOT4evri/DwcHUn44SEBEil/z49y83Nxfjx4/HPP//A3NwcTZs2xbp16zBo0CBDfQQiIiKqRCRCiGo1gW5WVhZsbW2RmZkJGxsbQ4dDREREZaDN93eVHC1FREREVBomN0RERGRUmNwQERGRUWFyQ0REREaFyQ0REREZFSY3REREZFSY3BAREZFRMfgkfhXt8bQ+ulwdnIiIiPTr8fd2Wabnq3bJTXZ2NgDodHVwIiIiqhjZ2dmwtbV9ap1qN0OxSqXCnTt3YG1tDYlEtwtbZmVlwdXVFbdv3+bsx8/Atio7tlXZsa3Kjm2lHbZX2emrrYQQyM7OhrOzs8ayTCWpdndupFIp6tatq9dz2NjY8OIvI7ZV2bGtyo5tVXZsK+2wvcpOH231rDs2j7FDMRERERkVJjdERERkVJjc6JBcLsf06dMhl8sNHUqlx7YqO7ZV2bGtyo5tpR22V9lVhraqdh2KiYiIyLjxzg0REREZFSY3REREZFSY3BAREZFRYXJDRERERoXJTRkdPnwYffr0gbOzMyQSCf74449n7nPw4EG0atUKcrkcDRs2xOrVq/UeZ2WhbXsdPHgQEomk2Cs5ObliAjaQ0NBQtG7dGtbW1rC3t0f//v0RFxf3zP02bdqEpk2bQqFQwNvbG7t27aqAaA2rPG21evXqYteUQqGooIgN64cffkCLFi3UE6m1bdsWu3fvfuo+1fG6ArRvq+p8XT1p7ty5kEgkmDJlylPrGeK6YnJTRrm5ufDx8UFYWFiZ6sfHx6N3797o0qULoqOjMWXKFIwePRp79uzRc6SVg7bt9VhcXBySkpLUL3t7ez1FWDkcOnQIEyZMwIkTJ7Bv3z4UFhaiR48eyM3NLXWfY8eOYfDgwXj77bdx9uxZ9O/fH/3798eFCxcqMPKKV562Ah7NkvrkNXXr1q0Kitiw6tati7lz5yIqKgqnT59G165d0a9fP1y8eLHE+tX1ugK0byug+l5Xj506dQrLli1DixYtnlrPYNeVIK0BEFu3bn1qnY8//lg0b95co2zQoEEiKChIj5FVTmVprwMHDggAIj09vUJiqqxSU1MFAHHo0KFS6wwcOFD07t1boywgIECMHTtW3+FVKmVpq1WrVglbW9uKC6qSq1Gjhvjxxx9L3MbrStPT2qq6X1fZ2dmiUaNGYt++faJz585i8uTJpdY11HXFOzd6cvz4cQQGBmqUBQUF4fjx4waKqGrw9fWFk5MTunfvjqNHjxo6nAqXmZkJAKhZs2apdXhtPVKWtgKAnJwcuLm5wdXV9Zl/jRsrpVKJX3/9Fbm5uWjbtm2JdXhdPVKWtgKq93U1YcIE9O7du9j1UhJDXVfVbuHMipKcnAwHBweNMgcHB2RlZeHhw4cwNzc3UGSVk5OTE5YuXQp/f3/k5+fjxx9/xIsvvoiTJ0+iVatWhg6vQqhUKkyZMgXt27eHl5dXqfVKu7aMvX/Sk8raVk2aNMHKlSvRokULZGZm4ptvvkG7du1w8eJFvS+gWxnExMSgbdu2yMvLg5WVFbZu3QpPT88S61b360qbtqrO19Wvv/6KM2fO4NSpU2Wqb6jriskNVQpNmjRBkyZN1O/btWuH69ev47vvvsPatWsNGFnFmTBhAi5cuIAjR44YOpRKr6xt1bZtW42/vtu1a4dmzZph2bJlmDVrlr7DNLgmTZogOjoamZmZ2Lx5M0aMGIFDhw6V+qVdnWnTVtX1urp9+zYmT56Mffv2VfoO1Exu9MTR0REpKSkaZSkpKbCxseFdmzJq06ZNtfminzhxIv78808cPnz4mX/5lXZtOTo66jPESkObtvovU1NTtGzZEteuXdNTdJWLmZkZGjZsCADw8/PDqVOn8P3332PZsmXF6lb360qbtvqv6nJdRUVFITU1VeNuulKpxOHDh7F48WLk5+dDJpNp7GOo64p9bvSkbdu2iIiI0Cjbt2/fU5/hkqbo6Gg4OTkZOgy9EkJg4sSJ2Lp1K/bv34/69es/c5/qem2Vp63+S6lUIiYmxuivq9KoVCrk5+eXuK26XleleVpb/Vd1ua66deuGmJgYREdHq1/+/v4YOnQooqOjiyU2gAGvK712VzYi2dnZ4uzZs+Ls2bMCgJg/f744e/asuHXrlhBCiKlTp4phw4ap69+4cUNYWFiIjz76SFy+fFmEhYUJmUwmwsPDDfURKpS27fXdd9+JP/74Q1y9elXExMSIyZMnC6lUKv766y9DfYQKMW7cOGFraysOHjwokpKS1K8HDx6o6wwbNkxMnTpV/f7o0aPCxMREfPPNN+Ly5cti+vTpwtTUVMTExBjiI1SY8rTVjBkzxJ49e8T169dFVFSUeOONN4RCoRAXL140xEeoUFOnThWHDh0S8fHx4vz582Lq1KlCIpGIvXv3CiF4XT1J27aqztfVf/13tFRlua6Y3JTR46HK/32NGDFCCCHEiBEjROfOnYvt4+vrK8zMzISHh4dYtWpVhcdtKNq217x580SDBg2EQqEQNWvWFC+++KLYv3+/YYKvQCW1EQCNa6Vz587qdnvst99+E40bNxZmZmaiefPmYufOnRUbuAGUp62mTJki6tWrJ8zMzISDg4Po1auXOHPmTMUHbwBvvfWWcHNzE2ZmZqJOnTqiW7du6i9rIXhdPUnbtqrO19V//Te5qSzXlUQIIfR7b4iIiIio4rDPDRERERkVJjdERERkVJjcEBERkVFhckNERERGhckNERERGRUmN0RERGRUmNwQERGRUWFyQ0QAgJs3b0IikSA6OtrQoajFxsbihRdegEKhgK+vr6HDIaIqgskNUSUxcuRISCQSzJ07V6P8jz/+gEQiMVBUhjV9+nRYWloiLi6u2Po0T0pOTsakSZPg4eEBuVwOV1dX9OnT56n7VEcjR45E//79DR0Gkd4xuSGqRBQKBebNm4f09HRDh6IzBQUF5d73+vXr6NChA9zc3FCrVq0S69y8eRN+fn7Yv38/vv76a8TExCA8PBxdunTBhAkTyn1uIqq6mNwQVSKBgYFwdHREaGhoqXW+/PLLYo9oFixYAHd3d/X7x3+hz5kzBw4ODrCzs8PMmTNRVFSEjz76CDVr1kTdunWxatWqYsePjY1Fu3btoFAo4OXlhUOHDmlsv3DhAl566SVYWVnBwcEBw4YNQ1pamnr7iy++iIkTJ2LKlCmoXbs2goKCSvwcKpUKM2fORN26dSGXy+Hr64vw8HD1dolEgqioKMycORMSiQRffvlliccZP348JBIJIiMj8dprr6Fx48Zo3rw5goODceLECXW9hIQE9OvXD1ZWVrCxscHAgQORkpJSrF1XrlyJevXqwcrKCuPHj4dSqcRXX30FR0dH2NvbY/bs2Rrnl0gk+OGHH/DSSy/B3NwcHh4e2Lx5s0admJgYdO3aFebm5qhVqxbeeecd5OTkFPt5ffPNN3ByckKtWrUwYcIEFBYWquvk5+fjww8/hIuLCywtLREQEICDBw+qt69evRp2dnbYs2cPmjVrBisrK/Ts2RNJSUnqz/fzzz9j27ZtkEgkkEgkOHjwIAoKCjBx4kQ4OTlBoVDAzc3tqdcfUZWg99WriKhMRowYIfr16ye2bNkiFAqFuH37thBCiK1bt4onf1WnT58ufHx8NPb97rvvhJubm8axrK2txYQJE0RsbKz46aefBAARFBQkZs+eLa5cuSJmzZolTE1N1eeJj48XAETdunXF5s2bxaVLl8To0aOFtbW1SEtLE0IIkZ6eLurUqSNCQkLE5cuXxZkzZ0T37t1Fly5d1Ofu3LmzsLKyEh999JGIjY0VsbGxJX7e+fPnCxsbG7FhwwYRGxsrPv74Y2FqaiquXLkihBAiKSlJNG/eXHzwwQciKSlJZGdnFzvGvXv3hEQiEXPmzHlq2yqVSuHr6ys6dOggTp8+LU6cOCH8/Pw0Fm+dPn26sLKyEgMGDBAXL14U27dvF2ZmZiIoKEhMmjRJxMbGipUrVwoA4sSJE+r9AIhatWqJFStWiLi4OPH5558LmUwmLl26JIQQIicnRzg5OYlXX31VxMTEiIiICFG/fn2NxQVHjBghbGxsxLvvvisuX74sduzYISwsLMTy5cvVdUaPHi3atWsnDh8+LK5duya+/vprIZfL1e21atUqYWpqKgIDA8WpU6dEVFSUaNasmRgyZIgQQojs7GwxcOBA0bNnT/WK6vn5+eLrr78Wrq6u4vDhw+LmzZvi77//FuvXr39qexJVdkxuiCqJx8mNEEK88MIL4q233hJClD+5cXNzE0qlUl3WpEkT0bFjR/X7oqIiYWlpKTZs2CCE+De5mTt3rrpOYWGhqFu3rpg3b54QQohZs2aJHj16aJz79u3bAoCIi4sTQjxKblq2bPnMz+vs7Cxmz56tUda6dWsxfvx49XsfHx8xffr0Uo9x8uRJAUBs2bLlqefau3evkMlkIiEhQV128eJFAUBERkYKIR61q4WFhcjKylLXCQoKEu7u7sXaMTQ0VP0egHj33Xc1zhcQECDGjRsnhBBi+fLlokaNGiInJ0e9fefOnUIqlYrk5GQhxL8/r6KiInWd119/XQwaNEgIIcStW7eETCYTiYmJGufp1q2bCAkJEUI8Sm4AiGvXrqm3h4WFCQcHB/X7J6+xxyZNmiS6du0qVCpVqe1HVNXwsRRRJTRv3jz8/PPPuHz5crmP0bx5c0il//6KOzg4wNvbW/1eJpOhVq1aSE1N1divbdu26n+bmJjA399fHce5c+dw4MABWFlZqV9NmzYF8Kh/zGN+fn5PjS0rKwt37txB+/btNcrbt2+v1WcWQpSp3uXLl+Hq6gpXV1d1maenJ+zs7DTO5+7uDmtra/V7BwcHeHp6FmvHp7XZ4/ePj3v58mX4+PjA0tJSvb19+/ZQqVSIi4tTlzVv3hwymUz93snJSX2emJgYKJVKNG7cWKPtDx06pNHuFhYWaNCgQYnHKM3IkSMRHR2NJk2a4L333sPevXufWp+oKjAxdABEVFynTp0QFBSEkJAQjBw5UmObVCot9qX+ZN+Mx0xNTTXeSySSEstUKlWZ48rJyUGfPn0wb968YtucnJzU/37yi1yfGjVqBIlEgtjYWJ0cTx9t9jznfnyenJwcyGQyREVFaSRAAGBlZfXUYzwrAWzVqhXi4+Oxe/du/PXXXxg4cCACAwOL9Rsiqkp454aokpo7dy527NiB48ePa5TXqVMHycnJGl9aupyb5slOuEVFRYiKikKzZs0APPoivHjxItzd3dGwYUONlzYJjY2NDZydnXH06FGN8qNHj8LT07PMx6lZsyaCgoIQFhaG3NzcYtszMjIAAM2aNcPt27dx+/Zt9bZLly4hIyNDq/OV5sk2e/z+cZs1a9YM586d04jv6NGjkEqlaNKkSZmO37JlSyiVSqSmphZrd0dHxzLHaWZmBqVSWazcxsYGgwYNwooVK7Bx40b8/vvvuH//fpmPS1TZMLkhqqS8vb0xdOhQLFy4UKP8xRdfxN27d/HVV1/h+vXrCAsLw+7du3V23rCwMGzduhWxsbGYMGEC0tPT8dZbbwEAJkyYgPv372Pw4ME4deoUrl+/jj179mDUqFElfmk+zUcffYR58+Zh48aNiIuLw9SpUxEdHY3JkydrHa9SqUSbNm3w+++/4+rVq7h8+TIWLlyoflwUGBiobs8zZ84gMjISw4cPR+fOneHv76/V+UqyadMmrFy5EleuXMH06dMRGRmJiRMnAgCGDh0KhUKBESNG4MKFCzhw4AAmTZqEYcOGwcHBoUzHb9y4MYYOHYrhw4djy5YtiI+PR2RkJEJDQ7Fz584yx+nu7o7z588jLi4OaWlpKCwsxPz587FhwwbExsbiypUr2LRpExwdHWFnZ1eepiCqFJjcEFViM2fOLPYIpFmzZliyZAnCwsLg4+ODyMhIfPjhhzo759y5czF37lz4+PjgyJEj2L59O2rXrg0A6rstSqUSPXr0gLe3N6ZMmQI7OzuNfill8d577yE4OBgffPABvL29ER4eju3bt6NRo0ZaHcfDwwNnzpxBly5d8MEHH8DLywvdu3dHREQEfvjhBwCPHs9s27YNNWrUQKdOnRAYGAgPDw9s3LhRq3OVZsaMGfj111/RokULrFmzBhs2bFDfEbKwsMCePXtw//59tG7dGgMGDEC3bt2wePFirc6xatUqDB8+HB988AGaNGmC/v3749SpU6hXr16ZjzFmzBg0adIE/v7+qFOnDo4ePQpra2t89dVX8Pf3R+vWrXHz5k3s2rVL658nUWUiEWXtkUdERMVIJBJs3bqVM/8SVSJMzYmIiMioMLkhIiIio8Kh4EREz4FP9okqH965ISIiIqPC5IaIiIiMCpMbIiIiMipMboiIiMioMLkhIiIio8LkhoiIiIwKkxsiIiIyKkxuiIiIyKgwuSEiIiKj8n/fm8NCxAAaYQAAAABJRU5ErkJggg=="/>
          <p:cNvSpPr>
            <a:spLocks noChangeAspect="1" noChangeArrowheads="1"/>
          </p:cNvSpPr>
          <p:nvPr/>
        </p:nvSpPr>
        <p:spPr bwMode="auto">
          <a:xfrm>
            <a:off x="1682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sp>
        <p:nvSpPr>
          <p:cNvPr id="23" name="직사각형 22"/>
          <p:cNvSpPr/>
          <p:nvPr/>
        </p:nvSpPr>
        <p:spPr>
          <a:xfrm>
            <a:off x="4000496" y="1595476"/>
            <a:ext cx="4643470" cy="923330"/>
          </a:xfrm>
          <a:prstGeom prst="rect">
            <a:avLst/>
          </a:prstGeom>
        </p:spPr>
        <p:txBody>
          <a:bodyPr wrap="square">
            <a:spAutoFit/>
          </a:bodyPr>
          <a:lstStyle/>
          <a:p>
            <a:pPr marL="91440" indent="274320" latinLnBrk="0">
              <a:lnSpc>
                <a:spcPct val="150000"/>
              </a:lnSpc>
              <a:buFont typeface="Arial" pitchFamily="34" charset="0"/>
              <a:buChar char="•"/>
            </a:pPr>
            <a:r>
              <a:rPr lang="en-US" sz="1400" b="1" dirty="0" smtClean="0">
                <a:latin typeface="Arial" pitchFamily="34" charset="0"/>
                <a:cs typeface="Arial" pitchFamily="34" charset="0"/>
              </a:rPr>
              <a:t>The first component: </a:t>
            </a:r>
          </a:p>
          <a:p>
            <a:pPr marL="457200" latinLnBrk="0"/>
            <a:r>
              <a:rPr lang="en-US" sz="1100" dirty="0" smtClean="0">
                <a:latin typeface="Arial" pitchFamily="34" charset="0"/>
                <a:cs typeface="Arial" pitchFamily="34" charset="0"/>
              </a:rPr>
              <a:t>A strong positive correlation to Age (0.68) and Vehicle Age (0.68) shows a pattern where older age groups tend to own older vehicles.</a:t>
            </a:r>
            <a:endParaRPr lang="en-US" sz="1200" dirty="0" smtClean="0">
              <a:latin typeface="Arial" pitchFamily="34" charset="0"/>
              <a:cs typeface="Arial" pitchFamily="34" charset="0"/>
            </a:endParaRPr>
          </a:p>
        </p:txBody>
      </p:sp>
      <p:sp>
        <p:nvSpPr>
          <p:cNvPr id="24" name="직사각형 23"/>
          <p:cNvSpPr/>
          <p:nvPr/>
        </p:nvSpPr>
        <p:spPr>
          <a:xfrm>
            <a:off x="4000496" y="2524170"/>
            <a:ext cx="4714908" cy="784830"/>
          </a:xfrm>
          <a:prstGeom prst="rect">
            <a:avLst/>
          </a:prstGeom>
        </p:spPr>
        <p:txBody>
          <a:bodyPr wrap="square">
            <a:spAutoFit/>
          </a:bodyPr>
          <a:lstStyle/>
          <a:p>
            <a:pPr marL="91440" indent="274320" latinLnBrk="0">
              <a:lnSpc>
                <a:spcPct val="150000"/>
              </a:lnSpc>
              <a:buFont typeface="Arial" pitchFamily="34" charset="0"/>
              <a:buChar char="•"/>
            </a:pPr>
            <a:r>
              <a:rPr lang="en-US" sz="1400" b="1" dirty="0" smtClean="0">
                <a:latin typeface="Arial" pitchFamily="34" charset="0"/>
                <a:cs typeface="Arial" pitchFamily="34" charset="0"/>
              </a:rPr>
              <a:t>The third component:</a:t>
            </a:r>
            <a:r>
              <a:rPr lang="en-US" sz="1400" dirty="0" smtClean="0">
                <a:latin typeface="Arial" pitchFamily="34" charset="0"/>
                <a:cs typeface="Arial" pitchFamily="34" charset="0"/>
              </a:rPr>
              <a:t> </a:t>
            </a:r>
          </a:p>
          <a:p>
            <a:pPr marL="457200" latinLnBrk="0"/>
            <a:r>
              <a:rPr lang="en-US" sz="1200" dirty="0" smtClean="0">
                <a:latin typeface="Arial" pitchFamily="34" charset="0"/>
                <a:cs typeface="Arial" pitchFamily="34" charset="0"/>
              </a:rPr>
              <a:t>A strong negative correlation to Driving License (-0.92) indicates customers who do not have driving license.</a:t>
            </a:r>
          </a:p>
        </p:txBody>
      </p:sp>
      <p:sp>
        <p:nvSpPr>
          <p:cNvPr id="25" name="직사각형 24"/>
          <p:cNvSpPr/>
          <p:nvPr/>
        </p:nvSpPr>
        <p:spPr>
          <a:xfrm>
            <a:off x="4000496" y="3447500"/>
            <a:ext cx="4286280" cy="1338828"/>
          </a:xfrm>
          <a:prstGeom prst="rect">
            <a:avLst/>
          </a:prstGeom>
        </p:spPr>
        <p:txBody>
          <a:bodyPr wrap="square">
            <a:spAutoFit/>
          </a:bodyPr>
          <a:lstStyle/>
          <a:p>
            <a:pPr marL="91440" indent="274320" latinLnBrk="0">
              <a:lnSpc>
                <a:spcPct val="150000"/>
              </a:lnSpc>
              <a:buFont typeface="Arial" pitchFamily="34" charset="0"/>
              <a:buChar char="•"/>
            </a:pPr>
            <a:r>
              <a:rPr lang="en-US" sz="1400" b="1" dirty="0" smtClean="0">
                <a:latin typeface="Arial" pitchFamily="34" charset="0"/>
                <a:cs typeface="Arial" pitchFamily="34" charset="0"/>
              </a:rPr>
              <a:t>The final component:</a:t>
            </a:r>
            <a:r>
              <a:rPr lang="en-US" sz="1400" dirty="0" smtClean="0">
                <a:latin typeface="Arial" pitchFamily="34" charset="0"/>
                <a:cs typeface="Arial" pitchFamily="34" charset="0"/>
              </a:rPr>
              <a:t> </a:t>
            </a:r>
          </a:p>
          <a:p>
            <a:pPr marL="457200" latinLnBrk="0"/>
            <a:r>
              <a:rPr lang="en-US" sz="1200" dirty="0" smtClean="0">
                <a:latin typeface="Arial" pitchFamily="34" charset="0"/>
                <a:cs typeface="Arial" pitchFamily="34" charset="0"/>
              </a:rPr>
              <a:t>Positive correlation to Gender (0.57) and Region Code (0.6) and negative correlation to Vehicle Damage (-0.55) represent a pattern where customers in particular gender group and region are less likely to have damage on their vehicles.</a:t>
            </a:r>
            <a:endParaRPr lang="en-US" sz="1200" dirty="0">
              <a:latin typeface="Arial" pitchFamily="34" charset="0"/>
              <a:cs typeface="Arial" pitchFamily="34" charset="0"/>
            </a:endParaRPr>
          </a:p>
        </p:txBody>
      </p:sp>
      <p:pic>
        <p:nvPicPr>
          <p:cNvPr id="20" name="그림 19" descr="heatmap2.png"/>
          <p:cNvPicPr>
            <a:picLocks noChangeAspect="1"/>
          </p:cNvPicPr>
          <p:nvPr/>
        </p:nvPicPr>
        <p:blipFill>
          <a:blip r:embed="rId3"/>
          <a:stretch>
            <a:fillRect/>
          </a:stretch>
        </p:blipFill>
        <p:spPr>
          <a:xfrm>
            <a:off x="285720" y="1643056"/>
            <a:ext cx="3414815" cy="3000396"/>
          </a:xfrm>
          <a:prstGeom prst="rect">
            <a:avLst/>
          </a:prstGeom>
        </p:spPr>
      </p:pic>
      <p:sp>
        <p:nvSpPr>
          <p:cNvPr id="26" name="타원 25"/>
          <p:cNvSpPr/>
          <p:nvPr/>
        </p:nvSpPr>
        <p:spPr>
          <a:xfrm>
            <a:off x="4071934" y="1595458"/>
            <a:ext cx="285752" cy="2857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latin typeface="Times New Roman" pitchFamily="18" charset="0"/>
                <a:cs typeface="Times New Roman" pitchFamily="18" charset="0"/>
              </a:rPr>
              <a:t>1</a:t>
            </a:r>
            <a:endParaRPr lang="ko-KR" altLang="en-US" dirty="0">
              <a:latin typeface="Times New Roman" pitchFamily="18" charset="0"/>
              <a:cs typeface="Times New Roman" pitchFamily="18" charset="0"/>
            </a:endParaRPr>
          </a:p>
        </p:txBody>
      </p:sp>
      <p:sp>
        <p:nvSpPr>
          <p:cNvPr id="27" name="타원 26"/>
          <p:cNvSpPr/>
          <p:nvPr/>
        </p:nvSpPr>
        <p:spPr>
          <a:xfrm>
            <a:off x="4071934" y="2524170"/>
            <a:ext cx="285752" cy="2857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latin typeface="Times New Roman" pitchFamily="18" charset="0"/>
                <a:cs typeface="Times New Roman" pitchFamily="18" charset="0"/>
              </a:rPr>
              <a:t>2</a:t>
            </a:r>
            <a:endParaRPr lang="ko-KR" altLang="en-US" dirty="0">
              <a:latin typeface="Times New Roman" pitchFamily="18" charset="0"/>
              <a:cs typeface="Times New Roman" pitchFamily="18" charset="0"/>
            </a:endParaRPr>
          </a:p>
        </p:txBody>
      </p:sp>
      <p:sp>
        <p:nvSpPr>
          <p:cNvPr id="28" name="타원 27"/>
          <p:cNvSpPr/>
          <p:nvPr/>
        </p:nvSpPr>
        <p:spPr>
          <a:xfrm>
            <a:off x="4071934" y="3447500"/>
            <a:ext cx="285752" cy="2857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latin typeface="Times New Roman" pitchFamily="18" charset="0"/>
                <a:cs typeface="Times New Roman" pitchFamily="18" charset="0"/>
              </a:rPr>
              <a:t>3</a:t>
            </a:r>
            <a:endParaRPr lang="ko-KR"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algn="l"/>
            <a:r>
              <a:rPr lang="en-US" altLang="ko-KR" sz="3200" b="1" dirty="0" smtClean="0">
                <a:latin typeface="Times New Roman" pitchFamily="18" charset="0"/>
                <a:cs typeface="Times New Roman" pitchFamily="18" charset="0"/>
              </a:rPr>
              <a:t>K-means Clustering</a:t>
            </a:r>
            <a:endParaRPr lang="ko-KR" altLang="en-US" sz="3200" b="1" dirty="0">
              <a:latin typeface="Times New Roman" pitchFamily="18" charset="0"/>
              <a:cs typeface="Times New Roman" pitchFamily="18" charset="0"/>
            </a:endParaRPr>
          </a:p>
        </p:txBody>
      </p:sp>
      <p:cxnSp>
        <p:nvCxnSpPr>
          <p:cNvPr id="7" name="직선 연결선 6"/>
          <p:cNvCxnSpPr/>
          <p:nvPr/>
        </p:nvCxnSpPr>
        <p:spPr>
          <a:xfrm rot="16200000" flipH="1">
            <a:off x="38862" y="824694"/>
            <a:ext cx="635322" cy="12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그림 12" descr="viz2.png"/>
          <p:cNvPicPr>
            <a:picLocks noChangeAspect="1"/>
          </p:cNvPicPr>
          <p:nvPr/>
        </p:nvPicPr>
        <p:blipFill>
          <a:blip r:embed="rId2"/>
          <a:srcRect r="32924"/>
          <a:stretch>
            <a:fillRect/>
          </a:stretch>
        </p:blipFill>
        <p:spPr>
          <a:xfrm>
            <a:off x="4500562" y="1357304"/>
            <a:ext cx="3943917" cy="2714644"/>
          </a:xfrm>
          <a:prstGeom prst="rect">
            <a:avLst/>
          </a:prstGeom>
        </p:spPr>
      </p:pic>
      <p:pic>
        <p:nvPicPr>
          <p:cNvPr id="18" name="그림 17" descr="wcss2.png"/>
          <p:cNvPicPr>
            <a:picLocks noChangeAspect="1"/>
          </p:cNvPicPr>
          <p:nvPr/>
        </p:nvPicPr>
        <p:blipFill>
          <a:blip r:embed="rId3"/>
          <a:stretch>
            <a:fillRect/>
          </a:stretch>
        </p:blipFill>
        <p:spPr>
          <a:xfrm>
            <a:off x="428596" y="1357304"/>
            <a:ext cx="3655583" cy="2786082"/>
          </a:xfrm>
          <a:prstGeom prst="rect">
            <a:avLst/>
          </a:prstGeom>
        </p:spPr>
      </p:pic>
      <p:pic>
        <p:nvPicPr>
          <p:cNvPr id="22" name="그림 21" descr="viz2.png"/>
          <p:cNvPicPr>
            <a:picLocks noChangeAspect="1"/>
          </p:cNvPicPr>
          <p:nvPr/>
        </p:nvPicPr>
        <p:blipFill>
          <a:blip r:embed="rId2"/>
          <a:srcRect l="67478" t="7692" r="559" b="53846"/>
          <a:stretch>
            <a:fillRect/>
          </a:stretch>
        </p:blipFill>
        <p:spPr>
          <a:xfrm>
            <a:off x="6643702" y="2786064"/>
            <a:ext cx="1714480" cy="952489"/>
          </a:xfrm>
          <a:prstGeom prst="rect">
            <a:avLst/>
          </a:prstGeom>
        </p:spPr>
      </p:pic>
      <p:sp>
        <p:nvSpPr>
          <p:cNvPr id="10" name="직사각형 9"/>
          <p:cNvSpPr/>
          <p:nvPr/>
        </p:nvSpPr>
        <p:spPr>
          <a:xfrm>
            <a:off x="1071538" y="4286262"/>
            <a:ext cx="7286676" cy="600164"/>
          </a:xfrm>
          <a:prstGeom prst="rect">
            <a:avLst/>
          </a:prstGeom>
        </p:spPr>
        <p:txBody>
          <a:bodyPr wrap="square">
            <a:spAutoFit/>
          </a:bodyPr>
          <a:lstStyle/>
          <a:p>
            <a:pPr latinLnBrk="0"/>
            <a:r>
              <a:rPr lang="en-US" sz="1100" dirty="0" smtClean="0">
                <a:latin typeface="Arial" pitchFamily="34" charset="0"/>
                <a:cs typeface="Arial" pitchFamily="34" charset="0"/>
              </a:rPr>
              <a:t>Using WCSS and elbow method, seven clusters were chosen as the optimal number of cluster for ‘Demographic Cluster’. The seven segments are labeled based on the values of variables and components.</a:t>
            </a:r>
          </a:p>
          <a:p>
            <a:pPr latinLnBrk="0"/>
            <a:endParaRPr lang="en-US" sz="1100" dirty="0">
              <a:latin typeface="Arial" pitchFamily="34" charset="0"/>
              <a:cs typeface="Arial" pitchFamily="34" charset="0"/>
            </a:endParaRPr>
          </a:p>
        </p:txBody>
      </p:sp>
      <p:sp>
        <p:nvSpPr>
          <p:cNvPr id="15" name="직사각형 14"/>
          <p:cNvSpPr/>
          <p:nvPr/>
        </p:nvSpPr>
        <p:spPr>
          <a:xfrm>
            <a:off x="500034" y="926417"/>
            <a:ext cx="5929354" cy="261610"/>
          </a:xfrm>
          <a:prstGeom prst="rect">
            <a:avLst/>
          </a:prstGeom>
        </p:spPr>
        <p:txBody>
          <a:bodyPr wrap="square">
            <a:spAutoFit/>
          </a:bodyPr>
          <a:lstStyle/>
          <a:p>
            <a:pPr latinLnBrk="0"/>
            <a:r>
              <a:rPr lang="en-US" sz="1100" dirty="0" smtClean="0">
                <a:latin typeface="Arial" pitchFamily="34" charset="0"/>
                <a:cs typeface="Arial" pitchFamily="34" charset="0"/>
              </a:rPr>
              <a:t>Evaluation using WCSS and clustering using K-means clustering algorithm</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직선 연결선 42"/>
          <p:cNvCxnSpPr/>
          <p:nvPr/>
        </p:nvCxnSpPr>
        <p:spPr>
          <a:xfrm>
            <a:off x="7500958" y="801927"/>
            <a:ext cx="571504" cy="355843"/>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직선 연결선 40"/>
          <p:cNvCxnSpPr/>
          <p:nvPr/>
        </p:nvCxnSpPr>
        <p:spPr>
          <a:xfrm>
            <a:off x="6858016" y="1490411"/>
            <a:ext cx="500066" cy="338819"/>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 name="그룹 148"/>
          <p:cNvGrpSpPr/>
          <p:nvPr/>
        </p:nvGrpSpPr>
        <p:grpSpPr>
          <a:xfrm>
            <a:off x="7215206" y="2972256"/>
            <a:ext cx="2143140" cy="1770772"/>
            <a:chOff x="5434183" y="1523432"/>
            <a:chExt cx="1995337" cy="1571636"/>
          </a:xfrm>
        </p:grpSpPr>
        <p:sp>
          <p:nvSpPr>
            <p:cNvPr id="136" name="육각형 135"/>
            <p:cNvSpPr/>
            <p:nvPr/>
          </p:nvSpPr>
          <p:spPr>
            <a:xfrm>
              <a:off x="5434183" y="1523432"/>
              <a:ext cx="1995337" cy="1571636"/>
            </a:xfrm>
            <a:prstGeom prst="hexagon">
              <a:avLst/>
            </a:prstGeom>
            <a:solidFill>
              <a:schemeClr val="bg1">
                <a:lumMod val="9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solidFill>
                  <a:schemeClr val="tx1"/>
                </a:solidFill>
              </a:endParaRPr>
            </a:p>
          </p:txBody>
        </p:sp>
        <p:sp>
          <p:nvSpPr>
            <p:cNvPr id="125" name="제목 1"/>
            <p:cNvSpPr txBox="1">
              <a:spLocks/>
            </p:cNvSpPr>
            <p:nvPr/>
          </p:nvSpPr>
          <p:spPr>
            <a:xfrm>
              <a:off x="5567205" y="1675590"/>
              <a:ext cx="1729292" cy="481885"/>
            </a:xfrm>
            <a:prstGeom prst="rect">
              <a:avLst/>
            </a:prstGeom>
          </p:spPr>
          <p:txBody>
            <a:bodyPr vert="horz" lIns="91440" tIns="45720" rIns="91440" bIns="45720" rtlCol="0" anchor="ctr">
              <a:normAutofit/>
            </a:bodyPr>
            <a:lstStyle/>
            <a:p>
              <a:pPr lvl="0" algn="ctr">
                <a:spcBef>
                  <a:spcPct val="0"/>
                </a:spcBef>
              </a:pPr>
              <a:r>
                <a:rPr lang="en-US" altLang="ko-KR" sz="1400" b="1" dirty="0" smtClean="0">
                  <a:latin typeface="Times New Roman" pitchFamily="18" charset="0"/>
                  <a:ea typeface="+mj-ea"/>
                  <a:cs typeface="Times New Roman" pitchFamily="18" charset="0"/>
                </a:rPr>
                <a:t>Elderly </a:t>
              </a:r>
            </a:p>
            <a:p>
              <a:pPr lvl="0" algn="ctr">
                <a:spcBef>
                  <a:spcPct val="0"/>
                </a:spcBef>
              </a:pPr>
              <a:r>
                <a:rPr lang="en-US" altLang="ko-KR" sz="1400" b="1" dirty="0" smtClean="0">
                  <a:latin typeface="Times New Roman" pitchFamily="18" charset="0"/>
                  <a:ea typeface="+mj-ea"/>
                  <a:cs typeface="Times New Roman" pitchFamily="18" charset="0"/>
                </a:rPr>
                <a:t>Vehicle Owner </a:t>
              </a:r>
              <a:endParaRPr kumimoji="0" lang="ko-KR" altLang="en-US" sz="1400" b="1" i="0" u="none" strike="noStrike" kern="1200" cap="none" spc="0" normalizeH="0" baseline="0" noProof="0" dirty="0">
                <a:ln>
                  <a:noFill/>
                </a:ln>
                <a:effectLst/>
                <a:uLnTx/>
                <a:uFillTx/>
                <a:latin typeface="Times New Roman" pitchFamily="18" charset="0"/>
                <a:ea typeface="+mj-ea"/>
                <a:cs typeface="Times New Roman" pitchFamily="18" charset="0"/>
              </a:endParaRPr>
            </a:p>
          </p:txBody>
        </p:sp>
        <p:sp>
          <p:nvSpPr>
            <p:cNvPr id="126" name="직사각형 125"/>
            <p:cNvSpPr/>
            <p:nvPr/>
          </p:nvSpPr>
          <p:spPr>
            <a:xfrm>
              <a:off x="5643570" y="2235414"/>
              <a:ext cx="1571636" cy="682912"/>
            </a:xfrm>
            <a:prstGeom prst="rect">
              <a:avLst/>
            </a:prstGeom>
          </p:spPr>
          <p:txBody>
            <a:bodyPr wrap="square">
              <a:spAutoFit/>
            </a:bodyPr>
            <a:lstStyle/>
            <a:p>
              <a:pPr algn="ctr" latinLnBrk="0"/>
              <a:r>
                <a:rPr lang="en-US" sz="1100" dirty="0" smtClean="0">
                  <a:latin typeface="Arial" pitchFamily="34" charset="0"/>
                  <a:cs typeface="Arial" pitchFamily="34" charset="0"/>
                </a:rPr>
                <a:t>Oldest segment (59 on average) that pays the highest premium price ($35,073 on average)</a:t>
              </a:r>
            </a:p>
          </p:txBody>
        </p:sp>
      </p:grpSp>
      <p:sp>
        <p:nvSpPr>
          <p:cNvPr id="2" name="제목 1"/>
          <p:cNvSpPr>
            <a:spLocks noGrp="1"/>
          </p:cNvSpPr>
          <p:nvPr>
            <p:ph type="title"/>
          </p:nvPr>
        </p:nvSpPr>
        <p:spPr>
          <a:xfrm>
            <a:off x="457200" y="214296"/>
            <a:ext cx="8229600" cy="857250"/>
          </a:xfrm>
        </p:spPr>
        <p:txBody>
          <a:bodyPr>
            <a:normAutofit/>
          </a:bodyPr>
          <a:lstStyle/>
          <a:p>
            <a:pPr algn="l"/>
            <a:r>
              <a:rPr lang="en-US" altLang="ko-KR" sz="3200" b="1" dirty="0" smtClean="0">
                <a:latin typeface="Times New Roman" pitchFamily="18" charset="0"/>
                <a:cs typeface="Times New Roman" pitchFamily="18" charset="0"/>
              </a:rPr>
              <a:t>Segment Profiling</a:t>
            </a:r>
            <a:endParaRPr lang="ko-KR" altLang="en-US" sz="3200" b="1" dirty="0">
              <a:latin typeface="Times New Roman" pitchFamily="18" charset="0"/>
              <a:cs typeface="Times New Roman" pitchFamily="18" charset="0"/>
            </a:endParaRPr>
          </a:p>
        </p:txBody>
      </p:sp>
      <p:cxnSp>
        <p:nvCxnSpPr>
          <p:cNvPr id="7" name="직선 연결선 6"/>
          <p:cNvCxnSpPr/>
          <p:nvPr/>
        </p:nvCxnSpPr>
        <p:spPr>
          <a:xfrm rot="16200000" flipH="1">
            <a:off x="40132" y="824694"/>
            <a:ext cx="635322" cy="12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육각형 136"/>
          <p:cNvSpPr/>
          <p:nvPr/>
        </p:nvSpPr>
        <p:spPr>
          <a:xfrm>
            <a:off x="7215206" y="1686354"/>
            <a:ext cx="1071570" cy="785818"/>
          </a:xfrm>
          <a:prstGeom prst="hexagon">
            <a:avLst/>
          </a:prstGeom>
          <a:solidFill>
            <a:schemeClr val="bg1">
              <a:lumMod val="8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solidFill>
                <a:schemeClr val="tx1"/>
              </a:solidFill>
            </a:endParaRPr>
          </a:p>
        </p:txBody>
      </p:sp>
      <p:grpSp>
        <p:nvGrpSpPr>
          <p:cNvPr id="4" name="그룹 144"/>
          <p:cNvGrpSpPr/>
          <p:nvPr/>
        </p:nvGrpSpPr>
        <p:grpSpPr>
          <a:xfrm>
            <a:off x="5429256" y="1678434"/>
            <a:ext cx="2143140" cy="2151060"/>
            <a:chOff x="-214346" y="1920888"/>
            <a:chExt cx="2143140" cy="2151060"/>
          </a:xfrm>
        </p:grpSpPr>
        <p:sp>
          <p:nvSpPr>
            <p:cNvPr id="112" name="육각형 111"/>
            <p:cNvSpPr/>
            <p:nvPr/>
          </p:nvSpPr>
          <p:spPr>
            <a:xfrm>
              <a:off x="-214346" y="2428874"/>
              <a:ext cx="2143140" cy="1643074"/>
            </a:xfrm>
            <a:prstGeom prst="hexagon">
              <a:avLst/>
            </a:prstGeom>
            <a:solidFill>
              <a:schemeClr val="bg1">
                <a:lumMod val="9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solidFill>
                  <a:schemeClr val="tx1"/>
                </a:solidFill>
              </a:endParaRPr>
            </a:p>
          </p:txBody>
        </p:sp>
        <p:sp>
          <p:nvSpPr>
            <p:cNvPr id="113" name="제목 1"/>
            <p:cNvSpPr txBox="1">
              <a:spLocks/>
            </p:cNvSpPr>
            <p:nvPr/>
          </p:nvSpPr>
          <p:spPr>
            <a:xfrm>
              <a:off x="71406" y="2589931"/>
              <a:ext cx="1571636" cy="481885"/>
            </a:xfrm>
            <a:prstGeom prst="rect">
              <a:avLst/>
            </a:prstGeom>
          </p:spPr>
          <p:txBody>
            <a:bodyPr vert="horz" lIns="91440" tIns="45720" rIns="91440" bIns="45720" rtlCol="0" anchor="ctr">
              <a:normAutofit lnSpcReduction="10000"/>
            </a:bodyPr>
            <a:lstStyle/>
            <a:p>
              <a:pPr lvl="0" algn="ctr">
                <a:spcBef>
                  <a:spcPct val="0"/>
                </a:spcBef>
              </a:pPr>
              <a:r>
                <a:rPr lang="en-US" altLang="ko-KR" sz="1400" b="1" dirty="0" smtClean="0">
                  <a:latin typeface="Times New Roman" pitchFamily="18" charset="0"/>
                  <a:ea typeface="+mj-ea"/>
                  <a:cs typeface="Times New Roman" pitchFamily="18" charset="0"/>
                </a:rPr>
                <a:t>Young New Vehicle Owner</a:t>
              </a:r>
              <a:endParaRPr kumimoji="0" lang="ko-KR" altLang="en-US" sz="1400" b="1" i="0" u="none" strike="noStrike" kern="1200" cap="none" spc="0" normalizeH="0" baseline="0" noProof="0" dirty="0">
                <a:ln>
                  <a:noFill/>
                </a:ln>
                <a:effectLst/>
                <a:uLnTx/>
                <a:uFillTx/>
                <a:latin typeface="Times New Roman" pitchFamily="18" charset="0"/>
                <a:ea typeface="+mj-ea"/>
                <a:cs typeface="Times New Roman" pitchFamily="18" charset="0"/>
              </a:endParaRPr>
            </a:p>
          </p:txBody>
        </p:sp>
        <p:sp>
          <p:nvSpPr>
            <p:cNvPr id="114" name="직사각형 113"/>
            <p:cNvSpPr/>
            <p:nvPr/>
          </p:nvSpPr>
          <p:spPr>
            <a:xfrm>
              <a:off x="-32" y="3186050"/>
              <a:ext cx="1714480" cy="600164"/>
            </a:xfrm>
            <a:prstGeom prst="rect">
              <a:avLst/>
            </a:prstGeom>
          </p:spPr>
          <p:txBody>
            <a:bodyPr wrap="square">
              <a:spAutoFit/>
            </a:bodyPr>
            <a:lstStyle/>
            <a:p>
              <a:pPr algn="ctr" latinLnBrk="0"/>
              <a:r>
                <a:rPr lang="en-US" sz="1100" dirty="0" smtClean="0">
                  <a:latin typeface="Arial" pitchFamily="34" charset="0"/>
                  <a:cs typeface="Arial" pitchFamily="34" charset="0"/>
                </a:rPr>
                <a:t>Youngest segment (27 on average) that owns the newest vehicle</a:t>
              </a:r>
            </a:p>
          </p:txBody>
        </p:sp>
        <p:pic>
          <p:nvPicPr>
            <p:cNvPr id="7170" name="Picture 2" descr="Young man - Free people icons"/>
            <p:cNvPicPr>
              <a:picLocks noChangeAspect="1" noChangeArrowheads="1"/>
            </p:cNvPicPr>
            <p:nvPr/>
          </p:nvPicPr>
          <p:blipFill>
            <a:blip r:embed="rId2" cstate="print"/>
            <a:srcRect b="11111"/>
            <a:stretch>
              <a:fillRect/>
            </a:stretch>
          </p:blipFill>
          <p:spPr bwMode="auto">
            <a:xfrm>
              <a:off x="571472" y="1920888"/>
              <a:ext cx="571504" cy="508004"/>
            </a:xfrm>
            <a:prstGeom prst="rect">
              <a:avLst/>
            </a:prstGeom>
            <a:noFill/>
          </p:spPr>
        </p:pic>
      </p:grpSp>
      <p:grpSp>
        <p:nvGrpSpPr>
          <p:cNvPr id="5" name="그룹 150"/>
          <p:cNvGrpSpPr/>
          <p:nvPr/>
        </p:nvGrpSpPr>
        <p:grpSpPr>
          <a:xfrm>
            <a:off x="1643042" y="1400620"/>
            <a:ext cx="2357454" cy="2500312"/>
            <a:chOff x="1571604" y="2794741"/>
            <a:chExt cx="2357454" cy="2348759"/>
          </a:xfrm>
        </p:grpSpPr>
        <p:sp>
          <p:nvSpPr>
            <p:cNvPr id="134" name="육각형 133"/>
            <p:cNvSpPr/>
            <p:nvPr/>
          </p:nvSpPr>
          <p:spPr>
            <a:xfrm>
              <a:off x="1571604" y="3357568"/>
              <a:ext cx="2357454" cy="1785932"/>
            </a:xfrm>
            <a:prstGeom prst="hexagon">
              <a:avLst/>
            </a:pr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solidFill>
                  <a:schemeClr val="tx1"/>
                </a:solidFill>
              </a:endParaRPr>
            </a:p>
          </p:txBody>
        </p:sp>
        <p:sp>
          <p:nvSpPr>
            <p:cNvPr id="117" name="제목 1"/>
            <p:cNvSpPr txBox="1">
              <a:spLocks/>
            </p:cNvSpPr>
            <p:nvPr/>
          </p:nvSpPr>
          <p:spPr>
            <a:xfrm>
              <a:off x="2000232" y="3667143"/>
              <a:ext cx="1571636" cy="481885"/>
            </a:xfrm>
            <a:prstGeom prst="rect">
              <a:avLst/>
            </a:prstGeom>
          </p:spPr>
          <p:txBody>
            <a:bodyPr vert="horz" lIns="91440" tIns="45720" rIns="91440" bIns="45720" rtlCol="0" anchor="ctr">
              <a:noAutofit/>
            </a:bodyPr>
            <a:lstStyle/>
            <a:p>
              <a:pPr lvl="0" algn="ctr">
                <a:spcBef>
                  <a:spcPct val="0"/>
                </a:spcBef>
              </a:pPr>
              <a:r>
                <a:rPr kumimoji="0" lang="en-US" altLang="ko-KR" sz="1600" b="1" i="0" u="none" strike="noStrike" kern="1200" cap="none" spc="0" normalizeH="0" baseline="0" noProof="0" dirty="0" smtClean="0">
                  <a:ln>
                    <a:noFill/>
                  </a:ln>
                  <a:solidFill>
                    <a:schemeClr val="bg1"/>
                  </a:solidFill>
                  <a:effectLst/>
                  <a:uLnTx/>
                  <a:uFillTx/>
                  <a:latin typeface="Times New Roman" pitchFamily="18" charset="0"/>
                  <a:ea typeface="+mj-ea"/>
                  <a:cs typeface="Times New Roman" pitchFamily="18" charset="0"/>
                </a:rPr>
                <a:t>Mature</a:t>
              </a:r>
              <a:r>
                <a:rPr kumimoji="0" lang="en-US" altLang="ko-KR" sz="1600" b="1" i="0" u="none" strike="noStrike" kern="1200" cap="none" spc="0" normalizeH="0" noProof="0" dirty="0" smtClean="0">
                  <a:ln>
                    <a:noFill/>
                  </a:ln>
                  <a:solidFill>
                    <a:schemeClr val="bg1"/>
                  </a:solidFill>
                  <a:effectLst/>
                  <a:uLnTx/>
                  <a:uFillTx/>
                  <a:latin typeface="Times New Roman" pitchFamily="18" charset="0"/>
                  <a:ea typeface="+mj-ea"/>
                  <a:cs typeface="Times New Roman" pitchFamily="18" charset="0"/>
                </a:rPr>
                <a:t> Female Vehicle Owner</a:t>
              </a:r>
              <a:endParaRPr kumimoji="0" lang="ko-KR" altLang="en-US" sz="16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118" name="직사각형 117"/>
            <p:cNvSpPr/>
            <p:nvPr/>
          </p:nvSpPr>
          <p:spPr>
            <a:xfrm>
              <a:off x="1857356" y="4244192"/>
              <a:ext cx="1785950" cy="563786"/>
            </a:xfrm>
            <a:prstGeom prst="rect">
              <a:avLst/>
            </a:prstGeom>
          </p:spPr>
          <p:txBody>
            <a:bodyPr wrap="square">
              <a:spAutoFit/>
            </a:bodyPr>
            <a:lstStyle/>
            <a:p>
              <a:pPr algn="ctr" latinLnBrk="0"/>
              <a:r>
                <a:rPr lang="en-US" sz="1100" dirty="0" smtClean="0">
                  <a:solidFill>
                    <a:schemeClr val="bg1"/>
                  </a:solidFill>
                  <a:latin typeface="Arial" pitchFamily="34" charset="0"/>
                  <a:cs typeface="Arial" pitchFamily="34" charset="0"/>
                </a:rPr>
                <a:t>Segment comprised entirely of middle-aged women (44 on average)</a:t>
              </a:r>
            </a:p>
          </p:txBody>
        </p:sp>
        <p:pic>
          <p:nvPicPr>
            <p:cNvPr id="7176" name="Picture 8" descr="Old woman - Free people icons"/>
            <p:cNvPicPr>
              <a:picLocks noChangeAspect="1" noChangeArrowheads="1"/>
            </p:cNvPicPr>
            <p:nvPr/>
          </p:nvPicPr>
          <p:blipFill>
            <a:blip r:embed="rId3" cstate="print"/>
            <a:srcRect/>
            <a:stretch>
              <a:fillRect/>
            </a:stretch>
          </p:blipFill>
          <p:spPr bwMode="auto">
            <a:xfrm>
              <a:off x="2428860" y="2794741"/>
              <a:ext cx="571504" cy="571504"/>
            </a:xfrm>
            <a:prstGeom prst="rect">
              <a:avLst/>
            </a:prstGeom>
            <a:noFill/>
          </p:spPr>
        </p:pic>
      </p:grpSp>
      <p:grpSp>
        <p:nvGrpSpPr>
          <p:cNvPr id="6" name="그룹 151"/>
          <p:cNvGrpSpPr/>
          <p:nvPr/>
        </p:nvGrpSpPr>
        <p:grpSpPr>
          <a:xfrm>
            <a:off x="-500098" y="2435027"/>
            <a:ext cx="2500330" cy="2422739"/>
            <a:chOff x="1500166" y="791953"/>
            <a:chExt cx="2500330" cy="2422739"/>
          </a:xfrm>
        </p:grpSpPr>
        <p:sp>
          <p:nvSpPr>
            <p:cNvPr id="133" name="육각형 132"/>
            <p:cNvSpPr/>
            <p:nvPr/>
          </p:nvSpPr>
          <p:spPr>
            <a:xfrm>
              <a:off x="1500166" y="1285866"/>
              <a:ext cx="2500330" cy="1928826"/>
            </a:xfrm>
            <a:prstGeom prst="hexagon">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solidFill>
                  <a:schemeClr val="tx1"/>
                </a:solidFill>
              </a:endParaRPr>
            </a:p>
          </p:txBody>
        </p:sp>
        <p:sp>
          <p:nvSpPr>
            <p:cNvPr id="115" name="제목 1"/>
            <p:cNvSpPr txBox="1">
              <a:spLocks/>
            </p:cNvSpPr>
            <p:nvPr/>
          </p:nvSpPr>
          <p:spPr>
            <a:xfrm>
              <a:off x="2000232" y="1633115"/>
              <a:ext cx="1571636" cy="481885"/>
            </a:xfrm>
            <a:prstGeom prst="rect">
              <a:avLst/>
            </a:prstGeom>
          </p:spPr>
          <p:txBody>
            <a:bodyPr vert="horz" lIns="91440" tIns="45720" rIns="91440" bIns="45720" rtlCol="0" anchor="ctr">
              <a:noAutofit/>
            </a:bodyPr>
            <a:lstStyle/>
            <a:p>
              <a:pPr lvl="0" algn="ctr">
                <a:spcBef>
                  <a:spcPct val="0"/>
                </a:spcBef>
              </a:pPr>
              <a:r>
                <a:rPr kumimoji="0" lang="en-US" altLang="ko-KR" sz="1600" b="1" i="0" u="none" strike="noStrike" kern="1200" cap="none" spc="0" normalizeH="0" baseline="0" noProof="0" dirty="0" smtClean="0">
                  <a:ln>
                    <a:noFill/>
                  </a:ln>
                  <a:solidFill>
                    <a:schemeClr val="bg1"/>
                  </a:solidFill>
                  <a:effectLst/>
                  <a:uLnTx/>
                  <a:uFillTx/>
                  <a:latin typeface="Times New Roman" pitchFamily="18" charset="0"/>
                  <a:ea typeface="+mj-ea"/>
                  <a:cs typeface="Times New Roman" pitchFamily="18" charset="0"/>
                </a:rPr>
                <a:t>Mature</a:t>
              </a:r>
              <a:r>
                <a:rPr kumimoji="0" lang="en-US" altLang="ko-KR" sz="1600" b="1" i="0" u="none" strike="noStrike" kern="1200" cap="none" spc="0" normalizeH="0" noProof="0" dirty="0" smtClean="0">
                  <a:ln>
                    <a:noFill/>
                  </a:ln>
                  <a:solidFill>
                    <a:schemeClr val="bg1"/>
                  </a:solidFill>
                  <a:effectLst/>
                  <a:uLnTx/>
                  <a:uFillTx/>
                  <a:latin typeface="Times New Roman" pitchFamily="18" charset="0"/>
                  <a:ea typeface="+mj-ea"/>
                  <a:cs typeface="Times New Roman" pitchFamily="18" charset="0"/>
                </a:rPr>
                <a:t> Male Vehicle Owner</a:t>
              </a:r>
              <a:endParaRPr kumimoji="0" lang="ko-KR" altLang="en-US" sz="16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116" name="직사각형 115"/>
            <p:cNvSpPr/>
            <p:nvPr/>
          </p:nvSpPr>
          <p:spPr>
            <a:xfrm>
              <a:off x="2000232" y="2229216"/>
              <a:ext cx="1643074" cy="600164"/>
            </a:xfrm>
            <a:prstGeom prst="rect">
              <a:avLst/>
            </a:prstGeom>
          </p:spPr>
          <p:txBody>
            <a:bodyPr wrap="square">
              <a:spAutoFit/>
            </a:bodyPr>
            <a:lstStyle/>
            <a:p>
              <a:pPr algn="ctr" latinLnBrk="0"/>
              <a:r>
                <a:rPr lang="en-US" sz="1100" dirty="0" smtClean="0">
                  <a:solidFill>
                    <a:schemeClr val="bg1"/>
                  </a:solidFill>
                  <a:latin typeface="Arial" pitchFamily="34" charset="0"/>
                  <a:cs typeface="Arial" pitchFamily="34" charset="0"/>
                </a:rPr>
                <a:t>Segment comprised entirely of middle-aged men (44 on average)</a:t>
              </a:r>
            </a:p>
          </p:txBody>
        </p:sp>
        <p:pic>
          <p:nvPicPr>
            <p:cNvPr id="7178" name="Picture 10" descr="Man - Free people icons"/>
            <p:cNvPicPr>
              <a:picLocks noChangeAspect="1" noChangeArrowheads="1"/>
            </p:cNvPicPr>
            <p:nvPr/>
          </p:nvPicPr>
          <p:blipFill>
            <a:blip r:embed="rId4" cstate="print"/>
            <a:srcRect b="13574"/>
            <a:stretch>
              <a:fillRect/>
            </a:stretch>
          </p:blipFill>
          <p:spPr bwMode="auto">
            <a:xfrm>
              <a:off x="2500298" y="791953"/>
              <a:ext cx="571504" cy="493931"/>
            </a:xfrm>
            <a:prstGeom prst="rect">
              <a:avLst/>
            </a:prstGeom>
            <a:noFill/>
          </p:spPr>
        </p:pic>
      </p:grpSp>
      <p:sp>
        <p:nvSpPr>
          <p:cNvPr id="135" name="육각형 134"/>
          <p:cNvSpPr/>
          <p:nvPr/>
        </p:nvSpPr>
        <p:spPr>
          <a:xfrm>
            <a:off x="7786710" y="944803"/>
            <a:ext cx="785818" cy="642942"/>
          </a:xfrm>
          <a:prstGeom prst="hexagon">
            <a:avLst/>
          </a:prstGeom>
          <a:solidFill>
            <a:schemeClr val="bg1">
              <a:lumMod val="9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solidFill>
                <a:schemeClr val="tx1"/>
              </a:solidFill>
            </a:endParaRPr>
          </a:p>
        </p:txBody>
      </p:sp>
      <p:grpSp>
        <p:nvGrpSpPr>
          <p:cNvPr id="8" name="그룹 149"/>
          <p:cNvGrpSpPr/>
          <p:nvPr/>
        </p:nvGrpSpPr>
        <p:grpSpPr>
          <a:xfrm>
            <a:off x="3643306" y="2472190"/>
            <a:ext cx="2143140" cy="2285998"/>
            <a:chOff x="3643306" y="2071702"/>
            <a:chExt cx="2143140" cy="2285998"/>
          </a:xfrm>
        </p:grpSpPr>
        <p:sp>
          <p:nvSpPr>
            <p:cNvPr id="138" name="육각형 137"/>
            <p:cNvSpPr/>
            <p:nvPr/>
          </p:nvSpPr>
          <p:spPr>
            <a:xfrm>
              <a:off x="3643306" y="2625007"/>
              <a:ext cx="2143140" cy="1732693"/>
            </a:xfrm>
            <a:prstGeom prst="hexagon">
              <a:avLst/>
            </a:prstGeom>
            <a:solidFill>
              <a:schemeClr val="bg1">
                <a:lumMod val="6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solidFill>
                  <a:schemeClr val="tx1"/>
                </a:solidFill>
              </a:endParaRPr>
            </a:p>
          </p:txBody>
        </p:sp>
        <p:sp>
          <p:nvSpPr>
            <p:cNvPr id="121" name="제목 1"/>
            <p:cNvSpPr txBox="1">
              <a:spLocks/>
            </p:cNvSpPr>
            <p:nvPr/>
          </p:nvSpPr>
          <p:spPr>
            <a:xfrm>
              <a:off x="3929058" y="2875683"/>
              <a:ext cx="1571636" cy="481885"/>
            </a:xfrm>
            <a:prstGeom prst="rect">
              <a:avLst/>
            </a:prstGeom>
          </p:spPr>
          <p:txBody>
            <a:bodyPr vert="horz" lIns="91440" tIns="45720" rIns="91440" bIns="45720" rtlCol="0" anchor="ctr">
              <a:normAutofit lnSpcReduction="10000"/>
            </a:bodyPr>
            <a:lstStyle/>
            <a:p>
              <a:pPr lvl="0" algn="ctr">
                <a:spcBef>
                  <a:spcPct val="0"/>
                </a:spcBef>
              </a:pPr>
              <a:r>
                <a:rPr lang="en-US" altLang="ko-KR" sz="1400" b="1" dirty="0" smtClean="0">
                  <a:solidFill>
                    <a:schemeClr val="bg1"/>
                  </a:solidFill>
                  <a:latin typeface="Times New Roman" pitchFamily="18" charset="0"/>
                  <a:ea typeface="+mj-ea"/>
                  <a:cs typeface="Times New Roman" pitchFamily="18" charset="0"/>
                </a:rPr>
                <a:t>Lower </a:t>
              </a:r>
            </a:p>
            <a:p>
              <a:pPr lvl="0" algn="ctr">
                <a:spcBef>
                  <a:spcPct val="0"/>
                </a:spcBef>
              </a:pPr>
              <a:r>
                <a:rPr lang="en-US" altLang="ko-KR" sz="1400" b="1" dirty="0" err="1" smtClean="0">
                  <a:solidFill>
                    <a:schemeClr val="bg1"/>
                  </a:solidFill>
                  <a:latin typeface="Times New Roman" pitchFamily="18" charset="0"/>
                  <a:ea typeface="+mj-ea"/>
                  <a:cs typeface="Times New Roman" pitchFamily="18" charset="0"/>
                </a:rPr>
                <a:t>Regionals</a:t>
              </a:r>
              <a:endParaRPr kumimoji="0" lang="ko-KR" altLang="en-US" sz="1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122" name="직사각형 121"/>
            <p:cNvSpPr/>
            <p:nvPr/>
          </p:nvSpPr>
          <p:spPr>
            <a:xfrm>
              <a:off x="4071934" y="3571900"/>
              <a:ext cx="1285884" cy="430887"/>
            </a:xfrm>
            <a:prstGeom prst="rect">
              <a:avLst/>
            </a:prstGeom>
          </p:spPr>
          <p:txBody>
            <a:bodyPr wrap="square">
              <a:spAutoFit/>
            </a:bodyPr>
            <a:lstStyle/>
            <a:p>
              <a:pPr algn="ctr" latinLnBrk="0"/>
              <a:r>
                <a:rPr lang="en-US" sz="1100" dirty="0" smtClean="0">
                  <a:solidFill>
                    <a:schemeClr val="bg1"/>
                  </a:solidFill>
                  <a:latin typeface="Arial" pitchFamily="34" charset="0"/>
                  <a:cs typeface="Arial" pitchFamily="34" charset="0"/>
                </a:rPr>
                <a:t>Segment from region code 9</a:t>
              </a:r>
            </a:p>
          </p:txBody>
        </p:sp>
        <p:pic>
          <p:nvPicPr>
            <p:cNvPr id="7186" name="Picture 18" descr="Young man - Free people icons"/>
            <p:cNvPicPr>
              <a:picLocks noChangeAspect="1" noChangeArrowheads="1"/>
            </p:cNvPicPr>
            <p:nvPr/>
          </p:nvPicPr>
          <p:blipFill>
            <a:blip r:embed="rId5" cstate="print"/>
            <a:srcRect/>
            <a:stretch>
              <a:fillRect/>
            </a:stretch>
          </p:blipFill>
          <p:spPr bwMode="auto">
            <a:xfrm>
              <a:off x="4429124" y="2071702"/>
              <a:ext cx="571504" cy="571504"/>
            </a:xfrm>
            <a:prstGeom prst="rect">
              <a:avLst/>
            </a:prstGeom>
            <a:noFill/>
          </p:spPr>
        </p:pic>
      </p:grpSp>
      <p:sp>
        <p:nvSpPr>
          <p:cNvPr id="36" name="제목 1"/>
          <p:cNvSpPr txBox="1">
            <a:spLocks/>
          </p:cNvSpPr>
          <p:nvPr/>
        </p:nvSpPr>
        <p:spPr>
          <a:xfrm>
            <a:off x="5643570" y="161039"/>
            <a:ext cx="3143272" cy="481885"/>
          </a:xfrm>
          <a:prstGeom prst="rect">
            <a:avLst/>
          </a:prstGeom>
        </p:spPr>
        <p:txBody>
          <a:bodyPr vert="horz" lIns="91440" tIns="45720" rIns="91440" bIns="45720" rtlCol="0" anchor="ctr">
            <a:normAutofit/>
          </a:bodyPr>
          <a:lstStyle/>
          <a:p>
            <a:pPr lvl="0">
              <a:spcBef>
                <a:spcPct val="0"/>
              </a:spcBef>
            </a:pPr>
            <a:r>
              <a:rPr lang="en-US" altLang="ko-KR" sz="1200" b="1" dirty="0" smtClean="0">
                <a:latin typeface="Times New Roman" pitchFamily="18" charset="0"/>
                <a:ea typeface="+mj-ea"/>
                <a:cs typeface="Times New Roman" pitchFamily="18" charset="0"/>
              </a:rPr>
              <a:t>Elderly Without License</a:t>
            </a:r>
          </a:p>
        </p:txBody>
      </p:sp>
      <p:sp>
        <p:nvSpPr>
          <p:cNvPr id="37" name="직사각형 36"/>
          <p:cNvSpPr/>
          <p:nvPr/>
        </p:nvSpPr>
        <p:spPr>
          <a:xfrm>
            <a:off x="5429256" y="471388"/>
            <a:ext cx="3429024" cy="430887"/>
          </a:xfrm>
          <a:prstGeom prst="rect">
            <a:avLst/>
          </a:prstGeom>
        </p:spPr>
        <p:txBody>
          <a:bodyPr wrap="square">
            <a:spAutoFit/>
          </a:bodyPr>
          <a:lstStyle/>
          <a:p>
            <a:pPr latinLnBrk="0"/>
            <a:r>
              <a:rPr lang="en-US" sz="1100" dirty="0" smtClean="0">
                <a:latin typeface="Arial" pitchFamily="34" charset="0"/>
                <a:cs typeface="Arial" pitchFamily="34" charset="0"/>
              </a:rPr>
              <a:t>Oldest segment without driving license (59 on average)</a:t>
            </a:r>
          </a:p>
        </p:txBody>
      </p:sp>
      <p:sp>
        <p:nvSpPr>
          <p:cNvPr id="38" name="제목 1"/>
          <p:cNvSpPr txBox="1">
            <a:spLocks/>
          </p:cNvSpPr>
          <p:nvPr/>
        </p:nvSpPr>
        <p:spPr>
          <a:xfrm>
            <a:off x="4214810" y="946857"/>
            <a:ext cx="2714644" cy="481885"/>
          </a:xfrm>
          <a:prstGeom prst="rect">
            <a:avLst/>
          </a:prstGeom>
        </p:spPr>
        <p:txBody>
          <a:bodyPr vert="horz" lIns="91440" tIns="45720" rIns="91440" bIns="45720" rtlCol="0" anchor="ctr">
            <a:noAutofit/>
          </a:bodyPr>
          <a:lstStyle/>
          <a:p>
            <a:pPr lvl="0">
              <a:spcBef>
                <a:spcPct val="0"/>
              </a:spcBef>
            </a:pPr>
            <a:r>
              <a:rPr lang="en-US" altLang="ko-KR" sz="1200" b="1" dirty="0" smtClean="0">
                <a:latin typeface="Times New Roman" pitchFamily="18" charset="0"/>
                <a:cs typeface="Times New Roman" pitchFamily="18" charset="0"/>
              </a:rPr>
              <a:t>Non-Damaged Vehicle Owner</a:t>
            </a:r>
            <a:endParaRPr lang="ko-KR" altLang="en-US" sz="1200" b="1" dirty="0">
              <a:latin typeface="Times New Roman" pitchFamily="18" charset="0"/>
              <a:cs typeface="Times New Roman" pitchFamily="18" charset="0"/>
            </a:endParaRPr>
          </a:p>
        </p:txBody>
      </p:sp>
      <p:sp>
        <p:nvSpPr>
          <p:cNvPr id="39" name="직사각형 38"/>
          <p:cNvSpPr/>
          <p:nvPr/>
        </p:nvSpPr>
        <p:spPr>
          <a:xfrm>
            <a:off x="4071934" y="1257206"/>
            <a:ext cx="3000396" cy="430887"/>
          </a:xfrm>
          <a:prstGeom prst="rect">
            <a:avLst/>
          </a:prstGeom>
        </p:spPr>
        <p:txBody>
          <a:bodyPr wrap="square">
            <a:spAutoFit/>
          </a:bodyPr>
          <a:lstStyle/>
          <a:p>
            <a:pPr latinLnBrk="0"/>
            <a:r>
              <a:rPr lang="en-US" sz="1100" dirty="0" smtClean="0">
                <a:latin typeface="Arial" pitchFamily="34" charset="0"/>
                <a:cs typeface="Arial" pitchFamily="34" charset="0"/>
              </a:rPr>
              <a:t>segment with non-damaged vehicles that pays the smallest premium price</a:t>
            </a:r>
          </a:p>
        </p:txBody>
      </p:sp>
      <p:pic>
        <p:nvPicPr>
          <p:cNvPr id="38914" name="Picture 2" descr="Old man Good Ware Lineal icon"/>
          <p:cNvPicPr>
            <a:picLocks noChangeAspect="1" noChangeArrowheads="1"/>
          </p:cNvPicPr>
          <p:nvPr/>
        </p:nvPicPr>
        <p:blipFill>
          <a:blip r:embed="rId6" cstate="print"/>
          <a:srcRect b="16503"/>
          <a:stretch>
            <a:fillRect/>
          </a:stretch>
        </p:blipFill>
        <p:spPr bwMode="auto">
          <a:xfrm>
            <a:off x="7929586" y="2400734"/>
            <a:ext cx="714380" cy="596484"/>
          </a:xfrm>
          <a:prstGeom prst="rect">
            <a:avLst/>
          </a:prstGeom>
          <a:noFill/>
        </p:spPr>
      </p:pic>
      <p:sp>
        <p:nvSpPr>
          <p:cNvPr id="46" name="제목 1"/>
          <p:cNvSpPr txBox="1">
            <a:spLocks/>
          </p:cNvSpPr>
          <p:nvPr/>
        </p:nvSpPr>
        <p:spPr>
          <a:xfrm>
            <a:off x="7086280" y="1686372"/>
            <a:ext cx="1343372" cy="769691"/>
          </a:xfrm>
          <a:prstGeom prst="rect">
            <a:avLst/>
          </a:prstGeom>
        </p:spPr>
        <p:txBody>
          <a:bodyPr vert="horz" lIns="91440" tIns="45720" rIns="91440" bIns="45720" rtlCol="0" anchor="ctr">
            <a:normAutofit/>
          </a:bodyPr>
          <a:lstStyle/>
          <a:p>
            <a:pPr lvl="0" algn="ctr">
              <a:spcBef>
                <a:spcPct val="0"/>
              </a:spcBef>
            </a:pPr>
            <a:r>
              <a:rPr lang="en-US" altLang="ko-KR" sz="1400" b="1" dirty="0" smtClean="0">
                <a:latin typeface="Times New Roman" pitchFamily="18" charset="0"/>
                <a:ea typeface="+mj-ea"/>
                <a:cs typeface="Times New Roman" pitchFamily="18" charset="0"/>
              </a:rPr>
              <a:t>2.1%</a:t>
            </a:r>
            <a:endParaRPr kumimoji="0" lang="ko-KR" altLang="en-US" sz="1400" b="1" i="0" u="none" strike="noStrike" kern="1200" cap="none" spc="0" normalizeH="0" baseline="0" noProof="0" dirty="0">
              <a:ln>
                <a:noFill/>
              </a:ln>
              <a:effectLst/>
              <a:uLnTx/>
              <a:uFillTx/>
              <a:latin typeface="Times New Roman" pitchFamily="18" charset="0"/>
              <a:ea typeface="+mj-ea"/>
              <a:cs typeface="Times New Roman" pitchFamily="18" charset="0"/>
            </a:endParaRPr>
          </a:p>
        </p:txBody>
      </p:sp>
      <p:sp>
        <p:nvSpPr>
          <p:cNvPr id="48" name="제목 1"/>
          <p:cNvSpPr txBox="1">
            <a:spLocks/>
          </p:cNvSpPr>
          <p:nvPr/>
        </p:nvSpPr>
        <p:spPr>
          <a:xfrm>
            <a:off x="7500958" y="873365"/>
            <a:ext cx="1343372" cy="769691"/>
          </a:xfrm>
          <a:prstGeom prst="rect">
            <a:avLst/>
          </a:prstGeom>
        </p:spPr>
        <p:txBody>
          <a:bodyPr vert="horz" lIns="91440" tIns="45720" rIns="91440" bIns="45720" rtlCol="0" anchor="ctr">
            <a:normAutofit/>
          </a:bodyPr>
          <a:lstStyle/>
          <a:p>
            <a:pPr lvl="0" algn="ctr">
              <a:spcBef>
                <a:spcPct val="0"/>
              </a:spcBef>
            </a:pPr>
            <a:r>
              <a:rPr lang="en-US" altLang="ko-KR" sz="1400" b="1" dirty="0" smtClean="0">
                <a:latin typeface="Times New Roman" pitchFamily="18" charset="0"/>
                <a:ea typeface="+mj-ea"/>
                <a:cs typeface="Times New Roman" pitchFamily="18" charset="0"/>
              </a:rPr>
              <a:t>0.09</a:t>
            </a:r>
            <a:r>
              <a:rPr kumimoji="0" lang="en-US" altLang="ko-KR" sz="1400" b="1" i="0" u="none" strike="noStrike" kern="1200" cap="none" spc="0" normalizeH="0" baseline="0" noProof="0" dirty="0" smtClean="0">
                <a:ln>
                  <a:noFill/>
                </a:ln>
                <a:effectLst/>
                <a:uLnTx/>
                <a:uFillTx/>
                <a:latin typeface="Times New Roman" pitchFamily="18" charset="0"/>
                <a:ea typeface="+mj-ea"/>
                <a:cs typeface="Times New Roman" pitchFamily="18" charset="0"/>
              </a:rPr>
              <a:t>%</a:t>
            </a:r>
            <a:endParaRPr kumimoji="0" lang="ko-KR" altLang="en-US" sz="1400" b="1" i="0" u="none" strike="noStrike" kern="1200" cap="none" spc="0" normalizeH="0" baseline="0" noProof="0" dirty="0">
              <a:ln>
                <a:noFill/>
              </a:ln>
              <a:effectLst/>
              <a:uLnTx/>
              <a:uFillTx/>
              <a:latin typeface="Times New Roman" pitchFamily="18" charset="0"/>
              <a:ea typeface="+mj-ea"/>
              <a:cs typeface="Times New Roman" pitchFamily="18" charset="0"/>
            </a:endParaRPr>
          </a:p>
        </p:txBody>
      </p:sp>
      <p:grpSp>
        <p:nvGrpSpPr>
          <p:cNvPr id="67" name="그룹 66"/>
          <p:cNvGrpSpPr/>
          <p:nvPr/>
        </p:nvGrpSpPr>
        <p:grpSpPr>
          <a:xfrm>
            <a:off x="1142976" y="2543628"/>
            <a:ext cx="642942" cy="642942"/>
            <a:chOff x="1142976" y="2428874"/>
            <a:chExt cx="642942" cy="642942"/>
          </a:xfrm>
        </p:grpSpPr>
        <p:sp>
          <p:nvSpPr>
            <p:cNvPr id="51" name="타원 50"/>
            <p:cNvSpPr/>
            <p:nvPr/>
          </p:nvSpPr>
          <p:spPr>
            <a:xfrm>
              <a:off x="1142976" y="2428874"/>
              <a:ext cx="642942" cy="642942"/>
            </a:xfrm>
            <a:prstGeom prst="ellipse">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latin typeface="Times New Roman" pitchFamily="18" charset="0"/>
                <a:cs typeface="Times New Roman" pitchFamily="18" charset="0"/>
              </a:endParaRPr>
            </a:p>
          </p:txBody>
        </p:sp>
        <p:sp>
          <p:nvSpPr>
            <p:cNvPr id="56" name="제목 1"/>
            <p:cNvSpPr txBox="1">
              <a:spLocks/>
            </p:cNvSpPr>
            <p:nvPr/>
          </p:nvSpPr>
          <p:spPr>
            <a:xfrm>
              <a:off x="1214414" y="2500312"/>
              <a:ext cx="571504" cy="500066"/>
            </a:xfrm>
            <a:prstGeom prst="rect">
              <a:avLst/>
            </a:prstGeom>
          </p:spPr>
          <p:txBody>
            <a:bodyPr vert="horz" lIns="91440" tIns="45720" rIns="91440" bIns="45720" rtlCol="0" anchor="ctr">
              <a:noAutofit/>
            </a:bodyPr>
            <a:lstStyle/>
            <a:p>
              <a:pPr lvl="0">
                <a:spcBef>
                  <a:spcPct val="0"/>
                </a:spcBef>
              </a:pPr>
              <a:r>
                <a:rPr lang="en-US" altLang="ko-KR" sz="1400" b="1" dirty="0" smtClean="0">
                  <a:solidFill>
                    <a:schemeClr val="bg1"/>
                  </a:solidFill>
                  <a:latin typeface="Times New Roman" pitchFamily="18" charset="0"/>
                  <a:cs typeface="Times New Roman" pitchFamily="18" charset="0"/>
                </a:rPr>
                <a:t>31%</a:t>
              </a:r>
              <a:endParaRPr lang="ko-KR" altLang="en-US" sz="1400" b="1" dirty="0">
                <a:solidFill>
                  <a:schemeClr val="bg1"/>
                </a:solidFill>
                <a:latin typeface="Times New Roman" pitchFamily="18" charset="0"/>
                <a:cs typeface="Times New Roman" pitchFamily="18" charset="0"/>
              </a:endParaRPr>
            </a:p>
          </p:txBody>
        </p:sp>
      </p:grpSp>
      <p:grpSp>
        <p:nvGrpSpPr>
          <p:cNvPr id="68" name="그룹 67"/>
          <p:cNvGrpSpPr/>
          <p:nvPr/>
        </p:nvGrpSpPr>
        <p:grpSpPr>
          <a:xfrm>
            <a:off x="3214678" y="1614934"/>
            <a:ext cx="642942" cy="642942"/>
            <a:chOff x="3143240" y="1571618"/>
            <a:chExt cx="642942" cy="642942"/>
          </a:xfrm>
        </p:grpSpPr>
        <p:sp>
          <p:nvSpPr>
            <p:cNvPr id="52" name="타원 51"/>
            <p:cNvSpPr/>
            <p:nvPr/>
          </p:nvSpPr>
          <p:spPr>
            <a:xfrm>
              <a:off x="3143240" y="1571618"/>
              <a:ext cx="642942" cy="642942"/>
            </a:xfrm>
            <a:prstGeom prst="ellipse">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latin typeface="Times New Roman" pitchFamily="18" charset="0"/>
                <a:cs typeface="Times New Roman" pitchFamily="18" charset="0"/>
              </a:endParaRPr>
            </a:p>
          </p:txBody>
        </p:sp>
        <p:sp>
          <p:nvSpPr>
            <p:cNvPr id="57" name="제목 1"/>
            <p:cNvSpPr txBox="1">
              <a:spLocks/>
            </p:cNvSpPr>
            <p:nvPr/>
          </p:nvSpPr>
          <p:spPr>
            <a:xfrm>
              <a:off x="3214678" y="1643056"/>
              <a:ext cx="571504" cy="500066"/>
            </a:xfrm>
            <a:prstGeom prst="rect">
              <a:avLst/>
            </a:prstGeom>
          </p:spPr>
          <p:txBody>
            <a:bodyPr vert="horz" lIns="91440" tIns="45720" rIns="91440" bIns="45720" rtlCol="0" anchor="ctr">
              <a:noAutofit/>
            </a:bodyPr>
            <a:lstStyle/>
            <a:p>
              <a:pPr lvl="0">
                <a:spcBef>
                  <a:spcPct val="0"/>
                </a:spcBef>
              </a:pPr>
              <a:r>
                <a:rPr lang="en-US" altLang="ko-KR" sz="1400" b="1" dirty="0" smtClean="0">
                  <a:solidFill>
                    <a:schemeClr val="bg1"/>
                  </a:solidFill>
                  <a:latin typeface="Times New Roman" pitchFamily="18" charset="0"/>
                  <a:cs typeface="Times New Roman" pitchFamily="18" charset="0"/>
                </a:rPr>
                <a:t>23%</a:t>
              </a:r>
              <a:endParaRPr lang="ko-KR" altLang="en-US" sz="1400" b="1" dirty="0">
                <a:solidFill>
                  <a:schemeClr val="bg1"/>
                </a:solidFill>
                <a:latin typeface="Times New Roman" pitchFamily="18" charset="0"/>
                <a:cs typeface="Times New Roman" pitchFamily="18" charset="0"/>
              </a:endParaRPr>
            </a:p>
          </p:txBody>
        </p:sp>
      </p:grpSp>
      <p:grpSp>
        <p:nvGrpSpPr>
          <p:cNvPr id="64" name="그룹 63"/>
          <p:cNvGrpSpPr/>
          <p:nvPr/>
        </p:nvGrpSpPr>
        <p:grpSpPr>
          <a:xfrm>
            <a:off x="3857620" y="2757942"/>
            <a:ext cx="571504" cy="500066"/>
            <a:chOff x="4429124" y="4429138"/>
            <a:chExt cx="571504" cy="500066"/>
          </a:xfrm>
        </p:grpSpPr>
        <p:sp>
          <p:nvSpPr>
            <p:cNvPr id="49" name="타원 48"/>
            <p:cNvSpPr/>
            <p:nvPr/>
          </p:nvSpPr>
          <p:spPr>
            <a:xfrm>
              <a:off x="4429124" y="4429138"/>
              <a:ext cx="500066" cy="500066"/>
            </a:xfrm>
            <a:prstGeom prst="ellipse">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bg1"/>
                </a:solidFill>
                <a:latin typeface="Times New Roman" pitchFamily="18" charset="0"/>
                <a:cs typeface="Times New Roman" pitchFamily="18" charset="0"/>
              </a:endParaRPr>
            </a:p>
          </p:txBody>
        </p:sp>
        <p:sp>
          <p:nvSpPr>
            <p:cNvPr id="58" name="제목 1"/>
            <p:cNvSpPr txBox="1">
              <a:spLocks/>
            </p:cNvSpPr>
            <p:nvPr/>
          </p:nvSpPr>
          <p:spPr>
            <a:xfrm>
              <a:off x="4429124" y="4429138"/>
              <a:ext cx="571504" cy="500066"/>
            </a:xfrm>
            <a:prstGeom prst="rect">
              <a:avLst/>
            </a:prstGeom>
          </p:spPr>
          <p:txBody>
            <a:bodyPr vert="horz" lIns="91440" tIns="45720" rIns="91440" bIns="45720" rtlCol="0" anchor="ctr">
              <a:noAutofit/>
            </a:bodyPr>
            <a:lstStyle/>
            <a:p>
              <a:pPr lvl="0">
                <a:spcBef>
                  <a:spcPct val="0"/>
                </a:spcBef>
              </a:pPr>
              <a:r>
                <a:rPr lang="en-US" altLang="ko-KR" sz="1200" b="1" dirty="0" smtClean="0">
                  <a:solidFill>
                    <a:schemeClr val="bg1"/>
                  </a:solidFill>
                  <a:latin typeface="Times New Roman" pitchFamily="18" charset="0"/>
                  <a:cs typeface="Times New Roman" pitchFamily="18" charset="0"/>
                </a:rPr>
                <a:t>17%</a:t>
              </a:r>
              <a:endParaRPr lang="ko-KR" altLang="en-US" sz="1200" b="1" dirty="0">
                <a:solidFill>
                  <a:schemeClr val="bg1"/>
                </a:solidFill>
                <a:latin typeface="Times New Roman" pitchFamily="18" charset="0"/>
                <a:cs typeface="Times New Roman" pitchFamily="18" charset="0"/>
              </a:endParaRPr>
            </a:p>
          </p:txBody>
        </p:sp>
      </p:grpSp>
      <p:grpSp>
        <p:nvGrpSpPr>
          <p:cNvPr id="65" name="그룹 64"/>
          <p:cNvGrpSpPr/>
          <p:nvPr/>
        </p:nvGrpSpPr>
        <p:grpSpPr>
          <a:xfrm>
            <a:off x="5500694" y="2000246"/>
            <a:ext cx="571504" cy="500066"/>
            <a:chOff x="6215074" y="3643320"/>
            <a:chExt cx="571504" cy="500066"/>
          </a:xfrm>
        </p:grpSpPr>
        <p:sp>
          <p:nvSpPr>
            <p:cNvPr id="60" name="타원 59"/>
            <p:cNvSpPr/>
            <p:nvPr/>
          </p:nvSpPr>
          <p:spPr>
            <a:xfrm>
              <a:off x="6215074" y="3643320"/>
              <a:ext cx="500066" cy="500066"/>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latin typeface="Times New Roman" pitchFamily="18" charset="0"/>
                <a:cs typeface="Times New Roman" pitchFamily="18" charset="0"/>
              </a:endParaRPr>
            </a:p>
          </p:txBody>
        </p:sp>
        <p:sp>
          <p:nvSpPr>
            <p:cNvPr id="61" name="제목 1"/>
            <p:cNvSpPr txBox="1">
              <a:spLocks/>
            </p:cNvSpPr>
            <p:nvPr/>
          </p:nvSpPr>
          <p:spPr>
            <a:xfrm>
              <a:off x="6215074" y="3643320"/>
              <a:ext cx="571504" cy="500066"/>
            </a:xfrm>
            <a:prstGeom prst="rect">
              <a:avLst/>
            </a:prstGeom>
          </p:spPr>
          <p:txBody>
            <a:bodyPr vert="horz" lIns="91440" tIns="45720" rIns="91440" bIns="45720" rtlCol="0" anchor="ctr">
              <a:noAutofit/>
            </a:bodyPr>
            <a:lstStyle/>
            <a:p>
              <a:pPr lvl="0">
                <a:spcBef>
                  <a:spcPct val="0"/>
                </a:spcBef>
              </a:pPr>
              <a:r>
                <a:rPr lang="en-US" altLang="ko-KR" sz="1100" b="1" dirty="0" smtClean="0">
                  <a:latin typeface="Times New Roman" pitchFamily="18" charset="0"/>
                  <a:cs typeface="Times New Roman" pitchFamily="18" charset="0"/>
                </a:rPr>
                <a:t>15%</a:t>
              </a:r>
              <a:endParaRPr lang="ko-KR" altLang="en-US" sz="1100" b="1" dirty="0">
                <a:latin typeface="Times New Roman" pitchFamily="18" charset="0"/>
                <a:cs typeface="Times New Roman" pitchFamily="18" charset="0"/>
              </a:endParaRPr>
            </a:p>
          </p:txBody>
        </p:sp>
      </p:grpSp>
      <p:sp>
        <p:nvSpPr>
          <p:cNvPr id="59" name="타원 58"/>
          <p:cNvSpPr/>
          <p:nvPr/>
        </p:nvSpPr>
        <p:spPr>
          <a:xfrm>
            <a:off x="7429520" y="2714626"/>
            <a:ext cx="500066" cy="500066"/>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latin typeface="Times New Roman" pitchFamily="18" charset="0"/>
              <a:cs typeface="Times New Roman" pitchFamily="18" charset="0"/>
            </a:endParaRPr>
          </a:p>
        </p:txBody>
      </p:sp>
      <p:sp>
        <p:nvSpPr>
          <p:cNvPr id="63" name="제목 1"/>
          <p:cNvSpPr txBox="1">
            <a:spLocks/>
          </p:cNvSpPr>
          <p:nvPr/>
        </p:nvSpPr>
        <p:spPr>
          <a:xfrm>
            <a:off x="7429520" y="2714626"/>
            <a:ext cx="500066" cy="543382"/>
          </a:xfrm>
          <a:prstGeom prst="rect">
            <a:avLst/>
          </a:prstGeom>
        </p:spPr>
        <p:txBody>
          <a:bodyPr vert="horz" lIns="91440" tIns="45720" rIns="91440" bIns="45720" rtlCol="0" anchor="ctr">
            <a:noAutofit/>
          </a:bodyPr>
          <a:lstStyle/>
          <a:p>
            <a:pPr lvl="0">
              <a:spcBef>
                <a:spcPct val="0"/>
              </a:spcBef>
            </a:pPr>
            <a:r>
              <a:rPr lang="en-US" altLang="ko-KR" sz="1100" b="1" dirty="0" smtClean="0">
                <a:latin typeface="Times New Roman" pitchFamily="18" charset="0"/>
                <a:cs typeface="Times New Roman" pitchFamily="18" charset="0"/>
              </a:rPr>
              <a:t>12%</a:t>
            </a:r>
            <a:endParaRPr lang="ko-KR" altLang="en-US" sz="1100" b="1" dirty="0">
              <a:latin typeface="Times New Roman" pitchFamily="18" charset="0"/>
              <a:cs typeface="Times New Roman" pitchFamily="18" charset="0"/>
            </a:endParaRPr>
          </a:p>
        </p:txBody>
      </p:sp>
      <p:sp>
        <p:nvSpPr>
          <p:cNvPr id="5122" name="AutoShape 2" descr="Sales Channel Vector SVG Icon - SVG Repo"/>
          <p:cNvSpPr>
            <a:spLocks noChangeAspect="1" noChangeArrowheads="1"/>
          </p:cNvSpPr>
          <p:nvPr/>
        </p:nvSpPr>
        <p:spPr bwMode="auto">
          <a:xfrm>
            <a:off x="1682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sp>
        <p:nvSpPr>
          <p:cNvPr id="69" name="직사각형 68"/>
          <p:cNvSpPr/>
          <p:nvPr/>
        </p:nvSpPr>
        <p:spPr>
          <a:xfrm>
            <a:off x="500034" y="926417"/>
            <a:ext cx="3429024" cy="261610"/>
          </a:xfrm>
          <a:prstGeom prst="rect">
            <a:avLst/>
          </a:prstGeom>
        </p:spPr>
        <p:txBody>
          <a:bodyPr wrap="square">
            <a:spAutoFit/>
          </a:bodyPr>
          <a:lstStyle/>
          <a:p>
            <a:pPr latinLnBrk="0"/>
            <a:r>
              <a:rPr lang="en-US" sz="1100" dirty="0" smtClean="0">
                <a:latin typeface="Arial" pitchFamily="34" charset="0"/>
                <a:cs typeface="Arial" pitchFamily="34" charset="0"/>
              </a:rPr>
              <a:t>Segment profiling for Demographic Cluster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algn="l"/>
            <a:r>
              <a:rPr lang="en-US" altLang="ko-KR" sz="3200" b="1" dirty="0" smtClean="0">
                <a:latin typeface="Times New Roman" pitchFamily="18" charset="0"/>
                <a:cs typeface="Times New Roman" pitchFamily="18" charset="0"/>
              </a:rPr>
              <a:t>Segment Analysis</a:t>
            </a:r>
            <a:endParaRPr lang="ko-KR" altLang="en-US" sz="3200" b="1" dirty="0">
              <a:latin typeface="Times New Roman" pitchFamily="18" charset="0"/>
              <a:cs typeface="Times New Roman" pitchFamily="18" charset="0"/>
            </a:endParaRPr>
          </a:p>
        </p:txBody>
      </p:sp>
      <p:cxnSp>
        <p:nvCxnSpPr>
          <p:cNvPr id="7" name="직선 연결선 6"/>
          <p:cNvCxnSpPr/>
          <p:nvPr/>
        </p:nvCxnSpPr>
        <p:spPr>
          <a:xfrm rot="16200000" flipH="1">
            <a:off x="38862" y="824694"/>
            <a:ext cx="635322" cy="12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290" name="AutoShape 2" descr="Vector Piggy Bank Icon 442226 Vector Art at Vecteezy"/>
          <p:cNvSpPr>
            <a:spLocks noChangeAspect="1" noChangeArrowheads="1"/>
          </p:cNvSpPr>
          <p:nvPr/>
        </p:nvSpPr>
        <p:spPr bwMode="auto">
          <a:xfrm>
            <a:off x="1682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sp>
        <p:nvSpPr>
          <p:cNvPr id="29" name="정육면체 28"/>
          <p:cNvSpPr/>
          <p:nvPr/>
        </p:nvSpPr>
        <p:spPr>
          <a:xfrm>
            <a:off x="3571868" y="1071552"/>
            <a:ext cx="1214446" cy="4071948"/>
          </a:xfrm>
          <a:prstGeom prst="cube">
            <a:avLst>
              <a:gd name="adj" fmla="val 30577"/>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정육면체 36"/>
          <p:cNvSpPr/>
          <p:nvPr/>
        </p:nvSpPr>
        <p:spPr>
          <a:xfrm>
            <a:off x="3214678" y="2571750"/>
            <a:ext cx="1214446" cy="2571750"/>
          </a:xfrm>
          <a:prstGeom prst="cube">
            <a:avLst>
              <a:gd name="adj" fmla="val 30577"/>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정육면체 42"/>
          <p:cNvSpPr/>
          <p:nvPr/>
        </p:nvSpPr>
        <p:spPr>
          <a:xfrm>
            <a:off x="4429124" y="1714494"/>
            <a:ext cx="1214446" cy="3857652"/>
          </a:xfrm>
          <a:prstGeom prst="cube">
            <a:avLst>
              <a:gd name="adj" fmla="val 30577"/>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정육면체 43"/>
          <p:cNvSpPr/>
          <p:nvPr/>
        </p:nvSpPr>
        <p:spPr>
          <a:xfrm>
            <a:off x="4071934" y="3286130"/>
            <a:ext cx="1214446" cy="2357454"/>
          </a:xfrm>
          <a:prstGeom prst="cube">
            <a:avLst>
              <a:gd name="adj" fmla="val 30577"/>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5" name="Picture 18" descr="Young man - Free people icons"/>
          <p:cNvPicPr>
            <a:picLocks noChangeAspect="1" noChangeArrowheads="1"/>
          </p:cNvPicPr>
          <p:nvPr/>
        </p:nvPicPr>
        <p:blipFill>
          <a:blip r:embed="rId3" cstate="print"/>
          <a:srcRect/>
          <a:stretch>
            <a:fillRect/>
          </a:stretch>
        </p:blipFill>
        <p:spPr bwMode="auto">
          <a:xfrm>
            <a:off x="4643438" y="2428874"/>
            <a:ext cx="428628" cy="428628"/>
          </a:xfrm>
          <a:prstGeom prst="rect">
            <a:avLst/>
          </a:prstGeom>
          <a:noFill/>
        </p:spPr>
      </p:pic>
      <p:pic>
        <p:nvPicPr>
          <p:cNvPr id="39948" name="Picture 12" descr="Premium Vector | Money icon on transparent background"/>
          <p:cNvPicPr>
            <a:picLocks noChangeAspect="1" noChangeArrowheads="1"/>
          </p:cNvPicPr>
          <p:nvPr/>
        </p:nvPicPr>
        <p:blipFill>
          <a:blip r:embed="rId4" cstate="print"/>
          <a:srcRect/>
          <a:stretch>
            <a:fillRect/>
          </a:stretch>
        </p:blipFill>
        <p:spPr bwMode="auto">
          <a:xfrm>
            <a:off x="3786182" y="1714494"/>
            <a:ext cx="428628" cy="428628"/>
          </a:xfrm>
          <a:prstGeom prst="rect">
            <a:avLst/>
          </a:prstGeom>
          <a:noFill/>
        </p:spPr>
      </p:pic>
      <p:pic>
        <p:nvPicPr>
          <p:cNvPr id="39950" name="Picture 14" descr="Market size - Free business icons"/>
          <p:cNvPicPr>
            <a:picLocks noChangeAspect="1" noChangeArrowheads="1"/>
          </p:cNvPicPr>
          <p:nvPr/>
        </p:nvPicPr>
        <p:blipFill>
          <a:blip r:embed="rId5" cstate="print"/>
          <a:srcRect/>
          <a:stretch>
            <a:fillRect/>
          </a:stretch>
        </p:blipFill>
        <p:spPr bwMode="auto">
          <a:xfrm>
            <a:off x="3428992" y="3286130"/>
            <a:ext cx="428628" cy="428628"/>
          </a:xfrm>
          <a:prstGeom prst="rect">
            <a:avLst/>
          </a:prstGeom>
          <a:noFill/>
        </p:spPr>
      </p:pic>
      <p:sp>
        <p:nvSpPr>
          <p:cNvPr id="46" name="제목 1"/>
          <p:cNvSpPr txBox="1">
            <a:spLocks/>
          </p:cNvSpPr>
          <p:nvPr/>
        </p:nvSpPr>
        <p:spPr>
          <a:xfrm>
            <a:off x="-142908" y="1428742"/>
            <a:ext cx="2071702" cy="481885"/>
          </a:xfrm>
          <a:prstGeom prst="rect">
            <a:avLst/>
          </a:prstGeom>
        </p:spPr>
        <p:txBody>
          <a:bodyPr vert="horz" lIns="91440" tIns="45720" rIns="91440" bIns="45720" rtlCol="0" anchor="ctr">
            <a:normAutofit/>
          </a:bodyPr>
          <a:lstStyle/>
          <a:p>
            <a:pPr lvl="0" algn="ctr">
              <a:spcBef>
                <a:spcPct val="0"/>
              </a:spcBef>
            </a:pPr>
            <a:r>
              <a:rPr lang="en-US" altLang="ko-KR" sz="1400" b="1" dirty="0" smtClean="0">
                <a:latin typeface="Times New Roman" pitchFamily="18" charset="0"/>
                <a:ea typeface="+mj-ea"/>
                <a:cs typeface="Times New Roman" pitchFamily="18" charset="0"/>
              </a:rPr>
              <a:t>Total Revenue</a:t>
            </a:r>
            <a:endParaRPr kumimoji="0" lang="ko-KR" altLang="en-US" sz="1400" b="1" i="0" u="none" strike="noStrike" kern="1200" cap="none" spc="0" normalizeH="0" baseline="0" noProof="0" dirty="0">
              <a:ln>
                <a:noFill/>
              </a:ln>
              <a:effectLst/>
              <a:uLnTx/>
              <a:uFillTx/>
              <a:latin typeface="Times New Roman" pitchFamily="18" charset="0"/>
              <a:ea typeface="+mj-ea"/>
              <a:cs typeface="Times New Roman" pitchFamily="18" charset="0"/>
            </a:endParaRPr>
          </a:p>
        </p:txBody>
      </p:sp>
      <p:cxnSp>
        <p:nvCxnSpPr>
          <p:cNvPr id="48" name="직선 연결선 47"/>
          <p:cNvCxnSpPr/>
          <p:nvPr/>
        </p:nvCxnSpPr>
        <p:spPr>
          <a:xfrm>
            <a:off x="285720" y="1857370"/>
            <a:ext cx="2786082"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직사각형 50"/>
          <p:cNvSpPr/>
          <p:nvPr/>
        </p:nvSpPr>
        <p:spPr>
          <a:xfrm>
            <a:off x="214282" y="1880240"/>
            <a:ext cx="3357586" cy="677108"/>
          </a:xfrm>
          <a:prstGeom prst="rect">
            <a:avLst/>
          </a:prstGeom>
        </p:spPr>
        <p:txBody>
          <a:bodyPr wrap="square">
            <a:spAutoFit/>
          </a:bodyPr>
          <a:lstStyle/>
          <a:p>
            <a:pPr latinLnBrk="0"/>
            <a:r>
              <a:rPr lang="en-US" sz="1100" b="1" dirty="0" smtClean="0">
                <a:latin typeface="Arial" pitchFamily="34" charset="0"/>
                <a:cs typeface="Arial" pitchFamily="34" charset="0"/>
              </a:rPr>
              <a:t>Total Revenue Potential</a:t>
            </a:r>
          </a:p>
          <a:p>
            <a:pPr latinLnBrk="0"/>
            <a:endParaRPr lang="en-US" sz="500" b="1" dirty="0" smtClean="0">
              <a:latin typeface="Arial" pitchFamily="34" charset="0"/>
              <a:cs typeface="Arial" pitchFamily="34" charset="0"/>
            </a:endParaRPr>
          </a:p>
          <a:p>
            <a:pPr latinLnBrk="0">
              <a:buFontTx/>
              <a:buAutoNum type="arabicPeriod"/>
            </a:pPr>
            <a:r>
              <a:rPr lang="en-US" sz="1100" dirty="0" smtClean="0">
                <a:latin typeface="Arial" pitchFamily="34" charset="0"/>
                <a:cs typeface="Arial" pitchFamily="34" charset="0"/>
              </a:rPr>
              <a:t> Mature Male Vehicle Owner: $</a:t>
            </a:r>
            <a:r>
              <a:rPr lang="en-US" altLang="ko-KR" sz="1100" dirty="0" smtClean="0">
                <a:latin typeface="Arial" pitchFamily="34" charset="0"/>
                <a:cs typeface="Arial" pitchFamily="34" charset="0"/>
              </a:rPr>
              <a:t>425,896,572</a:t>
            </a:r>
            <a:endParaRPr lang="en-US" sz="1100" dirty="0" smtClean="0">
              <a:latin typeface="Arial" pitchFamily="34" charset="0"/>
              <a:cs typeface="Arial" pitchFamily="34" charset="0"/>
            </a:endParaRPr>
          </a:p>
          <a:p>
            <a:pPr latinLnBrk="0">
              <a:buFontTx/>
              <a:buAutoNum type="arabicPeriod"/>
            </a:pPr>
            <a:r>
              <a:rPr lang="en-US" sz="1100" dirty="0" smtClean="0">
                <a:latin typeface="Arial" pitchFamily="34" charset="0"/>
                <a:cs typeface="Arial" pitchFamily="34" charset="0"/>
              </a:rPr>
              <a:t> Mature Female Vehicle Owner : $</a:t>
            </a:r>
            <a:r>
              <a:rPr lang="en-US" altLang="ko-KR" sz="1100" dirty="0" smtClean="0">
                <a:latin typeface="Arial" pitchFamily="34" charset="0"/>
                <a:cs typeface="Arial" pitchFamily="34" charset="0"/>
              </a:rPr>
              <a:t>319,937,722 </a:t>
            </a:r>
            <a:endParaRPr lang="en-US" sz="1100" dirty="0" smtClean="0">
              <a:latin typeface="Arial" pitchFamily="34" charset="0"/>
              <a:cs typeface="Arial" pitchFamily="34" charset="0"/>
            </a:endParaRPr>
          </a:p>
        </p:txBody>
      </p:sp>
      <p:sp>
        <p:nvSpPr>
          <p:cNvPr id="52" name="제목 1"/>
          <p:cNvSpPr txBox="1">
            <a:spLocks/>
          </p:cNvSpPr>
          <p:nvPr/>
        </p:nvSpPr>
        <p:spPr>
          <a:xfrm>
            <a:off x="7000892" y="928676"/>
            <a:ext cx="2285952" cy="767637"/>
          </a:xfrm>
          <a:prstGeom prst="rect">
            <a:avLst/>
          </a:prstGeom>
        </p:spPr>
        <p:txBody>
          <a:bodyPr vert="horz" lIns="91440" tIns="45720" rIns="91440" bIns="45720" rtlCol="0" anchor="ctr">
            <a:normAutofit/>
          </a:bodyPr>
          <a:lstStyle/>
          <a:p>
            <a:pPr lvl="0" algn="ctr">
              <a:spcBef>
                <a:spcPct val="0"/>
              </a:spcBef>
            </a:pPr>
            <a:r>
              <a:rPr lang="en-US" altLang="ko-KR" sz="1400" b="1" dirty="0" smtClean="0">
                <a:latin typeface="Times New Roman" pitchFamily="18" charset="0"/>
                <a:ea typeface="+mj-ea"/>
                <a:cs typeface="Times New Roman" pitchFamily="18" charset="0"/>
              </a:rPr>
              <a:t>Customer Value</a:t>
            </a:r>
            <a:endParaRPr kumimoji="0" lang="ko-KR" altLang="en-US" sz="1400" b="1" i="0" u="none" strike="noStrike" kern="1200" cap="none" spc="0" normalizeH="0" baseline="0" noProof="0" dirty="0">
              <a:ln>
                <a:noFill/>
              </a:ln>
              <a:effectLst/>
              <a:uLnTx/>
              <a:uFillTx/>
              <a:latin typeface="Times New Roman" pitchFamily="18" charset="0"/>
              <a:ea typeface="+mj-ea"/>
              <a:cs typeface="Times New Roman" pitchFamily="18" charset="0"/>
            </a:endParaRPr>
          </a:p>
        </p:txBody>
      </p:sp>
      <p:cxnSp>
        <p:nvCxnSpPr>
          <p:cNvPr id="54" name="직선 연결선 53"/>
          <p:cNvCxnSpPr/>
          <p:nvPr/>
        </p:nvCxnSpPr>
        <p:spPr>
          <a:xfrm>
            <a:off x="6072198" y="1500180"/>
            <a:ext cx="2786082"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직사각형 56"/>
          <p:cNvSpPr/>
          <p:nvPr/>
        </p:nvSpPr>
        <p:spPr>
          <a:xfrm>
            <a:off x="6215074" y="1500180"/>
            <a:ext cx="2714644" cy="1015663"/>
          </a:xfrm>
          <a:prstGeom prst="rect">
            <a:avLst/>
          </a:prstGeom>
        </p:spPr>
        <p:txBody>
          <a:bodyPr wrap="square">
            <a:spAutoFit/>
          </a:bodyPr>
          <a:lstStyle/>
          <a:p>
            <a:pPr algn="r" latinLnBrk="0"/>
            <a:r>
              <a:rPr lang="en-US" sz="1100" b="1" dirty="0" smtClean="0">
                <a:solidFill>
                  <a:schemeClr val="bg1"/>
                </a:solidFill>
                <a:latin typeface="Arial" pitchFamily="34" charset="0"/>
                <a:cs typeface="Arial" pitchFamily="34" charset="0"/>
              </a:rPr>
              <a:t>Average annual premium spend per customer</a:t>
            </a:r>
          </a:p>
          <a:p>
            <a:pPr algn="r" latinLnBrk="0"/>
            <a:endParaRPr lang="en-US" sz="500" b="1" dirty="0" smtClean="0">
              <a:latin typeface="Arial" pitchFamily="34" charset="0"/>
              <a:cs typeface="Arial" pitchFamily="34" charset="0"/>
            </a:endParaRPr>
          </a:p>
          <a:p>
            <a:pPr marL="228600" indent="-228600" algn="r" latinLnBrk="0">
              <a:buFontTx/>
              <a:buAutoNum type="arabicPeriod"/>
            </a:pPr>
            <a:r>
              <a:rPr lang="en-US" sz="1100" dirty="0" smtClean="0">
                <a:latin typeface="Arial" pitchFamily="34" charset="0"/>
                <a:cs typeface="Arial" pitchFamily="34" charset="0"/>
              </a:rPr>
              <a:t>Elderly Vehicle Owner : $35,073</a:t>
            </a:r>
          </a:p>
          <a:p>
            <a:pPr marL="228600" indent="-228600" algn="r" latinLnBrk="0">
              <a:buFontTx/>
              <a:buAutoNum type="arabicPeriod"/>
            </a:pPr>
            <a:r>
              <a:rPr lang="en-US" sz="1100" dirty="0" smtClean="0">
                <a:latin typeface="Arial" pitchFamily="34" charset="0"/>
                <a:cs typeface="Arial" pitchFamily="34" charset="0"/>
              </a:rPr>
              <a:t>Elderly Vehicle Owner without Licenses: $32062</a:t>
            </a:r>
          </a:p>
        </p:txBody>
      </p:sp>
      <p:sp>
        <p:nvSpPr>
          <p:cNvPr id="60" name="제목 1"/>
          <p:cNvSpPr txBox="1">
            <a:spLocks/>
          </p:cNvSpPr>
          <p:nvPr/>
        </p:nvSpPr>
        <p:spPr>
          <a:xfrm>
            <a:off x="285720" y="3040867"/>
            <a:ext cx="2286016" cy="531015"/>
          </a:xfrm>
          <a:prstGeom prst="rect">
            <a:avLst/>
          </a:prstGeom>
        </p:spPr>
        <p:txBody>
          <a:bodyPr vert="horz" lIns="91440" tIns="45720" rIns="91440" bIns="45720" rtlCol="0" anchor="ctr">
            <a:normAutofit/>
          </a:bodyPr>
          <a:lstStyle/>
          <a:p>
            <a:pPr marL="0" marR="0" lvl="0" indent="0" defTabSz="914400" rtl="0" eaLnBrk="1" fontAlgn="auto" latinLnBrk="1" hangingPunct="1">
              <a:lnSpc>
                <a:spcPct val="100000"/>
              </a:lnSpc>
              <a:spcBef>
                <a:spcPct val="0"/>
              </a:spcBef>
              <a:spcAft>
                <a:spcPts val="0"/>
              </a:spcAft>
              <a:buClrTx/>
              <a:buSzTx/>
              <a:buFontTx/>
              <a:buNone/>
              <a:tabLst/>
              <a:defRPr/>
            </a:pPr>
            <a:r>
              <a:rPr kumimoji="0" lang="en-US" altLang="ko-KR" sz="1400" b="1" i="0" u="none" strike="noStrike" kern="1200" cap="none" spc="0" normalizeH="0" baseline="0" noProof="0" dirty="0" smtClean="0">
                <a:ln>
                  <a:noFill/>
                </a:ln>
                <a:effectLst/>
                <a:uLnTx/>
                <a:uFillTx/>
                <a:latin typeface="Times New Roman" pitchFamily="18" charset="0"/>
                <a:ea typeface="+mj-ea"/>
                <a:cs typeface="Times New Roman" pitchFamily="18" charset="0"/>
              </a:rPr>
              <a:t>Market Size</a:t>
            </a:r>
            <a:endParaRPr kumimoji="0" lang="ko-KR" altLang="en-US" sz="1400" b="1" i="0" u="none" strike="noStrike" kern="1200" cap="none" spc="0" normalizeH="0" baseline="0" noProof="0" dirty="0">
              <a:ln>
                <a:noFill/>
              </a:ln>
              <a:effectLst/>
              <a:uLnTx/>
              <a:uFillTx/>
              <a:latin typeface="Times New Roman" pitchFamily="18" charset="0"/>
              <a:ea typeface="+mj-ea"/>
              <a:cs typeface="Times New Roman" pitchFamily="18" charset="0"/>
            </a:endParaRPr>
          </a:p>
        </p:txBody>
      </p:sp>
      <p:cxnSp>
        <p:nvCxnSpPr>
          <p:cNvPr id="61" name="직선 연결선 60"/>
          <p:cNvCxnSpPr/>
          <p:nvPr/>
        </p:nvCxnSpPr>
        <p:spPr>
          <a:xfrm>
            <a:off x="285720" y="3500444"/>
            <a:ext cx="2428892"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직사각형 64"/>
          <p:cNvSpPr/>
          <p:nvPr/>
        </p:nvSpPr>
        <p:spPr>
          <a:xfrm>
            <a:off x="214282" y="3534974"/>
            <a:ext cx="3000396" cy="692497"/>
          </a:xfrm>
          <a:prstGeom prst="rect">
            <a:avLst/>
          </a:prstGeom>
        </p:spPr>
        <p:txBody>
          <a:bodyPr wrap="square">
            <a:spAutoFit/>
          </a:bodyPr>
          <a:lstStyle/>
          <a:p>
            <a:pPr latinLnBrk="0"/>
            <a:r>
              <a:rPr lang="en-US" sz="1100" b="1" dirty="0" smtClean="0">
                <a:latin typeface="Arial" pitchFamily="34" charset="0"/>
                <a:cs typeface="Arial" pitchFamily="34" charset="0"/>
              </a:rPr>
              <a:t>Market Size in Percentage</a:t>
            </a:r>
          </a:p>
          <a:p>
            <a:pPr latinLnBrk="0"/>
            <a:endParaRPr lang="en-US" sz="500" b="1" dirty="0" smtClean="0">
              <a:latin typeface="Arial" pitchFamily="34" charset="0"/>
              <a:cs typeface="Arial" pitchFamily="34" charset="0"/>
            </a:endParaRPr>
          </a:p>
          <a:p>
            <a:pPr marL="228600" indent="-228600" latinLnBrk="0">
              <a:buFontTx/>
              <a:buAutoNum type="arabicPeriod"/>
            </a:pPr>
            <a:r>
              <a:rPr lang="en-US" sz="1100" dirty="0" smtClean="0">
                <a:latin typeface="Arial" pitchFamily="34" charset="0"/>
                <a:cs typeface="Arial" pitchFamily="34" charset="0"/>
              </a:rPr>
              <a:t>Mature Male Vehicle Owner: 30.6%</a:t>
            </a:r>
          </a:p>
          <a:p>
            <a:pPr marL="228600" indent="-228600" latinLnBrk="0">
              <a:buAutoNum type="arabicPeriod"/>
            </a:pPr>
            <a:r>
              <a:rPr lang="en-US" sz="1100" dirty="0" smtClean="0">
                <a:latin typeface="Arial" pitchFamily="34" charset="0"/>
                <a:cs typeface="Arial" pitchFamily="34" charset="0"/>
              </a:rPr>
              <a:t>Mature Female Vehicle Owner : 23.0%</a:t>
            </a:r>
          </a:p>
        </p:txBody>
      </p:sp>
      <p:sp>
        <p:nvSpPr>
          <p:cNvPr id="66" name="제목 1"/>
          <p:cNvSpPr txBox="1">
            <a:spLocks/>
          </p:cNvSpPr>
          <p:nvPr/>
        </p:nvSpPr>
        <p:spPr>
          <a:xfrm>
            <a:off x="6572264" y="2977083"/>
            <a:ext cx="2214546" cy="357189"/>
          </a:xfrm>
          <a:prstGeom prst="rect">
            <a:avLst/>
          </a:prstGeom>
        </p:spPr>
        <p:txBody>
          <a:bodyPr vert="horz" lIns="91440" tIns="45720" rIns="91440" bIns="45720" rtlCol="0" anchor="ctr">
            <a:normAutofit/>
          </a:bodyPr>
          <a:lstStyle/>
          <a:p>
            <a:pPr lvl="0" algn="r">
              <a:spcBef>
                <a:spcPct val="0"/>
              </a:spcBef>
            </a:pPr>
            <a:r>
              <a:rPr lang="en-US" altLang="ko-KR" sz="1400" b="1" dirty="0" smtClean="0">
                <a:latin typeface="Times New Roman" pitchFamily="18" charset="0"/>
                <a:ea typeface="+mj-ea"/>
                <a:cs typeface="Times New Roman" pitchFamily="18" charset="0"/>
              </a:rPr>
              <a:t>Channel Preference</a:t>
            </a:r>
            <a:endParaRPr kumimoji="0" lang="ko-KR" altLang="en-US" sz="1400" b="1" i="0" u="none" strike="noStrike" kern="1200" cap="none" spc="0" normalizeH="0" baseline="0" noProof="0" dirty="0">
              <a:ln>
                <a:noFill/>
              </a:ln>
              <a:effectLst/>
              <a:uLnTx/>
              <a:uFillTx/>
              <a:latin typeface="Times New Roman" pitchFamily="18" charset="0"/>
              <a:ea typeface="+mj-ea"/>
              <a:cs typeface="Times New Roman" pitchFamily="18" charset="0"/>
            </a:endParaRPr>
          </a:p>
        </p:txBody>
      </p:sp>
      <p:cxnSp>
        <p:nvCxnSpPr>
          <p:cNvPr id="67" name="직선 연결선 66"/>
          <p:cNvCxnSpPr/>
          <p:nvPr/>
        </p:nvCxnSpPr>
        <p:spPr>
          <a:xfrm>
            <a:off x="6072198" y="3334272"/>
            <a:ext cx="280649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직사각형 74"/>
          <p:cNvSpPr/>
          <p:nvPr/>
        </p:nvSpPr>
        <p:spPr>
          <a:xfrm>
            <a:off x="6143636" y="3334272"/>
            <a:ext cx="2786082" cy="1354217"/>
          </a:xfrm>
          <a:prstGeom prst="rect">
            <a:avLst/>
          </a:prstGeom>
        </p:spPr>
        <p:txBody>
          <a:bodyPr wrap="square">
            <a:spAutoFit/>
          </a:bodyPr>
          <a:lstStyle/>
          <a:p>
            <a:pPr algn="r" latinLnBrk="0"/>
            <a:r>
              <a:rPr lang="en-US" sz="1100" b="1" dirty="0" smtClean="0">
                <a:latin typeface="Arial" pitchFamily="34" charset="0"/>
                <a:cs typeface="Arial" pitchFamily="34" charset="0"/>
              </a:rPr>
              <a:t>Average Sales Policy Channel code</a:t>
            </a:r>
          </a:p>
          <a:p>
            <a:pPr algn="r" latinLnBrk="0"/>
            <a:endParaRPr lang="en-US" sz="500" b="1" dirty="0" smtClean="0">
              <a:latin typeface="Arial" pitchFamily="34" charset="0"/>
              <a:cs typeface="Arial" pitchFamily="34" charset="0"/>
            </a:endParaRPr>
          </a:p>
          <a:p>
            <a:pPr marL="228600" indent="-228600" algn="r" latinLnBrk="0">
              <a:buAutoNum type="arabicPeriod"/>
            </a:pPr>
            <a:r>
              <a:rPr lang="en-US" sz="1100" dirty="0" smtClean="0">
                <a:latin typeface="Arial" pitchFamily="34" charset="0"/>
                <a:cs typeface="Arial" pitchFamily="34" charset="0"/>
              </a:rPr>
              <a:t>60~70: Elderly Vehicle Owner, Elderly Vehicle Owner without Licenses</a:t>
            </a:r>
          </a:p>
          <a:p>
            <a:pPr marL="228600" indent="-228600" algn="r" latinLnBrk="0">
              <a:buAutoNum type="arabicPeriod"/>
            </a:pPr>
            <a:r>
              <a:rPr lang="en-US" sz="1100" dirty="0" smtClean="0">
                <a:latin typeface="Arial" pitchFamily="34" charset="0"/>
                <a:cs typeface="Arial" pitchFamily="34" charset="0"/>
              </a:rPr>
              <a:t>80~90: Mature Female Vehicle Owner, Mature Male Vehicle Owner</a:t>
            </a:r>
          </a:p>
          <a:p>
            <a:pPr algn="r" latinLnBrk="0"/>
            <a:r>
              <a:rPr lang="en-US" sz="1100" dirty="0" smtClean="0">
                <a:latin typeface="Arial" pitchFamily="34" charset="0"/>
                <a:cs typeface="Arial" pitchFamily="34" charset="0"/>
              </a:rPr>
              <a:t>3. 110~120: Young New Vehicle Owner, Non-Damaged Vehicle Owner </a:t>
            </a:r>
          </a:p>
        </p:txBody>
      </p:sp>
      <p:sp>
        <p:nvSpPr>
          <p:cNvPr id="76" name="제목 1"/>
          <p:cNvSpPr txBox="1">
            <a:spLocks/>
          </p:cNvSpPr>
          <p:nvPr/>
        </p:nvSpPr>
        <p:spPr>
          <a:xfrm>
            <a:off x="3000364" y="1571618"/>
            <a:ext cx="357190" cy="339009"/>
          </a:xfrm>
          <a:prstGeom prst="rect">
            <a:avLst/>
          </a:prstGeom>
        </p:spPr>
        <p:txBody>
          <a:bodyPr vert="horz" lIns="91440" tIns="45720" rIns="91440" bIns="45720" rtlCol="0" anchor="ctr">
            <a:noAutofit/>
          </a:bodyPr>
          <a:lstStyle/>
          <a:p>
            <a:pPr lvl="0" algn="ctr">
              <a:spcBef>
                <a:spcPct val="0"/>
              </a:spcBef>
            </a:pPr>
            <a:r>
              <a:rPr lang="en-US" altLang="ko-KR" sz="3200" b="1" dirty="0" smtClean="0">
                <a:latin typeface="Times New Roman" pitchFamily="18" charset="0"/>
                <a:ea typeface="+mj-ea"/>
                <a:cs typeface="Times New Roman" pitchFamily="18" charset="0"/>
              </a:rPr>
              <a:t>.</a:t>
            </a:r>
            <a:endParaRPr kumimoji="0" lang="ko-KR" altLang="en-US" sz="3200" b="1" i="0" u="none" strike="noStrike" kern="1200" cap="none" spc="0" normalizeH="0" baseline="0" noProof="0" dirty="0">
              <a:ln>
                <a:noFill/>
              </a:ln>
              <a:effectLst/>
              <a:uLnTx/>
              <a:uFillTx/>
              <a:latin typeface="Times New Roman" pitchFamily="18" charset="0"/>
              <a:ea typeface="+mj-ea"/>
              <a:cs typeface="Times New Roman" pitchFamily="18" charset="0"/>
            </a:endParaRPr>
          </a:p>
        </p:txBody>
      </p:sp>
      <p:sp>
        <p:nvSpPr>
          <p:cNvPr id="77" name="제목 1"/>
          <p:cNvSpPr txBox="1">
            <a:spLocks/>
          </p:cNvSpPr>
          <p:nvPr/>
        </p:nvSpPr>
        <p:spPr>
          <a:xfrm>
            <a:off x="2643174" y="3214692"/>
            <a:ext cx="357190" cy="339009"/>
          </a:xfrm>
          <a:prstGeom prst="rect">
            <a:avLst/>
          </a:prstGeom>
        </p:spPr>
        <p:txBody>
          <a:bodyPr vert="horz" lIns="91440" tIns="45720" rIns="91440" bIns="45720" rtlCol="0" anchor="ctr">
            <a:noAutofit/>
          </a:bodyPr>
          <a:lstStyle/>
          <a:p>
            <a:pPr lvl="0" algn="ctr">
              <a:spcBef>
                <a:spcPct val="0"/>
              </a:spcBef>
            </a:pPr>
            <a:r>
              <a:rPr lang="en-US" altLang="ko-KR" sz="3200" b="1" dirty="0" smtClean="0">
                <a:latin typeface="Times New Roman" pitchFamily="18" charset="0"/>
                <a:ea typeface="+mj-ea"/>
                <a:cs typeface="Times New Roman" pitchFamily="18" charset="0"/>
              </a:rPr>
              <a:t>.</a:t>
            </a:r>
            <a:endParaRPr kumimoji="0" lang="ko-KR" altLang="en-US" sz="3200" b="1" i="0" u="none" strike="noStrike" kern="1200" cap="none" spc="0" normalizeH="0" baseline="0" noProof="0" dirty="0">
              <a:ln>
                <a:noFill/>
              </a:ln>
              <a:effectLst/>
              <a:uLnTx/>
              <a:uFillTx/>
              <a:latin typeface="Times New Roman" pitchFamily="18" charset="0"/>
              <a:ea typeface="+mj-ea"/>
              <a:cs typeface="Times New Roman" pitchFamily="18" charset="0"/>
            </a:endParaRPr>
          </a:p>
        </p:txBody>
      </p:sp>
      <p:sp>
        <p:nvSpPr>
          <p:cNvPr id="78" name="제목 1"/>
          <p:cNvSpPr txBox="1">
            <a:spLocks/>
          </p:cNvSpPr>
          <p:nvPr/>
        </p:nvSpPr>
        <p:spPr>
          <a:xfrm>
            <a:off x="5786446" y="3048520"/>
            <a:ext cx="357190" cy="339009"/>
          </a:xfrm>
          <a:prstGeom prst="rect">
            <a:avLst/>
          </a:prstGeom>
        </p:spPr>
        <p:txBody>
          <a:bodyPr vert="horz" lIns="91440" tIns="45720" rIns="91440" bIns="45720" rtlCol="0" anchor="ctr">
            <a:noAutofit/>
          </a:bodyPr>
          <a:lstStyle/>
          <a:p>
            <a:pPr lvl="0" algn="ctr">
              <a:spcBef>
                <a:spcPct val="0"/>
              </a:spcBef>
            </a:pPr>
            <a:r>
              <a:rPr lang="en-US" altLang="ko-KR" sz="3200" b="1" dirty="0" smtClean="0">
                <a:latin typeface="Times New Roman" pitchFamily="18" charset="0"/>
                <a:ea typeface="+mj-ea"/>
                <a:cs typeface="Times New Roman" pitchFamily="18" charset="0"/>
              </a:rPr>
              <a:t>.</a:t>
            </a:r>
            <a:endParaRPr kumimoji="0" lang="ko-KR" altLang="en-US" sz="3200" b="1" i="0" u="none" strike="noStrike" kern="1200" cap="none" spc="0" normalizeH="0" baseline="0" noProof="0" dirty="0">
              <a:ln>
                <a:noFill/>
              </a:ln>
              <a:effectLst/>
              <a:uLnTx/>
              <a:uFillTx/>
              <a:latin typeface="Times New Roman" pitchFamily="18" charset="0"/>
              <a:ea typeface="+mj-ea"/>
              <a:cs typeface="Times New Roman" pitchFamily="18" charset="0"/>
            </a:endParaRPr>
          </a:p>
        </p:txBody>
      </p:sp>
      <p:sp>
        <p:nvSpPr>
          <p:cNvPr id="79" name="제목 1"/>
          <p:cNvSpPr txBox="1">
            <a:spLocks/>
          </p:cNvSpPr>
          <p:nvPr/>
        </p:nvSpPr>
        <p:spPr>
          <a:xfrm>
            <a:off x="5786446" y="1214428"/>
            <a:ext cx="357190" cy="339009"/>
          </a:xfrm>
          <a:prstGeom prst="rect">
            <a:avLst/>
          </a:prstGeom>
        </p:spPr>
        <p:txBody>
          <a:bodyPr vert="horz" lIns="91440" tIns="45720" rIns="91440" bIns="45720" rtlCol="0" anchor="ctr">
            <a:noAutofit/>
          </a:bodyPr>
          <a:lstStyle/>
          <a:p>
            <a:pPr lvl="0" algn="ctr">
              <a:spcBef>
                <a:spcPct val="0"/>
              </a:spcBef>
            </a:pPr>
            <a:r>
              <a:rPr lang="en-US" altLang="ko-KR" sz="3200" b="1" dirty="0" smtClean="0">
                <a:latin typeface="Times New Roman" pitchFamily="18" charset="0"/>
                <a:ea typeface="+mj-ea"/>
                <a:cs typeface="Times New Roman" pitchFamily="18" charset="0"/>
              </a:rPr>
              <a:t>.</a:t>
            </a:r>
            <a:endParaRPr kumimoji="0" lang="ko-KR" altLang="en-US" sz="3200" b="1" i="0" u="none" strike="noStrike" kern="1200" cap="none" spc="0" normalizeH="0" baseline="0" noProof="0" dirty="0">
              <a:ln>
                <a:noFill/>
              </a:ln>
              <a:effectLst/>
              <a:uLnTx/>
              <a:uFillTx/>
              <a:latin typeface="Times New Roman" pitchFamily="18" charset="0"/>
              <a:ea typeface="+mj-ea"/>
              <a:cs typeface="Times New Roman" pitchFamily="18" charset="0"/>
            </a:endParaRPr>
          </a:p>
        </p:txBody>
      </p:sp>
      <p:sp>
        <p:nvSpPr>
          <p:cNvPr id="30" name="직사각형 29"/>
          <p:cNvSpPr/>
          <p:nvPr/>
        </p:nvSpPr>
        <p:spPr>
          <a:xfrm>
            <a:off x="6429388" y="1500180"/>
            <a:ext cx="2500330" cy="430887"/>
          </a:xfrm>
          <a:prstGeom prst="rect">
            <a:avLst/>
          </a:prstGeom>
        </p:spPr>
        <p:txBody>
          <a:bodyPr wrap="square">
            <a:spAutoFit/>
          </a:bodyPr>
          <a:lstStyle/>
          <a:p>
            <a:pPr lvl="0" algn="r" latinLnBrk="0"/>
            <a:r>
              <a:rPr lang="en-US" sz="1100" b="1" dirty="0" smtClean="0">
                <a:solidFill>
                  <a:prstClr val="black"/>
                </a:solidFill>
                <a:latin typeface="Arial" pitchFamily="34" charset="0"/>
                <a:cs typeface="Arial" pitchFamily="34" charset="0"/>
              </a:rPr>
              <a:t>Average annual premium spend per customer</a:t>
            </a:r>
          </a:p>
        </p:txBody>
      </p:sp>
      <p:sp>
        <p:nvSpPr>
          <p:cNvPr id="37890" name="AutoShape 2" descr="Sales Channel Vector SVG Icon - SVG Repo"/>
          <p:cNvSpPr>
            <a:spLocks noChangeAspect="1" noChangeArrowheads="1"/>
          </p:cNvSpPr>
          <p:nvPr/>
        </p:nvSpPr>
        <p:spPr bwMode="auto">
          <a:xfrm>
            <a:off x="1682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sp>
        <p:nvSpPr>
          <p:cNvPr id="37892" name="AutoShape 4" descr="Sales Channel Vector SVG Icon - SVG Repo"/>
          <p:cNvSpPr>
            <a:spLocks noChangeAspect="1" noChangeArrowheads="1"/>
          </p:cNvSpPr>
          <p:nvPr/>
        </p:nvSpPr>
        <p:spPr bwMode="auto">
          <a:xfrm>
            <a:off x="1682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sp>
        <p:nvSpPr>
          <p:cNvPr id="37894" name="AutoShape 6" descr="Sales Channel Vector SVG Icon - SVG Repo"/>
          <p:cNvSpPr>
            <a:spLocks noChangeAspect="1" noChangeArrowheads="1"/>
          </p:cNvSpPr>
          <p:nvPr/>
        </p:nvSpPr>
        <p:spPr bwMode="auto">
          <a:xfrm>
            <a:off x="1682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pic>
        <p:nvPicPr>
          <p:cNvPr id="37896" name="Picture 8" descr="Channel Icons - Free SVG &amp; PNG Channel Images - Noun Project"/>
          <p:cNvPicPr>
            <a:picLocks noChangeAspect="1" noChangeArrowheads="1"/>
          </p:cNvPicPr>
          <p:nvPr/>
        </p:nvPicPr>
        <p:blipFill>
          <a:blip r:embed="rId6" cstate="print"/>
          <a:srcRect/>
          <a:stretch>
            <a:fillRect/>
          </a:stretch>
        </p:blipFill>
        <p:spPr bwMode="auto">
          <a:xfrm>
            <a:off x="4286248" y="4071948"/>
            <a:ext cx="428628" cy="428628"/>
          </a:xfrm>
          <a:prstGeom prst="rect">
            <a:avLst/>
          </a:prstGeom>
          <a:noFill/>
        </p:spPr>
      </p:pic>
      <p:sp>
        <p:nvSpPr>
          <p:cNvPr id="34" name="직사각형 33"/>
          <p:cNvSpPr/>
          <p:nvPr/>
        </p:nvSpPr>
        <p:spPr>
          <a:xfrm>
            <a:off x="500034" y="926417"/>
            <a:ext cx="3429024" cy="261610"/>
          </a:xfrm>
          <a:prstGeom prst="rect">
            <a:avLst/>
          </a:prstGeom>
        </p:spPr>
        <p:txBody>
          <a:bodyPr wrap="square">
            <a:spAutoFit/>
          </a:bodyPr>
          <a:lstStyle/>
          <a:p>
            <a:pPr latinLnBrk="0"/>
            <a:r>
              <a:rPr lang="en-US" sz="1100" dirty="0" smtClean="0">
                <a:latin typeface="Arial" pitchFamily="34" charset="0"/>
                <a:cs typeface="Arial" pitchFamily="34" charset="0"/>
              </a:rPr>
              <a:t>Customer segmentation metrics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algn="l"/>
            <a:r>
              <a:rPr lang="en-US" altLang="ko-KR" sz="3200" b="1" dirty="0" smtClean="0">
                <a:latin typeface="Times New Roman" pitchFamily="18" charset="0"/>
                <a:cs typeface="Times New Roman" pitchFamily="18" charset="0"/>
              </a:rPr>
              <a:t>Findings</a:t>
            </a:r>
            <a:endParaRPr lang="ko-KR" altLang="en-US" sz="3200" b="1" dirty="0">
              <a:latin typeface="Times New Roman" pitchFamily="18" charset="0"/>
              <a:cs typeface="Times New Roman" pitchFamily="18" charset="0"/>
            </a:endParaRPr>
          </a:p>
        </p:txBody>
      </p:sp>
      <p:cxnSp>
        <p:nvCxnSpPr>
          <p:cNvPr id="7" name="직선 연결선 6"/>
          <p:cNvCxnSpPr/>
          <p:nvPr/>
        </p:nvCxnSpPr>
        <p:spPr>
          <a:xfrm rot="16200000" flipH="1">
            <a:off x="38862" y="824694"/>
            <a:ext cx="635322" cy="12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내용 개체 틀 2"/>
          <p:cNvSpPr>
            <a:spLocks noGrp="1"/>
          </p:cNvSpPr>
          <p:nvPr>
            <p:ph idx="1"/>
          </p:nvPr>
        </p:nvSpPr>
        <p:spPr>
          <a:xfrm>
            <a:off x="457200" y="1214428"/>
            <a:ext cx="8031600" cy="3394472"/>
          </a:xfrm>
        </p:spPr>
        <p:txBody>
          <a:bodyPr>
            <a:noAutofit/>
          </a:bodyPr>
          <a:lstStyle/>
          <a:p>
            <a:pPr marL="857250" lvl="1" indent="-457200" latinLnBrk="0">
              <a:lnSpc>
                <a:spcPct val="150000"/>
              </a:lnSpc>
              <a:buFont typeface="+mj-lt"/>
              <a:buAutoNum type="arabicPeriod"/>
            </a:pPr>
            <a:r>
              <a:rPr lang="en-US" sz="1400" b="1" dirty="0" smtClean="0"/>
              <a:t>Which segments are the most valuable to the company in terms of revenue potential, loyalty, or growth opportunities?</a:t>
            </a:r>
            <a:endParaRPr lang="en-US" sz="1400" dirty="0" smtClean="0">
              <a:latin typeface="Arial" pitchFamily="34" charset="0"/>
              <a:cs typeface="Arial" pitchFamily="34" charset="0"/>
            </a:endParaRPr>
          </a:p>
          <a:p>
            <a:pPr marL="914400" lvl="1" indent="0" latinLnBrk="0">
              <a:buNone/>
            </a:pPr>
            <a:r>
              <a:rPr lang="en-US" sz="1100" dirty="0" smtClean="0">
                <a:latin typeface="Arial" pitchFamily="34" charset="0"/>
                <a:cs typeface="Arial" pitchFamily="34" charset="0"/>
              </a:rPr>
              <a:t>'Premium long-term insurer' and 'Mature Male Vehicle Owner' seem to be the most valuable segment to the company. 'Premium long-term insurer' is a segment with the largest total revenue </a:t>
            </a:r>
            <a:r>
              <a:rPr lang="en-US" sz="1100" dirty="0" smtClean="0">
                <a:latin typeface="Arial" pitchFamily="34" charset="0"/>
                <a:cs typeface="Arial" pitchFamily="34" charset="0"/>
              </a:rPr>
              <a:t>($</a:t>
            </a:r>
            <a:r>
              <a:rPr lang="en-US" sz="1100" dirty="0" smtClean="0">
                <a:latin typeface="Arial" pitchFamily="34" charset="0"/>
                <a:cs typeface="Arial" pitchFamily="34" charset="0"/>
              </a:rPr>
              <a:t>470,191,165) </a:t>
            </a:r>
            <a:r>
              <a:rPr lang="en-US" sz="1100" dirty="0" smtClean="0">
                <a:latin typeface="Arial" pitchFamily="34" charset="0"/>
                <a:cs typeface="Arial" pitchFamily="34" charset="0"/>
              </a:rPr>
              <a:t>and the longest average duration </a:t>
            </a:r>
            <a:r>
              <a:rPr lang="en-US" sz="1100" dirty="0" smtClean="0">
                <a:latin typeface="Arial" pitchFamily="34" charset="0"/>
                <a:cs typeface="Arial" pitchFamily="34" charset="0"/>
              </a:rPr>
              <a:t>(</a:t>
            </a:r>
            <a:r>
              <a:rPr lang="en-US" sz="1100" dirty="0" smtClean="0">
                <a:latin typeface="Arial" pitchFamily="34" charset="0"/>
                <a:cs typeface="Arial" pitchFamily="34" charset="0"/>
              </a:rPr>
              <a:t>234 days on average), </a:t>
            </a:r>
            <a:r>
              <a:rPr lang="en-US" sz="1100" dirty="0" smtClean="0">
                <a:latin typeface="Arial" pitchFamily="34" charset="0"/>
                <a:cs typeface="Arial" pitchFamily="34" charset="0"/>
              </a:rPr>
              <a:t>suggesting a higher level of loyalty or retention among these customers. 'Mature Male Vehicle Owner' emerges as the segment with the highest revenue potential </a:t>
            </a:r>
            <a:r>
              <a:rPr lang="en-US" sz="1100" dirty="0" smtClean="0">
                <a:latin typeface="Arial" pitchFamily="34" charset="0"/>
                <a:cs typeface="Arial" pitchFamily="34" charset="0"/>
              </a:rPr>
              <a:t>($</a:t>
            </a:r>
            <a:r>
              <a:rPr lang="en-US" sz="1100" dirty="0" smtClean="0">
                <a:latin typeface="Arial" pitchFamily="34" charset="0"/>
                <a:cs typeface="Arial" pitchFamily="34" charset="0"/>
              </a:rPr>
              <a:t>425,896,572) </a:t>
            </a:r>
            <a:r>
              <a:rPr lang="en-US" sz="1100" dirty="0" smtClean="0">
                <a:latin typeface="Arial" pitchFamily="34" charset="0"/>
                <a:cs typeface="Arial" pitchFamily="34" charset="0"/>
              </a:rPr>
              <a:t>and has the largest market size which present greater growth </a:t>
            </a:r>
            <a:r>
              <a:rPr lang="en-US" sz="1100" dirty="0" smtClean="0">
                <a:latin typeface="Arial" pitchFamily="34" charset="0"/>
                <a:cs typeface="Arial" pitchFamily="34" charset="0"/>
              </a:rPr>
              <a:t>opportunities.</a:t>
            </a:r>
            <a:endParaRPr lang="en-US" sz="1100" dirty="0" smtClean="0">
              <a:latin typeface="Arial" pitchFamily="34" charset="0"/>
              <a:cs typeface="Arial" pitchFamily="34" charset="0"/>
            </a:endParaRPr>
          </a:p>
          <a:p>
            <a:pPr marL="914400" lvl="1" indent="0" latinLnBrk="0">
              <a:buNone/>
            </a:pPr>
            <a:endParaRPr lang="en-US" sz="1400" dirty="0" smtClean="0">
              <a:latin typeface="Arial" pitchFamily="34" charset="0"/>
              <a:cs typeface="Arial" pitchFamily="34" charset="0"/>
            </a:endParaRPr>
          </a:p>
          <a:p>
            <a:pPr marL="857250" lvl="1" indent="-457200" latinLnBrk="0">
              <a:lnSpc>
                <a:spcPct val="150000"/>
              </a:lnSpc>
              <a:buFont typeface="+mj-lt"/>
              <a:buAutoNum type="arabicPeriod"/>
            </a:pPr>
            <a:r>
              <a:rPr lang="en-US" sz="1400" b="1" dirty="0" smtClean="0"/>
              <a:t>Do different segments prefer different communication channels?</a:t>
            </a:r>
            <a:endParaRPr lang="en-US" sz="1400" dirty="0" smtClean="0">
              <a:latin typeface="Arial" pitchFamily="34" charset="0"/>
              <a:cs typeface="Arial" pitchFamily="34" charset="0"/>
            </a:endParaRPr>
          </a:p>
          <a:p>
            <a:pPr marL="914400" lvl="1" indent="0" latinLnBrk="0">
              <a:buNone/>
            </a:pPr>
            <a:r>
              <a:rPr lang="en-US" sz="1100" dirty="0" smtClean="0">
                <a:latin typeface="Arial" pitchFamily="34" charset="0"/>
                <a:cs typeface="Arial" pitchFamily="34" charset="0"/>
              </a:rPr>
              <a:t>There is a tendency that insurers who pay higher annual premium and are in older age groups prefer to be outreached by lower Policy Sales Channel code. </a:t>
            </a:r>
          </a:p>
          <a:p>
            <a:pPr marL="914400" lvl="1" indent="0" latinLnBrk="0">
              <a:buNone/>
            </a:pPr>
            <a:r>
              <a:rPr lang="en-US" sz="1100" dirty="0" smtClean="0">
                <a:latin typeface="Arial" pitchFamily="34" charset="0"/>
                <a:cs typeface="Arial" pitchFamily="34" charset="0"/>
              </a:rPr>
              <a:t>'Premium long-term insurer' and 'Premium short-term insurer' from business cluster and 'Elderly Vehicle Owner' and 'Elderly Vehicle Owner without License' from demographic cluster prefer the channel code around between 60 and 70. 'Thrifty insurer' from business cluster and 'Young New Vehicle Owner', the youngest segment from the demographic cluster, prefer the code greater than 120.</a:t>
            </a:r>
          </a:p>
        </p:txBody>
      </p:sp>
      <p:sp>
        <p:nvSpPr>
          <p:cNvPr id="34" name="타원 33"/>
          <p:cNvSpPr/>
          <p:nvPr/>
        </p:nvSpPr>
        <p:spPr>
          <a:xfrm>
            <a:off x="928662" y="3071816"/>
            <a:ext cx="285752" cy="28575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타원 29"/>
          <p:cNvSpPr/>
          <p:nvPr/>
        </p:nvSpPr>
        <p:spPr>
          <a:xfrm>
            <a:off x="928662" y="3071816"/>
            <a:ext cx="285752" cy="2857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bg1"/>
                </a:solidFill>
                <a:latin typeface="Times New Roman" pitchFamily="18" charset="0"/>
                <a:cs typeface="Times New Roman" pitchFamily="18" charset="0"/>
              </a:rPr>
              <a:t>2</a:t>
            </a:r>
            <a:endParaRPr lang="ko-KR" altLang="en-US" dirty="0">
              <a:solidFill>
                <a:schemeClr val="bg1"/>
              </a:solidFill>
              <a:latin typeface="Times New Roman" pitchFamily="18" charset="0"/>
              <a:cs typeface="Times New Roman" pitchFamily="18" charset="0"/>
            </a:endParaRPr>
          </a:p>
        </p:txBody>
      </p:sp>
      <p:sp>
        <p:nvSpPr>
          <p:cNvPr id="29" name="타원 28"/>
          <p:cNvSpPr/>
          <p:nvPr/>
        </p:nvSpPr>
        <p:spPr>
          <a:xfrm>
            <a:off x="928662" y="1251314"/>
            <a:ext cx="285752" cy="2857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bg1"/>
                </a:solidFill>
                <a:latin typeface="Times New Roman" pitchFamily="18" charset="0"/>
                <a:cs typeface="Times New Roman" pitchFamily="18" charset="0"/>
              </a:rPr>
              <a:t>1</a:t>
            </a:r>
            <a:endParaRPr lang="ko-KR" altLang="en-US" dirty="0">
              <a:solidFill>
                <a:schemeClr val="bg1"/>
              </a:solidFill>
              <a:latin typeface="Times New Roman" pitchFamily="18" charset="0"/>
              <a:cs typeface="Times New Roman" pitchFamily="18" charset="0"/>
            </a:endParaRPr>
          </a:p>
        </p:txBody>
      </p:sp>
      <p:sp>
        <p:nvSpPr>
          <p:cNvPr id="39938" name="AutoShape 2" descr="Sales Channel Vector SVG Icon - SVG Repo"/>
          <p:cNvSpPr>
            <a:spLocks noChangeAspect="1" noChangeArrowheads="1"/>
          </p:cNvSpPr>
          <p:nvPr/>
        </p:nvSpPr>
        <p:spPr bwMode="auto">
          <a:xfrm>
            <a:off x="1682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algn="l"/>
            <a:r>
              <a:rPr lang="en-US" altLang="ko-KR" sz="3200" b="1" dirty="0" smtClean="0">
                <a:latin typeface="Times New Roman" pitchFamily="18" charset="0"/>
                <a:cs typeface="Times New Roman" pitchFamily="18" charset="0"/>
              </a:rPr>
              <a:t>Findings</a:t>
            </a:r>
            <a:endParaRPr lang="ko-KR" altLang="en-US" sz="3200" b="1" dirty="0">
              <a:latin typeface="Times New Roman" pitchFamily="18" charset="0"/>
              <a:cs typeface="Times New Roman" pitchFamily="18" charset="0"/>
            </a:endParaRPr>
          </a:p>
        </p:txBody>
      </p:sp>
      <p:cxnSp>
        <p:nvCxnSpPr>
          <p:cNvPr id="7" name="직선 연결선 6"/>
          <p:cNvCxnSpPr/>
          <p:nvPr/>
        </p:nvCxnSpPr>
        <p:spPr>
          <a:xfrm rot="16200000" flipH="1">
            <a:off x="38862" y="824694"/>
            <a:ext cx="635322" cy="12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내용 개체 틀 2"/>
          <p:cNvSpPr>
            <a:spLocks noGrp="1"/>
          </p:cNvSpPr>
          <p:nvPr>
            <p:ph idx="1"/>
          </p:nvPr>
        </p:nvSpPr>
        <p:spPr>
          <a:xfrm>
            <a:off x="457200" y="1214428"/>
            <a:ext cx="8031600" cy="3394472"/>
          </a:xfrm>
        </p:spPr>
        <p:txBody>
          <a:bodyPr>
            <a:noAutofit/>
          </a:bodyPr>
          <a:lstStyle/>
          <a:p>
            <a:pPr marL="857250" lvl="1" indent="-457200" latinLnBrk="0">
              <a:lnSpc>
                <a:spcPct val="150000"/>
              </a:lnSpc>
              <a:buFont typeface="+mj-lt"/>
              <a:buAutoNum type="arabicPeriod"/>
            </a:pPr>
            <a:r>
              <a:rPr lang="en-US" sz="1400" b="1" dirty="0" smtClean="0"/>
              <a:t> Are there differences in duration of a customer's association with the company across segments?</a:t>
            </a:r>
          </a:p>
          <a:p>
            <a:pPr marL="914400" lvl="1" indent="0" latinLnBrk="0">
              <a:buNone/>
            </a:pPr>
            <a:r>
              <a:rPr lang="en-US" sz="1100" dirty="0" smtClean="0">
                <a:latin typeface="Arial" pitchFamily="34" charset="0"/>
                <a:cs typeface="Arial" pitchFamily="34" charset="0"/>
              </a:rPr>
              <a:t>‘Short-Term Premium </a:t>
            </a:r>
            <a:r>
              <a:rPr lang="en-US" sz="1100" dirty="0" smtClean="0">
                <a:latin typeface="Arial" pitchFamily="34" charset="0"/>
                <a:cs typeface="Arial" pitchFamily="34" charset="0"/>
              </a:rPr>
              <a:t>I</a:t>
            </a:r>
            <a:r>
              <a:rPr lang="en-US" sz="1100" dirty="0" smtClean="0">
                <a:latin typeface="Arial" pitchFamily="34" charset="0"/>
                <a:cs typeface="Arial" pitchFamily="34" charset="0"/>
              </a:rPr>
              <a:t>nsurer</a:t>
            </a:r>
            <a:r>
              <a:rPr lang="en-US" sz="1100" dirty="0" smtClean="0">
                <a:latin typeface="Arial" pitchFamily="34" charset="0"/>
                <a:cs typeface="Arial" pitchFamily="34" charset="0"/>
              </a:rPr>
              <a:t>' has the shortest duration of association with the </a:t>
            </a:r>
            <a:r>
              <a:rPr lang="en-US" sz="1100" dirty="0" smtClean="0">
                <a:latin typeface="Arial" pitchFamily="34" charset="0"/>
                <a:cs typeface="Arial" pitchFamily="34" charset="0"/>
              </a:rPr>
              <a:t>company (77 days on average). </a:t>
            </a:r>
            <a:r>
              <a:rPr lang="en-US" sz="1100" dirty="0" smtClean="0">
                <a:latin typeface="Arial" pitchFamily="34" charset="0"/>
                <a:cs typeface="Arial" pitchFamily="34" charset="0"/>
              </a:rPr>
              <a:t>Despite paying the highest price of average annual premium, customers in this segment are relatively new to the company, indicating a recent acquisition of customers who opt for higher-priced insurance plans.</a:t>
            </a:r>
          </a:p>
          <a:p>
            <a:pPr marL="914400" lvl="1" indent="0" latinLnBrk="0">
              <a:buNone/>
            </a:pPr>
            <a:r>
              <a:rPr lang="en-US" sz="1100" dirty="0" smtClean="0">
                <a:latin typeface="Arial" pitchFamily="34" charset="0"/>
                <a:cs typeface="Arial" pitchFamily="34" charset="0"/>
              </a:rPr>
              <a:t>In contrast, </a:t>
            </a:r>
            <a:r>
              <a:rPr lang="en-US" sz="1100" dirty="0" smtClean="0">
                <a:latin typeface="Arial" pitchFamily="34" charset="0"/>
                <a:cs typeface="Arial" pitchFamily="34" charset="0"/>
              </a:rPr>
              <a:t>‘Long-Term Premium </a:t>
            </a:r>
            <a:r>
              <a:rPr lang="en-US" sz="1100" dirty="0" smtClean="0">
                <a:latin typeface="Arial" pitchFamily="34" charset="0"/>
                <a:cs typeface="Arial" pitchFamily="34" charset="0"/>
              </a:rPr>
              <a:t>I</a:t>
            </a:r>
            <a:r>
              <a:rPr lang="en-US" sz="1100" dirty="0" smtClean="0">
                <a:latin typeface="Arial" pitchFamily="34" charset="0"/>
                <a:cs typeface="Arial" pitchFamily="34" charset="0"/>
              </a:rPr>
              <a:t>nsurer</a:t>
            </a:r>
            <a:r>
              <a:rPr lang="en-US" sz="1100" dirty="0" smtClean="0">
                <a:latin typeface="Arial" pitchFamily="34" charset="0"/>
                <a:cs typeface="Arial" pitchFamily="34" charset="0"/>
              </a:rPr>
              <a:t>' has the longest duration of association with the </a:t>
            </a:r>
            <a:r>
              <a:rPr lang="en-US" sz="1100" dirty="0" smtClean="0">
                <a:latin typeface="Arial" pitchFamily="34" charset="0"/>
                <a:cs typeface="Arial" pitchFamily="34" charset="0"/>
              </a:rPr>
              <a:t>company (234 days on average). </a:t>
            </a:r>
            <a:r>
              <a:rPr lang="en-US" sz="1100" dirty="0" smtClean="0">
                <a:latin typeface="Arial" pitchFamily="34" charset="0"/>
                <a:cs typeface="Arial" pitchFamily="34" charset="0"/>
              </a:rPr>
              <a:t>Despite also paying a high price of average annual premium, customers in this segment have been with the company for a significantly longer period, suggesting a higher level of loyalty or retention among these customers.</a:t>
            </a:r>
            <a:endParaRPr lang="en-US" sz="1400" dirty="0" smtClean="0">
              <a:latin typeface="Arial" pitchFamily="34" charset="0"/>
              <a:cs typeface="Arial" pitchFamily="34" charset="0"/>
            </a:endParaRPr>
          </a:p>
          <a:p>
            <a:pPr marL="857250" lvl="1" indent="-457200" latinLnBrk="0">
              <a:lnSpc>
                <a:spcPct val="150000"/>
              </a:lnSpc>
              <a:buFont typeface="+mj-lt"/>
              <a:buAutoNum type="arabicPeriod"/>
            </a:pPr>
            <a:r>
              <a:rPr lang="en-US" sz="1400" b="1" dirty="0" smtClean="0"/>
              <a:t> Are there the age-related trends and preferences?</a:t>
            </a:r>
          </a:p>
          <a:p>
            <a:pPr marL="914400" lvl="1" indent="0" latinLnBrk="0">
              <a:buNone/>
            </a:pPr>
            <a:r>
              <a:rPr lang="en-US" sz="1100" dirty="0" smtClean="0">
                <a:latin typeface="Arial" pitchFamily="34" charset="0"/>
                <a:cs typeface="Arial" pitchFamily="34" charset="0"/>
              </a:rPr>
              <a:t>Customers in older age groups pay a high average annual premium price, suggesting a potential preference for comprehensive coverage and higher levels of insurance protection.</a:t>
            </a:r>
          </a:p>
          <a:p>
            <a:pPr marL="914400" lvl="1" indent="0" latinLnBrk="0">
              <a:buNone/>
            </a:pPr>
            <a:r>
              <a:rPr lang="en-US" sz="1100" dirty="0" smtClean="0">
                <a:latin typeface="Arial" pitchFamily="34" charset="0"/>
                <a:cs typeface="Arial" pitchFamily="34" charset="0"/>
              </a:rPr>
              <a:t>The largest age group is 40-50 age range (70% in total), contributing the most to total revenue potential (949,627,836 dollars in total). Younger age groups in their 20s and 30s tend to have relatively newer vehicles and pay a lower average annual premium price than older age groups. Elderly segments, both with and without licenses, spend the highest average annual premium per customer.</a:t>
            </a:r>
          </a:p>
        </p:txBody>
      </p:sp>
      <p:sp>
        <p:nvSpPr>
          <p:cNvPr id="34" name="타원 33"/>
          <p:cNvSpPr/>
          <p:nvPr/>
        </p:nvSpPr>
        <p:spPr>
          <a:xfrm>
            <a:off x="928662" y="3143254"/>
            <a:ext cx="285752" cy="28575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타원 29"/>
          <p:cNvSpPr/>
          <p:nvPr/>
        </p:nvSpPr>
        <p:spPr>
          <a:xfrm>
            <a:off x="928662" y="3143254"/>
            <a:ext cx="285752" cy="2857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bg1"/>
                </a:solidFill>
                <a:latin typeface="Times New Roman" pitchFamily="18" charset="0"/>
                <a:cs typeface="Times New Roman" pitchFamily="18" charset="0"/>
              </a:rPr>
              <a:t>4</a:t>
            </a:r>
            <a:endParaRPr lang="ko-KR" altLang="en-US" dirty="0">
              <a:solidFill>
                <a:schemeClr val="bg1"/>
              </a:solidFill>
              <a:latin typeface="Times New Roman" pitchFamily="18" charset="0"/>
              <a:cs typeface="Times New Roman" pitchFamily="18" charset="0"/>
            </a:endParaRPr>
          </a:p>
        </p:txBody>
      </p:sp>
      <p:sp>
        <p:nvSpPr>
          <p:cNvPr id="29" name="타원 28"/>
          <p:cNvSpPr/>
          <p:nvPr/>
        </p:nvSpPr>
        <p:spPr>
          <a:xfrm>
            <a:off x="928662" y="1251314"/>
            <a:ext cx="285752" cy="2857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bg1"/>
                </a:solidFill>
                <a:latin typeface="Times New Roman" pitchFamily="18" charset="0"/>
                <a:cs typeface="Times New Roman" pitchFamily="18" charset="0"/>
              </a:rPr>
              <a:t>3</a:t>
            </a:r>
            <a:endParaRPr lang="ko-KR" altLang="en-US"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14302"/>
            <a:ext cx="8229600" cy="857250"/>
          </a:xfrm>
        </p:spPr>
        <p:txBody>
          <a:bodyPr>
            <a:normAutofit/>
          </a:bodyPr>
          <a:lstStyle/>
          <a:p>
            <a:pPr algn="l"/>
            <a:r>
              <a:rPr lang="en-US" altLang="ko-KR" sz="3200" b="1" dirty="0" smtClean="0">
                <a:latin typeface="Times New Roman" pitchFamily="18" charset="0"/>
                <a:cs typeface="Times New Roman" pitchFamily="18" charset="0"/>
              </a:rPr>
              <a:t>Conclusion</a:t>
            </a:r>
          </a:p>
        </p:txBody>
      </p:sp>
      <p:sp>
        <p:nvSpPr>
          <p:cNvPr id="5" name="내용 개체 틀 2"/>
          <p:cNvSpPr>
            <a:spLocks noGrp="1"/>
          </p:cNvSpPr>
          <p:nvPr>
            <p:ph idx="1"/>
          </p:nvPr>
        </p:nvSpPr>
        <p:spPr>
          <a:xfrm>
            <a:off x="671514" y="1571618"/>
            <a:ext cx="7186634" cy="2643206"/>
          </a:xfrm>
        </p:spPr>
        <p:txBody>
          <a:bodyPr>
            <a:noAutofit/>
          </a:bodyPr>
          <a:lstStyle/>
          <a:p>
            <a:pPr marL="0" indent="0" latinLnBrk="0">
              <a:buNone/>
            </a:pPr>
            <a:r>
              <a:rPr lang="en-US" sz="1200" dirty="0" smtClean="0">
                <a:latin typeface="Arial" pitchFamily="34" charset="0"/>
                <a:cs typeface="Arial" pitchFamily="34" charset="0"/>
              </a:rPr>
              <a:t>In conclusion, the customer segmentation analysis has provided valuable insights into the characteristics, behaviors, and preferences of health insurance customers interested in vehicle insurance. By leveraging PCA and k-means clustering algorithms, we identified distinct customer segments based on both business and demographic variables.</a:t>
            </a:r>
          </a:p>
          <a:p>
            <a:pPr marL="0" indent="0" latinLnBrk="0">
              <a:buNone/>
            </a:pPr>
            <a:endParaRPr lang="en-US" sz="1200" dirty="0" smtClean="0">
              <a:latin typeface="Arial" pitchFamily="34" charset="0"/>
              <a:cs typeface="Arial" pitchFamily="34" charset="0"/>
            </a:endParaRPr>
          </a:p>
          <a:p>
            <a:pPr marL="0" indent="0" latinLnBrk="0">
              <a:buNone/>
            </a:pPr>
            <a:r>
              <a:rPr lang="en-US" sz="1200" dirty="0" smtClean="0">
                <a:latin typeface="Arial" pitchFamily="34" charset="0"/>
                <a:cs typeface="Arial" pitchFamily="34" charset="0"/>
              </a:rPr>
              <a:t>From the analysis, we have identified key customer segments such as </a:t>
            </a:r>
            <a:r>
              <a:rPr lang="en-US" sz="1200" dirty="0" smtClean="0">
                <a:latin typeface="Arial" pitchFamily="34" charset="0"/>
                <a:cs typeface="Arial" pitchFamily="34" charset="0"/>
              </a:rPr>
              <a:t>‘Long-Term Premium </a:t>
            </a:r>
            <a:r>
              <a:rPr lang="en-US" sz="1200" dirty="0" smtClean="0">
                <a:latin typeface="Arial" pitchFamily="34" charset="0"/>
                <a:cs typeface="Arial" pitchFamily="34" charset="0"/>
              </a:rPr>
              <a:t>I</a:t>
            </a:r>
            <a:r>
              <a:rPr lang="en-US" sz="1200" dirty="0" smtClean="0">
                <a:latin typeface="Arial" pitchFamily="34" charset="0"/>
                <a:cs typeface="Arial" pitchFamily="34" charset="0"/>
              </a:rPr>
              <a:t>nsurer</a:t>
            </a:r>
            <a:r>
              <a:rPr lang="en-US" sz="1200" dirty="0" smtClean="0">
                <a:latin typeface="Arial" pitchFamily="34" charset="0"/>
                <a:cs typeface="Arial" pitchFamily="34" charset="0"/>
              </a:rPr>
              <a:t>' from the business cluster and 'Mature Male Vehicle Owner' from the demographic cluster, which demonstrate high revenue potential, market size, and growth opportunities. Understanding the Policy Sales Channel preferences of each segment can optimize marketing strategies and improve campaign effectiveness. The age-related trends and preferences identified underscore the importance of understanding demographic dynamics in shaping customer behavior and preferences. </a:t>
            </a:r>
          </a:p>
          <a:p>
            <a:pPr marL="0" indent="0" latinLnBrk="0">
              <a:buNone/>
            </a:pPr>
            <a:endParaRPr lang="en-US" sz="1200" dirty="0" smtClean="0">
              <a:latin typeface="Arial" pitchFamily="34" charset="0"/>
              <a:cs typeface="Arial" pitchFamily="34" charset="0"/>
            </a:endParaRPr>
          </a:p>
          <a:p>
            <a:pPr marL="0" indent="0" latinLnBrk="0">
              <a:buNone/>
            </a:pPr>
            <a:r>
              <a:rPr lang="en-US" sz="1200" dirty="0" smtClean="0">
                <a:latin typeface="Arial" pitchFamily="34" charset="0"/>
                <a:cs typeface="Arial" pitchFamily="34" charset="0"/>
              </a:rPr>
              <a:t>By leveraging these insights, businesses can tailor their products, services, and marketing strategies to better meet the needs of different customer segments, ultimately driving customer satisfaction, loyalty, and revenue growth.</a:t>
            </a:r>
          </a:p>
          <a:p>
            <a:pPr marL="0" indent="0" latinLnBrk="0">
              <a:buNone/>
            </a:pPr>
            <a:endParaRPr lang="en-US" sz="1100" b="1" dirty="0">
              <a:latin typeface="Arial" pitchFamily="34" charset="0"/>
              <a:cs typeface="Arial" pitchFamily="34" charset="0"/>
            </a:endParaRPr>
          </a:p>
        </p:txBody>
      </p:sp>
      <p:cxnSp>
        <p:nvCxnSpPr>
          <p:cNvPr id="4" name="직선 연결선 3"/>
          <p:cNvCxnSpPr/>
          <p:nvPr/>
        </p:nvCxnSpPr>
        <p:spPr>
          <a:xfrm rot="16200000" flipH="1">
            <a:off x="-1711369" y="2574925"/>
            <a:ext cx="4135784" cy="12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714348" y="0"/>
            <a:ext cx="8429652" cy="18573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a:xfrm>
            <a:off x="342928" y="857244"/>
            <a:ext cx="8229600" cy="857250"/>
          </a:xfrm>
        </p:spPr>
        <p:txBody>
          <a:bodyPr>
            <a:normAutofit/>
          </a:bodyPr>
          <a:lstStyle/>
          <a:p>
            <a:r>
              <a:rPr lang="en-US" altLang="ko-KR" sz="4000" b="1" dirty="0" smtClean="0">
                <a:latin typeface="Times New Roman" pitchFamily="18" charset="0"/>
                <a:cs typeface="Times New Roman" pitchFamily="18" charset="0"/>
              </a:rPr>
              <a:t>Thank you</a:t>
            </a:r>
            <a:endParaRPr lang="ko-KR" altLang="en-US" sz="4000" b="1" dirty="0">
              <a:latin typeface="Times New Roman" pitchFamily="18" charset="0"/>
              <a:cs typeface="Times New Roman" pitchFamily="18" charset="0"/>
            </a:endParaRPr>
          </a:p>
        </p:txBody>
      </p:sp>
      <p:sp>
        <p:nvSpPr>
          <p:cNvPr id="3" name="내용 개체 틀 2"/>
          <p:cNvSpPr>
            <a:spLocks noGrp="1"/>
          </p:cNvSpPr>
          <p:nvPr>
            <p:ph idx="1"/>
          </p:nvPr>
        </p:nvSpPr>
        <p:spPr>
          <a:xfrm>
            <a:off x="1071538" y="2391988"/>
            <a:ext cx="6758006" cy="2322902"/>
          </a:xfrm>
        </p:spPr>
        <p:txBody>
          <a:bodyPr>
            <a:normAutofit/>
          </a:bodyPr>
          <a:lstStyle/>
          <a:p>
            <a:r>
              <a:rPr lang="en-US" altLang="ko-KR" sz="1400" dirty="0" smtClean="0">
                <a:latin typeface="Arial" pitchFamily="34" charset="0"/>
                <a:ea typeface="Arial Unicode MS" pitchFamily="50" charset="-127"/>
                <a:cs typeface="Arial" pitchFamily="34" charset="0"/>
              </a:rPr>
              <a:t>Link to Original Dataset: https:</a:t>
            </a:r>
          </a:p>
          <a:p>
            <a:pPr marL="365760" indent="0">
              <a:buNone/>
            </a:pPr>
            <a:r>
              <a:rPr lang="en-US" altLang="ko-KR" sz="1100" dirty="0" smtClean="0">
                <a:latin typeface="Arial" pitchFamily="34" charset="0"/>
                <a:ea typeface="Arial Unicode MS" pitchFamily="50" charset="-127"/>
                <a:cs typeface="Arial" pitchFamily="34" charset="0"/>
                <a:hlinkClick r:id="rId2"/>
              </a:rPr>
              <a:t>www.kaggle.com/datasets/anmolkumar/health-insurance-cross-sell-prediction/data?select=train.csv</a:t>
            </a:r>
            <a:r>
              <a:rPr lang="en-US" altLang="ko-KR" sz="1100" dirty="0" smtClean="0">
                <a:latin typeface="Arial" pitchFamily="34" charset="0"/>
                <a:ea typeface="Arial Unicode MS" pitchFamily="50" charset="-127"/>
                <a:cs typeface="Arial" pitchFamily="34" charset="0"/>
              </a:rPr>
              <a:t> </a:t>
            </a:r>
          </a:p>
          <a:p>
            <a:pPr>
              <a:buNone/>
            </a:pPr>
            <a:endParaRPr lang="en-US" altLang="ko-KR" sz="1400" dirty="0" smtClean="0">
              <a:latin typeface="Arial" pitchFamily="34" charset="0"/>
              <a:ea typeface="Arial Unicode MS" pitchFamily="50" charset="-127"/>
              <a:cs typeface="Arial" pitchFamily="34" charset="0"/>
            </a:endParaRPr>
          </a:p>
          <a:p>
            <a:r>
              <a:rPr lang="en-US" altLang="ko-KR" sz="1400" dirty="0" err="1" smtClean="0">
                <a:latin typeface="Arial" pitchFamily="34" charset="0"/>
                <a:ea typeface="Arial Unicode MS" pitchFamily="50" charset="-127"/>
                <a:cs typeface="Arial" pitchFamily="34" charset="0"/>
              </a:rPr>
              <a:t>Github</a:t>
            </a:r>
            <a:r>
              <a:rPr lang="en-US" altLang="ko-KR" sz="1400" dirty="0" smtClean="0">
                <a:latin typeface="Arial" pitchFamily="34" charset="0"/>
                <a:ea typeface="Arial Unicode MS" pitchFamily="50" charset="-127"/>
                <a:cs typeface="Arial" pitchFamily="34" charset="0"/>
              </a:rPr>
              <a:t> Link for code, resources and more information: </a:t>
            </a:r>
          </a:p>
          <a:p>
            <a:pPr marL="365760" indent="0">
              <a:buNone/>
            </a:pPr>
            <a:r>
              <a:rPr lang="en-US" altLang="ko-KR" sz="1100" dirty="0" smtClean="0">
                <a:latin typeface="Arial" pitchFamily="34" charset="0"/>
                <a:ea typeface="Arial Unicode MS" pitchFamily="50" charset="-127"/>
                <a:cs typeface="Arial" pitchFamily="34" charset="0"/>
                <a:hlinkClick r:id="rId3"/>
              </a:rPr>
              <a:t>https://github.com/bebe5004/Eunbin-Yoo-s-Portfolio/tree/main/Car%20Insurance%20Customer%20Segmentation%20Analysis</a:t>
            </a:r>
            <a:r>
              <a:rPr lang="en-US" altLang="ko-KR" sz="1100" dirty="0" smtClean="0">
                <a:latin typeface="Arial" pitchFamily="34" charset="0"/>
                <a:ea typeface="Arial Unicode MS" pitchFamily="50" charset="-127"/>
                <a:cs typeface="Arial" pitchFamily="34" charset="0"/>
              </a:rPr>
              <a:t> </a:t>
            </a:r>
          </a:p>
          <a:p>
            <a:pPr marL="365760" indent="0">
              <a:buNone/>
            </a:pPr>
            <a:endParaRPr lang="en-US" altLang="ko-KR" sz="1400" dirty="0" smtClean="0">
              <a:latin typeface="Arial" pitchFamily="34" charset="0"/>
              <a:ea typeface="Arial Unicode MS" pitchFamily="50" charset="-127"/>
              <a:cs typeface="Arial" pitchFamily="34" charset="0"/>
            </a:endParaRPr>
          </a:p>
          <a:p>
            <a:r>
              <a:rPr lang="en-US" altLang="ko-KR" sz="1400" dirty="0" err="1" smtClean="0">
                <a:latin typeface="Arial" pitchFamily="34" charset="0"/>
                <a:ea typeface="Arial Unicode MS" pitchFamily="50" charset="-127"/>
                <a:cs typeface="Arial" pitchFamily="34" charset="0"/>
              </a:rPr>
              <a:t>Github</a:t>
            </a:r>
            <a:r>
              <a:rPr lang="en-US" altLang="ko-KR" sz="1400" dirty="0" smtClean="0">
                <a:latin typeface="Arial" pitchFamily="34" charset="0"/>
                <a:ea typeface="Arial Unicode MS" pitchFamily="50" charset="-127"/>
                <a:cs typeface="Arial" pitchFamily="34" charset="0"/>
              </a:rPr>
              <a:t> page for more projects: </a:t>
            </a:r>
          </a:p>
          <a:p>
            <a:pPr marL="365760" indent="0">
              <a:buNone/>
            </a:pPr>
            <a:r>
              <a:rPr lang="en-US" altLang="ko-KR" sz="1100" dirty="0" smtClean="0">
                <a:latin typeface="Arial" pitchFamily="34" charset="0"/>
                <a:ea typeface="Arial Unicode MS" pitchFamily="50" charset="-127"/>
                <a:cs typeface="Arial" pitchFamily="34" charset="0"/>
                <a:hlinkClick r:id="rId4"/>
              </a:rPr>
              <a:t>https://github.com/bebe5004/Eunbin-Yoo-s-Portfolio/tree/main?tab=readme-ov-file#readme</a:t>
            </a:r>
            <a:r>
              <a:rPr lang="en-US" altLang="ko-KR" sz="1100" dirty="0" smtClean="0">
                <a:latin typeface="Arial" pitchFamily="34" charset="0"/>
                <a:ea typeface="Arial Unicode MS" pitchFamily="50" charset="-127"/>
                <a:cs typeface="Arial" pitchFamily="34" charset="0"/>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모서리가 둥근 직사각형 6"/>
          <p:cNvSpPr/>
          <p:nvPr/>
        </p:nvSpPr>
        <p:spPr>
          <a:xfrm>
            <a:off x="714348" y="2500312"/>
            <a:ext cx="7715304" cy="2143140"/>
          </a:xfrm>
          <a:prstGeom prst="round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a:bodyPr>
          <a:lstStyle/>
          <a:p>
            <a:pPr algn="l"/>
            <a:r>
              <a:rPr lang="en-US" altLang="ko-KR" sz="3200" b="1" dirty="0" smtClean="0">
                <a:latin typeface="Times New Roman" pitchFamily="18" charset="0"/>
                <a:cs typeface="Times New Roman" pitchFamily="18" charset="0"/>
              </a:rPr>
              <a:t>Problem Statement</a:t>
            </a:r>
            <a:endParaRPr lang="ko-KR" altLang="en-US" sz="3200" b="1" dirty="0">
              <a:latin typeface="Times New Roman" pitchFamily="18" charset="0"/>
              <a:cs typeface="Times New Roman" pitchFamily="18" charset="0"/>
            </a:endParaRPr>
          </a:p>
        </p:txBody>
      </p:sp>
      <p:sp>
        <p:nvSpPr>
          <p:cNvPr id="3" name="내용 개체 틀 2"/>
          <p:cNvSpPr>
            <a:spLocks noGrp="1"/>
          </p:cNvSpPr>
          <p:nvPr>
            <p:ph idx="1"/>
          </p:nvPr>
        </p:nvSpPr>
        <p:spPr>
          <a:xfrm>
            <a:off x="714348" y="1071552"/>
            <a:ext cx="7858180" cy="1514475"/>
          </a:xfrm>
        </p:spPr>
        <p:txBody>
          <a:bodyPr>
            <a:noAutofit/>
          </a:bodyPr>
          <a:lstStyle/>
          <a:p>
            <a:pPr marL="0" indent="0" latinLnBrk="0">
              <a:buNone/>
            </a:pPr>
            <a:r>
              <a:rPr lang="en-US" sz="1400" dirty="0">
                <a:latin typeface="Arial" pitchFamily="34" charset="0"/>
                <a:cs typeface="Arial" pitchFamily="34" charset="0"/>
              </a:rPr>
              <a:t>A</a:t>
            </a:r>
            <a:r>
              <a:rPr lang="en-US" sz="1400" dirty="0" smtClean="0">
                <a:latin typeface="Arial" pitchFamily="34" charset="0"/>
                <a:cs typeface="Arial" pitchFamily="34" charset="0"/>
              </a:rPr>
              <a:t>n insurance company seeks to expand its offerings by introducing vehicle insurance to its existing health insurance customers. The project aims to identify and analyze distinct segments of health insurance customers who show interest in car insurance, in order to tailor marketing strategies and optimize customer engagement.</a:t>
            </a:r>
          </a:p>
          <a:p>
            <a:pPr indent="0" latinLnBrk="0">
              <a:lnSpc>
                <a:spcPct val="150000"/>
              </a:lnSpc>
              <a:buNone/>
            </a:pPr>
            <a:endParaRPr lang="en-US" sz="1400" dirty="0" smtClean="0">
              <a:latin typeface="Arial" pitchFamily="34" charset="0"/>
              <a:cs typeface="Arial" pitchFamily="34" charset="0"/>
            </a:endParaRPr>
          </a:p>
        </p:txBody>
      </p:sp>
      <p:sp>
        <p:nvSpPr>
          <p:cNvPr id="9" name="내용 개체 틀 2"/>
          <p:cNvSpPr txBox="1">
            <a:spLocks/>
          </p:cNvSpPr>
          <p:nvPr/>
        </p:nvSpPr>
        <p:spPr>
          <a:xfrm>
            <a:off x="571472" y="2643188"/>
            <a:ext cx="7715304" cy="1000132"/>
          </a:xfrm>
          <a:prstGeom prst="rect">
            <a:avLst/>
          </a:prstGeom>
          <a:ln>
            <a:noFill/>
          </a:ln>
        </p:spPr>
        <p:txBody>
          <a:bodyPr vert="horz" lIns="91440" tIns="45720" rIns="91440" bIns="45720" rtlCol="0">
            <a:noAutofit/>
          </a:bodyPr>
          <a:lstStyle/>
          <a:p>
            <a:pPr marL="342900" marR="0" lvl="0" indent="0" algn="l" defTabSz="914400" rtl="0" eaLnBrk="1" fontAlgn="auto" latinLnBrk="0" hangingPunct="1">
              <a:lnSpc>
                <a:spcPct val="15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Project</a:t>
            </a:r>
            <a:r>
              <a:rPr kumimoji="0" lang="en-US" sz="1600" b="1"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Task:</a:t>
            </a:r>
          </a:p>
          <a:p>
            <a:pPr marL="342900" latinLnBrk="0">
              <a:lnSpc>
                <a:spcPct val="150000"/>
              </a:lnSpc>
              <a:spcBef>
                <a:spcPct val="20000"/>
              </a:spcBef>
              <a:defRPr/>
            </a:pPr>
            <a:r>
              <a:rPr lang="en-US" sz="1400" dirty="0" smtClean="0">
                <a:latin typeface="Arial" pitchFamily="34" charset="0"/>
                <a:cs typeface="Arial" pitchFamily="34" charset="0"/>
              </a:rPr>
              <a:t>The goal of this project is to conduct K-means clustering on different subsets of dataset to determine the optimal number of clusters among health insurance customers interested in car insurance. The project also aims to derive insights from the data that can be used to inform business decisions.</a:t>
            </a:r>
            <a:endParaRPr kumimoji="0" lang="ko-KR" alt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cxnSp>
        <p:nvCxnSpPr>
          <p:cNvPr id="13" name="직선 연결선 12"/>
          <p:cNvCxnSpPr/>
          <p:nvPr/>
        </p:nvCxnSpPr>
        <p:spPr>
          <a:xfrm rot="16200000" flipH="1">
            <a:off x="-604080" y="1467636"/>
            <a:ext cx="1921206" cy="12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모서리가 둥근 직사각형 8"/>
          <p:cNvSpPr/>
          <p:nvPr/>
        </p:nvSpPr>
        <p:spPr>
          <a:xfrm>
            <a:off x="642910" y="1071552"/>
            <a:ext cx="3786214" cy="2071702"/>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a:bodyPr>
          <a:lstStyle/>
          <a:p>
            <a:pPr algn="l"/>
            <a:r>
              <a:rPr lang="en-US" altLang="ko-KR" sz="3200" b="1" dirty="0" smtClean="0">
                <a:latin typeface="Times New Roman" pitchFamily="18" charset="0"/>
                <a:cs typeface="Times New Roman" pitchFamily="18" charset="0"/>
              </a:rPr>
              <a:t>Dataset Used</a:t>
            </a:r>
            <a:endParaRPr lang="ko-KR" altLang="en-US" sz="3200"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t="8022"/>
          <a:stretch>
            <a:fillRect/>
          </a:stretch>
        </p:blipFill>
        <p:spPr bwMode="auto">
          <a:xfrm>
            <a:off x="4765445" y="1293327"/>
            <a:ext cx="3521331" cy="1793411"/>
          </a:xfrm>
          <a:prstGeom prst="rect">
            <a:avLst/>
          </a:prstGeom>
          <a:noFill/>
          <a:ln w="9525">
            <a:noFill/>
            <a:miter lim="800000"/>
            <a:headEnd/>
            <a:tailEnd/>
          </a:ln>
          <a:effectLst/>
        </p:spPr>
      </p:pic>
      <p:sp>
        <p:nvSpPr>
          <p:cNvPr id="6" name="제목 1"/>
          <p:cNvSpPr txBox="1">
            <a:spLocks/>
          </p:cNvSpPr>
          <p:nvPr/>
        </p:nvSpPr>
        <p:spPr>
          <a:xfrm>
            <a:off x="4765446" y="714362"/>
            <a:ext cx="2071702" cy="857250"/>
          </a:xfrm>
          <a:prstGeom prst="rect">
            <a:avLst/>
          </a:prstGeom>
        </p:spPr>
        <p:txBody>
          <a:bodyPr vert="horz" lIns="91440" tIns="45720" rIns="91440" bIns="45720" rtlCol="0" anchor="ctr">
            <a:normAutofit/>
          </a:bodyPr>
          <a:lstStyle/>
          <a:p>
            <a:pPr marL="0" marR="0" lvl="0" indent="0" algn="l" defTabSz="914400" rtl="0" eaLnBrk="1" fontAlgn="auto" latinLnBrk="1" hangingPunct="1">
              <a:lnSpc>
                <a:spcPct val="100000"/>
              </a:lnSpc>
              <a:spcBef>
                <a:spcPct val="0"/>
              </a:spcBef>
              <a:spcAft>
                <a:spcPts val="0"/>
              </a:spcAft>
              <a:buClrTx/>
              <a:buSzTx/>
              <a:buFontTx/>
              <a:buNone/>
              <a:tabLst/>
              <a:defRPr/>
            </a:pPr>
            <a:r>
              <a:rPr kumimoji="0" lang="en-US" altLang="ko-KR"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Data Dictionary</a:t>
            </a:r>
            <a:endParaRPr kumimoji="0" lang="ko-KR" altLang="en-US"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8" name="내용 개체 틀 2"/>
          <p:cNvSpPr>
            <a:spLocks noGrp="1"/>
          </p:cNvSpPr>
          <p:nvPr>
            <p:ph idx="1"/>
          </p:nvPr>
        </p:nvSpPr>
        <p:spPr>
          <a:xfrm>
            <a:off x="571472" y="1293327"/>
            <a:ext cx="3857652" cy="2492869"/>
          </a:xfrm>
          <a:ln>
            <a:noFill/>
          </a:ln>
        </p:spPr>
        <p:txBody>
          <a:bodyPr>
            <a:normAutofit/>
          </a:bodyPr>
          <a:lstStyle/>
          <a:p>
            <a:pPr indent="-182880" latinLnBrk="0">
              <a:lnSpc>
                <a:spcPct val="150000"/>
              </a:lnSpc>
            </a:pPr>
            <a:r>
              <a:rPr lang="en-US" sz="1100" dirty="0" smtClean="0">
                <a:latin typeface="Arial" pitchFamily="34" charset="0"/>
                <a:cs typeface="Arial" pitchFamily="34" charset="0"/>
              </a:rPr>
              <a:t>The dataset used in this project is “Health Insurance Cross Sell dataset” uploaded on </a:t>
            </a:r>
            <a:r>
              <a:rPr lang="en-US" sz="1100" dirty="0" err="1" smtClean="0">
                <a:latin typeface="Arial" pitchFamily="34" charset="0"/>
                <a:cs typeface="Arial" pitchFamily="34" charset="0"/>
              </a:rPr>
              <a:t>Kaggle</a:t>
            </a:r>
            <a:r>
              <a:rPr lang="en-US" sz="1100" dirty="0" smtClean="0">
                <a:latin typeface="Arial" pitchFamily="34" charset="0"/>
                <a:cs typeface="Arial" pitchFamily="34" charset="0"/>
              </a:rPr>
              <a:t> under a public domain. </a:t>
            </a:r>
          </a:p>
          <a:p>
            <a:pPr indent="-182880" latinLnBrk="0">
              <a:lnSpc>
                <a:spcPct val="150000"/>
              </a:lnSpc>
            </a:pPr>
            <a:r>
              <a:rPr lang="en-US" sz="1100" dirty="0" smtClean="0">
                <a:latin typeface="Arial" pitchFamily="34" charset="0"/>
                <a:cs typeface="Arial" pitchFamily="34" charset="0"/>
              </a:rPr>
              <a:t>This dataset involves information about demographics, vehicles and insurance policy. Each row represents a health insurance customer.</a:t>
            </a:r>
          </a:p>
        </p:txBody>
      </p:sp>
      <p:cxnSp>
        <p:nvCxnSpPr>
          <p:cNvPr id="10" name="직선 연결선 9"/>
          <p:cNvCxnSpPr/>
          <p:nvPr/>
        </p:nvCxnSpPr>
        <p:spPr>
          <a:xfrm rot="16200000" flipH="1">
            <a:off x="38862" y="824694"/>
            <a:ext cx="635322" cy="12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21505" name="Picture 1"/>
          <p:cNvPicPr>
            <a:picLocks noChangeAspect="1" noChangeArrowheads="1"/>
          </p:cNvPicPr>
          <p:nvPr/>
        </p:nvPicPr>
        <p:blipFill>
          <a:blip r:embed="rId3"/>
          <a:srcRect/>
          <a:stretch>
            <a:fillRect/>
          </a:stretch>
        </p:blipFill>
        <p:spPr bwMode="auto">
          <a:xfrm>
            <a:off x="857224" y="3513148"/>
            <a:ext cx="7429552" cy="1137765"/>
          </a:xfrm>
          <a:prstGeom prst="rect">
            <a:avLst/>
          </a:prstGeom>
          <a:noFill/>
          <a:ln w="9525">
            <a:noFill/>
            <a:miter lim="800000"/>
            <a:headEnd/>
            <a:tailEnd/>
          </a:ln>
          <a:effectLst/>
        </p:spPr>
      </p:pic>
      <p:sp>
        <p:nvSpPr>
          <p:cNvPr id="11" name="제목 1"/>
          <p:cNvSpPr txBox="1">
            <a:spLocks/>
          </p:cNvSpPr>
          <p:nvPr/>
        </p:nvSpPr>
        <p:spPr>
          <a:xfrm>
            <a:off x="857224" y="2928946"/>
            <a:ext cx="2071702" cy="857250"/>
          </a:xfrm>
          <a:prstGeom prst="rect">
            <a:avLst/>
          </a:prstGeom>
        </p:spPr>
        <p:txBody>
          <a:bodyPr vert="horz" lIns="91440" tIns="45720" rIns="91440" bIns="45720" rtlCol="0" anchor="ctr">
            <a:normAutofit/>
          </a:bodyPr>
          <a:lstStyle/>
          <a:p>
            <a:pPr marL="0" marR="0" lvl="0" indent="0" algn="l" defTabSz="914400" rtl="0" eaLnBrk="1" fontAlgn="auto" latinLnBrk="1" hangingPunct="1">
              <a:lnSpc>
                <a:spcPct val="100000"/>
              </a:lnSpc>
              <a:spcBef>
                <a:spcPct val="0"/>
              </a:spcBef>
              <a:spcAft>
                <a:spcPts val="0"/>
              </a:spcAft>
              <a:buClrTx/>
              <a:buSzTx/>
              <a:buFontTx/>
              <a:buNone/>
              <a:tabLst/>
              <a:defRPr/>
            </a:pPr>
            <a:r>
              <a:rPr kumimoji="0" lang="en-US" altLang="ko-KR"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Data Head</a:t>
            </a:r>
            <a:endParaRPr kumimoji="0" lang="ko-KR" altLang="en-US"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algn="l"/>
            <a:r>
              <a:rPr lang="en-US" altLang="ko-KR" sz="3200" b="1" dirty="0" smtClean="0">
                <a:latin typeface="Times New Roman" pitchFamily="18" charset="0"/>
                <a:cs typeface="Times New Roman" pitchFamily="18" charset="0"/>
              </a:rPr>
              <a:t>Approach</a:t>
            </a:r>
          </a:p>
        </p:txBody>
      </p:sp>
      <p:sp>
        <p:nvSpPr>
          <p:cNvPr id="3" name="내용 개체 틀 2"/>
          <p:cNvSpPr>
            <a:spLocks noGrp="1"/>
          </p:cNvSpPr>
          <p:nvPr>
            <p:ph idx="1"/>
          </p:nvPr>
        </p:nvSpPr>
        <p:spPr>
          <a:xfrm>
            <a:off x="457200" y="1071552"/>
            <a:ext cx="8031600" cy="3394472"/>
          </a:xfrm>
        </p:spPr>
        <p:txBody>
          <a:bodyPr>
            <a:noAutofit/>
          </a:bodyPr>
          <a:lstStyle/>
          <a:p>
            <a:pPr latinLnBrk="0">
              <a:lnSpc>
                <a:spcPct val="160000"/>
              </a:lnSpc>
              <a:buNone/>
            </a:pPr>
            <a:r>
              <a:rPr lang="en-US" sz="1200" dirty="0" smtClean="0">
                <a:latin typeface="Arial" pitchFamily="34" charset="0"/>
                <a:cs typeface="Arial" pitchFamily="34" charset="0"/>
              </a:rPr>
              <a:t>The project involves these steps:</a:t>
            </a:r>
          </a:p>
          <a:p>
            <a:pPr latinLnBrk="0">
              <a:lnSpc>
                <a:spcPct val="160000"/>
              </a:lnSpc>
              <a:buNone/>
            </a:pPr>
            <a:endParaRPr lang="en-US" sz="1400" dirty="0" smtClean="0">
              <a:latin typeface="Arial" pitchFamily="34" charset="0"/>
              <a:cs typeface="Arial" pitchFamily="34" charset="0"/>
            </a:endParaRPr>
          </a:p>
          <a:p>
            <a:pPr marL="857250" lvl="1" indent="-457200" latinLnBrk="0">
              <a:lnSpc>
                <a:spcPct val="160000"/>
              </a:lnSpc>
              <a:buFont typeface="+mj-lt"/>
              <a:buAutoNum type="arabicPeriod"/>
            </a:pPr>
            <a:r>
              <a:rPr lang="en-US" sz="1400" b="1" dirty="0" smtClean="0">
                <a:latin typeface="Arial" pitchFamily="34" charset="0"/>
                <a:cs typeface="Arial" pitchFamily="34" charset="0"/>
              </a:rPr>
              <a:t>Data Pre-processing</a:t>
            </a:r>
            <a:endParaRPr lang="en-US" sz="1400" dirty="0" smtClean="0">
              <a:latin typeface="Arial" pitchFamily="34" charset="0"/>
              <a:cs typeface="Arial" pitchFamily="34" charset="0"/>
            </a:endParaRPr>
          </a:p>
          <a:p>
            <a:pPr marL="914400" lvl="1" indent="0" latinLnBrk="0">
              <a:buNone/>
            </a:pPr>
            <a:r>
              <a:rPr lang="en-US" sz="1100" dirty="0" smtClean="0">
                <a:latin typeface="Arial" pitchFamily="34" charset="0"/>
                <a:cs typeface="Arial" pitchFamily="34" charset="0"/>
              </a:rPr>
              <a:t>Data cleaning, handling missing values, feature scaling, </a:t>
            </a:r>
            <a:r>
              <a:rPr lang="en-US" sz="1100" dirty="0" smtClean="0">
                <a:latin typeface="Arial" pitchFamily="34" charset="0"/>
                <a:cs typeface="Arial" pitchFamily="34" charset="0"/>
              </a:rPr>
              <a:t>encoding </a:t>
            </a:r>
            <a:r>
              <a:rPr lang="en-US" sz="1100" dirty="0" smtClean="0">
                <a:latin typeface="Arial" pitchFamily="34" charset="0"/>
                <a:cs typeface="Arial" pitchFamily="34" charset="0"/>
              </a:rPr>
              <a:t>categorical variables, </a:t>
            </a:r>
            <a:r>
              <a:rPr lang="en-US" sz="1100" dirty="0" smtClean="0">
                <a:latin typeface="Arial" pitchFamily="34" charset="0"/>
                <a:cs typeface="Arial" pitchFamily="34" charset="0"/>
              </a:rPr>
              <a:t>and subset </a:t>
            </a:r>
            <a:r>
              <a:rPr lang="en-US" sz="1100" dirty="0" smtClean="0">
                <a:latin typeface="Arial" pitchFamily="34" charset="0"/>
                <a:cs typeface="Arial" pitchFamily="34" charset="0"/>
              </a:rPr>
              <a:t>dataset by variables</a:t>
            </a:r>
            <a:endParaRPr lang="en-US" sz="1400" dirty="0" smtClean="0">
              <a:latin typeface="Arial" pitchFamily="34" charset="0"/>
              <a:cs typeface="Arial" pitchFamily="34" charset="0"/>
            </a:endParaRPr>
          </a:p>
          <a:p>
            <a:pPr marL="857250" lvl="1" indent="-457200" latinLnBrk="0">
              <a:lnSpc>
                <a:spcPct val="160000"/>
              </a:lnSpc>
              <a:buFont typeface="+mj-lt"/>
              <a:buAutoNum type="arabicPeriod"/>
            </a:pPr>
            <a:r>
              <a:rPr lang="en-US" sz="1400" b="1" dirty="0" smtClean="0">
                <a:latin typeface="Arial" pitchFamily="34" charset="0"/>
                <a:cs typeface="Arial" pitchFamily="34" charset="0"/>
              </a:rPr>
              <a:t>Principal Component Analysis</a:t>
            </a:r>
            <a:r>
              <a:rPr lang="en-US" sz="1400" dirty="0" smtClean="0">
                <a:latin typeface="Arial" pitchFamily="34" charset="0"/>
                <a:cs typeface="Arial" pitchFamily="34" charset="0"/>
              </a:rPr>
              <a:t> </a:t>
            </a:r>
            <a:r>
              <a:rPr lang="en-US" sz="1400" b="1" dirty="0" smtClean="0">
                <a:latin typeface="Arial" pitchFamily="34" charset="0"/>
                <a:cs typeface="Arial" pitchFamily="34" charset="0"/>
              </a:rPr>
              <a:t>(PCA)</a:t>
            </a:r>
            <a:endParaRPr lang="en-US" sz="1400" dirty="0" smtClean="0">
              <a:latin typeface="Arial" pitchFamily="34" charset="0"/>
              <a:cs typeface="Arial" pitchFamily="34" charset="0"/>
            </a:endParaRPr>
          </a:p>
          <a:p>
            <a:pPr marL="914400" lvl="1" indent="0" latinLnBrk="0">
              <a:buNone/>
            </a:pPr>
            <a:r>
              <a:rPr lang="en-US" sz="1100" dirty="0" smtClean="0">
                <a:latin typeface="Arial" pitchFamily="34" charset="0"/>
                <a:cs typeface="Arial" pitchFamily="34" charset="0"/>
              </a:rPr>
              <a:t>Dimension reduction </a:t>
            </a:r>
            <a:r>
              <a:rPr lang="en-US" sz="1100" dirty="0" smtClean="0">
                <a:latin typeface="Arial" pitchFamily="34" charset="0"/>
                <a:cs typeface="Arial" pitchFamily="34" charset="0"/>
              </a:rPr>
              <a:t>using Principal Component Analysis</a:t>
            </a:r>
            <a:endParaRPr lang="en-US" sz="1400" dirty="0" smtClean="0">
              <a:latin typeface="Arial" pitchFamily="34" charset="0"/>
              <a:cs typeface="Arial" pitchFamily="34" charset="0"/>
            </a:endParaRPr>
          </a:p>
          <a:p>
            <a:pPr marL="857250" lvl="1" indent="-457200" latinLnBrk="0">
              <a:lnSpc>
                <a:spcPct val="160000"/>
              </a:lnSpc>
              <a:buFont typeface="+mj-lt"/>
              <a:buAutoNum type="arabicPeriod"/>
            </a:pPr>
            <a:r>
              <a:rPr lang="en-US" sz="1400" b="1" dirty="0" smtClean="0">
                <a:latin typeface="Arial" pitchFamily="34" charset="0"/>
                <a:cs typeface="Arial" pitchFamily="34" charset="0"/>
              </a:rPr>
              <a:t>Cluster Analysis</a:t>
            </a:r>
            <a:endParaRPr lang="en-US" sz="1400" dirty="0" smtClean="0">
              <a:latin typeface="Arial" pitchFamily="34" charset="0"/>
              <a:cs typeface="Arial" pitchFamily="34" charset="0"/>
            </a:endParaRPr>
          </a:p>
          <a:p>
            <a:pPr marL="914400" lvl="1" indent="0" latinLnBrk="0">
              <a:buNone/>
            </a:pPr>
            <a:r>
              <a:rPr lang="en-US" sz="1100" dirty="0" smtClean="0">
                <a:latin typeface="Arial" pitchFamily="34" charset="0"/>
                <a:cs typeface="Arial" pitchFamily="34" charset="0"/>
              </a:rPr>
              <a:t>K-means clustering on two different subsets of dataset (business and demographics), Within Clusters Sum of Square (WCSS), Silhouette score</a:t>
            </a:r>
            <a:endParaRPr lang="en-US" sz="1400" dirty="0" smtClean="0">
              <a:latin typeface="Arial" pitchFamily="34" charset="0"/>
              <a:cs typeface="Arial" pitchFamily="34" charset="0"/>
            </a:endParaRPr>
          </a:p>
          <a:p>
            <a:pPr marL="857250" lvl="1" indent="-457200" latinLnBrk="0">
              <a:lnSpc>
                <a:spcPct val="160000"/>
              </a:lnSpc>
              <a:buFont typeface="+mj-lt"/>
              <a:buAutoNum type="arabicPeriod"/>
            </a:pPr>
            <a:r>
              <a:rPr lang="en-US" sz="1400" b="1" dirty="0" smtClean="0">
                <a:latin typeface="Arial" pitchFamily="34" charset="0"/>
                <a:cs typeface="Arial" pitchFamily="34" charset="0"/>
              </a:rPr>
              <a:t>Segmentation Analysis</a:t>
            </a:r>
          </a:p>
          <a:p>
            <a:pPr marL="914400" lvl="1" indent="0" latinLnBrk="0">
              <a:lnSpc>
                <a:spcPct val="150000"/>
              </a:lnSpc>
              <a:buNone/>
            </a:pPr>
            <a:r>
              <a:rPr lang="en-US" sz="1100" dirty="0" smtClean="0">
                <a:latin typeface="Arial" pitchFamily="34" charset="0"/>
                <a:cs typeface="Arial" pitchFamily="34" charset="0"/>
              </a:rPr>
              <a:t>Define and visualize segments, and derive actionable insights</a:t>
            </a:r>
            <a:endParaRPr lang="en-US" sz="1400" dirty="0" smtClean="0">
              <a:latin typeface="Arial" pitchFamily="34" charset="0"/>
              <a:cs typeface="Arial" pitchFamily="34" charset="0"/>
            </a:endParaRPr>
          </a:p>
        </p:txBody>
      </p:sp>
      <p:cxnSp>
        <p:nvCxnSpPr>
          <p:cNvPr id="7" name="직선 연결선 6"/>
          <p:cNvCxnSpPr/>
          <p:nvPr/>
        </p:nvCxnSpPr>
        <p:spPr>
          <a:xfrm rot="5400000">
            <a:off x="-180691" y="1042659"/>
            <a:ext cx="107157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타원 7"/>
          <p:cNvSpPr/>
          <p:nvPr/>
        </p:nvSpPr>
        <p:spPr>
          <a:xfrm>
            <a:off x="857224" y="1857370"/>
            <a:ext cx="285752" cy="2857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latin typeface="Times New Roman" pitchFamily="18" charset="0"/>
                <a:cs typeface="Times New Roman" pitchFamily="18" charset="0"/>
              </a:rPr>
              <a:t>1</a:t>
            </a:r>
            <a:endParaRPr lang="ko-KR" altLang="en-US" dirty="0">
              <a:latin typeface="Times New Roman" pitchFamily="18" charset="0"/>
              <a:cs typeface="Times New Roman" pitchFamily="18" charset="0"/>
            </a:endParaRPr>
          </a:p>
        </p:txBody>
      </p:sp>
      <p:sp>
        <p:nvSpPr>
          <p:cNvPr id="9" name="타원 8"/>
          <p:cNvSpPr/>
          <p:nvPr/>
        </p:nvSpPr>
        <p:spPr>
          <a:xfrm>
            <a:off x="857224" y="2571750"/>
            <a:ext cx="285752" cy="2857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latin typeface="Times New Roman" pitchFamily="18" charset="0"/>
                <a:cs typeface="Times New Roman" pitchFamily="18" charset="0"/>
              </a:rPr>
              <a:t>2</a:t>
            </a:r>
            <a:endParaRPr lang="ko-KR" altLang="en-US" dirty="0">
              <a:latin typeface="Times New Roman" pitchFamily="18" charset="0"/>
              <a:cs typeface="Times New Roman" pitchFamily="18" charset="0"/>
            </a:endParaRPr>
          </a:p>
        </p:txBody>
      </p:sp>
      <p:sp>
        <p:nvSpPr>
          <p:cNvPr id="10" name="타원 9"/>
          <p:cNvSpPr/>
          <p:nvPr/>
        </p:nvSpPr>
        <p:spPr>
          <a:xfrm>
            <a:off x="857224" y="3214692"/>
            <a:ext cx="285752" cy="2857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latin typeface="Times New Roman" pitchFamily="18" charset="0"/>
                <a:cs typeface="Times New Roman" pitchFamily="18" charset="0"/>
              </a:rPr>
              <a:t>3</a:t>
            </a:r>
            <a:endParaRPr lang="ko-KR" altLang="en-US" dirty="0">
              <a:latin typeface="Times New Roman" pitchFamily="18" charset="0"/>
              <a:cs typeface="Times New Roman" pitchFamily="18" charset="0"/>
            </a:endParaRPr>
          </a:p>
        </p:txBody>
      </p:sp>
      <p:sp>
        <p:nvSpPr>
          <p:cNvPr id="11" name="타원 10"/>
          <p:cNvSpPr/>
          <p:nvPr/>
        </p:nvSpPr>
        <p:spPr>
          <a:xfrm>
            <a:off x="857224" y="3929072"/>
            <a:ext cx="285752" cy="2857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latin typeface="Times New Roman" pitchFamily="18" charset="0"/>
                <a:cs typeface="Times New Roman" pitchFamily="18" charset="0"/>
              </a:rPr>
              <a:t>4</a:t>
            </a:r>
            <a:endParaRPr lang="ko-KR"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모서리가 둥근 직사각형 5"/>
          <p:cNvSpPr/>
          <p:nvPr/>
        </p:nvSpPr>
        <p:spPr>
          <a:xfrm>
            <a:off x="571472" y="2071684"/>
            <a:ext cx="3714776" cy="2608654"/>
          </a:xfrm>
          <a:prstGeom prst="round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a:bodyPr>
          <a:lstStyle/>
          <a:p>
            <a:pPr algn="l"/>
            <a:r>
              <a:rPr lang="en-US" altLang="ko-KR" sz="3200" b="1" dirty="0" smtClean="0">
                <a:latin typeface="Times New Roman" pitchFamily="18" charset="0"/>
                <a:cs typeface="Times New Roman" pitchFamily="18" charset="0"/>
              </a:rPr>
              <a:t>Cluster Analysis</a:t>
            </a:r>
          </a:p>
        </p:txBody>
      </p:sp>
      <p:sp>
        <p:nvSpPr>
          <p:cNvPr id="3" name="내용 개체 틀 2"/>
          <p:cNvSpPr>
            <a:spLocks noGrp="1"/>
          </p:cNvSpPr>
          <p:nvPr>
            <p:ph idx="1"/>
          </p:nvPr>
        </p:nvSpPr>
        <p:spPr>
          <a:xfrm>
            <a:off x="457200" y="785800"/>
            <a:ext cx="7972452" cy="428628"/>
          </a:xfrm>
        </p:spPr>
        <p:txBody>
          <a:bodyPr>
            <a:noAutofit/>
          </a:bodyPr>
          <a:lstStyle/>
          <a:p>
            <a:pPr latinLnBrk="0">
              <a:lnSpc>
                <a:spcPct val="160000"/>
              </a:lnSpc>
              <a:buNone/>
            </a:pPr>
            <a:r>
              <a:rPr lang="en-US" sz="1200" dirty="0" smtClean="0">
                <a:latin typeface="Arial" pitchFamily="34" charset="0"/>
                <a:cs typeface="Arial" pitchFamily="34" charset="0"/>
              </a:rPr>
              <a:t>The cluster analysis will be conducted on the two different subsets of dataset:</a:t>
            </a:r>
          </a:p>
        </p:txBody>
      </p:sp>
      <p:cxnSp>
        <p:nvCxnSpPr>
          <p:cNvPr id="7" name="직선 연결선 6"/>
          <p:cNvCxnSpPr/>
          <p:nvPr/>
        </p:nvCxnSpPr>
        <p:spPr>
          <a:xfrm rot="5400000">
            <a:off x="-180691" y="1042659"/>
            <a:ext cx="107157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모서리가 둥근 직사각형 8"/>
          <p:cNvSpPr/>
          <p:nvPr/>
        </p:nvSpPr>
        <p:spPr>
          <a:xfrm>
            <a:off x="4786314" y="2071684"/>
            <a:ext cx="3714776" cy="2571768"/>
          </a:xfrm>
          <a:prstGeom prst="round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내용 개체 틀 2"/>
          <p:cNvSpPr txBox="1">
            <a:spLocks/>
          </p:cNvSpPr>
          <p:nvPr/>
        </p:nvSpPr>
        <p:spPr>
          <a:xfrm>
            <a:off x="1643042" y="1428742"/>
            <a:ext cx="1928826" cy="428628"/>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60000"/>
              </a:lnSpc>
              <a:spcBef>
                <a:spcPct val="20000"/>
              </a:spcBef>
              <a:spcAft>
                <a:spcPts val="0"/>
              </a:spcAft>
              <a:buClrTx/>
              <a:buSzTx/>
              <a:buFont typeface="Arial" pitchFamily="34" charset="0"/>
              <a:buNone/>
              <a:tabLst/>
              <a:defRPr/>
            </a:pPr>
            <a:r>
              <a:rPr kumimoji="0" lang="en-US"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Business Cluster</a:t>
            </a:r>
          </a:p>
        </p:txBody>
      </p:sp>
      <p:sp>
        <p:nvSpPr>
          <p:cNvPr id="12" name="내용 개체 틀 2"/>
          <p:cNvSpPr txBox="1">
            <a:spLocks/>
          </p:cNvSpPr>
          <p:nvPr/>
        </p:nvSpPr>
        <p:spPr>
          <a:xfrm>
            <a:off x="857224" y="2143122"/>
            <a:ext cx="3286148" cy="428628"/>
          </a:xfrm>
          <a:prstGeom prst="rect">
            <a:avLst/>
          </a:prstGeom>
        </p:spPr>
        <p:txBody>
          <a:bodyPr vert="horz" lIns="91440" tIns="45720" rIns="91440" bIns="45720" rtlCol="0">
            <a:noAutofit/>
          </a:bodyPr>
          <a:lstStyle/>
          <a:p>
            <a:pPr lvl="0" latinLnBrk="0">
              <a:lnSpc>
                <a:spcPct val="150000"/>
              </a:lnSpc>
              <a:spcBef>
                <a:spcPct val="20000"/>
              </a:spcBef>
            </a:pPr>
            <a:r>
              <a:rPr lang="en-US" sz="1400" dirty="0" smtClean="0"/>
              <a:t>‘</a:t>
            </a:r>
            <a:r>
              <a:rPr lang="en-US" sz="1400" dirty="0" smtClean="0">
                <a:latin typeface="Arial" pitchFamily="34" charset="0"/>
                <a:cs typeface="Arial" pitchFamily="34" charset="0"/>
              </a:rPr>
              <a:t>Business cluster' covers the trends from four business related variables: </a:t>
            </a:r>
          </a:p>
          <a:p>
            <a:pPr lvl="0" indent="274320" latinLnBrk="0">
              <a:lnSpc>
                <a:spcPct val="150000"/>
              </a:lnSpc>
              <a:spcBef>
                <a:spcPct val="20000"/>
              </a:spcBef>
              <a:buFont typeface="Arial" pitchFamily="34" charset="0"/>
              <a:buChar char="•"/>
            </a:pPr>
            <a:r>
              <a:rPr lang="en-US" sz="1400" i="1" dirty="0" smtClean="0">
                <a:latin typeface="Arial" pitchFamily="34" charset="0"/>
                <a:cs typeface="Arial" pitchFamily="34" charset="0"/>
              </a:rPr>
              <a:t>Annual Premium</a:t>
            </a:r>
          </a:p>
          <a:p>
            <a:pPr lvl="0" indent="274320" latinLnBrk="0">
              <a:lnSpc>
                <a:spcPct val="150000"/>
              </a:lnSpc>
              <a:spcBef>
                <a:spcPct val="20000"/>
              </a:spcBef>
              <a:buFont typeface="Arial" pitchFamily="34" charset="0"/>
              <a:buChar char="•"/>
            </a:pPr>
            <a:r>
              <a:rPr lang="en-US" sz="1400" i="1" dirty="0" smtClean="0">
                <a:latin typeface="Arial" pitchFamily="34" charset="0"/>
                <a:cs typeface="Arial" pitchFamily="34" charset="0"/>
              </a:rPr>
              <a:t>Policy Sales Channel</a:t>
            </a:r>
          </a:p>
          <a:p>
            <a:pPr lvl="0" indent="274320" latinLnBrk="0">
              <a:lnSpc>
                <a:spcPct val="150000"/>
              </a:lnSpc>
              <a:spcBef>
                <a:spcPct val="20000"/>
              </a:spcBef>
              <a:buFont typeface="Arial" pitchFamily="34" charset="0"/>
              <a:buChar char="•"/>
            </a:pPr>
            <a:r>
              <a:rPr lang="en-US" sz="1400" i="1" dirty="0" smtClean="0">
                <a:latin typeface="Arial" pitchFamily="34" charset="0"/>
                <a:cs typeface="Arial" pitchFamily="34" charset="0"/>
              </a:rPr>
              <a:t>Vintage</a:t>
            </a:r>
          </a:p>
          <a:p>
            <a:pPr lvl="0" indent="274320" latinLnBrk="0">
              <a:lnSpc>
                <a:spcPct val="150000"/>
              </a:lnSpc>
              <a:spcBef>
                <a:spcPct val="20000"/>
              </a:spcBef>
              <a:buFont typeface="Arial" pitchFamily="34" charset="0"/>
              <a:buChar char="•"/>
            </a:pPr>
            <a:r>
              <a:rPr lang="en-US" sz="1400" i="1" dirty="0" smtClean="0">
                <a:latin typeface="Arial" pitchFamily="34" charset="0"/>
                <a:cs typeface="Arial" pitchFamily="34" charset="0"/>
              </a:rPr>
              <a:t>Region </a:t>
            </a:r>
            <a:r>
              <a:rPr lang="en-US" sz="1400" i="1" dirty="0" smtClean="0">
                <a:latin typeface="Arial" pitchFamily="34" charset="0"/>
                <a:cs typeface="Arial" pitchFamily="34" charset="0"/>
              </a:rPr>
              <a:t>Code</a:t>
            </a:r>
            <a:endParaRPr kumimoji="0" lang="en-US" sz="1400" i="0" u="none" strike="noStrike" kern="1200" cap="none" spc="0" normalizeH="0" baseline="0" noProof="0" dirty="0" smtClean="0">
              <a:ln>
                <a:noFill/>
              </a:ln>
              <a:solidFill>
                <a:schemeClr val="tx1"/>
              </a:solidFill>
              <a:effectLst/>
              <a:uLnTx/>
              <a:uFillTx/>
              <a:latin typeface="Arial" pitchFamily="34" charset="0"/>
              <a:cs typeface="Arial" pitchFamily="34" charset="0"/>
            </a:endParaRPr>
          </a:p>
        </p:txBody>
      </p:sp>
      <p:sp>
        <p:nvSpPr>
          <p:cNvPr id="13" name="내용 개체 틀 2"/>
          <p:cNvSpPr txBox="1">
            <a:spLocks/>
          </p:cNvSpPr>
          <p:nvPr/>
        </p:nvSpPr>
        <p:spPr>
          <a:xfrm>
            <a:off x="5572132" y="1500180"/>
            <a:ext cx="2714644" cy="428628"/>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60000"/>
              </a:lnSpc>
              <a:spcBef>
                <a:spcPct val="20000"/>
              </a:spcBef>
              <a:spcAft>
                <a:spcPts val="0"/>
              </a:spcAft>
              <a:buClrTx/>
              <a:buSzTx/>
              <a:buFont typeface="Arial" pitchFamily="34" charset="0"/>
              <a:buNone/>
              <a:tabLst/>
              <a:defRPr/>
            </a:pPr>
            <a:r>
              <a:rPr kumimoji="0" lang="en-US"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Demographic</a:t>
            </a:r>
            <a:r>
              <a:rPr kumimoji="0" lang="en-US" b="1"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a:t>
            </a:r>
            <a:r>
              <a:rPr kumimoji="0" lang="en-US"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Cluster</a:t>
            </a:r>
          </a:p>
        </p:txBody>
      </p:sp>
      <p:sp>
        <p:nvSpPr>
          <p:cNvPr id="14" name="내용 개체 틀 2"/>
          <p:cNvSpPr txBox="1">
            <a:spLocks/>
          </p:cNvSpPr>
          <p:nvPr/>
        </p:nvSpPr>
        <p:spPr>
          <a:xfrm>
            <a:off x="5072066" y="2143122"/>
            <a:ext cx="3000396" cy="428628"/>
          </a:xfrm>
          <a:prstGeom prst="rect">
            <a:avLst/>
          </a:prstGeom>
        </p:spPr>
        <p:txBody>
          <a:bodyPr vert="horz" lIns="91440" tIns="45720" rIns="91440" bIns="45720" rtlCol="0">
            <a:noAutofit/>
          </a:bodyPr>
          <a:lstStyle/>
          <a:p>
            <a:pPr lvl="0" latinLnBrk="0">
              <a:lnSpc>
                <a:spcPct val="150000"/>
              </a:lnSpc>
              <a:spcBef>
                <a:spcPct val="20000"/>
              </a:spcBef>
            </a:pPr>
            <a:r>
              <a:rPr lang="en-US" sz="1400" dirty="0" smtClean="0">
                <a:latin typeface="Arial" pitchFamily="34" charset="0"/>
                <a:cs typeface="Arial" pitchFamily="34" charset="0"/>
              </a:rPr>
              <a:t>‘Demographic cluster' groups customers based on common demographic characteristics: </a:t>
            </a:r>
          </a:p>
          <a:p>
            <a:pPr lvl="0" indent="274320" latinLnBrk="0">
              <a:spcBef>
                <a:spcPct val="20000"/>
              </a:spcBef>
              <a:buFont typeface="Arial" pitchFamily="34" charset="0"/>
              <a:buChar char="•"/>
            </a:pPr>
            <a:r>
              <a:rPr lang="en-US" sz="1400" i="1" dirty="0" smtClean="0">
                <a:latin typeface="Arial" pitchFamily="34" charset="0"/>
                <a:cs typeface="Arial" pitchFamily="34" charset="0"/>
              </a:rPr>
              <a:t>Age</a:t>
            </a:r>
          </a:p>
          <a:p>
            <a:pPr lvl="0" indent="274320" latinLnBrk="0">
              <a:spcBef>
                <a:spcPct val="20000"/>
              </a:spcBef>
              <a:buFont typeface="Arial" pitchFamily="34" charset="0"/>
              <a:buChar char="•"/>
            </a:pPr>
            <a:r>
              <a:rPr lang="en-US" sz="1400" i="1" dirty="0" smtClean="0">
                <a:latin typeface="Arial" pitchFamily="34" charset="0"/>
                <a:cs typeface="Arial" pitchFamily="34" charset="0"/>
              </a:rPr>
              <a:t>Gender</a:t>
            </a:r>
          </a:p>
          <a:p>
            <a:pPr lvl="0" indent="274320" latinLnBrk="0">
              <a:spcBef>
                <a:spcPct val="20000"/>
              </a:spcBef>
              <a:buFont typeface="Arial" pitchFamily="34" charset="0"/>
              <a:buChar char="•"/>
            </a:pPr>
            <a:r>
              <a:rPr lang="en-US" sz="1400" i="1" dirty="0" smtClean="0">
                <a:latin typeface="Arial" pitchFamily="34" charset="0"/>
                <a:cs typeface="Arial" pitchFamily="34" charset="0"/>
              </a:rPr>
              <a:t>Region Code</a:t>
            </a:r>
          </a:p>
          <a:p>
            <a:pPr lvl="0" indent="274320" latinLnBrk="0">
              <a:spcBef>
                <a:spcPct val="20000"/>
              </a:spcBef>
              <a:buFont typeface="Arial" pitchFamily="34" charset="0"/>
              <a:buChar char="•"/>
            </a:pPr>
            <a:r>
              <a:rPr lang="en-US" sz="1400" i="1" dirty="0" smtClean="0">
                <a:latin typeface="Arial" pitchFamily="34" charset="0"/>
                <a:cs typeface="Arial" pitchFamily="34" charset="0"/>
              </a:rPr>
              <a:t>Driving License</a:t>
            </a:r>
          </a:p>
          <a:p>
            <a:pPr lvl="0" indent="274320" latinLnBrk="0">
              <a:spcBef>
                <a:spcPct val="20000"/>
              </a:spcBef>
              <a:buFont typeface="Arial" pitchFamily="34" charset="0"/>
              <a:buChar char="•"/>
            </a:pPr>
            <a:r>
              <a:rPr lang="en-US" sz="1400" i="1" dirty="0" smtClean="0">
                <a:latin typeface="Arial" pitchFamily="34" charset="0"/>
                <a:cs typeface="Arial" pitchFamily="34" charset="0"/>
              </a:rPr>
              <a:t>Vehicle Age</a:t>
            </a:r>
            <a:endParaRPr kumimoji="0" lang="en-US" sz="1400" i="1" u="none" strike="noStrike" kern="1200" cap="none" spc="0" normalizeH="0" baseline="0" noProof="0" dirty="0" smtClean="0">
              <a:ln>
                <a:noFill/>
              </a:ln>
              <a:solidFill>
                <a:schemeClr val="tx1"/>
              </a:solidFill>
              <a:effectLst/>
              <a:uLnTx/>
              <a:uFillTx/>
              <a:latin typeface="Arial" pitchFamily="34" charset="0"/>
              <a:cs typeface="Arial" pitchFamily="34" charset="0"/>
            </a:endParaRPr>
          </a:p>
        </p:txBody>
      </p:sp>
      <p:sp>
        <p:nvSpPr>
          <p:cNvPr id="19458" name="AutoShape 2" descr="Data Accesskafka Cluster Vector SVG Icon - SVG Repo"/>
          <p:cNvSpPr>
            <a:spLocks noChangeAspect="1" noChangeArrowheads="1"/>
          </p:cNvSpPr>
          <p:nvPr/>
        </p:nvSpPr>
        <p:spPr bwMode="auto">
          <a:xfrm>
            <a:off x="1682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sp>
        <p:nvSpPr>
          <p:cNvPr id="19460" name="AutoShape 4" descr="Data Accesskafka Cluster Vector SVG Icon - SVG Repo"/>
          <p:cNvSpPr>
            <a:spLocks noChangeAspect="1" noChangeArrowheads="1"/>
          </p:cNvSpPr>
          <p:nvPr/>
        </p:nvSpPr>
        <p:spPr bwMode="auto">
          <a:xfrm>
            <a:off x="1682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sp>
        <p:nvSpPr>
          <p:cNvPr id="19462" name="AutoShape 6" descr="Data Accesskafka Cluster Vector SVG Icon - SVG Repo"/>
          <p:cNvSpPr>
            <a:spLocks noChangeAspect="1" noChangeArrowheads="1"/>
          </p:cNvSpPr>
          <p:nvPr/>
        </p:nvSpPr>
        <p:spPr bwMode="auto">
          <a:xfrm>
            <a:off x="1682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sp>
        <p:nvSpPr>
          <p:cNvPr id="19464" name="AutoShape 8" descr="Data Accesskafka Cluster Vector SVG Icon - SVG Repo"/>
          <p:cNvSpPr>
            <a:spLocks noChangeAspect="1" noChangeArrowheads="1"/>
          </p:cNvSpPr>
          <p:nvPr/>
        </p:nvSpPr>
        <p:spPr bwMode="auto">
          <a:xfrm>
            <a:off x="1682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pic>
        <p:nvPicPr>
          <p:cNvPr id="17410" name="Picture 2" descr="Work-Bag Icons - Free SVG &amp; PNG Work-Bag Images - Noun Project"/>
          <p:cNvPicPr>
            <a:picLocks noChangeAspect="1" noChangeArrowheads="1"/>
          </p:cNvPicPr>
          <p:nvPr/>
        </p:nvPicPr>
        <p:blipFill>
          <a:blip r:embed="rId2"/>
          <a:srcRect/>
          <a:stretch>
            <a:fillRect/>
          </a:stretch>
        </p:blipFill>
        <p:spPr bwMode="auto">
          <a:xfrm>
            <a:off x="1071538" y="1428742"/>
            <a:ext cx="571504" cy="571504"/>
          </a:xfrm>
          <a:prstGeom prst="rect">
            <a:avLst/>
          </a:prstGeom>
          <a:noFill/>
        </p:spPr>
      </p:pic>
      <p:pic>
        <p:nvPicPr>
          <p:cNvPr id="17412" name="Picture 4" descr="Demographic Icon Images – Browse 28,576 Stock Photos, Vectors, and Video |  Adobe Stock"/>
          <p:cNvPicPr>
            <a:picLocks noChangeAspect="1" noChangeArrowheads="1"/>
          </p:cNvPicPr>
          <p:nvPr/>
        </p:nvPicPr>
        <p:blipFill>
          <a:blip r:embed="rId3"/>
          <a:srcRect l="16667" t="16667" r="16666" b="16666"/>
          <a:stretch>
            <a:fillRect/>
          </a:stretch>
        </p:blipFill>
        <p:spPr bwMode="auto">
          <a:xfrm>
            <a:off x="5143504" y="1571618"/>
            <a:ext cx="428628" cy="428628"/>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0"/>
            <a:ext cx="9144000" cy="32146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ctrTitle"/>
          </p:nvPr>
        </p:nvSpPr>
        <p:spPr>
          <a:xfrm>
            <a:off x="685800" y="2140758"/>
            <a:ext cx="7772400" cy="1102519"/>
          </a:xfrm>
        </p:spPr>
        <p:txBody>
          <a:bodyPr/>
          <a:lstStyle/>
          <a:p>
            <a:r>
              <a:rPr lang="en-US" altLang="ko-KR" b="1" dirty="0" smtClean="0">
                <a:latin typeface="Times New Roman" pitchFamily="18" charset="0"/>
                <a:cs typeface="Times New Roman" pitchFamily="18" charset="0"/>
              </a:rPr>
              <a:t>Business Cluster Analysis</a:t>
            </a:r>
            <a:endParaRPr lang="ko-KR" altLang="en-US" b="1" dirty="0">
              <a:latin typeface="Times New Roman" pitchFamily="18" charset="0"/>
              <a:cs typeface="Times New Roman" pitchFamily="18" charset="0"/>
            </a:endParaRPr>
          </a:p>
        </p:txBody>
      </p:sp>
      <p:sp>
        <p:nvSpPr>
          <p:cNvPr id="4" name="부제목 3"/>
          <p:cNvSpPr>
            <a:spLocks noGrp="1"/>
          </p:cNvSpPr>
          <p:nvPr>
            <p:ph type="subTitle" idx="1"/>
          </p:nvPr>
        </p:nvSpPr>
        <p:spPr>
          <a:xfrm>
            <a:off x="2214546" y="3257564"/>
            <a:ext cx="4500594" cy="1314450"/>
          </a:xfrm>
        </p:spPr>
        <p:txBody>
          <a:bodyPr>
            <a:normAutofit/>
          </a:bodyPr>
          <a:lstStyle/>
          <a:p>
            <a:pPr latinLnBrk="0"/>
            <a:r>
              <a:rPr lang="en-US" altLang="ko-KR" sz="2800" dirty="0" smtClean="0">
                <a:latin typeface="Arial" pitchFamily="34" charset="0"/>
                <a:cs typeface="Arial" pitchFamily="34" charset="0"/>
              </a:rPr>
              <a:t>K-means clustering using </a:t>
            </a:r>
            <a:r>
              <a:rPr lang="en-US" sz="2800" dirty="0" smtClean="0">
                <a:latin typeface="Arial" pitchFamily="34" charset="0"/>
                <a:cs typeface="Arial" pitchFamily="34" charset="0"/>
              </a:rPr>
              <a:t>business factors</a:t>
            </a:r>
            <a:endParaRPr lang="ko-KR" altLang="en-US" sz="2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14302"/>
            <a:ext cx="8229600" cy="857250"/>
          </a:xfrm>
        </p:spPr>
        <p:txBody>
          <a:bodyPr>
            <a:normAutofit/>
          </a:bodyPr>
          <a:lstStyle/>
          <a:p>
            <a:pPr algn="l"/>
            <a:r>
              <a:rPr lang="en-US" altLang="ko-KR" sz="3200" b="1" dirty="0" smtClean="0">
                <a:latin typeface="Times New Roman" pitchFamily="18" charset="0"/>
                <a:cs typeface="Times New Roman" pitchFamily="18" charset="0"/>
              </a:rPr>
              <a:t>Principal Component Analysis</a:t>
            </a:r>
            <a:endParaRPr lang="ko-KR" altLang="en-US" sz="3200" b="1" dirty="0">
              <a:latin typeface="Times New Roman" pitchFamily="18" charset="0"/>
              <a:cs typeface="Times New Roman" pitchFamily="18" charset="0"/>
            </a:endParaRPr>
          </a:p>
        </p:txBody>
      </p:sp>
      <p:sp>
        <p:nvSpPr>
          <p:cNvPr id="8" name="직사각형 7"/>
          <p:cNvSpPr/>
          <p:nvPr/>
        </p:nvSpPr>
        <p:spPr>
          <a:xfrm>
            <a:off x="500034" y="853849"/>
            <a:ext cx="7858180" cy="646331"/>
          </a:xfrm>
          <a:prstGeom prst="rect">
            <a:avLst/>
          </a:prstGeom>
        </p:spPr>
        <p:txBody>
          <a:bodyPr wrap="square">
            <a:spAutoFit/>
          </a:bodyPr>
          <a:lstStyle/>
          <a:p>
            <a:pPr algn="just" latinLnBrk="0">
              <a:lnSpc>
                <a:spcPct val="150000"/>
              </a:lnSpc>
            </a:pPr>
            <a:r>
              <a:rPr lang="en-US" sz="1200" dirty="0" smtClean="0">
                <a:latin typeface="Arial" pitchFamily="34" charset="0"/>
                <a:cs typeface="Arial" pitchFamily="34" charset="0"/>
              </a:rPr>
              <a:t>3 components explained 80% of the variance of the </a:t>
            </a:r>
            <a:r>
              <a:rPr lang="en-US" sz="1200" dirty="0" smtClean="0">
                <a:latin typeface="Arial" pitchFamily="34" charset="0"/>
                <a:cs typeface="Arial" pitchFamily="34" charset="0"/>
              </a:rPr>
              <a:t>data. </a:t>
            </a:r>
            <a:r>
              <a:rPr lang="en-US" sz="1200" dirty="0" smtClean="0">
                <a:latin typeface="Arial" pitchFamily="34" charset="0"/>
                <a:cs typeface="Arial" pitchFamily="34" charset="0"/>
              </a:rPr>
              <a:t>Our</a:t>
            </a:r>
            <a:r>
              <a:rPr lang="en-US" sz="1200" dirty="0" smtClean="0">
                <a:latin typeface="Arial" pitchFamily="34" charset="0"/>
                <a:cs typeface="Arial" pitchFamily="34" charset="0"/>
              </a:rPr>
              <a:t> </a:t>
            </a:r>
            <a:r>
              <a:rPr lang="en-US" sz="1200" dirty="0" smtClean="0">
                <a:latin typeface="Arial" pitchFamily="34" charset="0"/>
                <a:cs typeface="Arial" pitchFamily="34" charset="0"/>
              </a:rPr>
              <a:t>features </a:t>
            </a:r>
            <a:r>
              <a:rPr lang="en-US" sz="1200" dirty="0" smtClean="0">
                <a:latin typeface="Arial" pitchFamily="34" charset="0"/>
                <a:cs typeface="Arial" pitchFamily="34" charset="0"/>
              </a:rPr>
              <a:t>have been reduced to </a:t>
            </a:r>
            <a:r>
              <a:rPr lang="en-US" sz="1200" dirty="0" smtClean="0">
                <a:latin typeface="Arial" pitchFamily="34" charset="0"/>
                <a:cs typeface="Arial" pitchFamily="34" charset="0"/>
              </a:rPr>
              <a:t>three components.</a:t>
            </a:r>
          </a:p>
          <a:p>
            <a:pPr algn="just" latinLnBrk="0">
              <a:lnSpc>
                <a:spcPct val="150000"/>
              </a:lnSpc>
            </a:pPr>
            <a:endParaRPr lang="en-US" sz="1200" dirty="0">
              <a:latin typeface="Arial" pitchFamily="34" charset="0"/>
              <a:cs typeface="Arial" pitchFamily="34" charset="0"/>
            </a:endParaRPr>
          </a:p>
        </p:txBody>
      </p:sp>
      <p:cxnSp>
        <p:nvCxnSpPr>
          <p:cNvPr id="9" name="직선 연결선 8"/>
          <p:cNvCxnSpPr/>
          <p:nvPr/>
        </p:nvCxnSpPr>
        <p:spPr>
          <a:xfrm rot="16200000" flipH="1">
            <a:off x="38862" y="824694"/>
            <a:ext cx="635322" cy="12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28" name="AutoShape 4" descr="data:image/png;base64,iVBORw0KGgoAAAANSUhEUgAAAjcAAAHHCAYAAABDUnkqAAAAOXRFWHRTb2Z0d2FyZQBNYXRwbG90bGliIHZlcnNpb24zLjYuMCwgaHR0cHM6Ly9tYXRwbG90bGliLm9yZy89olMNAAAACXBIWXMAAA9hAAAPYQGoP6dpAABxBUlEQVR4nO3deXhM1/8H8PfMJJnJHltWkYg9EgkJqb0IUWppqxS1tVRtpekmXSi+hC6qiFpaFKVKKYqgsdUaQoglsYVoZBGyk23m/P7wMzVNQiZmMsnk/XqeeR5z7rn3fubkxnxy71kkQggBIiIiIiMhNXQARERERLrE5IaIiIiMCpMbIiIiMipMboiIiMioMLkhIiIio8LkhoiIiIwKkxsiIiIyKkxuiIiIyKgwuSEiIiKjwuSGqBQjR46Eu7t7ufZ1d3fHyJEjdRpPWT1P3PpSGWMqD3d3d7z88suGDoOInoHJDVVqq1evhkQiKfV14sQJQ4dY5aSmpsLExARvvvlmqXWys7Nhbm6OV199tQIjoydlZWVhxowZ8PHxgZWVFczNzeHl5YVPPvkEd+7cMXR4Vd6xY8fw5ZdfIiMjw9ChkB6YGDoAorKYOXMm6tevX6y8YcOGBojm2eLi4iCVVs6/Hezt7dG9e3ds27YNDx48gIWFRbE6W7ZsQV5e3lMTIG2sWLECKpVKJ8eqDm7cuIHAwEAkJCTg9ddfxzvvvAMzMzOcP38eP/30E7Zu3YorV64YOswq7dixY5gxYwZGjhwJOzs7Q4dDOsbkhqqEl156Cf7+/oYOo8zkcrmhQ3iqoUOHIjw8HNu3b8cbb7xRbPv69etha2uL3r17P9d5cnNzYWlpCVNT0+c6TnVSVFSEV199FSkpKTh48CA6dOigsX327NmYN2+egaIjqhoq55+WRFqaPn06pFIpIiIiNMof/8V77tw5AMDBgwchkUiwceNGfPrpp3B0dISlpSX69u2L27dvP/M833zzDdq1a4datWrB3Nwcfn5+2Lx5c7F6/+1z8/jx2tGjRxEcHIw6derA0tISr7zyCu7evVts/927d6Njx46wtLSEtbU1evfujYsXLxar98cff8DLywsKhQJeXl7YunXrMz8DALzyyiuwtLTE+vXri21LTU1FREQEBgwYALlcjr///huvv/466tWrB7lcDldXV7z//vt4+PChxn4jR46ElZUVrl+/jl69esHa2hpDhw5Vb/tvn5uytqVEIsHEiRPVn1Uul6N58+YIDw8vVjcxMRFvv/02nJ2dIZfLUb9+fYwbNw4FBQXqOhkZGZgyZQpcXV0hl8vRsGFDzJs3T6s7S3v37oWvry8UCgU8PT2xZcsW9bYbN25AIpHgu+++K7bfsWPHIJFIsGHDhlKP/fvvv+PcuXP47LPPiiU2AGBjY4PZs2drlG3atAl+fn4wNzdH7dq18eabbyIxMVGjzuOfT0JCAl5++WVYWVnBxcUFYWFhAICYmBh07doVlpaWcHNzK3ZtPL6GDx8+jLFjx6JWrVqwsbHB8OHDkZ6eXizOJUuWoHnz5pDL5XB2dsaECROKPQJ68cUX4eXlhUuXLqFLly6wsLCAi4sLvvrqq2LHy8/Px/Tp09GwYUP1dfjxxx8jPz9fo15Zrpcvv/wSH330EQCgfv366sfcN2/eLHZeqqIEUSW2atUqAUD89ddf4u7duxqvtLQ0db2CggLRsmVL4ebmJrKysoQQQoSHhwsAYtasWep6Bw4cEACEt7e3aNGihZg/f76YOnWqUCgUonHjxuLBgwfquiNGjBBubm4a8dStW1eMHz9eLF68WMyfP1+0adNGABB//vmnRj03NzcxYsSIYp+jZcuWomvXrmLRokXigw8+EDKZTAwcOFBj3zVr1giJRCJ69uwpFi1aJObNmyfc3d2FnZ2diI+PV9fbs2ePkEqlwsvLS8yfP1989tlnwtbWVjRv3rxY3CUZMmSIMDMzE/fu3dMoX7hwoQAg9u/fL4QQYtKkSaJXr15izpw5YtmyZeLtt98WMplMDBgwQGO/ESNGCLlcLho0aCBGjBghli5dKtasWfPcbQlA+Pj4CCcnJzFr1iyxYMEC4eHhISwsLDSugcTEROHs7CwsLCzElClTxNKlS8UXX3whmjVrJtLT04UQQuTm5ooWLVqIWrVqiU8//VQsXbpUDB8+XEgkEjF58uRntpmbm5to3LixsLOzE1OnThXz588X3t7eQiqVir1796rrtW/fXvj5+RXbf/z48cLa2lrk5uaWeo4hQ4YIACIhIeGZ8Qjx77XVunVr8d1334mpU6cKc3Nz4e7urv7cQjz6GSgUCuHp6SneffddERYWJtq1aycAiFWrVglnZ2fx0UcfiUWLFonmzZsLmUwmbty4Uew83t7eomPHjmLhwoViwoQJQiqVik6dOgmVSqWuO336dAFABAYGikWLFomJEycKmUwmWrduLQoKCtT1OnfuLJydnYWrq6uYPHmyWLJkiejatasAIHbt2qWup1QqRY8ePdQ/22XLlomJEycKExMT0a9fP432KMv1cu7cOTF48GABQHz33Xdi7dq1Yu3atSInJ6dMbU6VH5MbqtQe/4da0ksul2vUjYmJEWZmZmL06NEiPT1duLi4CH9/f1FYWKiu8zi5cXFxUSdBQgjx22+/CQDi+++/V5eV9IX8ZPIjxKOkysvLS3Tt2lWjvLTkJjAwUONL4P333xcymUxkZGQIIYTIzs4WdnZ2YsyYMRrHS05OFra2thrlvr6+wsnJSb2vEELs3btXAChTcrNz504BQCxbtkyj/IUXXhAuLi5CqVSW+JmFECI0NFRIJBJx69YtddmIESMEADF16tRi9Z+nLQEIMzMzce3aNXXZuXPnBACxaNEiddnw4cOFVCoVp06dKnb+x20+a9YsYWlpKa5cuaKxferUqUImkz0zoXBzcxMAxO+//64uy8zMFE5OTqJly5bqsmXLlgkA4vLlyxqfr3bt2hrXRUlatmwpbG1tn1rnyWPa29sLLy8v8fDhQ3X5n3/+KQCIadOmqcse/3zmzJmjLktPTxfm5uZCIpGIX3/9VV0eGxsrAIjp06eryx5fw35+fhoJyldffSUAiG3btgkhhEhNTRVmZmaiR48e6mtICCEWL14sAIiVK1eqyzp37iwAqJNgIYTIz88Xjo6O4rXXXlOXrV27VkilUvH3339rfP6lS5cKAOLo0aPqsrJeL19//bUAoPEHAxkPPpaiKiEsLAz79u3TeO3evVujjpeXF2bMmIEff/wRQUFBSEtLw88//wwTk+Jdy4YPHw5ra2v1+wEDBsDJyQm7du16ahzm5ubqf6enpyMzMxMdO3bEmTNnyvQ53nnnHUgkEvX7jh07QqlU4tatWwCAffv2ISMjA4MHD0ZaWpr6JZPJEBAQgAMHDgAAkpKSEB0djREjRsDW1lZ9vO7du8PT07NMsfTo0QN16tTRePwQHx+PEydOYPDgweoO0U9+5tzcXKSlpaFdu3YQQuDs2bPFjjtu3LgynV+btgwMDESDBg3U71u0aAEbGxvcuHEDAKBSqfDHH3+gT58+JfbNetzmmzZtQseOHVGjRg2N9g0MDIRSqcThw4efGbezszNeeeUV9fvHj2bOnj2L5ORkAMDAgQOhUCjwyy+/qOvt2bMHaWlpz+yknZWVpXFtPs3p06eRmpqK8ePHQ6FQqMt79+6Npk2bYufOncX2GT16tPrfdnZ2aNKkCSwtLTFw4EB1eZMmTWBnZ6du3ye98847Gn2oxo0bBxMTE/Xvzl9//YWCggJMmTJFo1P9mDFjYGNjUywmKysrjTYxMzNDmzZtNM69adMmNGvWDE2bNtX4uXXt2hUA1L8Xjz3reiHjxw7FVCW0adOmTB2KP/roI/z666+IjIzEnDlzSv2ib9SokcZ7iUSChg0bPvOZ+59//on//e9/iI6O1njW/2TC8jT16tXTeF+jRg0AUPdZuHr1KgCo/9P+LxsbGwBQJ0P//RzAoy+msiRbJiYmGDRoEJYsWYLExES4uLioE53HfWUAICEhAdOmTcP27duL9a3IzMwsdsy6des+89yAdm3533YDHrXd43ju3r2LrKwseHl5PfWcV69exfnz51GnTp0St6empj4z7oYNGxaLsXHjxgCAmzdvwtHREXZ2dujTpw/Wr1+PWbNmAQB++eUXuLi4lPqzfUybL+HH10GTJk2KbWvatCmOHDmiUaZQKIp9dltbW9StW7fYZ7K1tS2xL81/rzkrKys4OTmpf3dKi8nMzAweHh7q7Y+VdO4aNWrg/Pnz6vdXr17F5cuXy/xze9b1QsaPyQ0ZlRs3bqgThJiYGJ0e+++//0bfvn3RqVMnLFmyBE5OTjA1NcWqVatK7JhbEplMVmK5EAIA1J1a165dC0dHx2L1SroL9TzefPNNLF68GBs2bMCHH36IDRs2wNPTE76+vgAApVKJ7t274/79+/jkk0/QtGlTWFpaIjExESNHjizWCVcul5dpCLy2bfmsdisrlUqF7t274+OPPy5x++MkRReGDx+OTZs24dixY/D29sb27dsxfvz4Z7ZP06ZNcfbsWdy+fRuurq46iwcovR111b7lUZZzq1QqeHt7Y/78+SXW/W87GfLzUOXA5IaMhkqlwsiRI2FjY4MpU6Zgzpw5GDBgQIkT0T1OgB4TQuDatWto0aJFqcf//fffoVAosGfPHo2h3qtWrdLZZ3h8K93e3h6BgYGl1nNzcwNQ/HMAj+bYKauAgAA0aNAA69evR/fu3XHx4kWNkTgxMTG4cuUKfv75ZwwfPlxdvm/fvjKfoyS6bss6derAxsYGFy5ceGq9Bg0aICcn56lt+yzXrl2DEELjbsPjOWeeHBHWs2dP1KlTB7/88gsCAgLw4MEDDBs27JnH79OnDzZs2IB169YhJCTkqXUfXwdxcXHF7gjFxcWpt+vS1atX0aVLF/X7nJwcJCUloVevXsVi8vDwUNcrKChAfHx8udq+QYMGOHfuHLp161bmu6TPoqvjUOXEPjdkNObPn49jx45h+fLlmDVrFtq1a4dx48YhLS2tWN01a9YgOztb/X7z5s1ISkrCSy+9VOrxZTIZJBIJlEqluuzmzZv4448/dPYZgoKCYGNjgzlz5qCwsLDY9sfDxp2cnODr64uff/5Z49HQvn37cOnSJa3OOXToUJw9exbTp0+HRCLBkCFD1Nse/wX85F+8Qgh8//33Wp3jv3TdllKpFP3798eOHTtw+vTpYtsfxz9w4EAcP34ce/bsKVYnIyMDRUVFzzzXnTt3NIbcZ2VlYc2aNfD19dW422ZiYoLBgwfjt99+w+rVq+Ht7f3U5PmxAQMGwNvbG7Nnz8bx48eLbc/OzsZnn30GAPD394e9vT2WLl2q8Whv9+7duHz58nPPU1SS5cuXa1ybP/zwA4qKitS/O4GBgTAzM8PChQs1rpuffvoJmZmZ5Ypp4MCBSExMxIoVK4pte/jwIXJzc7U+pqWlJQBwhmIjxTs3VCXs3r0bsbGxxcrbtWsHDw8PXL58GV988QVGjhyJPn36AHg0L4evry/Gjx+P3377TWO/mjVrokOHDhg1ahRSUlKwYMECNGzYEGPGjCk1ht69e2P+/Pno2bMnhgwZgtTUVISFhaFhw4Ya/QOeh42NDX744QcMGzYMrVq1whtvvIE6deogISEBO3fuRPv27bF48WIAQGhoKHr37o0OHTrgrbfewv3797Fo0SI0b94cOTk5ZT7nm2++iZkzZ2Lbtm1o3769xt2Hpk2bokGDBvjwww+RmJgIGxsb/P7778/dd0EfbTlnzhzs3bsXnTt3xjvvvINmzZohKSkJmzZtwpEjR2BnZ4ePPvoI27dvx8svv4yRI0fCz88Pubm5iImJwebNm3Hz5k3Url37qedp3Lgx3n77bZw6dQoODg5YuXIlUlJSSrzrNHz4cCxcuBAHDhwo88R7pqam2LJlCwIDA9GpUycMHDgQ7du3h6mpKS5evIj169ejRo0amD17NkxNTTFv3jyMGjUKnTt3xuDBg5GSkoLvv/8e7u7ueP/998vVlk9TUFCAbt26YeDAgYiLi8OSJUvQoUMH9O3bF8Cju2ghISGYMWMGevbsib59+6rrtW7dulyzXg8bNgy//fYb3n33XRw4cADt27eHUqlEbGwsfvvtN+zZs0frST79/PwAAJ999hneeOMNmJqaok+fPuqkh6o4wwzSIiqbpw0Fx//Pz1FUVCRat24t6tatqzEsWgghvv/+ewFAbNy4UQjx71DwDRs2iJCQEGFvby/Mzc1F7969NYY1C1Hy8OWffvpJNGrUSMjlctG0aVOxatUq9ZweTyptKPh/hyk/jufAgQPFyoOCgoStra1QKBSiQYMGYuTIkeL06dMa9X7//XfRrFkzIZfLhaenp9iyZUuJcT9L69atBQCxZMmSYtsuXbokAgMDhZWVlahdu7YYM2aMemjtqlWr1PVGjBghLC0tSzz+87QlADFhwoRix/xvGwshxK1bt8Tw4cNFnTp1hFwuFx4eHmLChAkiPz9fXSc7O1uEhISIhg0bCjMzM1G7dm3Rrl078c0332gMcS6Jm5ub6N27t9izZ49o0aKFOvZNmzaVuk/z5s2FVCoV//zzz1OP/V/p6eli2rRpwtvbW1hYWAiFQiG8vLxESEiISEpK0qi7ceNG0bJlSyGXy0XNmjXF0KFDi52vtJ9P586dRfPmzUv9rI89voYPHTok3nnnHVGjRg1hZWUlhg4dWmyuJCEeDf1u2rSpMDU1FQ4ODmLcuHEa8+487dwlXS8FBQVi3rx5onnz5kIul4saNWoIPz8/MWPGDJGZmamup831MmvWLOHi4iKkUimHhRsZiRDsYUXVx8GDB9GlSxds2rQJAwYMMHQ4VA20bNkSNWvWLDZ7dlWzevVqjBo1CqdOnapSS6FQ9cQ+N0REenL69GlER0drdMYmIv1jnxsiIh27cOECoqKi8O2338LJyQmDBg0ydEhE1Qrv3BAR6djmzZsxatQoFBYWYsOGDRqzBxOR/rHPDRERERkV3rkhIiIio8LkhoiIiIxKtetQrFKpcOfOHVhbW3P6bSIioipCCIHs7Gw4Ozs/c422apfc3LlzR+eL0REREVHFuH37NurWrfvUOtUuubG2tgbwqHFsbGwMHA0RERGVRVZWFlxdXdXf409T7ZKbx4+ibGxsmNwQERFVMWXpUsIOxURERGRUmNwQERGRUWFyQ0REREaFyQ0REREZFSY3REREZFSY3BAREZFRYXJDRERERoXJDRERERkVJjdERERkVKrdDMVERESkH0qVQGT8faRm58HeWoE29WtCJq34RaoNeufm8OHD6NOnD5ydnSGRSPDHH388c5+DBw+iVatWkMvlaNiwIVavXq33OImIiOjpwi8kocO8/Ri84gQm/xqNwStOoMO8/Qi/kFThsRg0ucnNzYWPjw/CwsLKVD8+Ph69e/dGly5dEB0djSlTpmD06NHYs2ePniMlIiKi0oRfSMK4dWeQlJmnUZ6cmYdx685UeIIjEUKICj1jKSQSCbZu3Yr+/fuXWueTTz7Bzp07ceHCBXXZG2+8gYyMDISHh5fpPFlZWbC1tUVmZiYXziQiInpOSpVAh3n7iyU2j0kAONoqcOSTrs/1iEqb7+8q1aH4+PHjCAwM1CgLCgrC8ePHS90nPz8fWVlZGi8iIiLSjcj4+6UmNgAgACRl5iEy/n6FxVSlkpvk5GQ4ODholDk4OCArKwsPHz4scZ/Q0FDY2tqqX66urhURKhERUbWQml16YlOeerpQpZKb8ggJCUFmZqb6dfv2bUOHREREZBRSs/OwITKhTHXtrRV6juZfVWoouKOjI1JSUjTKUlJSYGNjA3Nz8xL3kcvlkMvlFREeERFRtaBSCfx66jbm7r6MrLyip9Z93OemTf2aFRMcqlhy07ZtW+zatUujbN++fWjbtq2BIiIiIqperqZkI2RLDE7fSgcAeLnYoE8LZ8zdHQvgUR+bxx53H57ex7NC57sxaHKTk5ODa9euqd/Hx8cjOjoaNWvWRL169RASEoLExESsWbMGAPDuu+9i8eLF+Pjjj/HWW29h//79+O2337Bz505DfQQiIqJqIb9IicX7r2HpoesoVApYmMkQ3L0xRrZzh4lMCrdaFpix45JG52JHWwWm9/FETy+nCo3VoMnN6dOn0aVLF/X74OBgAMCIESOwevVqJCUlISHh32d59evXx86dO/H+++/j+++/R926dfHjjz8iKCiowmMnIiKqTqQSCfZdSkGhUiCwmT1m9POCi92/XUJ6ejmhu6djpZihuNLMc1NROM8NERFR2dzPLYClXAa5iQwAcO52Bu5kPERPL0dIJBWbtBjtPDdERESkf0IIbI76B92+PYhlh26oy31c7fCSt1OFJzbaYnJDREREavFpuRj640l8uOkc0h8UIuJyCpSqqvWQp0qNliIiIiL9KChSYdmh61h04BoKilRQmEoxuVtjjO5Y3yD9Zp4HkxsiIqJq7uKdTEz5NRpXU3MAAB0b1cbs/t6oV8vCwJGVD5MbIiKias7SzAQJ9x+gtpUZvnjZE319nCt9v5qnYXJDRERUzQghEJOYiRZ17QAA7rUtsfRNP7SsZwc7CzPDBqcD7FBMRERUjdy+/wAjV51C38VHEXXr35W6uzS1N4rEBuCdGyIiomqhUKnCT0fiseCvK8grVMFMJsXVlBz4uVXcmk8VhckNERGRkYu+nYGpv59HbHI2AOAFj5qY84o3POpYGTgy/WByQ0REZMTm743DogPXIARgZ2GKz3o1wwC/ulW6w/CzMLkhIiIyYq41LSAE8GpLF3zWuxlqWckNHZLeMbkhIiIyIncyHuJOxkP4uz/qSzPAry4aOVjD19XOsIFVICY3RERERkCpEvj52E18uzcOVgoT7AvuDBuFKSQSSbVKbAAmN0RERFXehcRMfLo1Buf/yQQANHWyQdbDQtgoTA0cmWEwuSEiIqqicvOL8N2+K1h5NB4qAVgrTDD1paYY3LoepFVsPShdYnJDRERUBWU+KESvhX8jMeMhAODlFk6Y1scT9tYKA0dmeExuiIiIqiBbC1P4u9cAbgL/e8ULXZrYGzqkSoPJDRERURWgUglsOJWArk3t4WRrDgCY0bc5zEyksDDj1/mT2BpERESVXFxyNkK2nMeZhAwENXfAsmH+AGA0a0HpGpMbIiKiSiqvUImFEVex/PANFKkELM1keMGjFoQQRj3D8PNickNERFQJ/X31Lj7begEJ9x8AAHp4OmBGv+bqR1JUOiY3RERElcy26ERM/jUaAOBoo8CMfs0R1NzRsEFVIUxuiIiIKpnung6oV9MCXZva44MejWFdTSfjKy8mN0RERAZ2/W4O1p24hS96e0IqlcDCzAThUzpyFFQ5sdWIiIgMJL9IiR8OXseSA9dRoFShQR0rvPmCGwAwsXkObDkiIiIDOHnjHj7dGoPrd3MBAC82qYPOjesYOCrjwOSGiIioAmU8KEDorlhsPH0bAFDbSo7pfTzxcgsnDu/WESY3REREFWjyr9E4dOUuAGBIQD18EtQUthbsMKxLTG6IiIgq0Ic9miAlKw//6+8Ff/eahg7HKDG5ISIi0pNCpQor/r4BIYAJXRoCALzr2mLXex0hlfIRlL4wuSEiItKDqFvp+HRLDOJSsmEqk6BPC2fUq2UBAExs9IzJDRERkQ5l5RXiq/BY/HIyAUIANS3N8HnvZnCtyWUTKgqTGyIiIh0QQmD3hWR8uf0iUrPzAQAD/Ori017NUNOSq3dXJCY3REREOnA3Jx/Bv0Ujr1CF+rUtMfsVL7RrUNvQYVVLTG6IiIjKSQihnpvG3lqBj4OaIuNBAcZ3aQiFqczA0VVfUkMHQEREVBXF/JOJvouP4uSNe+qytzrUR3CPJkxsDIzJDRERkRZy84swc8cl9As7gpjETMwLjzV0SPQfBk9uwsLC4O7uDoVCgYCAAERGRpZat7CwEDNnzkSDBg2gUCjg4+OD8PDwCoyWiIiqs78upaD7/ENYeTQeKgH083XGsmH+hg6L/sOgfW42btyI4OBgLF26FAEBAViwYAGCgoIQFxcHe3v7YvU///xzrFu3DitWrEDTpk2xZ88evPLKKzh27BhatmxpgE9ARETVQXJmHr7cfhHhF5MBAK41zfG//t5c6LKSkgghhKFOHhAQgNatW2Px4sUAAJVKBVdXV0yaNAlTp04tVt/Z2RmfffYZJkyYoC577bXXYG5ujnXr1pXpnFlZWbC1tUVmZiZsbGx080GIiMiobYtOxORfoyGTSjCmowcmd2sEczP2q6lI2nx/G+zOTUFBAaKiohASEqIuk0qlCAwMxPHjx0vcJz8/HwqFQqPM3NwcR44cKfU8+fn5yM/PV7/Pysp6zsiJiKg6eFigVCcwfX2ccSExE6+0rAtPZ/5hXNkZrM9NWloalEolHBwcNModHByQnJxc4j5BQUGYP38+rl69CpVKhX379mHLli1ISkoq9TyhoaGwtbVVv1xdXXX6OYiIyLg8LFAidPdldP32IDIfFAIAJBIJPuvtycSmijB4h2JtfP/992jUqBGaNm0KMzMzTJw4EaNGjYJUWvrHCAkJQWZmpvp1+/btCoyYiIiqkkNX7qLHgkNYdugGkjLz8GfMHUOHROVgsMdStWvXhkwmQ0pKikZ5SkoKHB0dS9ynTp06+OOPP5CXl4d79+7B2dkZU6dOhYeHR6nnkcvlkMvlOo2diIiMy93sfMz68xK2n3uUzDjbKjCznxcCPR2esSdVRga7c2NmZgY/Pz9ERESoy1QqFSIiItC2bdun7qtQKODi4oKioiL8/vvv6Nevn77DJSIiI/VrZAK6fXsQ28/dgVQCvNW+PvYGd2ZiU4UZdCh4cHAwRowYAX9/f7Rp0wYLFixAbm4uRo0aBQAYPnw4XFxcEBoaCgA4efIkEhMT4evri8TERHz55ZdQqVT4+OOPDfkxiIioCjt1Mx1ZeUVo7myDua+2gHddW0OHRM/JoMnNoEGDcPfuXUybNg3Jycnw9fVFeHi4upNxQkKCRn+avLw8fP7557hx4wasrKzQq1cvrF27FnZ2dgb6BEREVNXkFSrxoECpXqn7s97N4OVig2EvuMFEVqW6olIpDDrPjSFwnhsiourr2PU0fL71AurXtsSPI/zVi15S5Vcl5rkhIiKqKOm5BZi96zI2R/0DAMjJL8Ld7HzY2yiesSdVRUxuiIjIaAkhsPVsIv638zLu5xZAIgGGBtTDxz2bwkZhaujwSE+Y3BARkVFKzc7D+xujcfTaPQBAEwdrzHnVG35uNQwcGekbkxsiIjJKNgpT/JP+EHITKd7r1gjvdPKAKTsMVwtMboiIyGjE/JMJT2cbyKQSKExl+P6NlqhhYQq3WpaGDo0qEFNYIiKq8jIfFCJkSwz6LD6Ctcdvqst9Xe2Y2FRD5Upu1q5di/bt28PZ2Rm3bt0CACxYsADbtm3TaXBERERPI4TAjnN30G3+IWyITAAA3Lr/wMBRkaFpndz88MMPCA4ORq9evZCRkQGlUgkAsLOzw4IFC3QdHxERUYlu33+AUatPYdKGs0jLyUeDOpbY+M4LmN6nuaFDIwPTOrlZtGgRVqxYgc8++wwymUxd7u/vj5iYGJ0GR0REVJLt5+6gx3eHcTDuLsxkUrwf2Bi7JndEgEctQ4dGlYDWHYrj4+PRsmXLYuVyuRy5ubk6CYqIiOhpGtaxQoFShYD6NTHnVW80qGNl6JCoEtE6ualfvz6io6Ph5uamUR4eHo5mzZrpLDAiIqLHcvKLcPLGPXRr9mjtQU9nG2wd3w7eLrZcQoGK0Tq5CQ4OxoQJE5CXlwchBCIjI7FhwwaEhobixx9/1EeMRERUje25mIzp2y4iLScff77XAU0dH60r1KKunWEDo0pL6+Rm9OjRMDc3x+eff44HDx5gyJAhcHZ2xvfff4833nhDHzESEVE1lJT5ENO3XcTeSykAALdaFsjNVxo4KqoKnmtV8AcPHiAnJwf29va6jEmvuCo4EVHlplQJrDl+E9/siUNugRImUgnGdvbApK6NoDCVPfsAZJT0uip4fHw8ioqK0KhRI1hYWMDCwgIAcPXqVZiamsLd3b1cQRMREQkhMOynkzh2/dF6UK3q2SH01RZo4mht4MioKtF6KPjIkSNx7NixYuUnT57EyJEjdRETERFVUxKJBIHNHGAtN8H/+nth87vtmNiQ1rR+LGVjY4MzZ86gYcOGGuXXrl2Dv78/MjIydBmfzvGxFBFR5XIgNhUWZjL1HDVKlcC93HzYWysMHBlVJnp9LCWRSJCdnV2sPDMzUz1bMRER0bOkZuVhxo5L2BmTBPdaFgif0gkKUxlkUgkTG3ouWj+W6tSpE0JDQzUSGaVSidDQUHTo0EGnwRERkfFRqQTWnbiFbvMPYWdMEqQSoLunA8o/vIVIk9Z3bubNm4dOnTqhSZMm6NixIwDg77//RlZWFvbv36/zAImIyHjEJWfj060xiLqVDgDwdrFF6Kve8HKxNXBkZEy0vnPj6emJ8+fPY+DAgUhNTUV2djaGDx+O2NhYeHl56SNGIiIyAldSstF74d+IupUOSzMZpr3siT8mtGdiQzr3XPPcVEXsUExEZBhCCLy1+hRkUilm9msOZztzQ4dEVYheOxQDQEZGBiIjI5GamgqVSqWxbfjw4eU5JBERGZl7OflY8NdVBHdvjBqWZpBIJFgy1A8KUynXgyK90jq52bFjB4YOHYqcnBzY2NhoXKASiYTJDRFRNSeEwKaofzBn12VkPChEXqESX7/uAwAwN+MMw6R/Wic3H3zwAd566y3MmTNHPTsxERERANy4m4NPt8bgxI37AICmjtYYElDPwFFRdaN1cpOYmIj33nuPiQ0REanlFymx9OANhB24hgKlCgpTKaYENsbbHerDVKb12BWi56J1chMUFITTp0/Dw8NDH/EQEVEVtHj/NSzafw0A0KlxHfyvnxfq1eIfwWQYWic3vXv3xkcffYRLly7B29sbpqamGtv79u2rs+CIiKhqGN3BA/supWDciw3Q18eZHYbJoLQeCi6Vln57USKRVPolGDgUnIjo+QghsP3cHRyKu4tvB/qoExkhBJMa0hu9DgX/79BvIiKqPhLuPcDn2y7g8JW7AIAgL0cENXcEACY2VGmUa54bIiKqXgqVKvz4dzy+j7iCvEIVzEykeK9rQ3RpYm/o0IiKKVdyk5ubi0OHDiEhIQEFBQUa29577z2dBEZERJXDmYR0fLolBrHJ2QCAdg1qYfYr3qhf29LAkRGVTOvk5uzZs+jVqxcePHiA3Nxc1KxZE2lpabCwsIC9vT2TGyIiI6JUCXy06Ryu381FDQtTfN7bE6+2cuEjKKrUtJ584P3330efPn2Qnp4Oc3NznDhxArdu3YKfnx+++eYbfcRIREQVSAgBlerRWBOZVIL/9ffGa63qIuKDF/GaX10mNlTpaT1ays7ODidPnkSTJk1gZ2eH48ePo1mzZjh58iRGjBiB2NhYfcWqExwtRUTVnVIlEBl/H6nZebC3VqBN/ZqQSR8lLIkZDzF92wUE1K+FMZ04nxlVHnodLWVqaqoeDm5vb4+EhAQ0a9YMtra2uH37dvkiJiKiChF+IQkzdlxCUmaeuszJVoHPezdDclY+vt0bhwcFSkTG38eQgHqwlHPcCVU9Wl+1LVu2xKlTp9CoUSN07twZ06ZNQ1paGtauXQsvLy99xEhERDoQfiEJ49adwX9v1ydl5mHC+rPq9/5uNRD6qjcTG6qytO5zM2fOHDg5OQEAZs+ejRo1amDcuHG4e/culi9frnUAYWFhcHd3h0KhQEBAACIjI59af8GCBWjSpAnMzc3h6uqK999/H3l5eU/dh4ioulOqBGbsuFQssXmSBMDsV7zw29i2aORgXVGhEemc1mm5v7+/+t/29vYIDw8v98k3btyI4OBgLF26FAEBAViwYAGCgoIQFxcHe/vicyesX78eU6dOxcqVK9GuXTtcuXIFI0eOhEQiwfz588sdBxGRsYuMv6/xKKokAoBHbStIpewwTFWbQZdqnT9/PsaMGYNRo0bB09MTS5cuhYWFBVauXFli/WPHjqF9+/YYMmQI3N3d0aNHDwwePPiZd3uIiKq71Oyy3eEuaz2iyqxMd25atWqFiIgI1KhRAy1btnzqMMAzZ86U6cQFBQWIiopCSEiIukwqlSIwMBDHjx8vcZ927dph3bp1iIyMRJs2bXDjxg3s2rULw4YNK9M5iYiqK3trhU7rEVVmZUpu+vXrB7lcDgDo37+/Tk6clpYGpVIJBwcHjXIHB4dSh5MPGTIEaWlp6NChA4QQKCoqwrvvvotPP/201PPk5+cjPz9f/T4rK0sn8RMRVSXOdgqYSCUoUpXc60YCwNH20bBwoqquTMnN9OnTAQBKpRJdunRBixYtYGdnp8+4SnTw4EHMmTMHS5YsQUBAAK5du4bJkydj1qxZ+OKLL0rcJzQ0FDNmzKjgSImIKo9j19Mwcf3ZpyY2ADC9j6d6vhuiqkyrPjcymQw9evRAenr6c5+4du3akMlkSElJ0ShPSUmBo6Njift88cUXGDZsGEaPHg1vb2+88sormDNnDkJDQ0tdrTwkJASZmZnqF+fiIaLqQgiBn47EY9hPkbifWwAvFxvMfsULTraaj54cbRX44c1W6OnlZKBIiXRL69FSXl5euHHjBurXr/9cJzYzM4Ofnx8iIiLUj7pUKhUiIiIwceLEEvd58OCBegLBx2QyGYBHv8Qlkcvl6kdqRETVRV6hEp9uicGWs4kAgFdbumDOq95QmMrwRut6pc5QTGQMtE5u/ve//+HDDz/ErFmz4OfnB0tLzVVhtVnSIDg4GCNGjIC/vz/atGmDBQsWIDc3F6NGjQIADB8+HC4uLggNDQUA9OnTB/Pnz0fLli3Vj6W++OIL9OnTR53kEBERYCKVIDkrDzKpBJ/1aoZR7d3Vg0FkUgnaNqhl4AiJ9Efr5KZXr14AgL59+2qMmhJCQCKRQKlUlvlYgwYNwt27dzFt2jQkJyfD19cX4eHh6k7GCQkJGndqPv/8c0gkEnz++edITExEnTp10KdPH8yePVvbj0FEZNRMZFIsHtIKV1Ky8YIHExmqXrReOPPQoUNP3d65c+fnCkjfuHAmERkjIQRWH7uJW/ce4Mu+zQ0dDpHO6XXhzMqevBARVTd5hUp8ujUGW8486l/To7kD2jWobeCoiAyn3KuiPXjwAAkJCSgoKNAob9GixXMHRUREZXMn4yHGro1CTGImZFIJQl5qirZ8DEXVnNbJzd27dzFq1Cjs3r27xO3a9LkhIqLyO3HjHib8cgb3cgtQw8IUYUNaoV1D3rEh0nptqSlTpiAjIwMnT56Eubk5wsPD8fPPP6NRo0bYvn27PmIkIqL/WH8yAW/+eBL3cgvg6WSD7RM7MLEh+n9a37nZv38/tm3bBn9/f0ilUri5uaF79+6wsbFBaGgoevfurY84iYjoCfbWchSpBPr5OmPuqy1gbsbpMIge0zq5yc3Nhb29PQCgRo0auHv3Lho3bgxvb+8yL5pJRETaU6kEpP8/2V6gpwO2jG+Hlq52T13MmKg60vqxVJMmTRAXFwcA8PHxwbJly5CYmIilS5fCyYlTdxMR6UNk/H30/P4w/kl/oC5rVa8GExuiEmh952by5MlISkoC8GhBzZ49e+KXX36BmZkZVq9erev4iIiqNSEE1p64hZk7LqFIJTB/7xXMH+Rr6LCIKrUyJzcDBgzA6NGjMXToUPVfCn5+frh16xZiY2NRr1491K7NzmxERLqSV6jEF39cwKaofwAAfX2cMfsVbwNHRVT5lTm5SU9PR+/eveHs7IxRo0Zh5MiR8PDwgIWFBVq1aqXPGImIqp2kzId4d20Uzv2TCakECHmpGUZ3rM/HUERlUOY+NxEREbhx4wbefvttrFu3Do0aNULXrl2xfv165Ofn6zNGIqJq5UpKNvosOoJz/2TCzsIUa94KwJhOHkxsiMpIqw7Fbm5u+PLLL3Hjxg3s27cPzs7OGDNmDJycnDBhwgRERUXpK04iomqjXk0LONmao5mTDXZM7IAOjfjIn0gbWi+c+V/Z2dlYv349Pv30U2RmZqKoqEhXsekFF84kosoov0gJU6lUPdQ7NSsPVgoTWJiVe5UcIqOi14UznxQfH4/Vq1dj9erVyMzMRGBg4PMcjoioWkrOzMPYdVF4sXEdvN+9MQDA3kZh4KiIqi6t57nJy8vDunXr0LVrVzRq1Ahr1qzB22+/jfj4eISHh+sjRiIio3Xq5n28vOgIzt3OwJrjN5HxoODZOxHRU5X5zk1kZCRWrlyJjRs3Ii8vD6+88grCw8PRrVs3dnIjItKSEALrTiZgxvaLKFIJNHW0xvJh/rCzMDN0aERVXpmTmxdeeAE+Pj6YNWsWhg4diho1augzLiIio5VfpMS0Py5i4+nbAIDeLZzw9YAW7F9DpCNl/k06ffo057MhInpOQgiMWBmJEzfuQyoBPu7ZFGM5zJtIp8qc3DCxISJ6fhKJBK+1qovLSdlYOLglOjeuY+iQiIwO74ESEVWA+7kFqGn5qD/N6/6u6NbMQf2eiHRL69FSRERUdvlFSoRsOY+XF/6Nezn/zubOxIZIf5jcEBHpSUpWHt5YfgIbIm8jKSsPR6/fM3RIRNUCH0sREelB1K37eHfdGdzNzoeNwgSLhrRi/xqiClKm5KZly5Zl7sl/5syZ5wqIiKiqW38yAdO3X0ChUqCJgzWWDfODe21LQ4dFVG2UKbnp37+/+t95eXlYsmQJPD090bZtWwDAiRMncPHiRYwfP14vQRIRVRVrT9zCF39cAAD08nbE1wN8YCnnTXKiiqT1wpmjR4+Gk5MTZs2apVE+ffp03L59GytXrtRpgLrGhTOJSJ8yHxbilSVH8Vqruhj/YgPOX0OkI9p8f2ud3Nja2uL06dNo1KiRRvnVq1fh7++PzMxM7SOuQExuiEjX4tNy4V7LQp3I5BUqoTCVGTgqIuOizfe31qOlzM3NcfTo0WLlR48ehULBVWyJqHpZfzIBPb47hDXHb6nLmNgQGZbWD4KnTJmCcePG4cyZM2jTpg0A4OTJk1i5ciW++OILnQdIRFQZFRSp8OWOi1h/MgEAcPpWOoa3deNjKKJKQOvkZurUqfDw8MD333+PdevWAQCaNWuGVatWYeDAgToPkIiosknNysO4X84g6lY6JBLgwx5N2L+GqBLRus9NVcc+N0T0PM4kpOPdtVFIzc6HtcIEC99oiS5N7Q0dFpHR02ufGwDIyMjAjz/+iE8//RT3798H8Gh+m8TExPIcjoioSribnY8hK04gNTsfjeytsH1iByY2RJWQ1o+lzp8/j8DAQNja2uLmzZsYPXo0atasiS1btiAhIQFr1qzRR5xERAZXx1qO4O6NEXUrHd8O9IUV568hqpS0vnMTHByMkSNH4urVqxqjo3r16oXDhw/rNDgiIkNLzc7DrXu56vdjOnrgh6F+TGyIKjGtk5tTp05h7NixxcpdXFyQnJysk6CIiCqDswnp6LPoCEb/fBo5+UUAAIlEAqmUHYeJKjOtkxu5XI6srKxi5VeuXEGdOlwUjoiMw8ZTCRi07ARSsvIhAKTnFhg6JCIqI62Tm759+2LmzJkoLCwE8OivmISEBHzyySd47bXXdB4gEVFFKihS4fM/YvDJ7zEoUKrQw9MBW8e3g2tNC0OHRkRlpHVy8+233yInJwf29vZ4+PAhOnfujIYNG8La2hqzZ8/WR4xERBUiNTsPQ388gXUnEiCRAMHdG2Ppm36wVpgaOjQi0oLWyY2trS327duHHTt2YOHChZg4cSJ27dqFQ4cOwdLSslxBhIWFwd3dHQqFAgEBAYiMjCy17osvvgiJRFLs1bt373Kdm4josS+3X8Spm+mwlpvgx+H+eK9bI/avIaqCyt3dv0OHDujQocNzB7Bx40YEBwdj6dKlCAgIwIIFCxAUFIS4uDjY2xefP2LLli0oKPj32fe9e/fg4+OD119//bljIaLq7cs+zZH5sBAz+3mhQR0rQ4dDROVUrhmKIyIiEBERgdTUVKhUKo1tK1eu1OpYAQEBaN26NRYvXgwAUKlUcHV1xaRJkzB16tRn7r9gwQJMmzYNSUlJZbpzxBmKieixQqUK+2NTEdTc0dChENEz6HWG4hkzZqBHjx6IiIhAWloa0tPTNV7aKCgoQFRUFAIDA/8NSCpFYGAgjh8/XqZj/PTTT3jjjTdKTWzy8/ORlZWl8SIiupudj6ErTmLs2ihsi+bs6kTGROvHUkuXLsXq1asxbNiw5z55WloalEolHBwcNModHBwQGxv7zP0jIyNx4cIF/PTTT6XWCQ0NxYwZM547ViIyHuduZ2Ds2igkZ+XBSm4CSzNOyEdkTLS+c1NQUIB27drpIxat/fTTT/D29kabNm1KrRMSEoLMzEz16/bt2xUYIRFVNptO38bry44jOSsPHnUs8ceE9gj0dHj2jkRUZWid3IwePRrr16/Xyclr164NmUyGlJQUjfKUlBQ4Oj79GXhubi5+/fVXvP3220+tJ5fLYWNjo/EiouqnUKnC9G0X8NHm8ygoUiGwmQP+mNAeDe3ZcZjI2Gh9LzYvLw/Lly/HX3/9hRYtWsDUVHP+h/nz55f5WGZmZvDz80NERAT69+8P4FGH4oiICEycOPGp+27atAn5+fl48803tf0IRFQNnbhxDz8fvwUAmBLYCO915TBvImNVrlXBfX19AQAXLlzQ2CaRaP8fRXBwMEaMGAF/f3+0adMGCxYsQG5uLkaNGgUAGD58OFxcXBAaGqqx308//YT+/fujVq1aWp+TiKqfjo3q4P3AxvB0tkF3PoYiMmpaJzcHDhzQaQCDBg3C3bt3MW3aNCQnJ8PX1xfh4eHqTsYJCQmQSjWfnsXFxeHIkSPYu3evTmMhIuOyLToRL3jUgoONAgAwObCRgSMioopQrnluqjLOc0Nk/AqVKszeeRmrj91Ey3p2+PWdFyA3kRk6LCJ6Dtp8f5fpzs2rr76K1atXw8bGBq+++upT627ZsqXskRIR6VhaTj4m/HIGJ+PvAwA6NaoDU6nWYyeIqAorU3Jja2ur7k9ja2ur14CIiMor5p9MjF17GncyH81f8+1AH84+TFQN8bEUERmF36P+QcjWGBQUqeBR2xLLh/uhob21ocMiIh3R+WMpIqLKrKBIheWHb6CgSIVuTe3x3Ru+sFGYPntHIjJK5UpuNm/ejN9++w0JCQkaK3QDwJkzZ3QSGBFRWZmZSLFsmB92nLuDCV0acv4aompO6152CxcuxKhRo+Dg4ICzZ8+iTZs2qFWrFm7cuIGXXnpJHzESERVzITET608mqN+717bEpG6cmI+IynHnZsmSJVi+fDkGDx6M1atX4+OPP4aHhwemTZuG+/fv6yNGIiINW8/+g6m/x6BQqYJ7LQu0a1jb0CERUSWi9Z2bhIQE9cKZ5ubmyM7OBgAMGzYMGzZs0G10RERPKFKqMOvPS3h/4znkF6nwYhN7NHfhCE4i0qR1cuPo6Ki+Q1OvXj2cOHECABAfH49qNvCKiCrQ/dwCDF8ZiZ+OxAMAJnVtiB+H+8PWnB2HiUiT1o+lunbtiu3bt6Nly5YYNWoU3n//fWzevBmnT59+5gR/RETlcSExE2PXRiEx4yEszWT4dqAPeno5GTosIqqktE5uli9fDpVKBQCYMGECatWqhWPHjqFv374YO3aszgMkIjp7OwOJGQ/hXssCy4f7o7ED568hotJxEj8iqvSEEFhz/Bb6t3ThYyiiakrnk/idP3++zCdv0aJFmesSEZXkfm4B5u6+jM96ecLWwhQSiQQj2rkbOiwiqiLKlNz4+vpCIpE8s8OwRCKBUqnUSWBEVD1dvJOJd9Y86l+Tk1+EJUP9DB0SEVUxZUpu4uPj9R0HERG2RSfik9/PI6/w0fw1UwIbGzokIqqCypTcuLm56TsOIqrGipQqzAuPxYq/H/0h9WKTOvh+UEvYWrB/DRFpr1xrS8XFxWHRokW4fPkyAKBZs2aYNGkSmjRpotPgiMj4pecWYNKGszhyLQ0AMP7FBvigRxPIuIwCEZWT1pP4/f777/Dy8kJUVBR8fHzg4+ODM2fOwMvLC7///rs+YiQiIyYAxKflwsJMhiVDW+Hjnk2Z2BDRc9F6KHiDBg0wdOhQzJw5U6N8+vTpWLduHa5fv67TAHWNQ8GJKp9Ld7Igk0rQxJHz1xBRybT5/tb6zk1SUhKGDx9erPzNN99EUlKStocjomqmSKlC6K7L+O3UbXWZp7MNExsi0hmt+9y8+OKL+Pvvv9GwYUON8iNHjqBjx446C4yIjM+T/WvMTKTo1LgOHG0Vhg6LiIyM1slN37598cknnyAqKgovvPACAODEiRPYtGkTZsyYge3bt2vUJSICHj16GrvuNG7ffwhzUxm+ed2HiQ0R6YXWfW6k0rI9yaqsE/qxzw1Rxdtx7g4+2nwOeYUq1KtpgeXD/dDUkb9/RFR2Ol9+4UmPF80kIiqLubtjsfTQo4EGHRvVxqLBLWFnYWbgqIjImJVrnpvSPHjwABYWFro8JBFVcQrTR3d73+3cAB8Fcf4aItI/rUdLdevWDYmJicXKT548CV9fX13ERERV3JNPu9/r2gi/vvMCpr7E+WuIqGJondwoFAq0aNECGzduBPDoMdWXX36Jjh07olevXjoPkIiqlj/P38HAZcfxsOBRnzupVIIXPGoZOCoiqk60fiy1c+dOhIWF4a233sK2bdtw8+ZN3Lp1C3/++Sd69OihjxiJqApQqgS+2hOLZYduAAB+Pn4T73ZuYOCoiKg6KlefmwkTJuCff/7BvHnzYGJigoMHD6Jdu3a6jo2IqoiMB4/mr/n76qP1ocZ28sDoDvUNHBURVVdaP5ZKT0/Ha6+9hh9++AHLli3DwIED0aNHDyxZskQf8RFRJRebnIW+i4/i76tpUJhKsXBwS4T0agYTmdb/vRAR6YTWd268vLxQv359nD17FvXr18eYMWOwceNGjB8/Hjt37sTOnTv1EScRVUKHrtzFu2uj8LBQibo1zLF8mD88nTl/DREZltZ/Wr377rs4fPgw6tf/95bzoEGDcO7cORQUFOg0OCKq3BraW8HcTIYODWtjx8QOTGyIqFLQeobiqo4zFBM9n4IiFcxM/v276MbdHNSracHHUESkV3pZFfyrr77Cw4cP1e+PHj2K/Px89fvs7GyMHz++HOESUVURl5yNoAWHse9SirrMo44VExsiqlTKfOdGJpMhKSkJ9vb2AAAbGxtER0fDw8MDAJCSkgJnZ+dKuZ7Uk3jnhqh8dsck4YNN5/CgQImmjtbY9V5HSDkpHxFVEL2sLfXfHKiaPc0iqraUKoFv98ZhycFH60O1a1ALi4e0YmJDRJWWTteWIiLjkvmgEJM3nsXBuLsAgNEd6mPqS035GIqIKjWD/w8VFhYGd3d3KBQKBAQEIDIy8qn1MzIyMGHCBDg5OUEul6Nx48bYtWtXBUVLVH1k5RWiX9gRHIy7C7mJFAsG+eLzlz2Z2BBRpafVnZsff/wRVlZWAICioiKsXr0atWvXBvCoQ7G2Nm7ciODgYCxduhQBAQFYsGABgoKCEBcXp+7b86SCggJ0794d9vb22Lx5M1xcXHDr1i3Y2dlpfW4iejobhSk6N66DwsupWDbMD14utoYOiYioTMrcodjd3R0SybOfscfHx5f55AEBAWjdujUWL14M4NEinK6urpg0aRKmTp1arP7SpUvx9ddfIzY2FqampmU+z5PYoZiodEqVwIOCIlgrHv1+FSpVyM4rQk1LMwNHRkTVnTbf3wab56agoAAWFhbYvHkz+vfvry4fMWIEMjIysG3btmL79OrVCzVr1oSFhQW2bduGOnXqYMiQIfjkk08gk8lKPE9+fr7GkPWsrCy4uroyuSH6j8yHhZjy61nkFaqw5u02MOXjJyKqRPQyz42upaWlQalUwsHBQaPcwcEBycnJJe5z48YNbN68GUqlErt27cIXX3yBb7/9Fv/73/9KPU9oaChsbW3VL1dXV51+DiJjcDUlG/3DjuJA3F2cSUjHxTtZhg6JiKjcqtSfZiqVCvb29li+fDn8/PwwaNAgfPbZZ1i6dGmp+4SEhCAzM1P9un37dgVGTFT5hV9IRv+wo4hPy4WLnTl+H9cOvq52hg6LiKjcDDYUvHbt2pDJZEhJSdEoT0lJgaOjY4n7ODk5wdTUVOMRVLNmzZCcnIyCggKYmRXvFyCXyyGXy3UbPJERUKkEvvvrChbtvwYAeMGjJsKGtEItK/6+EFHVZrA7N2ZmZvDz80NERIS6TKVSISIiAm3bti1xn/bt2+PatWtQqVTqsitXrsDJyanExIaISjdjx0V1YvNW+/pY93YAExsiMgoGfSwVHByMFStW4Oeff8bly5cxbtw45ObmYtSoUQCA4cOHIyQkRF1/3LhxuH//PiZPnowrV65g586dmDNnDiZMmGCoj0BUZb35ghtqWZph/kAfTOvD+WuIyHiU67HU9evXsWrVKly/fh3ff/897O3tsXv3btSrVw/Nmzcv83EGDRqEu3fvYtq0aUhOToavry/Cw8PVnYwTEhIglf77H66rqyv27NmD999/Hy1atICLiwsmT56MTz75pDwfg6ja+Sf9AerWsAAANHKwxt+fdIGFGScqJyLjovVQ8EOHDuGll15C+/btcfjwYVy+fBkeHh6YO3cuTp8+jc2bN+srVp3gPDdUHalUAgv+uoIfDl3HurcDEOBRy9AhERFpRa9DwadOnYr//e9/2Ldvn0Y/l65du+LEiRPaR0tEepWVV4gxa05j4f5rKFQKHL9xz9AhERHpldb3o2NiYrB+/fpi5fb29khLS9NJUESkG9dSc/DO2tO4cTcXZiZSzH3VG6+2qmvosIiI9Err5MbOzg5JSUmoX7++RvnZs2fh4uKis8CI6Pnsu5SC9zdGIye/CM62Ciwb5g/vulwfioiMn9aPpd544w188sknSE5OhkQigUqlwtGjR/Hhhx9i+PDh+oiRiLQUdes+xqw5jZz8IgTUr4ntkzowsSGiakPrOzePh167urpCqVTC09MTSqUSQ4YMweeff66PGIlIS63q1UAfH2fUsjTDZ72bcZ0oIqpWyr1wZkJCAi5cuICcnBy0bNkSjRo10nVsesHRUmSsbtzNgb2NAlbyR3+zKFUCMqnEwFEREemGNt/fWt+5OXLkCDp06IB69eqhXr165Q6SiHTncf+aDg1r44c3W0EikTCxIaJqS+t71V27dkX9+vXx6aef4tKlS/qIiYjK6PH8NY/719x/UIDcAqWhwyIiMiitk5s7d+7ggw8+wKFDh+Dl5QVfX198/fXX+Oeff/QRHxGVIjuvEGPXRWHBX1cBACPbueOX0QHqx1JERNVVufvcAEB8fDzWr1+PDRs2IDY2Fp06dcL+/ft1GZ/Osc8NGYPrd3PwzprTuP7/89fM7u+F1/1dDR0WEZHeaPP9/VzJDQAolUrs3r0bX3zxBc6fPw+lsnLfEmdyQ1WJUiUQGX8fqdl5sLdWoE39mpAA6LHgMK6l5sDRRoFlw/zg42pn6FCJiPRKrx2KHzt69Ch++eUXbN68GXl5eejXrx9CQ0PLezgi+o/wC0mYseMSkjLz1GVOtgpM7+OJea+1wHf7ruC7Qb6oYy03YJRERJWP1nduQkJC8Ouvv+LOnTvo3r07hg4din79+sHCwkJfMeoU79xQVRB+IQnj1p3Bf385H49/+uHNVghq7giJhCOiiKh60Oudm8OHD+Ojjz7CwIEDUbt27XIHSUQlU6oEZuy4VCyxAQCBRwnOjB2X0N3TETLmNkRExWid3Bw9elQfcRDR/4uMv6/xKOq/BICkzDxExt9H2wa1Ki4wIqIqokzJzfbt2/HSSy/B1NQU27dvf2rdvn376iQwouoqNbv0xKY89YiIqpsyJTf9+/dHcnIy7O3t0b9//1LrSSSSSj9aiqiys1GYlqmevbVCz5EQEVVNZUpuVCpVif8mIt27mpr91O0SAI62j4aFExFRcVrPULxmzRrk5+cXKy8oKMCaNWt0EhRRdfZ2Bw8E/H/i8t/+wo/fT+/jybWjiIhKofVQcJlMhqSkJNjb22uU37t3D/b29pX+sRSHglNlI4TAH9GJ6OXtBLmJTF3+tHlueno5GSJUIiKD0etQcCFEiXNr/PPPP7C1tdX2cETVWl6hEiFbYrD1bCIi49MR+qq3eltPLyd093QsNkMx79gQET1dmZObli1bQiKRQCKRoFu3bjAx+XdXpVKJ+Ph49OzZUy9BEhmjxIyHGLv2NC4kZkEmlaCxg1WxPx5kUgmHexMRaanMyc3jUVLR0dEICgqClZWVepuZmRnc3d3x2muv6TxAImN08sY9jP/lDO7lFqCGhSnChrZCuwacFJOISBfKnNxMnz4dAODu7o5BgwZBoeAwVCJtCSGw7sQtzNhxCUUqAU8nGywb5gfXmlVj+RIioqpA6z43I0aM0EccRNVCWk4Bvt4ThyKVQB8fZ3z1WguYm8mevSMREZWZ1smNUqnEd999h99++w0JCQkoKCjQ2H7//n2dBUdkbOpYy7FwcEvEJmdjbCcPLnxJRKQHWs9zM2PGDMyfPx+DBg1CZmYmgoOD8eqrr0IqleLLL7/UQ4hEVdvZhHQcu5amfv9iE3u827kBExsiIj3ROrn55ZdfsGLFCnzwwQcwMTHB4MGD8eOPP2LatGk4ceKEPmIkqrJ+O30bg5adwLhfziDh3gNDh0NEVC1ondwkJyfD2/vRXBxWVlbIzMwEALz88svYuXOnbqMjqqIKlSpM33YBH28+jwKlCi941ERNKzNDh0VEVC1ondzUrVsXSUlJAIAGDRpg7969AIBTp05BLpfrNjqiKigtJx9DfzyJn4/fAgAEd2+MH4b6wUqudRc3IiIqB63/t33llVcQERGBgIAATJo0CW+++SZ++uknJCQk4P3339dHjERVRsw/mRi79jTuZObBSm6C7wb5orung6HDIiKqVrRObubOnav+96BBg1CvXj0cP34cjRo1Qp8+fXQaHFFVs+FUAu5k5qF+bUusGO6HhvbWhg6JiKja0XrhzKqOC2eSPuUVKvHdX1cw/sWGsDU3NXQ4RERGQ+cLZ27fvr3MJ+/bt2+Z6xJVdRkPCrD62E1M6toIMqkEClMZQl5qZuiwiIiqtTIlN4/XlXoWiUQCpVL5PPEQVRmxyVl4Z00UEu4/gEolENyjiaFDIiIilDG5UalU+o6DqErZHZOEDzadw4MCJVxrmuMlbydDh0RERP+PY1OJtKBSCczfdwWLD1wDALRvWAuLB7dCDUvOYUNEVFlondzMnDnzqdunTZtW7mCIKrOsvEK8/2s0ImJTAQCjO9TH1JeawkSm9XRRRESkR1onN1u3btV4X1hYiPj4eJiYmKBBgwblSm7CwsLw9ddfIzk5GT4+Pli0aBHatGlTYt3Vq1dj1KhRGmVyuRx5eXlan5dIG//cf4ij19MgN5Fi7mveeKVlXUOHREREJdA6uTl79myxsqysLIwcORKvvPKK1gFs3LgRwcHBWLp0KQICArBgwQIEBQUhLi4O9vb2Je5jY2ODuLg49XsuQEgVwdPZBgsGtYSLnTm869oaOhwiIiqFTu6n29jYYMaMGfjiiy+03nf+/PkYM2YMRo0aBU9PTyxduhQWFhZYuXJlqftIJBI4OjqqXw4OnAGWdE+lEgg7cA3nbmeoy3p6OTKxISKq5HTWWSAzM1O9iGZZFRQUICoqCoGBgf8GJJUiMDAQx48fL3W/nJwcuLm5wdXVFf369cPFixdLrZufn4+srCyNF9Gz5OYXYfwvZ/D1njiMXRuF7LxCQ4dERERlpPVjqYULF2q8F0IgKSkJa9euxUsvvaTVsdLS0qBUKovdeXFwcEBsbGyJ+zRp0gQrV65EixYtkJmZiW+++Qbt2rXDxYsXUbdu8T4QoaGhmDFjhlZxUfV2614u3lkThbiUbJjKJJgS2AjWCs42TERUVWi9/EL9+vU13kulUtSpUwddu3ZFSEgIrK3LvpbOnTt34OLigmPHjqFt27bq8o8//hiHDh3CyZMnn3mMwsJCNGvWDIMHD8asWbOKbc/Pz0d+fr76fVZWFlxdXbn8ApXo8JW7mLThLDIfFsLeWo4f3vSDn1sNQ4dFRFTt6Xz5hSfFx8eXO7D/ql27NmQyGVJSUjTKU1JS4OjoWKZjmJqaomXLlrh27VqJ2+VyOeRy+XPHSsZNCIEVf9/A3N2xUAnA19UOy4b5wcFGYejQiIhISwadoMPMzAx+fn6IiIhQl6lUKkRERGjcyXkapVKJmJgYODlxhlgqPyGAyPh0qAQw0L8uNo59gYkNEVEVpfWdm7y8PCxatAgHDhxAampqsaUZzpw5o9XxgoODMWLECPj7+6NNmzZYsGABcnNz1XPZDB8+HC4uLggNDQXwaBLBF154AQ0bNkRGRga+/vpr3Lp1C6NHj9b2oxCpSaUSfDfIB3svpuDVVi6cXoCIqArTOrl5++23sXfvXgwYMABt2rR57i+BQYMG4e7du5g2bRqSk5Ph6+uL8PBwdSfjhIQESKX/3mBKT0/HmDFjkJycjBo1asDPzw/Hjh2Dp6fnc8VB1c+JG/ew52Iypr3sCYlEAmuFKV7z48R8RERVndYdim1tbbFr1y60b99eXzHplTYdksg4CSGw5vgtzPrzEopUAt+87oMBTGqIiCo1vXYodnFx0WpEFFFlkl+kxBd/XMBvp/8BAPT1cUZvruhNRGRUtO5Q/O233+KTTz7BrVu39BEPkd6kZOVh0LIT+O30P5BKgM96NcP3b/jC3Exm6NCIiEiHtL5z4+/vj7y8PHh4eMDCwgKmppqTm92/f19nwRHpypmEdIxdG4W72fmwNTfFosEt0alxHUOHRUREeqB1cjN48GAkJiZizpw5cHBw4KgSqhLyCpW4n1uAJg7WWD7cD261LA0dEhER6YnWHYotLCxw/Phx+Pj46CsmvWKH4uprf2wKAurXgqVc65yeiIgMTJvvb6373DRt2hQPHz4sd3BEFeFudj7eXn0K11Jz1GVdmzowsSEiqga0Tm7mzp2LDz74AAcPHsS9e/e44jZVOjH/ZKLv4iOIiE3FB79FQ8ubk0REVMVp/Wdsz549AQDdunXTKBdCQCKRQKlU6iYyonLYcuYfhGyJQX6RCh51LPHtQF/2CyMiqma0Tm4OHDigjziInkuRUoXQ3bH46cijhV27NrXHgjd8YaMwfcaeRERkbLRObjp37qyPOIjKLSuvEOPWReHotXsAgIldGiK4e2NIpbxjQ0RUHWmd3Bw+fPip2zt16lTuYIjKQ2EiQ2GRgIWZDN+87oNenHGYiKha03oo+JOLWKoP8kSfhsre54ZDwY3H435eAJCWk4+0nHw0deTPlIjIGOl1KHh6errGKzU1FeHh4WjdujX27t1b7qCJykqpEvh6Tyz+t/Oyuqy2lZyJDRERASjHYylbW9tiZd27d4eZmRmCg4MRFRWlk8CISpL5sBBTfj2LA3F3AQD9fV3gXbf4NUlERNWXzmY0c3BwQFxcnK4OR1TMtdRsvLMmCjfSciE3keKrAS2Y2BARUTFaJzfnz5/XeC+EQFJSEubOnQtfX19dxUWkYd+lFLy/MRo5+UVwsTPHsmF+8HJhYkNERMVpndz4+j6aFO2//ZBfeOEFrFy5UmeBET227NB1hO6OBQAE1K+JsKGtUNtKbuCoiIiostI6uYmPj9d4L5VKUadOHSgUCp0FRfSkejUtAAAj2rrh85c9YSrTuh88ERFVI1oPBa/qOBS8alCqBGRPTMJ3ITGTj6GIiKoxvQwF379/Pzw9PUtcHDMzMxPNmzfH33//rX20RP9x6Mpd9PjuEJIy/119nokNERGVVZmTmwULFmDMmDElZku2trYYO3Ys5s+fr9PgqHoRQmDpoesYtSoS1+/mYtH+a4YOiYiIqqAyJzfnzp1Trwhekh49enCOGyq3hwVKvPdrNObujoVKAG+0dsX0Pp6GDouIiKqgMncoTklJgalp6Sssm5iY4O7duzoJiqqX2/cfYOzaKFxKyoKJVILpfTzx5gtuGst6EBERlVWZkxsXFxdcuHABDRs2LHH7+fPn4eTEBQtJO5fuZOHNn07ifm4BalmaYcnQVgjwqGXosIiIqAor82OpXr164YsvvkBeXl6xbQ8fPsT06dPx8ssv6zQ4Mn7utS1gby2Hl4sNdkzqwMSGiIieW5mHgqekpKBVq1aQyWSYOHEimjRpAgCIjY1FWFgYlEolzpw5AwcHB70G/Lw4FNzw8ouUMJNJ1Y+dUrLyYGtuCoWpzMCRERFRZaXN93eZH0s5ODjg2LFjGDduHEJCQtQzFEskEgQFBSEsLKzSJzZkeEmZD/Hu2ij0aO6ICV0ePeJ0sOEEkEREpDtazVDs5uaGXbt2IT09HdeuXYMQAo0aNUKNGjX0FR8ZkdM37+PddWeQlpOP2+kP8eYLbrA1L72TOhERUXmUa1XwGjVqoHXr1rqOhYzYLydv4cvtF1GoFGjqaI3lw/yZ2BARkV6UK7khKquCIhW+3HER608mAAB6ezvh69dbwMKMlx4REekHv2FIb1QqgZGrInHs+j1IJMCHPZpg/IsNOH8NERHpFZMb0hupVIKXWzgjJjETC99oiS5N7Q0dEhERVQNMbkjnsvIKYaN41J9mSEA9dPd0QB1ruYGjIiKi6qLMk/gRPUuRUoUZOy6i98K/kZ5boC5nYkNERBWJyQ3pxP3cAgxfGYlVR2/i9v2HOBCXauiQiIiomuJjKXpul+5k4Z21p/FP+kNYmMkwf6APenpxnTEiIjIMJjf0XHacu4OPNp9DXqEKbrUssHyYP5o4Whs6LCIiqsYqxWOpsLAwuLu7Q6FQICAgAJGRkWXa79dff4VEIkH//v31GyCVaNPp25i04SzyClXo1LgOtk/owMSGiIgMzuDJzcaNGxEcHIzp06fjzJkz8PHxQVBQEFJTn95n4+bNm/jwww/RsWPHCoqU/qu7pwPq1bTAu50bYNXI1rC14IzDRERkeGVeFVxfAgIC0Lp1ayxevBgAoFKp4OrqikmTJmHq1Kkl7qNUKtGpUye89dZb+Pvvv5GRkYE//vijTOfjquDPJzUrD/ZPLHSZk18EKzmfbhIRkX5p8/1t0Ds3BQUFiIqKQmBgoLpMKpUiMDAQx48fL3W/mTNnwt7eHm+//fYzz5Gfn4+srCyNF5XPnovJ6PLNQfVSCgCY2BARUaVj0OQmLS0NSqUSDg4OGuUODg5ITk4ucZ8jR47gp59+wooVK8p0jtDQUNja2qpfrq6uzx13daNSCXy37wrGro1CboESuy8kwcA3/IiIiEpl8D432sjOzsawYcOwYsUK1K5du0z7hISEIDMzU/26ffu2nqM0Ltl5hXhnbRS+j7gKABjZzh0rR7bm+lBERFRpGfSZQu3atSGTyZCSkqJRnpKSAkdHx2L1r1+/jps3b6JPnz7qMpVKBQAwMTFBXFwcGjRooLGPXC6HXM4Zcsvjxt0cvLM2CtdSc2BmIsXs/l543Z93voiIqHIz6J0bMzMz+Pn5ISIiQl2mUqkQERGBtm3bFqvftGlTxMTEIDo6Wv3q27cvunTpgujoaD5y0qGMBwV49YdjuJaaAwcbOX4b25aJDRERVQkG7w0aHByMESNGwN/fH23atMGCBQuQm5uLUaNGAQCGDx8OFxcXhIaGQqFQwMvLS2N/Ozs7AChWTs/HzsIMYzp6YH9sKn54sxXsrRXP3omIiKgSMHhyM2jQINy9exfTpk1DcnIyfH19ER4eru5knJCQAKm0SnUNqrIeFBQh62ERHG0fJTLjX2yAMR09YGbC9icioqrD4PPcVDTOc1Oy2/cfYMya0wCALePbwcLM4HkvERGRWpWZ54Yqh2PX0tB38RHEJmcjLScft+8/NHRIRERE5cY/z6sxIQRWHr2JObsuQ6kSaFHXFsuG+cHJ1tzQoREREZUbk5tqKq9QiU+3xmDLmUQAwKutXDDnFW8oTGUGjoyIiOj5MLmppr7cfhFbziRCJpXgs17NMKq9OyfmIyIio8DkppqaHNgIZxLS8WWf5mjXsGyzPRMREVUFTG6qkXO3M+DjagcAcLI1R/jkTpBKebeGiIiMC0dLVQP5RUqEbIlBv7Cj2B2TpC5nYkNERMaId26MXGpWHsb9cgZRt9IhkQB3MvMMHRIREZFeMbkxYtG3MzB27WmkZOXDWmGChYNboksTe0OHRUREpFdMbozUptO38dnWCyhQqtDQ3gorhvujfm1LQ4dFRESkd0xujNC52xn4aPN5AEB3Twd8N8gXVnL+qImIqHrgN54R8nG1w5iO9WEpN8F7XRux4zAREVUrTG6MxMU7mbC3VqCOtRwA8GmvZpyUj4iIqiUOBTcC26IT8doPxzDhlzMoKFIBABMbIiKqtnjnpgpTqgS+Co/FssM3AAAWchnyi5QwM2HOSkRE1ReTmyoq40EBJm04i7+vpgEAxr3YAB/2aAIZ+9cQEVE1x+SmCopLzsY7a0/j1r0HMDeV4evXW+DlFs6GDouIiKhSYHJTxQgh8NHmc7h17wHq1jDH8mH+8HS2MXRYRERElQY7Z1QxEokE3w3yRVBzB2yf2IGJDRER0X8wuakCsvMK8delFPX7BnWssGyYP2pamhkwKiIiosqJyU0ld/1uDvqHHcXYdVE4di3N0OEQERFVeuxzU4ntj03B5A3RyM4vgqONApZcQoGIiOiZ+G1ZCQkhsOTgdXyzNw5CAP5uNfDDm37q2YeJiIiodExuKpnc/CJ8tPkcdsUkAwCGBtTD9D7NOTEfERFRGTG5qWR2xSRhV0wyTGUSzOjrhSEB9QwdEhERUZXC5KaSGeBXF7HJ2XjJyxH+7jUNHQ4REVGVw2cdBiaEwK+RCcjOKwTwaB6bL172ZGJDRERUTkxuDCivUIn3N0Zj6pYYvL8xGiqVMHRIREREVR4fSxlIYsZDjF17GhcSsyCTStChYW1IuOYlERHRc2NyYwAnb9zD+F/O4F5uAWpYmCJsaCu0a1Db0GEREREZBSY3FUgIgbUnbmHmjksoUgl4Otlg2TA/uNa0MHRoRERERoPJTQXKzi/CkgPXUaQS6OPjjK9eawFzM5mhwyIiIjIqTG4qkI3CFMuG+eHEjXt4p5MHJOxkQ0REpHNMbvTsTEI6kjPz0MvbCQDg42oHH1c7wwZFRERkxJjc6IhSJRAZfx+p2Xmwt1agTf2a+D3qH3z+xwVIJIBbLQs0d7Y1dJhERERGj8mNDoRfSMKMHZeQlJmnLrMwk+FBgRIAENTcAW61LA0VHhERUbXC5OY5hV9Iwrh1Z/Df6fceJzZ9WzhhwRstIZWyfw0REVFFqBQzFIeFhcHd3R0KhQIBAQGIjIwste6WLVvg7+8POzs7WFpawtfXF2vXrq3AaP+lVAnM2HGpWGLzpFO30p+6nYiIiHTL4MnNxo0bERwcjOnTp+PMmTPw8fFBUFAQUlNTS6xfs2ZNfPbZZzh+/DjOnz+PUaNGYdSoUdizZ08FRw5Ext/XeBRVkqTMPETG36+giIiIiMjgyc38+fMxZswYjBo1Cp6enli6dCksLCywcuXKEuu/+OKLeOWVV9CsWTM0aNAAkydPRosWLXDkyJEKjhxIzX56YqNtPSIiInp+Bk1uCgoKEBUVhcDAQHWZVCpFYGAgjh8//sz9hRCIiIhAXFwcOnXqpM9QS2RvrdBpPSIiInp+Bu1QnJaWBqVSCQcHB41yBwcHxMbGlrpfZmYmXFxckJ+fD5lMhiVLlqB79+4l1s3Pz0d+fr76fVZWlm6CB9Cmfk042SqQnJlXYr8aCQBH20fDwomIiKhiGPyxVHlYW1sjOjoap06dwuzZsxEcHIyDBw+WWDc0NBS2trbql6urq87ikEklmN7HE8CjROZJj99P7+MJGUdKERERVRiDJje1a9eGTCZDSkqKRnlKSgocHR1L3U8qlaJhw4bw9fXFBx98gAEDBiA0NLTEuiEhIcjMzFS/bt++rdPP0NPLCT+82QqOtpqPnhxtFfjhzVbo6eWk0/MRERHR0xn0sZSZmRn8/PwQERGB/v37AwBUKhUiIiIwceLEMh9HpVJpPHp6klwuh1wu10W4perp5YTuno7FZijmHRsiIqKKZ/BJ/IKDgzFixAj4+/ujTZs2WLBgAXJzczFq1CgAwPDhw+Hi4qK+MxMaGgp/f380aNAA+fn52LVrF9auXYsffvjBkB8DMqkEbRvUMmgMREREVAmSm0GDBuHu3buYNm0akpOT4evri/DwcHUn44SEBEil/z49y83Nxfjx4/HPP//A3NwcTZs2xbp16zBo0CBDfQQiIiKqRCRCiGo1gW5WVhZsbW2RmZkJGxsbQ4dDREREZaDN93eVHC1FREREVBomN0RERGRUmNwQERGRUWFyQ0REREaFyQ0REREZFSY3REREZFSY3BAREZFRMfgkfhXt8bQ+ulwdnIiIiPTr8fd2Wabnq3bJTXZ2NgDodHVwIiIiqhjZ2dmwtbV9ap1qN0OxSqXCnTt3YG1tDYlEtwtbZmVlwdXVFbdv3+bsx8/Atio7tlXZsa3Kjm2lHbZX2emrrYQQyM7OhrOzs8ayTCWpdndupFIp6tatq9dz2NjY8OIvI7ZV2bGtyo5tVXZsK+2wvcpOH231rDs2j7FDMRERERkVJjdERERkVJjc6JBcLsf06dMhl8sNHUqlx7YqO7ZV2bGtyo5tpR22V9lVhraqdh2KiYiIyLjxzg0REREZFSY3REREZFSY3BAREZFRYXJDRERERoXJTRkdPnwYffr0gbOzMyQSCf74449n7nPw4EG0atUKcrkcDRs2xOrVq/UeZ2WhbXsdPHgQEomk2Cs5ObliAjaQ0NBQtG7dGtbW1rC3t0f//v0RFxf3zP02bdqEpk2bQqFQwNvbG7t27aqAaA2rPG21evXqYteUQqGooIgN64cffkCLFi3UE6m1bdsWu3fvfuo+1fG6ArRvq+p8XT1p7ty5kEgkmDJlylPrGeK6YnJTRrm5ufDx8UFYWFiZ6sfHx6N3797o0qULoqOjMWXKFIwePRp79uzRc6SVg7bt9VhcXBySkpLUL3t7ez1FWDkcOnQIEyZMwIkTJ7Bv3z4UFhaiR48eyM3NLXWfY8eOYfDgwXj77bdx9uxZ9O/fH/3798eFCxcqMPKKV562Ah7NkvrkNXXr1q0Kitiw6tati7lz5yIqKgqnT59G165d0a9fP1y8eLHE+tX1ugK0byug+l5Xj506dQrLli1DixYtnlrPYNeVIK0BEFu3bn1qnY8//lg0b95co2zQoEEiKChIj5FVTmVprwMHDggAIj09vUJiqqxSU1MFAHHo0KFS6wwcOFD07t1boywgIECMHTtW3+FVKmVpq1WrVglbW9uKC6qSq1Gjhvjxxx9L3MbrStPT2qq6X1fZ2dmiUaNGYt++faJz585i8uTJpdY11HXFOzd6cvz4cQQGBmqUBQUF4fjx4waKqGrw9fWFk5MTunfvjqNHjxo6nAqXmZkJAKhZs2apdXhtPVKWtgKAnJwcuLm5wdXV9Zl/jRsrpVKJX3/9Fbm5uWjbtm2JdXhdPVKWtgKq93U1YcIE9O7du9j1UhJDXVfVbuHMipKcnAwHBweNMgcHB2RlZeHhw4cwNzc3UGSVk5OTE5YuXQp/f3/k5+fjxx9/xIsvvoiTJ0+iVatWhg6vQqhUKkyZMgXt27eHl5dXqfVKu7aMvX/Sk8raVk2aNMHKlSvRokULZGZm4ptvvkG7du1w8eJFvS+gWxnExMSgbdu2yMvLg5WVFbZu3QpPT88S61b360qbtqrO19Wvv/6KM2fO4NSpU2Wqb6jriskNVQpNmjRBkyZN1O/btWuH69ev47vvvsPatWsNGFnFmTBhAi5cuIAjR44YOpRKr6xt1bZtW42/vtu1a4dmzZph2bJlmDVrlr7DNLgmTZogOjoamZmZ2Lx5M0aMGIFDhw6V+qVdnWnTVtX1urp9+zYmT56Mffv2VfoO1Exu9MTR0REpKSkaZSkpKbCxseFdmzJq06ZNtfminzhxIv78808cPnz4mX/5lXZtOTo66jPESkObtvovU1NTtGzZEteuXdNTdJWLmZkZGjZsCADw8/PDqVOn8P3332PZsmXF6lb360qbtvqv6nJdRUVFITU1VeNuulKpxOHDh7F48WLk5+dDJpNp7GOo64p9bvSkbdu2iIiI0Cjbt2/fU5/hkqbo6Gg4OTkZOgy9EkJg4sSJ2Lp1K/bv34/69es/c5/qem2Vp63+S6lUIiYmxuivq9KoVCrk5+eXuK26XleleVpb/Vd1ua66deuGmJgYREdHq1/+/v4YOnQooqOjiyU2gAGvK712VzYi2dnZ4uzZs+Ls2bMCgJg/f744e/asuHXrlhBCiKlTp4phw4ap69+4cUNYWFiIjz76SFy+fFmEhYUJmUwmwsPDDfURKpS27fXdd9+JP/74Q1y9elXExMSIyZMnC6lUKv766y9DfYQKMW7cOGFraysOHjwokpKS1K8HDx6o6wwbNkxMnTpV/f7o0aPCxMREfPPNN+Ly5cti+vTpwtTUVMTExBjiI1SY8rTVjBkzxJ49e8T169dFVFSUeOONN4RCoRAXL140xEeoUFOnThWHDh0S8fHx4vz582Lq1KlCIpGIvXv3CiF4XT1J27aqztfVf/13tFRlua6Y3JTR46HK/32NGDFCCCHEiBEjROfOnYvt4+vrK8zMzISHh4dYtWpVhcdtKNq217x580SDBg2EQqEQNWvWFC+++KLYv3+/YYKvQCW1EQCNa6Vz587qdnvst99+E40bNxZmZmaiefPmYufOnRUbuAGUp62mTJki6tWrJ8zMzISDg4Po1auXOHPmTMUHbwBvvfWWcHNzE2ZmZqJOnTqiW7du6i9rIXhdPUnbtqrO19V//Te5qSzXlUQIIfR7b4iIiIio4rDPDRERERkVJjdERERkVJjcEBERkVFhckNERERGhckNERERGRUmN0RERGRUmNwQERGRUWFyQ0QAgJs3b0IikSA6OtrQoajFxsbihRdegEKhgK+vr6HDIaIqgskNUSUxcuRISCQSzJ07V6P8jz/+gEQiMVBUhjV9+nRYWloiLi6u2Po0T0pOTsakSZPg4eEBuVwOV1dX9OnT56n7VEcjR45E//79DR0Gkd4xuSGqRBQKBebNm4f09HRDh6IzBQUF5d73+vXr6NChA9zc3FCrVq0S69y8eRN+fn7Yv38/vv76a8TExCA8PBxdunTBhAkTyn1uIqq6mNwQVSKBgYFwdHREaGhoqXW+/PLLYo9oFixYAHd3d/X7x3+hz5kzBw4ODrCzs8PMmTNRVFSEjz76CDVr1kTdunWxatWqYsePjY1Fu3btoFAo4OXlhUOHDmlsv3DhAl566SVYWVnBwcEBw4YNQ1pamnr7iy++iIkTJ2LKlCmoXbs2goKCSvwcKpUKM2fORN26dSGXy+Hr64vw8HD1dolEgqioKMycORMSiQRffvlliccZP348JBIJIiMj8dprr6Fx48Zo3rw5goODceLECXW9hIQE9OvXD1ZWVrCxscHAgQORkpJSrF1XrlyJevXqwcrKCuPHj4dSqcRXX30FR0dH2NvbY/bs2Rrnl0gk+OGHH/DSSy/B3NwcHh4e2Lx5s0admJgYdO3aFebm5qhVqxbeeecd5OTkFPt5ffPNN3ByckKtWrUwYcIEFBYWquvk5+fjww8/hIuLCywtLREQEICDBw+qt69evRp2dnbYs2cPmjVrBisrK/Ts2RNJSUnqz/fzzz9j27ZtkEgkkEgkOHjwIAoKCjBx4kQ4OTlBoVDAzc3tqdcfUZWg99WriKhMRowYIfr16ye2bNkiFAqFuH37thBCiK1bt4onf1WnT58ufHx8NPb97rvvhJubm8axrK2txYQJE0RsbKz46aefBAARFBQkZs+eLa5cuSJmzZolTE1N1eeJj48XAETdunXF5s2bxaVLl8To0aOFtbW1SEtLE0IIkZ6eLurUqSNCQkLE5cuXxZkzZ0T37t1Fly5d1Ofu3LmzsLKyEh999JGIjY0VsbGxJX7e+fPnCxsbG7FhwwYRGxsrPv74Y2FqaiquXLkihBAiKSlJNG/eXHzwwQciKSlJZGdnFzvGvXv3hEQiEXPmzHlq2yqVSuHr6ys6dOggTp8+LU6cOCH8/Pw0Fm+dPn26sLKyEgMGDBAXL14U27dvF2ZmZiIoKEhMmjRJxMbGipUrVwoA4sSJE+r9AIhatWqJFStWiLi4OPH5558LmUwmLl26JIQQIicnRzg5OYlXX31VxMTEiIiICFG/fn2NxQVHjBghbGxsxLvvvisuX74sduzYISwsLMTy5cvVdUaPHi3atWsnDh8+LK5duya+/vprIZfL1e21atUqYWpqKgIDA8WpU6dEVFSUaNasmRgyZIgQQojs7GwxcOBA0bNnT/WK6vn5+eLrr78Wrq6u4vDhw+LmzZvi77//FuvXr39qexJVdkxuiCqJx8mNEEK88MIL4q233hJClD+5cXNzE0qlUl3WpEkT0bFjR/X7oqIiYWlpKTZs2CCE+De5mTt3rrpOYWGhqFu3rpg3b54QQohZs2aJHj16aJz79u3bAoCIi4sTQjxKblq2bPnMz+vs7Cxmz56tUda6dWsxfvx49XsfHx8xffr0Uo9x8uRJAUBs2bLlqefau3evkMlkIiEhQV128eJFAUBERkYKIR61q4WFhcjKylLXCQoKEu7u7sXaMTQ0VP0egHj33Xc1zhcQECDGjRsnhBBi+fLlokaNGiInJ0e9fefOnUIqlYrk5GQhxL8/r6KiInWd119/XQwaNEgIIcStW7eETCYTiYmJGufp1q2bCAkJEUI8Sm4AiGvXrqm3h4WFCQcHB/X7J6+xxyZNmiS6du0qVCpVqe1HVNXwsRRRJTRv3jz8/PPPuHz5crmP0bx5c0il//6KOzg4wNvbW/1eJpOhVq1aSE1N1divbdu26n+bmJjA399fHce5c+dw4MABWFlZqV9NmzYF8Kh/zGN+fn5PjS0rKwt37txB+/btNcrbt2+v1WcWQpSp3uXLl+Hq6gpXV1d1maenJ+zs7DTO5+7uDmtra/V7BwcHeHp6FmvHp7XZ4/ePj3v58mX4+PjA0tJSvb19+/ZQqVSIi4tTlzVv3hwymUz93snJSX2emJgYKJVKNG7cWKPtDx06pNHuFhYWaNCgQYnHKM3IkSMRHR2NJk2a4L333sPevXufWp+oKjAxdABEVFynTp0QFBSEkJAQjBw5UmObVCot9qX+ZN+Mx0xNTTXeSySSEstUKlWZ48rJyUGfPn0wb968YtucnJzU/37yi1yfGjVqBIlEgtjYWJ0cTx9t9jznfnyenJwcyGQyREVFaSRAAGBlZfXUYzwrAWzVqhXi4+Oxe/du/PXXXxg4cCACAwOL9Rsiqkp454aokpo7dy527NiB48ePa5TXqVMHycnJGl9aupyb5slOuEVFRYiKikKzZs0APPoivHjxItzd3dGwYUONlzYJjY2NDZydnXH06FGN8qNHj8LT07PMx6lZsyaCgoIQFhaG3NzcYtszMjIAAM2aNcPt27dx+/Zt9bZLly4hIyNDq/OV5sk2e/z+cZs1a9YM586d04jv6NGjkEqlaNKkSZmO37JlSyiVSqSmphZrd0dHxzLHaWZmBqVSWazcxsYGgwYNwooVK7Bx40b8/vvvuH//fpmPS1TZMLkhqqS8vb0xdOhQLFy4UKP8xRdfxN27d/HVV1/h+vXrCAsLw+7du3V23rCwMGzduhWxsbGYMGEC0tPT8dZbbwEAJkyYgPv372Pw4ME4deoUrl+/jj179mDUqFElfmk+zUcffYR58+Zh48aNiIuLw9SpUxEdHY3JkydrHa9SqUSbNm3w+++/4+rVq7h8+TIWLlyoflwUGBiobs8zZ84gMjISw4cPR+fOneHv76/V+UqyadMmrFy5EleuXMH06dMRGRmJiRMnAgCGDh0KhUKBESNG4MKFCzhw4AAmTZqEYcOGwcHBoUzHb9y4MYYOHYrhw4djy5YtiI+PR2RkJEJDQ7Fz584yx+nu7o7z588jLi4OaWlpKCwsxPz587FhwwbExsbiypUr2LRpExwdHWFnZ1eepiCqFJjcEFViM2fOLPYIpFmzZliyZAnCwsLg4+ODyMhIfPjhhzo759y5czF37lz4+PjgyJEj2L59O2rXrg0A6rstSqUSPXr0gLe3N6ZMmQI7OzuNfill8d577yE4OBgffPABvL29ER4eju3bt6NRo0ZaHcfDwwNnzpxBly5d8MEHH8DLywvdu3dHREQEfvjhBwCPHs9s27YNNWrUQKdOnRAYGAgPDw9s3LhRq3OVZsaMGfj111/RokULrFmzBhs2bFDfEbKwsMCePXtw//59tG7dGgMGDEC3bt2wePFirc6xatUqDB8+HB988AGaNGmC/v3749SpU6hXr16ZjzFmzBg0adIE/v7+qFOnDo4ePQpra2t89dVX8Pf3R+vWrXHz5k3s2rVL658nUWUiEWXtkUdERMVIJBJs3bqVM/8SVSJMzYmIiMioMLkhIiIio8Kh4EREz4FP9okqH965ISIiIqPC5IaIiIiMCpMbIiIiMipMboiIiMioMLkhIiIio8LkhoiIiIwKkxsiIiIyKkxuiIiIyKgwuSEiIiKj8n/fm8NCxAAaYQAAAABJRU5ErkJggg=="/>
          <p:cNvSpPr>
            <a:spLocks noChangeAspect="1" noChangeArrowheads="1"/>
          </p:cNvSpPr>
          <p:nvPr/>
        </p:nvSpPr>
        <p:spPr bwMode="auto">
          <a:xfrm>
            <a:off x="1682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sp>
        <p:nvSpPr>
          <p:cNvPr id="1030" name="AutoShape 6" descr="data:image/png;base64,iVBORw0KGgoAAAANSUhEUgAAAjcAAAHHCAYAAABDUnkqAAAAOXRFWHRTb2Z0d2FyZQBNYXRwbG90bGliIHZlcnNpb24zLjYuMCwgaHR0cHM6Ly9tYXRwbG90bGliLm9yZy89olMNAAAACXBIWXMAAA9hAAAPYQGoP6dpAABxBUlEQVR4nO3deXhM1/8H8PfMJJnJHltWkYg9EgkJqb0IUWppqxS1tVRtpekmXSi+hC6qiFpaFKVKKYqgsdUaQoglsYVoZBGyk23m/P7wMzVNQiZmMsnk/XqeeR5z7rn3fubkxnxy71kkQggBIiIiIiMhNXQARERERLrE5IaIiIiMCpMbIiIiMipMboiIiMioMLkhIiIio8LkhoiIiIwKkxsiIiIyKkxuiIiIyKgwuSEiIiKjwuSGqBQjR46Eu7t7ufZ1d3fHyJEjdRpPWT1P3PpSGWMqD3d3d7z88suGDoOInoHJDVVqq1evhkQiKfV14sQJQ4dY5aSmpsLExARvvvlmqXWys7Nhbm6OV199tQIjoydlZWVhxowZ8PHxgZWVFczNzeHl5YVPPvkEd+7cMXR4Vd6xY8fw5ZdfIiMjw9ChkB6YGDoAorKYOXMm6tevX6y8YcOGBojm2eLi4iCVVs6/Hezt7dG9e3ds27YNDx48gIWFRbE6W7ZsQV5e3lMTIG2sWLECKpVKJ8eqDm7cuIHAwEAkJCTg9ddfxzvvvAMzMzOcP38eP/30E7Zu3YorV64YOswq7dixY5gxYwZGjhwJOzs7Q4dDOsbkhqqEl156Cf7+/oYOo8zkcrmhQ3iqoUOHIjw8HNu3b8cbb7xRbPv69etha2uL3r17P9d5cnNzYWlpCVNT0+c6TnVSVFSEV199FSkpKTh48CA6dOigsX327NmYN2+egaIjqhoq55+WRFqaPn06pFIpIiIiNMof/8V77tw5AMDBgwchkUiwceNGfPrpp3B0dISlpSX69u2L27dvP/M833zzDdq1a4datWrB3Nwcfn5+2Lx5c7F6/+1z8/jx2tGjRxEcHIw6derA0tISr7zyCu7evVts/927d6Njx46wtLSEtbU1evfujYsXLxar98cff8DLywsKhQJeXl7YunXrMz8DALzyyiuwtLTE+vXri21LTU1FREQEBgwYALlcjr///huvv/466tWrB7lcDldXV7z//vt4+PChxn4jR46ElZUVrl+/jl69esHa2hpDhw5Vb/tvn5uytqVEIsHEiRPVn1Uul6N58+YIDw8vVjcxMRFvv/02nJ2dIZfLUb9+fYwbNw4FBQXqOhkZGZgyZQpcXV0hl8vRsGFDzJs3T6s7S3v37oWvry8UCgU8PT2xZcsW9bYbN25AIpHgu+++K7bfsWPHIJFIsGHDhlKP/fvvv+PcuXP47LPPiiU2AGBjY4PZs2drlG3atAl+fn4wNzdH7dq18eabbyIxMVGjzuOfT0JCAl5++WVYWVnBxcUFYWFhAICYmBh07doVlpaWcHNzK3ZtPL6GDx8+jLFjx6JWrVqwsbHB8OHDkZ6eXizOJUuWoHnz5pDL5XB2dsaECROKPQJ68cUX4eXlhUuXLqFLly6wsLCAi4sLvvrqq2LHy8/Px/Tp09GwYUP1dfjxxx8jPz9fo15Zrpcvv/wSH330EQCgfv366sfcN2/eLHZeqqIEUSW2atUqAUD89ddf4u7duxqvtLQ0db2CggLRsmVL4ebmJrKysoQQQoSHhwsAYtasWep6Bw4cEACEt7e3aNGihZg/f76YOnWqUCgUonHjxuLBgwfquiNGjBBubm4a8dStW1eMHz9eLF68WMyfP1+0adNGABB//vmnRj03NzcxYsSIYp+jZcuWomvXrmLRokXigw8+EDKZTAwcOFBj3zVr1giJRCJ69uwpFi1aJObNmyfc3d2FnZ2diI+PV9fbs2ePkEqlwsvLS8yfP1989tlnwtbWVjRv3rxY3CUZMmSIMDMzE/fu3dMoX7hwoQAg9u/fL4QQYtKkSaJXr15izpw5YtmyZeLtt98WMplMDBgwQGO/ESNGCLlcLho0aCBGjBghli5dKtasWfPcbQlA+Pj4CCcnJzFr1iyxYMEC4eHhISwsLDSugcTEROHs7CwsLCzElClTxNKlS8UXX3whmjVrJtLT04UQQuTm5ooWLVqIWrVqiU8//VQsXbpUDB8+XEgkEjF58uRntpmbm5to3LixsLOzE1OnThXz588X3t7eQiqVir1796rrtW/fXvj5+RXbf/z48cLa2lrk5uaWeo4hQ4YIACIhIeGZ8Qjx77XVunVr8d1334mpU6cKc3Nz4e7urv7cQjz6GSgUCuHp6SneffddERYWJtq1aycAiFWrVglnZ2fx0UcfiUWLFonmzZsLmUwmbty4Uew83t7eomPHjmLhwoViwoQJQiqVik6dOgmVSqWuO336dAFABAYGikWLFomJEycKmUwmWrduLQoKCtT1OnfuLJydnYWrq6uYPHmyWLJkiejatasAIHbt2qWup1QqRY8ePdQ/22XLlomJEycKExMT0a9fP432KMv1cu7cOTF48GABQHz33Xdi7dq1Yu3atSInJ6dMbU6VH5MbqtQe/4da0ksul2vUjYmJEWZmZmL06NEiPT1duLi4CH9/f1FYWKiu8zi5cXFxUSdBQgjx22+/CQDi+++/V5eV9IX8ZPIjxKOkysvLS3Tt2lWjvLTkJjAwUONL4P333xcymUxkZGQIIYTIzs4WdnZ2YsyYMRrHS05OFra2thrlvr6+wsnJSb2vEELs3btXAChTcrNz504BQCxbtkyj/IUXXhAuLi5CqVSW+JmFECI0NFRIJBJx69YtddmIESMEADF16tRi9Z+nLQEIMzMzce3aNXXZuXPnBACxaNEiddnw4cOFVCoVp06dKnb+x20+a9YsYWlpKa5cuaKxferUqUImkz0zoXBzcxMAxO+//64uy8zMFE5OTqJly5bqsmXLlgkA4vLlyxqfr3bt2hrXRUlatmwpbG1tn1rnyWPa29sLLy8v8fDhQ3X5n3/+KQCIadOmqcse/3zmzJmjLktPTxfm5uZCIpGIX3/9VV0eGxsrAIjp06eryx5fw35+fhoJyldffSUAiG3btgkhhEhNTRVmZmaiR48e6mtICCEWL14sAIiVK1eqyzp37iwAqJNgIYTIz88Xjo6O4rXXXlOXrV27VkilUvH3339rfP6lS5cKAOLo0aPqsrJeL19//bUAoPEHAxkPPpaiKiEsLAz79u3TeO3evVujjpeXF2bMmIEff/wRQUFBSEtLw88//wwTk+Jdy4YPHw5ra2v1+wEDBsDJyQm7du16ahzm5ubqf6enpyMzMxMdO3bEmTNnyvQ53nnnHUgkEvX7jh07QqlU4tatWwCAffv2ISMjA4MHD0ZaWpr6JZPJEBAQgAMHDgAAkpKSEB0djREjRsDW1lZ9vO7du8PT07NMsfTo0QN16tTRePwQHx+PEydOYPDgweoO0U9+5tzcXKSlpaFdu3YQQuDs2bPFjjtu3LgynV+btgwMDESDBg3U71u0aAEbGxvcuHEDAKBSqfDHH3+gT58+JfbNetzmmzZtQseOHVGjRg2N9g0MDIRSqcThw4efGbezszNeeeUV9fvHj2bOnj2L5ORkAMDAgQOhUCjwyy+/qOvt2bMHaWlpz+yknZWVpXFtPs3p06eRmpqK8ePHQ6FQqMt79+6Npk2bYufOncX2GT16tPrfdnZ2aNKkCSwtLTFw4EB1eZMmTWBnZ6du3ye98847Gn2oxo0bBxMTE/Xvzl9//YWCggJMmTJFo1P9mDFjYGNjUywmKysrjTYxMzNDmzZtNM69adMmNGvWDE2bNtX4uXXt2hUA1L8Xjz3reiHjxw7FVCW0adOmTB2KP/roI/z666+IjIzEnDlzSv2ib9SokcZ7iUSChg0bPvOZ+59//on//e9/iI6O1njW/2TC8jT16tXTeF+jRg0AUPdZuHr1KgCo/9P+LxsbGwBQJ0P//RzAoy+msiRbJiYmGDRoEJYsWYLExES4uLioE53HfWUAICEhAdOmTcP27duL9a3IzMwsdsy6des+89yAdm3533YDHrXd43ju3r2LrKwseHl5PfWcV69exfnz51GnTp0St6empj4z7oYNGxaLsXHjxgCAmzdvwtHREXZ2dujTpw/Wr1+PWbNmAQB++eUXuLi4lPqzfUybL+HH10GTJk2KbWvatCmOHDmiUaZQKIp9dltbW9StW7fYZ7K1tS2xL81/rzkrKys4OTmpf3dKi8nMzAweHh7q7Y+VdO4aNWrg/Pnz6vdXr17F5cuXy/xze9b1QsaPyQ0ZlRs3bqgThJiYGJ0e+++//0bfvn3RqVMnLFmyBE5OTjA1NcWqVatK7JhbEplMVmK5EAIA1J1a165dC0dHx2L1SroL9TzefPNNLF68GBs2bMCHH36IDRs2wNPTE76+vgAApVKJ7t274/79+/jkk0/QtGlTWFpaIjExESNHjizWCVcul5dpCLy2bfmsdisrlUqF7t274+OPPy5x++MkRReGDx+OTZs24dixY/D29sb27dsxfvz4Z7ZP06ZNcfbsWdy+fRuurq46iwcovR111b7lUZZzq1QqeHt7Y/78+SXW/W87GfLzUOXA5IaMhkqlwsiRI2FjY4MpU6Zgzpw5GDBgQIkT0T1OgB4TQuDatWto0aJFqcf//fffoVAosGfPHo2h3qtWrdLZZ3h8K93e3h6BgYGl1nNzcwNQ/HMAj+bYKauAgAA0aNAA69evR/fu3XHx4kWNkTgxMTG4cuUKfv75ZwwfPlxdvm/fvjKfoyS6bss6derAxsYGFy5ceGq9Bg0aICcn56lt+yzXrl2DEELjbsPjOWeeHBHWs2dP1KlTB7/88gsCAgLw4MEDDBs27JnH79OnDzZs2IB169YhJCTkqXUfXwdxcXHF7gjFxcWpt+vS1atX0aVLF/X7nJwcJCUloVevXsVi8vDwUNcrKChAfHx8udq+QYMGOHfuHLp161bmu6TPoqvjUOXEPjdkNObPn49jx45h+fLlmDVrFtq1a4dx48YhLS2tWN01a9YgOztb/X7z5s1ISkrCSy+9VOrxZTIZJBIJlEqluuzmzZv4448/dPYZgoKCYGNjgzlz5qCwsLDY9sfDxp2cnODr64uff/5Z49HQvn37cOnSJa3OOXToUJw9exbTp0+HRCLBkCFD1Nse/wX85F+8Qgh8//33Wp3jv3TdllKpFP3798eOHTtw+vTpYtsfxz9w4EAcP34ce/bsKVYnIyMDRUVFzzzXnTt3NIbcZ2VlYc2aNfD19dW422ZiYoLBgwfjt99+w+rVq+Ht7f3U5PmxAQMGwNvbG7Nnz8bx48eLbc/OzsZnn30GAPD394e9vT2WLl2q8Whv9+7duHz58nPPU1SS5cuXa1ybP/zwA4qKitS/O4GBgTAzM8PChQs1rpuffvoJmZmZ5Ypp4MCBSExMxIoVK4pte/jwIXJzc7U+pqWlJQBwhmIjxTs3VCXs3r0bsbGxxcrbtWsHDw8PXL58GV988QVGjhyJPn36AHg0L4evry/Gjx+P3377TWO/mjVrokOHDhg1ahRSUlKwYMECNGzYEGPGjCk1ht69e2P+/Pno2bMnhgwZgtTUVISFhaFhw4Ya/QOeh42NDX744QcMGzYMrVq1whtvvIE6deogISEBO3fuRPv27bF48WIAQGhoKHr37o0OHTrgrbfewv3797Fo0SI0b94cOTk5ZT7nm2++iZkzZ2Lbtm1o3769xt2Hpk2bokGDBvjwww+RmJgIGxsb/P7778/dd0EfbTlnzhzs3bsXnTt3xjvvvINmzZohKSkJmzZtwpEjR2BnZ4ePPvoI27dvx8svv4yRI0fCz88Pubm5iImJwebNm3Hz5k3Url37qedp3Lgx3n77bZw6dQoODg5YuXIlUlJSSrzrNHz4cCxcuBAHDhwo88R7pqam2LJlCwIDA9GpUycMHDgQ7du3h6mpKS5evIj169ejRo0amD17NkxNTTFv3jyMGjUKnTt3xuDBg5GSkoLvv/8e7u7ueP/998vVlk9TUFCAbt26YeDAgYiLi8OSJUvQoUMH9O3bF8Cju2ghISGYMWMGevbsib59+6rrtW7dulyzXg8bNgy//fYb3n33XRw4cADt27eHUqlEbGwsfvvtN+zZs0frST79/PwAAJ999hneeOMNmJqaok+fPuqkh6o4wwzSIiqbpw0Fx//Pz1FUVCRat24t6tatqzEsWgghvv/+ewFAbNy4UQjx71DwDRs2iJCQEGFvby/Mzc1F7969NYY1C1Hy8OWffvpJNGrUSMjlctG0aVOxatUq9ZweTyptKPh/hyk/jufAgQPFyoOCgoStra1QKBSiQYMGYuTIkeL06dMa9X7//XfRrFkzIZfLhaenp9iyZUuJcT9L69atBQCxZMmSYtsuXbokAgMDhZWVlahdu7YYM2aMemjtqlWr1PVGjBghLC0tSzz+87QlADFhwoRix/xvGwshxK1bt8Tw4cNFnTp1hFwuFx4eHmLChAkiPz9fXSc7O1uEhISIhg0bCjMzM1G7dm3Rrl078c0332gMcS6Jm5ub6N27t9izZ49o0aKFOvZNmzaVuk/z5s2FVCoV//zzz1OP/V/p6eli2rRpwtvbW1hYWAiFQiG8vLxESEiISEpK0qi7ceNG0bJlSyGXy0XNmjXF0KFDi52vtJ9P586dRfPmzUv9rI89voYPHTok3nnnHVGjRg1hZWUlhg4dWmyuJCEeDf1u2rSpMDU1FQ4ODmLcuHEa8+487dwlXS8FBQVi3rx5onnz5kIul4saNWoIPz8/MWPGDJGZmamup831MmvWLOHi4iKkUimHhRsZiRDsYUXVx8GDB9GlSxds2rQJAwYMMHQ4VA20bNkSNWvWLDZ7dlWzevVqjBo1CqdOnapSS6FQ9cQ+N0REenL69GlER0drdMYmIv1jnxsiIh27cOECoqKi8O2338LJyQmDBg0ydEhE1Qrv3BAR6djmzZsxatQoFBYWYsOGDRqzBxOR/rHPDRERERkV3rkhIiIio8LkhoiIiIxKtetQrFKpcOfOHVhbW3P6bSIioipCCIHs7Gw4Ozs/c422apfc3LlzR+eL0REREVHFuH37NurWrfvUOtUuubG2tgbwqHFsbGwMHA0RERGVRVZWFlxdXdXf409T7ZKbx4+ibGxsmNwQERFVMWXpUsIOxURERGRUmNwQERGRUWFyQ0REREaFyQ0REREZFSY3REREZFSY3BAREZFRYXJDRERERoXJDRERERkVJjdERERkVKrdDMVERESkH0qVQGT8faRm58HeWoE29WtCJq34RaoNeufm8OHD6NOnD5ydnSGRSPDHH388c5+DBw+iVatWkMvlaNiwIVavXq33OImIiOjpwi8kocO8/Ri84gQm/xqNwStOoMO8/Qi/kFThsRg0ucnNzYWPjw/CwsLKVD8+Ph69e/dGly5dEB0djSlTpmD06NHYs2ePniMlIiKi0oRfSMK4dWeQlJmnUZ6cmYdx685UeIIjEUKICj1jKSQSCbZu3Yr+/fuXWueTTz7Bzp07ceHCBXXZG2+8gYyMDISHh5fpPFlZWbC1tUVmZiYXziQiInpOSpVAh3n7iyU2j0kAONoqcOSTrs/1iEqb7+8q1aH4+PHjCAwM1CgLCgrC8ePHS90nPz8fWVlZGi8iIiLSjcj4+6UmNgAgACRl5iEy/n6FxVSlkpvk5GQ4ODholDk4OCArKwsPHz4scZ/Q0FDY2tqqX66urhURKhERUbWQml16YlOeerpQpZKb8ggJCUFmZqb6dfv2bUOHREREZBRSs/OwITKhTHXtrRV6juZfVWoouKOjI1JSUjTKUlJSYGNjA3Nz8xL3kcvlkMvlFREeERFRtaBSCfx66jbm7r6MrLyip9Z93OemTf2aFRMcqlhy07ZtW+zatUujbN++fWjbtq2BIiIiIqperqZkI2RLDE7fSgcAeLnYoE8LZ8zdHQvgUR+bxx53H57ex7NC57sxaHKTk5ODa9euqd/Hx8cjOjoaNWvWRL169RASEoLExESsWbMGAPDuu+9i8eLF+Pjjj/HWW29h//79+O2337Bz505DfQQiIqJqIb9IicX7r2HpoesoVApYmMkQ3L0xRrZzh4lMCrdaFpix45JG52JHWwWm9/FETy+nCo3VoMnN6dOn0aVLF/X74OBgAMCIESOwevVqJCUlISHh32d59evXx86dO/H+++/j+++/R926dfHjjz8iKCiowmMnIiKqTqQSCfZdSkGhUiCwmT1m9POCi92/XUJ6ejmhu6djpZihuNLMc1NROM8NERFR2dzPLYClXAa5iQwAcO52Bu5kPERPL0dIJBWbtBjtPDdERESkf0IIbI76B92+PYhlh26oy31c7fCSt1OFJzbaYnJDREREavFpuRj640l8uOkc0h8UIuJyCpSqqvWQp0qNliIiIiL9KChSYdmh61h04BoKilRQmEoxuVtjjO5Y3yD9Zp4HkxsiIqJq7uKdTEz5NRpXU3MAAB0b1cbs/t6oV8vCwJGVD5MbIiKias7SzAQJ9x+gtpUZvnjZE319nCt9v5qnYXJDRERUzQghEJOYiRZ17QAA7rUtsfRNP7SsZwc7CzPDBqcD7FBMRERUjdy+/wAjV51C38VHEXXr35W6uzS1N4rEBuCdGyIiomqhUKnCT0fiseCvK8grVMFMJsXVlBz4uVXcmk8VhckNERGRkYu+nYGpv59HbHI2AOAFj5qY84o3POpYGTgy/WByQ0REZMTm743DogPXIARgZ2GKz3o1wwC/ulW6w/CzMLkhIiIyYq41LSAE8GpLF3zWuxlqWckNHZLeMbkhIiIyIncyHuJOxkP4uz/qSzPAry4aOVjD19XOsIFVICY3RERERkCpEvj52E18uzcOVgoT7AvuDBuFKSQSSbVKbAAmN0RERFXehcRMfLo1Buf/yQQANHWyQdbDQtgoTA0cmWEwuSEiIqqicvOL8N2+K1h5NB4qAVgrTDD1paYY3LoepFVsPShdYnJDRERUBWU+KESvhX8jMeMhAODlFk6Y1scT9tYKA0dmeExuiIiIqiBbC1P4u9cAbgL/e8ULXZrYGzqkSoPJDRERURWgUglsOJWArk3t4WRrDgCY0bc5zEyksDDj1/mT2BpERESVXFxyNkK2nMeZhAwENXfAsmH+AGA0a0HpGpMbIiKiSiqvUImFEVex/PANFKkELM1keMGjFoQQRj3D8PNickNERFQJ/X31Lj7begEJ9x8AAHp4OmBGv+bqR1JUOiY3RERElcy26ERM/jUaAOBoo8CMfs0R1NzRsEFVIUxuiIiIKpnung6oV9MCXZva44MejWFdTSfjKy8mN0RERAZ2/W4O1p24hS96e0IqlcDCzAThUzpyFFQ5sdWIiIgMJL9IiR8OXseSA9dRoFShQR0rvPmCGwAwsXkObDkiIiIDOHnjHj7dGoPrd3MBAC82qYPOjesYOCrjwOSGiIioAmU8KEDorlhsPH0bAFDbSo7pfTzxcgsnDu/WESY3REREFWjyr9E4dOUuAGBIQD18EtQUthbsMKxLTG6IiIgq0Ic9miAlKw//6+8Ff/eahg7HKDG5ISIi0pNCpQor/r4BIYAJXRoCALzr2mLXex0hlfIRlL4wuSEiItKDqFvp+HRLDOJSsmEqk6BPC2fUq2UBAExs9IzJDRERkQ5l5RXiq/BY/HIyAUIANS3N8HnvZnCtyWUTKgqTGyIiIh0QQmD3hWR8uf0iUrPzAQAD/Ori017NUNOSq3dXJCY3REREOnA3Jx/Bv0Ujr1CF+rUtMfsVL7RrUNvQYVVLTG6IiIjKSQihnpvG3lqBj4OaIuNBAcZ3aQiFqczA0VVfUkMHQEREVBXF/JOJvouP4uSNe+qytzrUR3CPJkxsDIzJDRERkRZy84swc8cl9As7gpjETMwLjzV0SPQfBk9uwsLC4O7uDoVCgYCAAERGRpZat7CwEDNnzkSDBg2gUCjg4+OD8PDwCoyWiIiqs78upaD7/ENYeTQeKgH083XGsmH+hg6L/sOgfW42btyI4OBgLF26FAEBAViwYAGCgoIQFxcHe3v7YvU///xzrFu3DitWrEDTpk2xZ88evPLKKzh27BhatmxpgE9ARETVQXJmHr7cfhHhF5MBAK41zfG//t5c6LKSkgghhKFOHhAQgNatW2Px4sUAAJVKBVdXV0yaNAlTp04tVt/Z2RmfffYZJkyYoC577bXXYG5ujnXr1pXpnFlZWbC1tUVmZiZsbGx080GIiMiobYtOxORfoyGTSjCmowcmd2sEczP2q6lI2nx/G+zOTUFBAaKiohASEqIuk0qlCAwMxPHjx0vcJz8/HwqFQqPM3NwcR44cKfU8+fn5yM/PV7/Pysp6zsiJiKg6eFigVCcwfX2ccSExE6+0rAtPZ/5hXNkZrM9NWloalEolHBwcNModHByQnJxc4j5BQUGYP38+rl69CpVKhX379mHLli1ISkoq9TyhoaGwtbVVv1xdXXX6OYiIyLg8LFAidPdldP32IDIfFAIAJBIJPuvtycSmijB4h2JtfP/992jUqBGaNm0KMzMzTJw4EaNGjYJUWvrHCAkJQWZmpvp1+/btCoyYiIiqkkNX7qLHgkNYdugGkjLz8GfMHUOHROVgsMdStWvXhkwmQ0pKikZ5SkoKHB0dS9ynTp06+OOPP5CXl4d79+7B2dkZU6dOhYeHR6nnkcvlkMvlOo2diIiMy93sfMz68xK2n3uUzDjbKjCznxcCPR2esSdVRga7c2NmZgY/Pz9ERESoy1QqFSIiItC2bdun7qtQKODi4oKioiL8/vvv6Nevn77DJSIiI/VrZAK6fXsQ28/dgVQCvNW+PvYGd2ZiU4UZdCh4cHAwRowYAX9/f7Rp0wYLFixAbm4uRo0aBQAYPnw4XFxcEBoaCgA4efIkEhMT4evri8TERHz55ZdQqVT4+OOPDfkxiIioCjt1Mx1ZeUVo7myDua+2gHddW0OHRM/JoMnNoEGDcPfuXUybNg3Jycnw9fVFeHi4upNxQkKCRn+avLw8fP7557hx4wasrKzQq1cvrF27FnZ2dgb6BEREVNXkFSrxoECpXqn7s97N4OVig2EvuMFEVqW6olIpDDrPjSFwnhsiourr2PU0fL71AurXtsSPI/zVi15S5Vcl5rkhIiKqKOm5BZi96zI2R/0DAMjJL8Ld7HzY2yiesSdVRUxuiIjIaAkhsPVsIv638zLu5xZAIgGGBtTDxz2bwkZhaujwSE+Y3BARkVFKzc7D+xujcfTaPQBAEwdrzHnVG35uNQwcGekbkxsiIjJKNgpT/JP+EHITKd7r1gjvdPKAKTsMVwtMboiIyGjE/JMJT2cbyKQSKExl+P6NlqhhYQq3WpaGDo0qEFNYIiKq8jIfFCJkSwz6LD6Ctcdvqst9Xe2Y2FRD5Upu1q5di/bt28PZ2Rm3bt0CACxYsADbtm3TaXBERERPI4TAjnN30G3+IWyITAAA3Lr/wMBRkaFpndz88MMPCA4ORq9evZCRkQGlUgkAsLOzw4IFC3QdHxERUYlu33+AUatPYdKGs0jLyUeDOpbY+M4LmN6nuaFDIwPTOrlZtGgRVqxYgc8++wwymUxd7u/vj5iYGJ0GR0REVJLt5+6gx3eHcTDuLsxkUrwf2Bi7JndEgEctQ4dGlYDWHYrj4+PRsmXLYuVyuRy5ubk6CYqIiOhpGtaxQoFShYD6NTHnVW80qGNl6JCoEtE6ualfvz6io6Ph5uamUR4eHo5mzZrpLDAiIqLHcvKLcPLGPXRr9mjtQU9nG2wd3w7eLrZcQoGK0Tq5CQ4OxoQJE5CXlwchBCIjI7FhwwaEhobixx9/1EeMRERUje25mIzp2y4iLScff77XAU0dH60r1KKunWEDo0pL6+Rm9OjRMDc3x+eff44HDx5gyJAhcHZ2xvfff4833nhDHzESEVE1lJT5ENO3XcTeSykAALdaFsjNVxo4KqoKnmtV8AcPHiAnJwf29va6jEmvuCo4EVHlplQJrDl+E9/siUNugRImUgnGdvbApK6NoDCVPfsAZJT0uip4fHw8ioqK0KhRI1hYWMDCwgIAcPXqVZiamsLd3b1cQRMREQkhMOynkzh2/dF6UK3q2SH01RZo4mht4MioKtF6KPjIkSNx7NixYuUnT57EyJEjdRETERFVUxKJBIHNHGAtN8H/+nth87vtmNiQ1rR+LGVjY4MzZ86gYcOGGuXXrl2Dv78/MjIydBmfzvGxFBFR5XIgNhUWZjL1HDVKlcC93HzYWysMHBlVJnp9LCWRSJCdnV2sPDMzUz1bMRER0bOkZuVhxo5L2BmTBPdaFgif0gkKUxlkUgkTG3ouWj+W6tSpE0JDQzUSGaVSidDQUHTo0EGnwRERkfFRqQTWnbiFbvMPYWdMEqQSoLunA8o/vIVIk9Z3bubNm4dOnTqhSZMm6NixIwDg77//RlZWFvbv36/zAImIyHjEJWfj060xiLqVDgDwdrFF6Kve8HKxNXBkZEy0vnPj6emJ8+fPY+DAgUhNTUV2djaGDx+O2NhYeHl56SNGIiIyAldSstF74d+IupUOSzMZpr3siT8mtGdiQzr3XPPcVEXsUExEZBhCCLy1+hRkUilm9msOZztzQ4dEVYheOxQDQEZGBiIjI5GamgqVSqWxbfjw4eU5JBERGZl7OflY8NdVBHdvjBqWZpBIJFgy1A8KUynXgyK90jq52bFjB4YOHYqcnBzY2NhoXKASiYTJDRFRNSeEwKaofzBn12VkPChEXqESX7/uAwAwN+MMw6R/Wic3H3zwAd566y3MmTNHPTsxERERANy4m4NPt8bgxI37AICmjtYYElDPwFFRdaN1cpOYmIj33nuPiQ0REanlFymx9OANhB24hgKlCgpTKaYENsbbHerDVKb12BWi56J1chMUFITTp0/Dw8NDH/EQEVEVtHj/NSzafw0A0KlxHfyvnxfq1eIfwWQYWic3vXv3xkcffYRLly7B29sbpqamGtv79u2rs+CIiKhqGN3BA/supWDciw3Q18eZHYbJoLQeCi6Vln57USKRVPolGDgUnIjo+QghsP3cHRyKu4tvB/qoExkhBJMa0hu9DgX/79BvIiKqPhLuPcDn2y7g8JW7AIAgL0cENXcEACY2VGmUa54bIiKqXgqVKvz4dzy+j7iCvEIVzEykeK9rQ3RpYm/o0IiKKVdyk5ubi0OHDiEhIQEFBQUa29577z2dBEZERJXDmYR0fLolBrHJ2QCAdg1qYfYr3qhf29LAkRGVTOvk5uzZs+jVqxcePHiA3Nxc1KxZE2lpabCwsIC9vT2TGyIiI6JUCXy06Ryu381FDQtTfN7bE6+2cuEjKKrUtJ584P3330efPn2Qnp4Oc3NznDhxArdu3YKfnx+++eYbfcRIREQVSAgBlerRWBOZVIL/9ffGa63qIuKDF/GaX10mNlTpaT1ays7ODidPnkSTJk1gZ2eH48ePo1mzZjh58iRGjBiB2NhYfcWqExwtRUTVnVIlEBl/H6nZebC3VqBN/ZqQSR8lLIkZDzF92wUE1K+FMZ04nxlVHnodLWVqaqoeDm5vb4+EhAQ0a9YMtra2uH37dvkiJiKiChF+IQkzdlxCUmaeuszJVoHPezdDclY+vt0bhwcFSkTG38eQgHqwlHPcCVU9Wl+1LVu2xKlTp9CoUSN07twZ06ZNQ1paGtauXQsvLy99xEhERDoQfiEJ49adwX9v1ydl5mHC+rPq9/5uNRD6qjcTG6qytO5zM2fOHDg5OQEAZs+ejRo1amDcuHG4e/culi9frnUAYWFhcHd3h0KhQEBAACIjI59af8GCBWjSpAnMzc3h6uqK999/H3l5eU/dh4ioulOqBGbsuFQssXmSBMDsV7zw29i2aORgXVGhEemc1mm5v7+/+t/29vYIDw8v98k3btyI4OBgLF26FAEBAViwYAGCgoIQFxcHe/vicyesX78eU6dOxcqVK9GuXTtcuXIFI0eOhEQiwfz588sdBxGRsYuMv6/xKKokAoBHbStIpewwTFWbQZdqnT9/PsaMGYNRo0bB09MTS5cuhYWFBVauXFli/WPHjqF9+/YYMmQI3N3d0aNHDwwePPiZd3uIiKq71Oyy3eEuaz2iyqxMd25atWqFiIgI1KhRAy1btnzqMMAzZ86U6cQFBQWIiopCSEiIukwqlSIwMBDHjx8vcZ927dph3bp1iIyMRJs2bXDjxg3s2rULw4YNK9M5iYiqK3trhU7rEVVmZUpu+vXrB7lcDgDo37+/Tk6clpYGpVIJBwcHjXIHB4dSh5MPGTIEaWlp6NChA4QQKCoqwrvvvotPP/201PPk5+cjPz9f/T4rK0sn8RMRVSXOdgqYSCUoUpXc60YCwNH20bBwoqquTMnN9OnTAQBKpRJdunRBixYtYGdnp8+4SnTw4EHMmTMHS5YsQUBAAK5du4bJkydj1qxZ+OKLL0rcJzQ0FDNmzKjgSImIKo9j19Mwcf3ZpyY2ADC9j6d6vhuiqkyrPjcymQw9evRAenr6c5+4du3akMlkSElJ0ShPSUmBo6Njift88cUXGDZsGEaPHg1vb2+88sormDNnDkJDQ0tdrTwkJASZmZnqF+fiIaLqQgiBn47EY9hPkbifWwAvFxvMfsULTraaj54cbRX44c1W6OnlZKBIiXRL69FSXl5euHHjBurXr/9cJzYzM4Ofnx8iIiLUj7pUKhUiIiIwceLEEvd58OCBegLBx2QyGYBHv8Qlkcvl6kdqRETVRV6hEp9uicGWs4kAgFdbumDOq95QmMrwRut6pc5QTGQMtE5u/ve//+HDDz/ErFmz4OfnB0tLzVVhtVnSIDg4GCNGjIC/vz/atGmDBQsWIDc3F6NGjQIADB8+HC4uLggNDQUA9OnTB/Pnz0fLli3Vj6W++OIL9OnTR53kEBERYCKVIDkrDzKpBJ/1aoZR7d3Vg0FkUgnaNqhl4AiJ9Efr5KZXr14AgL59+2qMmhJCQCKRQKlUlvlYgwYNwt27dzFt2jQkJyfD19cX4eHh6k7GCQkJGndqPv/8c0gkEnz++edITExEnTp10KdPH8yePVvbj0FEZNRMZFIsHtIKV1Ky8YIHExmqXrReOPPQoUNP3d65c+fnCkjfuHAmERkjIQRWH7uJW/ce4Mu+zQ0dDpHO6XXhzMqevBARVTd5hUp8ujUGW8486l/To7kD2jWobeCoiAyn3KuiPXjwAAkJCSgoKNAob9GixXMHRUREZXMn4yHGro1CTGImZFIJQl5qirZ8DEXVnNbJzd27dzFq1Cjs3r27xO3a9LkhIqLyO3HjHib8cgb3cgtQw8IUYUNaoV1D3rEh0nptqSlTpiAjIwMnT56Eubk5wsPD8fPPP6NRo0bYvn27PmIkIqL/WH8yAW/+eBL3cgvg6WSD7RM7MLEh+n9a37nZv38/tm3bBn9/f0ilUri5uaF79+6wsbFBaGgoevfurY84iYjoCfbWchSpBPr5OmPuqy1gbsbpMIge0zq5yc3Nhb29PQCgRo0auHv3Lho3bgxvb+8yL5pJRETaU6kEpP8/2V6gpwO2jG+Hlq52T13MmKg60vqxVJMmTRAXFwcA8PHxwbJly5CYmIilS5fCyYlTdxMR6UNk/H30/P4w/kl/oC5rVa8GExuiEmh952by5MlISkoC8GhBzZ49e+KXX36BmZkZVq9erev4iIiqNSEE1p64hZk7LqFIJTB/7xXMH+Rr6LCIKrUyJzcDBgzA6NGjMXToUPVfCn5+frh16xZiY2NRr1491K7NzmxERLqSV6jEF39cwKaofwAAfX2cMfsVbwNHRVT5lTm5SU9PR+/eveHs7IxRo0Zh5MiR8PDwgIWFBVq1aqXPGImIqp2kzId4d20Uzv2TCakECHmpGUZ3rM/HUERlUOY+NxEREbhx4wbefvttrFu3Do0aNULXrl2xfv165Ofn6zNGIqJq5UpKNvosOoJz/2TCzsIUa94KwJhOHkxsiMpIqw7Fbm5u+PLLL3Hjxg3s27cPzs7OGDNmDJycnDBhwgRERUXpK04iomqjXk0LONmao5mTDXZM7IAOjfjIn0gbWi+c+V/Z2dlYv349Pv30U2RmZqKoqEhXsekFF84kosoov0gJU6lUPdQ7NSsPVgoTWJiVe5UcIqOi14UznxQfH4/Vq1dj9erVyMzMRGBg4PMcjoioWkrOzMPYdVF4sXEdvN+9MQDA3kZh4KiIqi6t57nJy8vDunXr0LVrVzRq1Ahr1qzB22+/jfj4eISHh+sjRiIio3Xq5n28vOgIzt3OwJrjN5HxoODZOxHRU5X5zk1kZCRWrlyJjRs3Ii8vD6+88grCw8PRrVs3dnIjItKSEALrTiZgxvaLKFIJNHW0xvJh/rCzMDN0aERVXpmTmxdeeAE+Pj6YNWsWhg4diho1augzLiIio5VfpMS0Py5i4+nbAIDeLZzw9YAW7F9DpCNl/k06ffo057MhInpOQgiMWBmJEzfuQyoBPu7ZFGM5zJtIp8qc3DCxISJ6fhKJBK+1qovLSdlYOLglOjeuY+iQiIwO74ESEVWA+7kFqGn5qD/N6/6u6NbMQf2eiHRL69FSRERUdvlFSoRsOY+XF/6Nezn/zubOxIZIf5jcEBHpSUpWHt5YfgIbIm8jKSsPR6/fM3RIRNUCH0sREelB1K37eHfdGdzNzoeNwgSLhrRi/xqiClKm5KZly5Zl7sl/5syZ5wqIiKiqW38yAdO3X0ChUqCJgzWWDfODe21LQ4dFVG2UKbnp37+/+t95eXlYsmQJPD090bZtWwDAiRMncPHiRYwfP14vQRIRVRVrT9zCF39cAAD08nbE1wN8YCnnTXKiiqT1wpmjR4+Gk5MTZs2apVE+ffp03L59GytXrtRpgLrGhTOJSJ8yHxbilSVH8Vqruhj/YgPOX0OkI9p8f2ud3Nja2uL06dNo1KiRRvnVq1fh7++PzMxM7SOuQExuiEjX4tNy4V7LQp3I5BUqoTCVGTgqIuOizfe31qOlzM3NcfTo0WLlR48ehULBVWyJqHpZfzIBPb47hDXHb6nLmNgQGZbWD4KnTJmCcePG4cyZM2jTpg0A4OTJk1i5ciW++OILnQdIRFQZFRSp8OWOi1h/MgEAcPpWOoa3deNjKKJKQOvkZurUqfDw8MD333+PdevWAQCaNWuGVatWYeDAgToPkIiosknNysO4X84g6lY6JBLgwx5N2L+GqBLRus9NVcc+N0T0PM4kpOPdtVFIzc6HtcIEC99oiS5N7Q0dFpHR02ufGwDIyMjAjz/+iE8//RT3798H8Gh+m8TExPIcjoioSribnY8hK04gNTsfjeytsH1iByY2RJWQ1o+lzp8/j8DAQNja2uLmzZsYPXo0atasiS1btiAhIQFr1qzRR5xERAZXx1qO4O6NEXUrHd8O9IUV568hqpS0vnMTHByMkSNH4urVqxqjo3r16oXDhw/rNDgiIkNLzc7DrXu56vdjOnrgh6F+TGyIKjGtk5tTp05h7NixxcpdXFyQnJysk6CIiCqDswnp6LPoCEb/fBo5+UUAAIlEAqmUHYeJKjOtkxu5XI6srKxi5VeuXEGdOlwUjoiMw8ZTCRi07ARSsvIhAKTnFhg6JCIqI62Tm759+2LmzJkoLCwE8OivmISEBHzyySd47bXXdB4gEVFFKihS4fM/YvDJ7zEoUKrQw9MBW8e3g2tNC0OHRkRlpHVy8+233yInJwf29vZ4+PAhOnfujIYNG8La2hqzZ8/WR4xERBUiNTsPQ388gXUnEiCRAMHdG2Ppm36wVpgaOjQi0oLWyY2trS327duHHTt2YOHChZg4cSJ27dqFQ4cOwdLSslxBhIWFwd3dHQqFAgEBAYiMjCy17osvvgiJRFLs1bt373Kdm4josS+3X8Spm+mwlpvgx+H+eK9bI/avIaqCyt3dv0OHDujQocNzB7Bx40YEBwdj6dKlCAgIwIIFCxAUFIS4uDjY2xefP2LLli0oKPj32fe9e/fg4+OD119//bljIaLq7cs+zZH5sBAz+3mhQR0rQ4dDROVUrhmKIyIiEBERgdTUVKhUKo1tK1eu1OpYAQEBaN26NRYvXgwAUKlUcHV1xaRJkzB16tRn7r9gwQJMmzYNSUlJZbpzxBmKieixQqUK+2NTEdTc0dChENEz6HWG4hkzZqBHjx6IiIhAWloa0tPTNV7aKCgoQFRUFAIDA/8NSCpFYGAgjh8/XqZj/PTTT3jjjTdKTWzy8/ORlZWl8SIiupudj6ErTmLs2ihsi+bs6kTGROvHUkuXLsXq1asxbNiw5z55WloalEolHBwcNModHBwQGxv7zP0jIyNx4cIF/PTTT6XWCQ0NxYwZM547ViIyHuduZ2Ds2igkZ+XBSm4CSzNOyEdkTLS+c1NQUIB27drpIxat/fTTT/D29kabNm1KrRMSEoLMzEz16/bt2xUYIRFVNptO38bry44jOSsPHnUs8ceE9gj0dHj2jkRUZWid3IwePRrr16/Xyclr164NmUyGlJQUjfKUlBQ4Oj79GXhubi5+/fVXvP3220+tJ5fLYWNjo/EiouqnUKnC9G0X8NHm8ygoUiGwmQP+mNAeDe3ZcZjI2Gh9LzYvLw/Lly/HX3/9hRYtWsDUVHP+h/nz55f5WGZmZvDz80NERAT69+8P4FGH4oiICEycOPGp+27atAn5+fl48803tf0IRFQNnbhxDz8fvwUAmBLYCO915TBvImNVrlXBfX19AQAXLlzQ2CaRaP8fRXBwMEaMGAF/f3+0adMGCxYsQG5uLkaNGgUAGD58OFxcXBAaGqqx308//YT+/fujVq1aWp+TiKqfjo3q4P3AxvB0tkF3PoYiMmpaJzcHDhzQaQCDBg3C3bt3MW3aNCQnJ8PX1xfh4eHqTsYJCQmQSjWfnsXFxeHIkSPYu3evTmMhIuOyLToRL3jUgoONAgAwObCRgSMioopQrnluqjLOc0Nk/AqVKszeeRmrj91Ey3p2+PWdFyA3kRk6LCJ6Dtp8f5fpzs2rr76K1atXw8bGBq+++upT627ZsqXskRIR6VhaTj4m/HIGJ+PvAwA6NaoDU6nWYyeIqAorU3Jja2ur7k9ja2ur14CIiMor5p9MjF17GncyH81f8+1AH84+TFQN8bEUERmF36P+QcjWGBQUqeBR2xLLh/uhob21ocMiIh3R+WMpIqLKrKBIheWHb6CgSIVuTe3x3Ru+sFGYPntHIjJK5UpuNm/ejN9++w0JCQkaK3QDwJkzZ3QSGBFRWZmZSLFsmB92nLuDCV0acv4aompO6152CxcuxKhRo+Dg4ICzZ8+iTZs2qFWrFm7cuIGXXnpJHzESERVzITET608mqN+717bEpG6cmI+IynHnZsmSJVi+fDkGDx6M1atX4+OPP4aHhwemTZuG+/fv6yNGIiINW8/+g6m/x6BQqYJ7LQu0a1jb0CERUSWi9Z2bhIQE9cKZ5ubmyM7OBgAMGzYMGzZs0G10RERPKFKqMOvPS3h/4znkF6nwYhN7NHfhCE4i0qR1cuPo6Ki+Q1OvXj2cOHECABAfH49qNvCKiCrQ/dwCDF8ZiZ+OxAMAJnVtiB+H+8PWnB2HiUiT1o+lunbtiu3bt6Nly5YYNWoU3n//fWzevBmnT59+5gR/RETlcSExE2PXRiEx4yEszWT4dqAPeno5GTosIqqktE5uli9fDpVKBQCYMGECatWqhWPHjqFv374YO3aszgMkIjp7OwOJGQ/hXssCy4f7o7ED568hotJxEj8iqvSEEFhz/Bb6t3ThYyiiakrnk/idP3++zCdv0aJFmesSEZXkfm4B5u6+jM96ecLWwhQSiQQj2rkbOiwiqiLKlNz4+vpCIpE8s8OwRCKBUqnUSWBEVD1dvJOJd9Y86l+Tk1+EJUP9DB0SEVUxZUpu4uPj9R0HERG2RSfik9/PI6/w0fw1UwIbGzokIqqCypTcuLm56TsOIqrGipQqzAuPxYq/H/0h9WKTOvh+UEvYWrB/DRFpr1xrS8XFxWHRokW4fPkyAKBZs2aYNGkSmjRpotPgiMj4pecWYNKGszhyLQ0AMP7FBvigRxPIuIwCEZWT1pP4/f777/Dy8kJUVBR8fHzg4+ODM2fOwMvLC7///rs+YiQiIyYAxKflwsJMhiVDW+Hjnk2Z2BDRc9F6KHiDBg0wdOhQzJw5U6N8+vTpWLduHa5fv67TAHWNQ8GJKp9Ld7Igk0rQxJHz1xBRybT5/tb6zk1SUhKGDx9erPzNN99EUlKStocjomqmSKlC6K7L+O3UbXWZp7MNExsi0hmt+9y8+OKL+Pvvv9GwYUON8iNHjqBjx446C4yIjM+T/WvMTKTo1LgOHG0Vhg6LiIyM1slN37598cknnyAqKgovvPACAODEiRPYtGkTZsyYge3bt2vUJSICHj16GrvuNG7ffwhzUxm+ed2HiQ0R6YXWfW6k0rI9yaqsE/qxzw1Rxdtx7g4+2nwOeYUq1KtpgeXD/dDUkb9/RFR2Ol9+4UmPF80kIiqLubtjsfTQo4EGHRvVxqLBLWFnYWbgqIjImJVrnpvSPHjwABYWFro8JBFVcQrTR3d73+3cAB8Fcf4aItI/rUdLdevWDYmJicXKT548CV9fX13ERERV3JNPu9/r2gi/vvMCpr7E+WuIqGJondwoFAq0aNECGzduBPDoMdWXX36Jjh07olevXjoPkIiqlj/P38HAZcfxsOBRnzupVIIXPGoZOCoiqk60fiy1c+dOhIWF4a233sK2bdtw8+ZN3Lp1C3/++Sd69OihjxiJqApQqgS+2hOLZYduAAB+Pn4T73ZuYOCoiKg6KlefmwkTJuCff/7BvHnzYGJigoMHD6Jdu3a6jo2IqoiMB4/mr/n76qP1ocZ28sDoDvUNHBURVVdaP5ZKT0/Ha6+9hh9++AHLli3DwIED0aNHDyxZskQf8RFRJRebnIW+i4/i76tpUJhKsXBwS4T0agYTmdb/vRAR6YTWd268vLxQv359nD17FvXr18eYMWOwceNGjB8/Hjt37sTOnTv1EScRVUKHrtzFu2uj8LBQibo1zLF8mD88nTl/DREZltZ/Wr377rs4fPgw6tf/95bzoEGDcO7cORQUFOg0OCKq3BraW8HcTIYODWtjx8QOTGyIqFLQeobiqo4zFBM9n4IiFcxM/v276MbdHNSracHHUESkV3pZFfyrr77Cw4cP1e+PHj2K/Px89fvs7GyMHz++HOESUVURl5yNoAWHse9SirrMo44VExsiqlTKfOdGJpMhKSkJ9vb2AAAbGxtER0fDw8MDAJCSkgJnZ+dKuZ7Uk3jnhqh8dsck4YNN5/CgQImmjtbY9V5HSDkpHxFVEL2sLfXfHKiaPc0iqraUKoFv98ZhycFH60O1a1ALi4e0YmJDRJWWTteWIiLjkvmgEJM3nsXBuLsAgNEd6mPqS035GIqIKjWD/w8VFhYGd3d3KBQKBAQEIDIy8qn1MzIyMGHCBDg5OUEul6Nx48bYtWtXBUVLVH1k5RWiX9gRHIy7C7mJFAsG+eLzlz2Z2BBRpafVnZsff/wRVlZWAICioiKsXr0atWvXBvCoQ7G2Nm7ciODgYCxduhQBAQFYsGABgoKCEBcXp+7b86SCggJ0794d9vb22Lx5M1xcXHDr1i3Y2dlpfW4iejobhSk6N66DwsupWDbMD14utoYOiYioTMrcodjd3R0SybOfscfHx5f55AEBAWjdujUWL14M4NEinK6urpg0aRKmTp1arP7SpUvx9ddfIzY2FqampmU+z5PYoZiodEqVwIOCIlgrHv1+FSpVyM4rQk1LMwNHRkTVnTbf3wab56agoAAWFhbYvHkz+vfvry4fMWIEMjIysG3btmL79OrVCzVr1oSFhQW2bduGOnXqYMiQIfjkk08gk8lKPE9+fr7GkPWsrCy4uroyuSH6j8yHhZjy61nkFaqw5u02MOXjJyKqRPQyz42upaWlQalUwsHBQaPcwcEBycnJJe5z48YNbN68GUqlErt27cIXX3yBb7/9Fv/73/9KPU9oaChsbW3VL1dXV51+DiJjcDUlG/3DjuJA3F2cSUjHxTtZhg6JiKjcqtSfZiqVCvb29li+fDn8/PwwaNAgfPbZZ1i6dGmp+4SEhCAzM1P9un37dgVGTFT5hV9IRv+wo4hPy4WLnTl+H9cOvq52hg6LiKjcDDYUvHbt2pDJZEhJSdEoT0lJgaOjY4n7ODk5wdTUVOMRVLNmzZCcnIyCggKYmRXvFyCXyyGXy3UbPJERUKkEvvvrChbtvwYAeMGjJsKGtEItK/6+EFHVZrA7N2ZmZvDz80NERIS6TKVSISIiAm3bti1xn/bt2+PatWtQqVTqsitXrsDJyanExIaISjdjx0V1YvNW+/pY93YAExsiMgoGfSwVHByMFStW4Oeff8bly5cxbtw45ObmYtSoUQCA4cOHIyQkRF1/3LhxuH//PiZPnowrV65g586dmDNnDiZMmGCoj0BUZb35ghtqWZph/kAfTOvD+WuIyHiU67HU9evXsWrVKly/fh3ff/897O3tsXv3btSrVw/Nmzcv83EGDRqEu3fvYtq0aUhOToavry/Cw8PVnYwTEhIglf77H66rqyv27NmD999/Hy1atICLiwsmT56MTz75pDwfg6ja+Sf9AerWsAAANHKwxt+fdIGFGScqJyLjovVQ8EOHDuGll15C+/btcfjwYVy+fBkeHh6YO3cuTp8+jc2bN+srVp3gPDdUHalUAgv+uoIfDl3HurcDEOBRy9AhERFpRa9DwadOnYr//e9/2Ldvn0Y/l65du+LEiRPaR0tEepWVV4gxa05j4f5rKFQKHL9xz9AhERHpldb3o2NiYrB+/fpi5fb29khLS9NJUESkG9dSc/DO2tO4cTcXZiZSzH3VG6+2qmvosIiI9Err5MbOzg5JSUmoX7++RvnZs2fh4uKis8CI6Pnsu5SC9zdGIye/CM62Ciwb5g/vulwfioiMn9aPpd544w188sknSE5OhkQigUqlwtGjR/Hhhx9i+PDh+oiRiLQUdes+xqw5jZz8IgTUr4ntkzowsSGiakPrOzePh167urpCqVTC09MTSqUSQ4YMweeff66PGIlIS63q1UAfH2fUsjTDZ72bcZ0oIqpWyr1wZkJCAi5cuICcnBy0bNkSjRo10nVsesHRUmSsbtzNgb2NAlbyR3+zKFUCMqnEwFEREemGNt/fWt+5OXLkCDp06IB69eqhXr165Q6SiHTncf+aDg1r44c3W0EikTCxIaJqS+t71V27dkX9+vXx6aef4tKlS/qIiYjK6PH8NY/719x/UIDcAqWhwyIiMiitk5s7d+7ggw8+wKFDh+Dl5QVfX198/fXX+Oeff/QRHxGVIjuvEGPXRWHBX1cBACPbueOX0QHqx1JERNVVufvcAEB8fDzWr1+PDRs2IDY2Fp06dcL+/ft1GZ/Osc8NGYPrd3PwzprTuP7/89fM7u+F1/1dDR0WEZHeaPP9/VzJDQAolUrs3r0bX3zxBc6fPw+lsnLfEmdyQ1WJUiUQGX8fqdl5sLdWoE39mpAA6LHgMK6l5sDRRoFlw/zg42pn6FCJiPRKrx2KHzt69Ch++eUXbN68GXl5eejXrx9CQ0PLezgi+o/wC0mYseMSkjLz1GVOtgpM7+OJea+1wHf7ruC7Qb6oYy03YJRERJWP1nduQkJC8Ouvv+LOnTvo3r07hg4din79+sHCwkJfMeoU79xQVRB+IQnj1p3Bf385H49/+uHNVghq7giJhCOiiKh60Oudm8OHD+Ojjz7CwIEDUbt27XIHSUQlU6oEZuy4VCyxAQCBRwnOjB2X0N3TETLmNkRExWid3Bw9elQfcRDR/4uMv6/xKOq/BICkzDxExt9H2wa1Ki4wIqIqokzJzfbt2/HSSy/B1NQU27dvf2rdvn376iQwouoqNbv0xKY89YiIqpsyJTf9+/dHcnIy7O3t0b9//1LrSSSSSj9aiqiys1GYlqmevbVCz5EQEVVNZUpuVCpVif8mIt27mpr91O0SAI62j4aFExFRcVrPULxmzRrk5+cXKy8oKMCaNWt0EhRRdfZ2Bw8E/H/i8t/+wo/fT+/jybWjiIhKofVQcJlMhqSkJNjb22uU37t3D/b29pX+sRSHglNlI4TAH9GJ6OXtBLmJTF3+tHlueno5GSJUIiKD0etQcCFEiXNr/PPPP7C1tdX2cETVWl6hEiFbYrD1bCIi49MR+qq3eltPLyd093QsNkMx79gQET1dmZObli1bQiKRQCKRoFu3bjAx+XdXpVKJ+Ph49OzZUy9BEhmjxIyHGLv2NC4kZkEmlaCxg1WxPx5kUgmHexMRaanMyc3jUVLR0dEICgqClZWVepuZmRnc3d3x2muv6TxAImN08sY9jP/lDO7lFqCGhSnChrZCuwacFJOISBfKnNxMnz4dAODu7o5BgwZBoeAwVCJtCSGw7sQtzNhxCUUqAU8nGywb5gfXmlVj+RIioqpA6z43I0aM0EccRNVCWk4Bvt4ThyKVQB8fZ3z1WguYm8mevSMREZWZ1smNUqnEd999h99++w0JCQkoKCjQ2H7//n2dBUdkbOpYy7FwcEvEJmdjbCcPLnxJRKQHWs9zM2PGDMyfPx+DBg1CZmYmgoOD8eqrr0IqleLLL7/UQ4hEVdvZhHQcu5amfv9iE3u827kBExsiIj3ROrn55ZdfsGLFCnzwwQcwMTHB4MGD8eOPP2LatGk4ceKEPmIkqrJ+O30bg5adwLhfziDh3gNDh0NEVC1ondwkJyfD2/vRXBxWVlbIzMwEALz88svYuXOnbqMjqqIKlSpM33YBH28+jwKlCi941ERNKzNDh0VEVC1ondzUrVsXSUlJAIAGDRpg7969AIBTp05BLpfrNjqiKigtJx9DfzyJn4/fAgAEd2+MH4b6wUqudRc3IiIqB63/t33llVcQERGBgIAATJo0CW+++SZ++uknJCQk4P3339dHjERVRsw/mRi79jTuZObBSm6C7wb5orung6HDIiKqVrRObubOnav+96BBg1CvXj0cP34cjRo1Qp8+fXQaHFFVs+FUAu5k5qF+bUusGO6HhvbWhg6JiKja0XrhzKqOC2eSPuUVKvHdX1cw/sWGsDU3NXQ4RERGQ+cLZ27fvr3MJ+/bt2+Z6xJVdRkPCrD62E1M6toIMqkEClMZQl5qZuiwiIiqtTIlN4/XlXoWiUQCpVL5PPEQVRmxyVl4Z00UEu4/gEolENyjiaFDIiIilDG5UalU+o6DqErZHZOEDzadw4MCJVxrmuMlbydDh0RERP+PY1OJtKBSCczfdwWLD1wDALRvWAuLB7dCDUvOYUNEVFlondzMnDnzqdunTZtW7mCIKrOsvEK8/2s0ImJTAQCjO9TH1JeawkSm9XRRRESkR1onN1u3btV4X1hYiPj4eJiYmKBBgwblSm7CwsLw9ddfIzk5GT4+Pli0aBHatGlTYt3Vq1dj1KhRGmVyuRx5eXlan5dIG//cf4ij19MgN5Fi7mveeKVlXUOHREREJdA6uTl79myxsqysLIwcORKvvPKK1gFs3LgRwcHBWLp0KQICArBgwQIEBQUhLi4O9vb2Je5jY2ODuLg49XsuQEgVwdPZBgsGtYSLnTm869oaOhwiIiqFTu6n29jYYMaMGfjiiy+03nf+/PkYM2YMRo0aBU9PTyxduhQWFhZYuXJlqftIJBI4OjqqXw4OnAGWdE+lEgg7cA3nbmeoy3p6OTKxISKq5HTWWSAzM1O9iGZZFRQUICoqCoGBgf8GJJUiMDAQx48fL3W/nJwcuLm5wdXVFf369cPFixdLrZufn4+srCyNF9Gz5OYXYfwvZ/D1njiMXRuF7LxCQ4dERERlpPVjqYULF2q8F0IgKSkJa9euxUsvvaTVsdLS0qBUKovdeXFwcEBsbGyJ+zRp0gQrV65EixYtkJmZiW+++Qbt2rXDxYsXUbdu8T4QoaGhmDFjhlZxUfV2614u3lkThbiUbJjKJJgS2AjWCs42TERUVWi9/EL9+vU13kulUtSpUwddu3ZFSEgIrK3LvpbOnTt34OLigmPHjqFt27bq8o8//hiHDh3CyZMnn3mMwsJCNGvWDIMHD8asWbOKbc/Pz0d+fr76fVZWFlxdXbn8ApXo8JW7mLThLDIfFsLeWo4f3vSDn1sNQ4dFRFTt6Xz5hSfFx8eXO7D/ql27NmQyGVJSUjTKU1JS4OjoWKZjmJqaomXLlrh27VqJ2+VyOeRy+XPHSsZNCIEVf9/A3N2xUAnA19UOy4b5wcFGYejQiIhISwadoMPMzAx+fn6IiIhQl6lUKkRERGjcyXkapVKJmJgYODlxhlgqPyGAyPh0qAQw0L8uNo59gYkNEVEVpfWdm7y8PCxatAgHDhxAampqsaUZzpw5o9XxgoODMWLECPj7+6NNmzZYsGABcnNz1XPZDB8+HC4uLggNDQXwaBLBF154AQ0bNkRGRga+/vpr3Lp1C6NHj9b2oxCpSaUSfDfIB3svpuDVVi6cXoCIqArTOrl5++23sXfvXgwYMABt2rR57i+BQYMG4e7du5g2bRqSk5Ph6+uL8PBwdSfjhIQESKX/3mBKT0/HmDFjkJycjBo1asDPzw/Hjh2Dp6fnc8VB1c+JG/ew52Iypr3sCYlEAmuFKV7z48R8RERVndYdim1tbbFr1y60b99eXzHplTYdksg4CSGw5vgtzPrzEopUAt+87oMBTGqIiCo1vXYodnFx0WpEFFFlkl+kxBd/XMBvp/8BAPT1cUZvruhNRGRUtO5Q/O233+KTTz7BrVu39BEPkd6kZOVh0LIT+O30P5BKgM96NcP3b/jC3Exm6NCIiEiHtL5z4+/vj7y8PHh4eMDCwgKmppqTm92/f19nwRHpypmEdIxdG4W72fmwNTfFosEt0alxHUOHRUREeqB1cjN48GAkJiZizpw5cHBw4KgSqhLyCpW4n1uAJg7WWD7cD261LA0dEhER6YnWHYotLCxw/Phx+Pj46CsmvWKH4uprf2wKAurXgqVc65yeiIgMTJvvb6373DRt2hQPHz4sd3BEFeFudj7eXn0K11Jz1GVdmzowsSEiqga0Tm7mzp2LDz74AAcPHsS9e/e44jZVOjH/ZKLv4iOIiE3FB79FQ8ubk0REVMVp/Wdsz549AQDdunXTKBdCQCKRQKlU6iYyonLYcuYfhGyJQX6RCh51LPHtQF/2CyMiqma0Tm4OHDigjziInkuRUoXQ3bH46cijhV27NrXHgjd8YaMwfcaeRERkbLRObjp37qyPOIjKLSuvEOPWReHotXsAgIldGiK4e2NIpbxjQ0RUHWmd3Bw+fPip2zt16lTuYIjKQ2EiQ2GRgIWZDN+87oNenHGYiKha03oo+JOLWKoP8kSfhsre54ZDwY3H435eAJCWk4+0nHw0deTPlIjIGOl1KHh6errGKzU1FeHh4WjdujX27t1b7qCJykqpEvh6Tyz+t/Oyuqy2lZyJDRERASjHYylbW9tiZd27d4eZmRmCg4MRFRWlk8CISpL5sBBTfj2LA3F3AQD9fV3gXbf4NUlERNWXzmY0c3BwQFxcnK4OR1TMtdRsvLMmCjfSciE3keKrAS2Y2BARUTFaJzfnz5/XeC+EQFJSEubOnQtfX19dxUWkYd+lFLy/MRo5+UVwsTPHsmF+8HJhYkNERMVpndz4+j6aFO2//ZBfeOEFrFy5UmeBET227NB1hO6OBQAE1K+JsKGtUNtKbuCoiIiostI6uYmPj9d4L5VKUadOHSgUCp0FRfSkejUtAAAj2rrh85c9YSrTuh88ERFVI1oPBa/qOBS8alCqBGRPTMJ3ITGTj6GIiKoxvQwF379/Pzw9PUtcHDMzMxPNmzfH33//rX20RP9x6Mpd9PjuEJIy/119nokNERGVVZmTmwULFmDMmDElZku2trYYO3Ys5s+fr9PgqHoRQmDpoesYtSoS1+/mYtH+a4YOiYiIqqAyJzfnzp1Trwhekh49enCOGyq3hwVKvPdrNObujoVKAG+0dsX0Pp6GDouIiKqgMncoTklJgalp6Sssm5iY4O7duzoJiqqX2/cfYOzaKFxKyoKJVILpfTzx5gtuGst6EBERlVWZkxsXFxdcuHABDRs2LHH7+fPn4eTEBQtJO5fuZOHNn07ifm4BalmaYcnQVgjwqGXosIiIqAor82OpXr164YsvvkBeXl6xbQ8fPsT06dPx8ssv6zQ4Mn7utS1gby2Hl4sNdkzqwMSGiIieW5mHgqekpKBVq1aQyWSYOHEimjRpAgCIjY1FWFgYlEolzpw5AwcHB70G/Lw4FNzw8ouUMJNJ1Y+dUrLyYGtuCoWpzMCRERFRZaXN93eZH0s5ODjg2LFjGDduHEJCQtQzFEskEgQFBSEsLKzSJzZkeEmZD/Hu2ij0aO6ICV0ePeJ0sOEEkEREpDtazVDs5uaGXbt2IT09HdeuXYMQAo0aNUKNGjX0FR8ZkdM37+PddWeQlpOP2+kP8eYLbrA1L72TOhERUXmUa1XwGjVqoHXr1rqOhYzYLydv4cvtF1GoFGjqaI3lw/yZ2BARkV6UK7khKquCIhW+3HER608mAAB6ezvh69dbwMKMlx4REekHv2FIb1QqgZGrInHs+j1IJMCHPZpg/IsNOH8NERHpFZMb0hupVIKXWzgjJjETC99oiS5N7Q0dEhERVQNMbkjnsvIKYaN41J9mSEA9dPd0QB1ruYGjIiKi6qLMk/gRPUuRUoUZOy6i98K/kZ5boC5nYkNERBWJyQ3pxP3cAgxfGYlVR2/i9v2HOBCXauiQiIiomuJjKXpul+5k4Z21p/FP+kNYmMkwf6APenpxnTEiIjIMJjf0XHacu4OPNp9DXqEKbrUssHyYP5o4Whs6LCIiqsYqxWOpsLAwuLu7Q6FQICAgAJGRkWXa79dff4VEIkH//v31GyCVaNPp25i04SzyClXo1LgOtk/owMSGiIgMzuDJzcaNGxEcHIzp06fjzJkz8PHxQVBQEFJTn95n4+bNm/jwww/RsWPHCoqU/qu7pwPq1bTAu50bYNXI1rC14IzDRERkeGVeFVxfAgIC0Lp1ayxevBgAoFKp4OrqikmTJmHq1Kkl7qNUKtGpUye89dZb+Pvvv5GRkYE//vijTOfjquDPJzUrD/ZPLHSZk18EKzmfbhIRkX5p8/1t0Ds3BQUFiIqKQmBgoLpMKpUiMDAQx48fL3W/mTNnwt7eHm+//fYzz5Gfn4+srCyNF5XPnovJ6PLNQfVSCgCY2BARUaVj0OQmLS0NSqUSDg4OGuUODg5ITk4ucZ8jR47gp59+wooVK8p0jtDQUNja2qpfrq6uzx13daNSCXy37wrGro1CboESuy8kwcA3/IiIiEpl8D432sjOzsawYcOwYsUK1K5du0z7hISEIDMzU/26ffu2nqM0Ltl5hXhnbRS+j7gKABjZzh0rR7bm+lBERFRpGfSZQu3atSGTyZCSkqJRnpKSAkdHx2L1r1+/jps3b6JPnz7qMpVKBQAwMTFBXFwcGjRooLGPXC6HXM4Zcsvjxt0cvLM2CtdSc2BmIsXs/l543Z93voiIqHIz6J0bMzMz+Pn5ISIiQl2mUqkQERGBtm3bFqvftGlTxMTEIDo6Wv3q27cvunTpgujoaD5y0qGMBwV49YdjuJaaAwcbOX4b25aJDRERVQkG7w0aHByMESNGwN/fH23atMGCBQuQm5uLUaNGAQCGDx8OFxcXhIaGQqFQwMvLS2N/Ozs7AChWTs/HzsIMYzp6YH9sKn54sxXsrRXP3omIiKgSMHhyM2jQINy9exfTpk1DcnIyfH19ER4eru5knJCQAKm0SnUNqrIeFBQh62ERHG0fJTLjX2yAMR09YGbC9icioqrD4PPcVDTOc1Oy2/cfYMya0wCALePbwcLM4HkvERGRWpWZ54Yqh2PX0tB38RHEJmcjLScft+8/NHRIRERE5cY/z6sxIQRWHr2JObsuQ6kSaFHXFsuG+cHJ1tzQoREREZUbk5tqKq9QiU+3xmDLmUQAwKutXDDnFW8oTGUGjoyIiOj5MLmppr7cfhFbziRCJpXgs17NMKq9OyfmIyIio8DkppqaHNgIZxLS8WWf5mjXsGyzPRMREVUFTG6qkXO3M+DjagcAcLI1R/jkTpBKebeGiIiMC0dLVQP5RUqEbIlBv7Cj2B2TpC5nYkNERMaId26MXGpWHsb9cgZRt9IhkQB3MvMMHRIREZFeMbkxYtG3MzB27WmkZOXDWmGChYNboksTe0OHRUREpFdMbozUptO38dnWCyhQqtDQ3gorhvujfm1LQ4dFRESkd0xujNC52xn4aPN5AEB3Twd8N8gXVnL+qImIqHrgN54R8nG1w5iO9WEpN8F7XRux4zAREVUrTG6MxMU7mbC3VqCOtRwA8GmvZpyUj4iIqiUOBTcC26IT8doPxzDhlzMoKFIBABMbIiKqtnjnpgpTqgS+Co/FssM3AAAWchnyi5QwM2HOSkRE1ReTmyoq40EBJm04i7+vpgEAxr3YAB/2aAIZ+9cQEVE1x+SmCopLzsY7a0/j1r0HMDeV4evXW+DlFs6GDouIiKhSYHJTxQgh8NHmc7h17wHq1jDH8mH+8HS2MXRYRERElQY7Z1QxEokE3w3yRVBzB2yf2IGJDRER0X8wuakCsvMK8delFPX7BnWssGyYP2pamhkwKiIiosqJyU0ld/1uDvqHHcXYdVE4di3N0OEQERFVeuxzU4ntj03B5A3RyM4vgqONApZcQoGIiOiZ+G1ZCQkhsOTgdXyzNw5CAP5uNfDDm37q2YeJiIiodExuKpnc/CJ8tPkcdsUkAwCGBtTD9D7NOTEfERFRGTG5qWR2xSRhV0wyTGUSzOjrhSEB9QwdEhERUZXC5KaSGeBXF7HJ2XjJyxH+7jUNHQ4REVGVw2cdBiaEwK+RCcjOKwTwaB6bL172ZGJDRERUTkxuDCivUIn3N0Zj6pYYvL8xGiqVMHRIREREVR4fSxlIYsZDjF17GhcSsyCTStChYW1IuOYlERHRc2NyYwAnb9zD+F/O4F5uAWpYmCJsaCu0a1Db0GEREREZBSY3FUgIgbUnbmHmjksoUgl4Otlg2TA/uNa0MHRoRERERoPJTQXKzi/CkgPXUaQS6OPjjK9eawFzM5mhwyIiIjIqTG4qkI3CFMuG+eHEjXt4p5MHJOxkQ0REpHNMbvTsTEI6kjPz0MvbCQDg42oHH1c7wwZFRERkxJjc6IhSJRAZfx+p2Xmwt1agTf2a+D3qH3z+xwVIJIBbLQs0d7Y1dJhERERGj8mNDoRfSMKMHZeQlJmnLrMwk+FBgRIAENTcAW61LA0VHhERUbXC5OY5hV9Iwrh1Z/Df6fceJzZ9WzhhwRstIZWyfw0REVFFqBQzFIeFhcHd3R0KhQIBAQGIjIwste6WLVvg7+8POzs7WFpawtfXF2vXrq3AaP+lVAnM2HGpWGLzpFO30p+6nYiIiHTL4MnNxo0bERwcjOnTp+PMmTPw8fFBUFAQUlNTS6xfs2ZNfPbZZzh+/DjOnz+PUaNGYdSoUdizZ08FRw5Ext/XeBRVkqTMPETG36+giIiIiMjgyc38+fMxZswYjBo1Cp6enli6dCksLCywcuXKEuu/+OKLeOWVV9CsWTM0aNAAkydPRosWLXDkyJEKjhxIzX56YqNtPSIiInp+Bk1uCgoKEBUVhcDAQHWZVCpFYGAgjh8//sz9hRCIiIhAXFwcOnXqpM9QS2RvrdBpPSIiInp+Bu1QnJaWBqVSCQcHB41yBwcHxMbGlrpfZmYmXFxckJ+fD5lMhiVLlqB79+4l1s3Pz0d+fr76fVZWlm6CB9Cmfk042SqQnJlXYr8aCQBH20fDwomIiKhiGPyxVHlYW1sjOjoap06dwuzZsxEcHIyDBw+WWDc0NBS2trbql6urq87ikEklmN7HE8CjROZJj99P7+MJGUdKERERVRiDJje1a9eGTCZDSkqKRnlKSgocHR1L3U8qlaJhw4bw9fXFBx98gAEDBiA0NLTEuiEhIcjMzFS/bt++rdPP0NPLCT+82QqOtpqPnhxtFfjhzVbo6eWk0/MRERHR0xn0sZSZmRn8/PwQERGB/v37AwBUKhUiIiIwceLEMh9HpVJpPHp6klwuh1wu10W4perp5YTuno7FZijmHRsiIqKKZ/BJ/IKDgzFixAj4+/ujTZs2WLBgAXJzczFq1CgAwPDhw+Hi4qK+MxMaGgp/f380aNAA+fn52LVrF9auXYsffvjBkB8DMqkEbRvUMmgMREREVAmSm0GDBuHu3buYNm0akpOT4evri/DwcHUn44SEBEil/z49y83Nxfjx4/HPP//A3NwcTZs2xbp16zBo0CBDfQQiIiKqRCRCiGo1gW5WVhZsbW2RmZkJGxsbQ4dDREREZaDN93eVHC1FREREVBomN0RERGRUmNwQERGRUWFyQ0REREaFyQ0REREZFSY3REREZFSY3BAREZFRMfgkfhXt8bQ+ulwdnIiIiPTr8fd2Wabnq3bJTXZ2NgDodHVwIiIiqhjZ2dmwtbV9ap1qN0OxSqXCnTt3YG1tDYlEtwtbZmVlwdXVFbdv3+bsx8/Atio7tlXZsa3Kjm2lHbZX2emrrYQQyM7OhrOzs8ayTCWpdndupFIp6tatq9dz2NjY8OIvI7ZV2bGtyo5tVXZsK+2wvcpOH231rDs2j7FDMRERERkVJjdERERkVJjc6JBcLsf06dMhl8sNHUqlx7YqO7ZV2bGtyo5tpR22V9lVhraqdh2KiYiIyLjxzg0REREZFSY3REREZFSY3BAREZFRYXJDRERERoXJTRkdPnwYffr0gbOzMyQSCf74449n7nPw4EG0atUKcrkcDRs2xOrVq/UeZ2WhbXsdPHgQEomk2Cs5ObliAjaQ0NBQtG7dGtbW1rC3t0f//v0RFxf3zP02bdqEpk2bQqFQwNvbG7t27aqAaA2rPG21evXqYteUQqGooIgN64cffkCLFi3UE6m1bdsWu3fvfuo+1fG6ArRvq+p8XT1p7ty5kEgkmDJlylPrGeK6YnJTRrm5ufDx8UFYWFiZ6sfHx6N3797o0qULoqOjMWXKFIwePRp79uzRc6SVg7bt9VhcXBySkpLUL3t7ez1FWDkcOnQIEyZMwIkTJ7Bv3z4UFhaiR48eyM3NLXWfY8eOYfDgwXj77bdx9uxZ9O/fH/3798eFCxcqMPKKV562Ah7NkvrkNXXr1q0Kitiw6tati7lz5yIqKgqnT59G165d0a9fP1y8eLHE+tX1ugK0byug+l5Xj506dQrLli1DixYtnlrPYNeVIK0BEFu3bn1qnY8//lg0b95co2zQoEEiKChIj5FVTmVprwMHDggAIj09vUJiqqxSU1MFAHHo0KFS6wwcOFD07t1boywgIECMHTtW3+FVKmVpq1WrVglbW9uKC6qSq1Gjhvjxxx9L3MbrStPT2qq6X1fZ2dmiUaNGYt++faJz585i8uTJpdY11HXFOzd6cvz4cQQGBmqUBQUF4fjx4waKqGrw9fWFk5MTunfvjqNHjxo6nAqXmZkJAKhZs2apdXhtPVKWtgKAnJwcuLm5wdXV9Zl/jRsrpVKJX3/9Fbm5uWjbtm2JdXhdPVKWtgKq93U1YcIE9O7du9j1UhJDXVfVbuHMipKcnAwHBweNMgcHB2RlZeHhw4cwNzc3UGSVk5OTE5YuXQp/f3/k5+fjxx9/xIsvvoiTJ0+iVatWhg6vQqhUKkyZMgXt27eHl5dXqfVKu7aMvX/Sk8raVk2aNMHKlSvRokULZGZm4ptvvkG7du1w8eJFvS+gWxnExMSgbdu2yMvLg5WVFbZu3QpPT88S61b360qbtqrO19Wvv/6KM2fO4NSpU2Wqb6jriskNVQpNmjRBkyZN1O/btWuH69ev47vvvsPatWsNGFnFmTBhAi5cuIAjR44YOpRKr6xt1bZtW42/vtu1a4dmzZph2bJlmDVrlr7DNLgmTZogOjoamZmZ2Lx5M0aMGIFDhw6V+qVdnWnTVtX1urp9+zYmT56Mffv2VfoO1Exu9MTR0REpKSkaZSkpKbCxseFdmzJq06ZNtfminzhxIv78808cPnz4mX/5lXZtOTo66jPESkObtvovU1NTtGzZEteuXdNTdJWLmZkZGjZsCADw8/PDqVOn8P3332PZsmXF6lb360qbtvqv6nJdRUVFITU1VeNuulKpxOHDh7F48WLk5+dDJpNp7GOo64p9bvSkbdu2iIiI0Cjbt2/fU5/hkqbo6Gg4OTkZOgy9EkJg4sSJ2Lp1K/bv34/69es/c5/qem2Vp63+S6lUIiYmxuivq9KoVCrk5+eXuK26XleleVpb/Vd1ua66deuGmJgYREdHq1/+/v4YOnQooqOjiyU2gAGvK712VzYi2dnZ4uzZs+Ls2bMCgJg/f744e/asuHXrlhBCiKlTp4phw4ap69+4cUNYWFiIjz76SFy+fFmEhYUJmUwmwsPDDfURKpS27fXdd9+JP/74Q1y9elXExMSIyZMnC6lUKv766y9DfYQKMW7cOGFraysOHjwokpKS1K8HDx6o6wwbNkxMnTpV/f7o0aPCxMREfPPNN+Ly5cti+vTpwtTUVMTExBjiI1SY8rTVjBkzxJ49e8T169dFVFSUeOONN4RCoRAXL140xEeoUFOnThWHDh0S8fHx4vz582Lq1KlCIpGIvXv3CiF4XT1J27aqztfVf/13tFRlua6Y3JTR46HK/32NGDFCCCHEiBEjROfOnYvt4+vrK8zMzISHh4dYtWpVhcdtKNq217x580SDBg2EQqEQNWvWFC+++KLYv3+/YYKvQCW1EQCNa6Vz587qdnvst99+E40bNxZmZmaiefPmYufOnRUbuAGUp62mTJki6tWrJ8zMzISDg4Po1auXOHPmTMUHbwBvvfWWcHNzE2ZmZqJOnTqiW7du6i9rIXhdPUnbtqrO19V//Te5qSzXlUQIIfR7b4iIiIio4rDPDRERERkVJjdERERkVJjcEBERkVFhckNERERGhckNERERGRUmN0RERGRUmNwQERGRUWFyQ0QAgJs3b0IikSA6OtrQoajFxsbihRdegEKhgK+vr6HDIaIqgskNUSUxcuRISCQSzJ07V6P8jz/+gEQiMVBUhjV9+nRYWloiLi6u2Po0T0pOTsakSZPg4eEBuVwOV1dX9OnT56n7VEcjR45E//79DR0Gkd4xuSGqRBQKBebNm4f09HRDh6IzBQUF5d73+vXr6NChA9zc3FCrVq0S69y8eRN+fn7Yv38/vv76a8TExCA8PBxdunTBhAkTyn1uIqq6mNwQVSKBgYFwdHREaGhoqXW+/PLLYo9oFixYAHd3d/X7x3+hz5kzBw4ODrCzs8PMmTNRVFSEjz76CDVr1kTdunWxatWqYsePjY1Fu3btoFAo4OXlhUOHDmlsv3DhAl566SVYWVnBwcEBw4YNQ1pamnr7iy++iIkTJ2LKlCmoXbs2goKCSvwcKpUKM2fORN26dSGXy+Hr64vw8HD1dolEgqioKMycORMSiQRffvlliccZP348JBIJIiMj8dprr6Fx48Zo3rw5goODceLECXW9hIQE9OvXD1ZWVrCxscHAgQORkpJSrF1XrlyJevXqwcrKCuPHj4dSqcRXX30FR0dH2NvbY/bs2Rrnl0gk+OGHH/DSSy/B3NwcHh4e2Lx5s0admJgYdO3aFebm5qhVqxbeeecd5OTkFPt5ffPNN3ByckKtWrUwYcIEFBYWquvk5+fjww8/hIuLCywtLREQEICDBw+qt69evRp2dnbYs2cPmjVrBisrK/Ts2RNJSUnqz/fzzz9j27ZtkEgkkEgkOHjwIAoKCjBx4kQ4OTlBoVDAzc3tqdcfUZWg99WriKhMRowYIfr16ye2bNkiFAqFuH37thBCiK1bt4onf1WnT58ufHx8NPb97rvvhJubm8axrK2txYQJE0RsbKz46aefBAARFBQkZs+eLa5cuSJmzZolTE1N1eeJj48XAETdunXF5s2bxaVLl8To0aOFtbW1SEtLE0IIkZ6eLurUqSNCQkLE5cuXxZkzZ0T37t1Fly5d1Ofu3LmzsLKyEh999JGIjY0VsbGxJX7e+fPnCxsbG7FhwwYRGxsrPv74Y2FqaiquXLkihBAiKSlJNG/eXHzwwQciKSlJZGdnFzvGvXv3hEQiEXPmzHlq2yqVSuHr6ys6dOggTp8+LU6cOCH8/Pw0Fm+dPn26sLKyEgMGDBAXL14U27dvF2ZmZiIoKEhMmjRJxMbGipUrVwoA4sSJE+r9AIhatWqJFStWiLi4OPH5558LmUwmLl26JIQQIicnRzg5OYlXX31VxMTEiIiICFG/fn2NxQVHjBghbGxsxLvvvisuX74sduzYISwsLMTy5cvVdUaPHi3atWsnDh8+LK5duya+/vprIZfL1e21atUqYWpqKgIDA8WpU6dEVFSUaNasmRgyZIgQQojs7GwxcOBA0bNnT/WK6vn5+eLrr78Wrq6u4vDhw+LmzZvi77//FuvXr39qexJVdkxuiCqJx8mNEEK88MIL4q233hJClD+5cXNzE0qlUl3WpEkT0bFjR/X7oqIiYWlpKTZs2CCE+De5mTt3rrpOYWGhqFu3rpg3b54QQohZs2aJHj16aJz79u3bAoCIi4sTQjxKblq2bPnMz+vs7Cxmz56tUda6dWsxfvx49XsfHx8xffr0Uo9x8uRJAUBs2bLlqefau3evkMlkIiEhQV128eJFAUBERkYKIR61q4WFhcjKylLXCQoKEu7u7sXaMTQ0VP0egHj33Xc1zhcQECDGjRsnhBBi+fLlokaNGiInJ0e9fefOnUIqlYrk5GQhxL8/r6KiInWd119/XQwaNEgIIcStW7eETCYTiYmJGufp1q2bCAkJEUI8Sm4AiGvXrqm3h4WFCQcHB/X7J6+xxyZNmiS6du0qVCpVqe1HVNXwsRRRJTRv3jz8/PPPuHz5crmP0bx5c0il//6KOzg4wNvbW/1eJpOhVq1aSE1N1divbdu26n+bmJjA399fHce5c+dw4MABWFlZqV9NmzYF8Kh/zGN+fn5PjS0rKwt37txB+/btNcrbt2+v1WcWQpSp3uXLl+Hq6gpXV1d1maenJ+zs7DTO5+7uDmtra/V7BwcHeHp6FmvHp7XZ4/ePj3v58mX4+PjA0tJSvb19+/ZQqVSIi4tTlzVv3hwymUz93snJSX2emJgYKJVKNG7cWKPtDx06pNHuFhYWaNCgQYnHKM3IkSMRHR2NJk2a4L333sPevXufWp+oKjAxdABEVFynTp0QFBSEkJAQjBw5UmObVCot9qX+ZN+Mx0xNTTXeSySSEstUKlWZ48rJyUGfPn0wb968YtucnJzU/37yi1yfGjVqBIlEgtjYWJ0cTx9t9jznfnyenJwcyGQyREVFaSRAAGBlZfXUYzwrAWzVqhXi4+Oxe/du/PXXXxg4cCACAwOL9Rsiqkp454aokpo7dy527NiB48ePa5TXqVMHycnJGl9aupyb5slOuEVFRYiKikKzZs0APPoivHjxItzd3dGwYUONlzYJjY2NDZydnXH06FGN8qNHj8LT07PMx6lZsyaCgoIQFhaG3NzcYtszMjIAAM2aNcPt27dx+/Zt9bZLly4hIyNDq/OV5sk2e/z+cZs1a9YM586d04jv6NGjkEqlaNKkSZmO37JlSyiVSqSmphZrd0dHxzLHaWZmBqVSWazcxsYGgwYNwooVK7Bx40b8/vvvuH//fpmPS1TZMLkhqqS8vb0xdOhQLFy4UKP8xRdfxN27d/HVV1/h+vXrCAsLw+7du3V23rCwMGzduhWxsbGYMGEC0tPT8dZbbwEAJkyYgPv372Pw4ME4deoUrl+/jj179mDUqFElfmk+zUcffYR58+Zh48aNiIuLw9SpUxEdHY3JkydrHa9SqUSbNm3w+++/4+rVq7h8+TIWLlyoflwUGBiobs8zZ84gMjISw4cPR+fOneHv76/V+UqyadMmrFy5EleuXMH06dMRGRmJiRMnAgCGDh0KhUKBESNG4MKFCzhw4AAmTZqEYcOGwcHBoUzHb9y4MYYOHYrhw4djy5YtiI+PR2RkJEJDQ7Fz584yx+nu7o7z588jLi4OaWlpKCwsxPz587FhwwbExsbiypUr2LRpExwdHWFnZ1eepiCqFJjcEFViM2fOLPYIpFmzZliyZAnCwsLg4+ODyMhIfPjhhzo759y5czF37lz4+PjgyJEj2L59O2rXrg0A6rstSqUSPXr0gLe3N6ZMmQI7OzuNfill8d577yE4OBgffPABvL29ER4eju3bt6NRo0ZaHcfDwwNnzpxBly5d8MEHH8DLywvdu3dHREQEfvjhBwCPHs9s27YNNWrUQKdOnRAYGAgPDw9s3LhRq3OVZsaMGfj111/RokULrFmzBhs2bFDfEbKwsMCePXtw//59tG7dGgMGDEC3bt2wePFirc6xatUqDB8+HB988AGaNGmC/v3749SpU6hXr16ZjzFmzBg0adIE/v7+qFOnDo4ePQpra2t89dVX8Pf3R+vWrXHz5k3s2rVL658nUWUiEWXtkUdERMVIJBJs3bqVM/8SVSJMzYmIiMioMLkhIiIio8Kh4EREz4FP9okqH965ISIiIqPC5IaIiIiMCpMbIiIiMipMboiIiMioMLkhIiIio8LkhoiIiIwKkxsiIiIyKkxuiIiIyKgwuSEiIiKj8n/fm8NCxAAaYQAAAABJRU5ErkJggg=="/>
          <p:cNvSpPr>
            <a:spLocks noChangeAspect="1" noChangeArrowheads="1"/>
          </p:cNvSpPr>
          <p:nvPr/>
        </p:nvSpPr>
        <p:spPr bwMode="auto">
          <a:xfrm>
            <a:off x="1682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sp>
        <p:nvSpPr>
          <p:cNvPr id="1032" name="AutoShape 8" descr="data:image/png;base64,iVBORw0KGgoAAAANSUhEUgAAAjcAAAHHCAYAAABDUnkqAAAAOXRFWHRTb2Z0d2FyZQBNYXRwbG90bGliIHZlcnNpb24zLjYuMCwgaHR0cHM6Ly9tYXRwbG90bGliLm9yZy89olMNAAAACXBIWXMAAA9hAAAPYQGoP6dpAABxBUlEQVR4nO3deXhM1/8H8PfMJJnJHltWkYg9EgkJqb0IUWppqxS1tVRtpekmXSi+hC6qiFpaFKVKKYqgsdUaQoglsYVoZBGyk23m/P7wMzVNQiZmMsnk/XqeeR5z7rn3fubkxnxy71kkQggBIiIiIiMhNXQARERERLrE5IaIiIiMCpMbIiIiMipMboiIiMioMLkhIiIio8LkhoiIiIwKkxsiIiIyKkxuiIiIyKgwuSEiIiKjwuSGqBQjR46Eu7t7ufZ1d3fHyJEjdRpPWT1P3PpSGWMqD3d3d7z88suGDoOInoHJDVVqq1evhkQiKfV14sQJQ4dY5aSmpsLExARvvvlmqXWys7Nhbm6OV199tQIjoydlZWVhxowZ8PHxgZWVFczNzeHl5YVPPvkEd+7cMXR4Vd6xY8fw5ZdfIiMjw9ChkB6YGDoAorKYOXMm6tevX6y8YcOGBojm2eLi4iCVVs6/Hezt7dG9e3ds27YNDx48gIWFRbE6W7ZsQV5e3lMTIG2sWLECKpVKJ8eqDm7cuIHAwEAkJCTg9ddfxzvvvAMzMzOcP38eP/30E7Zu3YorV64YOswq7dixY5gxYwZGjhwJOzs7Q4dDOsbkhqqEl156Cf7+/oYOo8zkcrmhQ3iqoUOHIjw8HNu3b8cbb7xRbPv69etha2uL3r17P9d5cnNzYWlpCVNT0+c6TnVSVFSEV199FSkpKTh48CA6dOigsX327NmYN2+egaIjqhoq55+WRFqaPn06pFIpIiIiNMof/8V77tw5AMDBgwchkUiwceNGfPrpp3B0dISlpSX69u2L27dvP/M833zzDdq1a4datWrB3Nwcfn5+2Lx5c7F6/+1z8/jx2tGjRxEcHIw6derA0tISr7zyCu7evVts/927d6Njx46wtLSEtbU1evfujYsXLxar98cff8DLywsKhQJeXl7YunXrMz8DALzyyiuwtLTE+vXri21LTU1FREQEBgwYALlcjr///huvv/466tWrB7lcDldXV7z//vt4+PChxn4jR46ElZUVrl+/jl69esHa2hpDhw5Vb/tvn5uytqVEIsHEiRPVn1Uul6N58+YIDw8vVjcxMRFvv/02nJ2dIZfLUb9+fYwbNw4FBQXqOhkZGZgyZQpcXV0hl8vRsGFDzJs3T6s7S3v37oWvry8UCgU8PT2xZcsW9bYbN25AIpHgu+++K7bfsWPHIJFIsGHDhlKP/fvvv+PcuXP47LPPiiU2AGBjY4PZs2drlG3atAl+fn4wNzdH7dq18eabbyIxMVGjzuOfT0JCAl5++WVYWVnBxcUFYWFhAICYmBh07doVlpaWcHNzK3ZtPL6GDx8+jLFjx6JWrVqwsbHB8OHDkZ6eXizOJUuWoHnz5pDL5XB2dsaECROKPQJ68cUX4eXlhUuXLqFLly6wsLCAi4sLvvrqq2LHy8/Px/Tp09GwYUP1dfjxxx8jPz9fo15Zrpcvv/wSH330EQCgfv366sfcN2/eLHZeqqIEUSW2atUqAUD89ddf4u7duxqvtLQ0db2CggLRsmVL4ebmJrKysoQQQoSHhwsAYtasWep6Bw4cEACEt7e3aNGihZg/f76YOnWqUCgUonHjxuLBgwfquiNGjBBubm4a8dStW1eMHz9eLF68WMyfP1+0adNGABB//vmnRj03NzcxYsSIYp+jZcuWomvXrmLRokXigw8+EDKZTAwcOFBj3zVr1giJRCJ69uwpFi1aJObNmyfc3d2FnZ2diI+PV9fbs2ePkEqlwsvLS8yfP1989tlnwtbWVjRv3rxY3CUZMmSIMDMzE/fu3dMoX7hwoQAg9u/fL4QQYtKkSaJXr15izpw5YtmyZeLtt98WMplMDBgwQGO/ESNGCLlcLho0aCBGjBghli5dKtasWfPcbQlA+Pj4CCcnJzFr1iyxYMEC4eHhISwsLDSugcTEROHs7CwsLCzElClTxNKlS8UXX3whmjVrJtLT04UQQuTm5ooWLVqIWrVqiU8//VQsXbpUDB8+XEgkEjF58uRntpmbm5to3LixsLOzE1OnThXz588X3t7eQiqVir1796rrtW/fXvj5+RXbf/z48cLa2lrk5uaWeo4hQ4YIACIhIeGZ8Qjx77XVunVr8d1334mpU6cKc3Nz4e7urv7cQjz6GSgUCuHp6SneffddERYWJtq1aycAiFWrVglnZ2fx0UcfiUWLFonmzZsLmUwmbty4Uew83t7eomPHjmLhwoViwoQJQiqVik6dOgmVSqWuO336dAFABAYGikWLFomJEycKmUwmWrduLQoKCtT1OnfuLJydnYWrq6uYPHmyWLJkiejatasAIHbt2qWup1QqRY8ePdQ/22XLlomJEycKExMT0a9fP432KMv1cu7cOTF48GABQHz33Xdi7dq1Yu3atSInJ6dMbU6VH5MbqtQe/4da0ksul2vUjYmJEWZmZmL06NEiPT1duLi4CH9/f1FYWKiu8zi5cXFxUSdBQgjx22+/CQDi+++/V5eV9IX8ZPIjxKOkysvLS3Tt2lWjvLTkJjAwUONL4P333xcymUxkZGQIIYTIzs4WdnZ2YsyYMRrHS05OFra2thrlvr6+wsnJSb2vEELs3btXAChTcrNz504BQCxbtkyj/IUXXhAuLi5CqVSW+JmFECI0NFRIJBJx69YtddmIESMEADF16tRi9Z+nLQEIMzMzce3aNXXZuXPnBACxaNEiddnw4cOFVCoVp06dKnb+x20+a9YsYWlpKa5cuaKxferUqUImkz0zoXBzcxMAxO+//64uy8zMFE5OTqJly5bqsmXLlgkA4vLlyxqfr3bt2hrXRUlatmwpbG1tn1rnyWPa29sLLy8v8fDhQ3X5n3/+KQCIadOmqcse/3zmzJmjLktPTxfm5uZCIpGIX3/9VV0eGxsrAIjp06eryx5fw35+fhoJyldffSUAiG3btgkhhEhNTRVmZmaiR48e6mtICCEWL14sAIiVK1eqyzp37iwAqJNgIYTIz88Xjo6O4rXXXlOXrV27VkilUvH3339rfP6lS5cKAOLo0aPqsrJeL19//bUAoPEHAxkPPpaiKiEsLAz79u3TeO3evVujjpeXF2bMmIEff/wRQUFBSEtLw88//wwTk+Jdy4YPHw5ra2v1+wEDBsDJyQm7du16ahzm5ubqf6enpyMzMxMdO3bEmTNnyvQ53nnnHUgkEvX7jh07QqlU4tatWwCAffv2ISMjA4MHD0ZaWpr6JZPJEBAQgAMHDgAAkpKSEB0djREjRsDW1lZ9vO7du8PT07NMsfTo0QN16tTRePwQHx+PEydOYPDgweoO0U9+5tzcXKSlpaFdu3YQQuDs2bPFjjtu3LgynV+btgwMDESDBg3U71u0aAEbGxvcuHEDAKBSqfDHH3+gT58+JfbNetzmmzZtQseOHVGjRg2N9g0MDIRSqcThw4efGbezszNeeeUV9fvHj2bOnj2L5ORkAMDAgQOhUCjwyy+/qOvt2bMHaWlpz+yknZWVpXFtPs3p06eRmpqK8ePHQ6FQqMt79+6Npk2bYufOncX2GT16tPrfdnZ2aNKkCSwtLTFw4EB1eZMmTWBnZ6du3ye98847Gn2oxo0bBxMTE/Xvzl9//YWCggJMmTJFo1P9mDFjYGNjUywmKysrjTYxMzNDmzZtNM69adMmNGvWDE2bNtX4uXXt2hUA1L8Xjz3reiHjxw7FVCW0adOmTB2KP/roI/z666+IjIzEnDlzSv2ib9SokcZ7iUSChg0bPvOZ+59//on//e9/iI6O1njW/2TC8jT16tXTeF+jRg0AUPdZuHr1KgCo/9P+LxsbGwBQJ0P//RzAoy+msiRbJiYmGDRoEJYsWYLExES4uLioE53HfWUAICEhAdOmTcP27duL9a3IzMwsdsy6des+89yAdm3533YDHrXd43ju3r2LrKwseHl5PfWcV69exfnz51GnTp0St6empj4z7oYNGxaLsXHjxgCAmzdvwtHREXZ2dujTpw/Wr1+PWbNmAQB++eUXuLi4lPqzfUybL+HH10GTJk2KbWvatCmOHDmiUaZQKIp9dltbW9StW7fYZ7K1tS2xL81/rzkrKys4OTmpf3dKi8nMzAweHh7q7Y+VdO4aNWrg/Pnz6vdXr17F5cuXy/xze9b1QsaPyQ0ZlRs3bqgThJiYGJ0e+++//0bfvn3RqVMnLFmyBE5OTjA1NcWqVatK7JhbEplMVmK5EAIA1J1a165dC0dHx2L1SroL9TzefPNNLF68GBs2bMCHH36IDRs2wNPTE76+vgAApVKJ7t274/79+/jkk0/QtGlTWFpaIjExESNHjizWCVcul5dpCLy2bfmsdisrlUqF7t274+OPPy5x++MkRReGDx+OTZs24dixY/D29sb27dsxfvz4Z7ZP06ZNcfbsWdy+fRuurq46iwcovR111b7lUZZzq1QqeHt7Y/78+SXW/W87GfLzUOXA5IaMhkqlwsiRI2FjY4MpU6Zgzpw5GDBgQIkT0T1OgB4TQuDatWto0aJFqcf//fffoVAosGfPHo2h3qtWrdLZZ3h8K93e3h6BgYGl1nNzcwNQ/HMAj+bYKauAgAA0aNAA69evR/fu3XHx4kWNkTgxMTG4cuUKfv75ZwwfPlxdvm/fvjKfoyS6bss6derAxsYGFy5ceGq9Bg0aICcn56lt+yzXrl2DEELjbsPjOWeeHBHWs2dP1KlTB7/88gsCAgLw4MEDDBs27JnH79OnDzZs2IB169YhJCTkqXUfXwdxcXHF7gjFxcWpt+vS1atX0aVLF/X7nJwcJCUloVevXsVi8vDwUNcrKChAfHx8udq+QYMGOHfuHLp161bmu6TPoqvjUOXEPjdkNObPn49jx45h+fLlmDVrFtq1a4dx48YhLS2tWN01a9YgOztb/X7z5s1ISkrCSy+9VOrxZTIZJBIJlEqluuzmzZv4448/dPYZgoKCYGNjgzlz5qCwsLDY9sfDxp2cnODr64uff/5Z49HQvn37cOnSJa3OOXToUJw9exbTp0+HRCLBkCFD1Nse/wX85F+8Qgh8//33Wp3jv3TdllKpFP3798eOHTtw+vTpYtsfxz9w4EAcP34ce/bsKVYnIyMDRUVFzzzXnTt3NIbcZ2VlYc2aNfD19dW422ZiYoLBgwfjt99+w+rVq+Ht7f3U5PmxAQMGwNvbG7Nnz8bx48eLbc/OzsZnn30GAPD394e9vT2WLl2q8Whv9+7duHz58nPPU1SS5cuXa1ybP/zwA4qKitS/O4GBgTAzM8PChQs1rpuffvoJmZmZ5Ypp4MCBSExMxIoVK4pte/jwIXJzc7U+pqWlJQBwhmIjxTs3VCXs3r0bsbGxxcrbtWsHDw8PXL58GV988QVGjhyJPn36AHg0L4evry/Gjx+P3377TWO/mjVrokOHDhg1ahRSUlKwYMECNGzYEGPGjCk1ht69e2P+/Pno2bMnhgwZgtTUVISFhaFhw4Ya/QOeh42NDX744QcMGzYMrVq1whtvvIE6deogISEBO3fuRPv27bF48WIAQGhoKHr37o0OHTrgrbfewv3797Fo0SI0b94cOTk5ZT7nm2++iZkzZ2Lbtm1o3769xt2Hpk2bokGDBvjwww+RmJgIGxsb/P7778/dd0EfbTlnzhzs3bsXnTt3xjvvvINmzZohKSkJmzZtwpEjR2BnZ4ePPvoI27dvx8svv4yRI0fCz88Pubm5iImJwebNm3Hz5k3Url37qedp3Lgx3n77bZw6dQoODg5YuXIlUlJSSrzrNHz4cCxcuBAHDhwo88R7pqam2LJlCwIDA9GpUycMHDgQ7du3h6mpKS5evIj169ejRo0amD17NkxNTTFv3jyMGjUKnTt3xuDBg5GSkoLvv/8e7u7ueP/998vVlk9TUFCAbt26YeDAgYiLi8OSJUvQoUMH9O3bF8Cju2ghISGYMWMGevbsib59+6rrtW7dulyzXg8bNgy//fYb3n33XRw4cADt27eHUqlEbGwsfvvtN+zZs0frST79/PwAAJ999hneeOMNmJqaok+fPuqkh6o4wwzSIiqbpw0Fx//Pz1FUVCRat24t6tatqzEsWgghvv/+ewFAbNy4UQjx71DwDRs2iJCQEGFvby/Mzc1F7969NYY1C1Hy8OWffvpJNGrUSMjlctG0aVOxatUq9ZweTyptKPh/hyk/jufAgQPFyoOCgoStra1QKBSiQYMGYuTIkeL06dMa9X7//XfRrFkzIZfLhaenp9iyZUuJcT9L69atBQCxZMmSYtsuXbokAgMDhZWVlahdu7YYM2aMemjtqlWr1PVGjBghLC0tSzz+87QlADFhwoRix/xvGwshxK1bt8Tw4cNFnTp1hFwuFx4eHmLChAkiPz9fXSc7O1uEhISIhg0bCjMzM1G7dm3Rrl078c0332gMcS6Jm5ub6N27t9izZ49o0aKFOvZNmzaVuk/z5s2FVCoV//zzz1OP/V/p6eli2rRpwtvbW1hYWAiFQiG8vLxESEiISEpK0qi7ceNG0bJlSyGXy0XNmjXF0KFDi52vtJ9P586dRfPmzUv9rI89voYPHTok3nnnHVGjRg1hZWUlhg4dWmyuJCEeDf1u2rSpMDU1FQ4ODmLcuHEa8+487dwlXS8FBQVi3rx5onnz5kIul4saNWoIPz8/MWPGDJGZmamup831MmvWLOHi4iKkUimHhRsZiRDsYUXVx8GDB9GlSxds2rQJAwYMMHQ4VA20bNkSNWvWLDZ7dlWzevVqjBo1CqdOnapSS6FQ9cQ+N0REenL69GlER0drdMYmIv1jnxsiIh27cOECoqKi8O2338LJyQmDBg0ydEhE1Qrv3BAR6djmzZsxatQoFBYWYsOGDRqzBxOR/rHPDRERERkV3rkhIiIio8LkhoiIiIxKtetQrFKpcOfOHVhbW3P6bSIioipCCIHs7Gw4Ozs/c422apfc3LlzR+eL0REREVHFuH37NurWrfvUOtUuubG2tgbwqHFsbGwMHA0RERGVRVZWFlxdXdXf409T7ZKbx4+ibGxsmNwQERFVMWXpUsIOxURERGRUmNwQERGRUWFyQ0REREaFyQ0REREZFSY3REREZFSY3BAREZFRYXJDRERERoXJDRERERkVJjdERERkVKrdDMVERESkH0qVQGT8faRm58HeWoE29WtCJq34RaoNeufm8OHD6NOnD5ydnSGRSPDHH388c5+DBw+iVatWkMvlaNiwIVavXq33OImIiOjpwi8kocO8/Ri84gQm/xqNwStOoMO8/Qi/kFThsRg0ucnNzYWPjw/CwsLKVD8+Ph69e/dGly5dEB0djSlTpmD06NHYs2ePniMlIiKi0oRfSMK4dWeQlJmnUZ6cmYdx685UeIIjEUKICj1jKSQSCbZu3Yr+/fuXWueTTz7Bzp07ceHCBXXZG2+8gYyMDISHh5fpPFlZWbC1tUVmZiYXziQiInpOSpVAh3n7iyU2j0kAONoqcOSTrs/1iEqb7+8q1aH4+PHjCAwM1CgLCgrC8ePHS90nPz8fWVlZGi8iIiLSjcj4+6UmNgAgACRl5iEy/n6FxVSlkpvk5GQ4ODholDk4OCArKwsPHz4scZ/Q0FDY2tqqX66urhURKhERUbWQml16YlOeerpQpZKb8ggJCUFmZqb6dfv2bUOHREREZBRSs/OwITKhTHXtrRV6juZfVWoouKOjI1JSUjTKUlJSYGNjA3Nz8xL3kcvlkMvlFREeERFRtaBSCfx66jbm7r6MrLyip9Z93OemTf2aFRMcqlhy07ZtW+zatUujbN++fWjbtq2BIiIiIqperqZkI2RLDE7fSgcAeLnYoE8LZ8zdHQvgUR+bxx53H57ex7NC57sxaHKTk5ODa9euqd/Hx8cjOjoaNWvWRL169RASEoLExESsWbMGAPDuu+9i8eLF+Pjjj/HWW29h//79+O2337Bz505DfQQiIqJqIb9IicX7r2HpoesoVApYmMkQ3L0xRrZzh4lMCrdaFpix45JG52JHWwWm9/FETy+nCo3VoMnN6dOn0aVLF/X74OBgAMCIESOwevVqJCUlISHh32d59evXx86dO/H+++/j+++/R926dfHjjz8iKCiowmMnIiKqTqQSCfZdSkGhUiCwmT1m9POCi92/XUJ6ejmhu6djpZihuNLMc1NROM8NERFR2dzPLYClXAa5iQwAcO52Bu5kPERPL0dIJBWbtBjtPDdERESkf0IIbI76B92+PYhlh26oy31c7fCSt1OFJzbaYnJDREREavFpuRj640l8uOkc0h8UIuJyCpSqqvWQp0qNliIiIiL9KChSYdmh61h04BoKilRQmEoxuVtjjO5Y3yD9Zp4HkxsiIqJq7uKdTEz5NRpXU3MAAB0b1cbs/t6oV8vCwJGVD5MbIiKias7SzAQJ9x+gtpUZvnjZE319nCt9v5qnYXJDRERUzQghEJOYiRZ17QAA7rUtsfRNP7SsZwc7CzPDBqcD7FBMRERUjdy+/wAjV51C38VHEXXr35W6uzS1N4rEBuCdGyIiomqhUKnCT0fiseCvK8grVMFMJsXVlBz4uVXcmk8VhckNERGRkYu+nYGpv59HbHI2AOAFj5qY84o3POpYGTgy/WByQ0REZMTm743DogPXIARgZ2GKz3o1wwC/ulW6w/CzMLkhIiIyYq41LSAE8GpLF3zWuxlqWckNHZLeMbkhIiIyIncyHuJOxkP4uz/qSzPAry4aOVjD19XOsIFVICY3RERERkCpEvj52E18uzcOVgoT7AvuDBuFKSQSSbVKbAAmN0RERFXehcRMfLo1Buf/yQQANHWyQdbDQtgoTA0cmWEwuSEiIqqicvOL8N2+K1h5NB4qAVgrTDD1paYY3LoepFVsPShdYnJDRERUBWU+KESvhX8jMeMhAODlFk6Y1scT9tYKA0dmeExuiIiIqiBbC1P4u9cAbgL/e8ULXZrYGzqkSoPJDRERURWgUglsOJWArk3t4WRrDgCY0bc5zEyksDDj1/mT2BpERESVXFxyNkK2nMeZhAwENXfAsmH+AGA0a0HpGpMbIiKiSiqvUImFEVex/PANFKkELM1keMGjFoQQRj3D8PNickNERFQJ/X31Lj7begEJ9x8AAHp4OmBGv+bqR1JUOiY3RERElcy26ERM/jUaAOBoo8CMfs0R1NzRsEFVIUxuiIiIKpnung6oV9MCXZva44MejWFdTSfjKy8mN0RERAZ2/W4O1p24hS96e0IqlcDCzAThUzpyFFQ5sdWIiIgMJL9IiR8OXseSA9dRoFShQR0rvPmCGwAwsXkObDkiIiIDOHnjHj7dGoPrd3MBAC82qYPOjesYOCrjwOSGiIioAmU8KEDorlhsPH0bAFDbSo7pfTzxcgsnDu/WESY3REREFWjyr9E4dOUuAGBIQD18EtQUthbsMKxLTG6IiIgq0Ic9miAlKw//6+8Ff/eahg7HKDG5ISIi0pNCpQor/r4BIYAJXRoCALzr2mLXex0hlfIRlL4wuSEiItKDqFvp+HRLDOJSsmEqk6BPC2fUq2UBAExs9IzJDRERkQ5l5RXiq/BY/HIyAUIANS3N8HnvZnCtyWUTKgqTGyIiIh0QQmD3hWR8uf0iUrPzAQAD/Ori017NUNOSq3dXJCY3REREOnA3Jx/Bv0Ujr1CF+rUtMfsVL7RrUNvQYVVLTG6IiIjKSQihnpvG3lqBj4OaIuNBAcZ3aQiFqczA0VVfUkMHQEREVBXF/JOJvouP4uSNe+qytzrUR3CPJkxsDIzJDRERkRZy84swc8cl9As7gpjETMwLjzV0SPQfBk9uwsLC4O7uDoVCgYCAAERGRpZat7CwEDNnzkSDBg2gUCjg4+OD8PDwCoyWiIiqs78upaD7/ENYeTQeKgH083XGsmH+hg6L/sOgfW42btyI4OBgLF26FAEBAViwYAGCgoIQFxcHe3v7YvU///xzrFu3DitWrEDTpk2xZ88evPLKKzh27BhatmxpgE9ARETVQXJmHr7cfhHhF5MBAK41zfG//t5c6LKSkgghhKFOHhAQgNatW2Px4sUAAJVKBVdXV0yaNAlTp04tVt/Z2RmfffYZJkyYoC577bXXYG5ujnXr1pXpnFlZWbC1tUVmZiZsbGx080GIiMiobYtOxORfoyGTSjCmowcmd2sEczP2q6lI2nx/G+zOTUFBAaKiohASEqIuk0qlCAwMxPHjx0vcJz8/HwqFQqPM3NwcR44cKfU8+fn5yM/PV7/Pysp6zsiJiKg6eFigVCcwfX2ccSExE6+0rAtPZ/5hXNkZrM9NWloalEolHBwcNModHByQnJxc4j5BQUGYP38+rl69CpVKhX379mHLli1ISkoq9TyhoaGwtbVVv1xdXXX6OYiIyLg8LFAidPdldP32IDIfFAIAJBIJPuvtycSmijB4h2JtfP/992jUqBGaNm0KMzMzTJw4EaNGjYJUWvrHCAkJQWZmpvp1+/btCoyYiIiqkkNX7qLHgkNYdugGkjLz8GfMHUOHROVgsMdStWvXhkwmQ0pKikZ5SkoKHB0dS9ynTp06+OOPP5CXl4d79+7B2dkZU6dOhYeHR6nnkcvlkMvlOo2diIiMy93sfMz68xK2n3uUzDjbKjCznxcCPR2esSdVRga7c2NmZgY/Pz9ERESoy1QqFSIiItC2bdun7qtQKODi4oKioiL8/vvv6Nevn77DJSIiI/VrZAK6fXsQ28/dgVQCvNW+PvYGd2ZiU4UZdCh4cHAwRowYAX9/f7Rp0wYLFixAbm4uRo0aBQAYPnw4XFxcEBoaCgA4efIkEhMT4evri8TERHz55ZdQqVT4+OOPDfkxiIioCjt1Mx1ZeUVo7myDua+2gHddW0OHRM/JoMnNoEGDcPfuXUybNg3Jycnw9fVFeHi4upNxQkKCRn+avLw8fP7557hx4wasrKzQq1cvrF27FnZ2dgb6BEREVNXkFSrxoECpXqn7s97N4OVig2EvuMFEVqW6olIpDDrPjSFwnhsiourr2PU0fL71AurXtsSPI/zVi15S5Vcl5rkhIiKqKOm5BZi96zI2R/0DAMjJL8Ld7HzY2yiesSdVRUxuiIjIaAkhsPVsIv638zLu5xZAIgGGBtTDxz2bwkZhaujwSE+Y3BARkVFKzc7D+xujcfTaPQBAEwdrzHnVG35uNQwcGekbkxsiIjJKNgpT/JP+EHITKd7r1gjvdPKAKTsMVwtMboiIyGjE/JMJT2cbyKQSKExl+P6NlqhhYQq3WpaGDo0qEFNYIiKq8jIfFCJkSwz6LD6Ctcdvqst9Xe2Y2FRD5Upu1q5di/bt28PZ2Rm3bt0CACxYsADbtm3TaXBERERPI4TAjnN30G3+IWyITAAA3Lr/wMBRkaFpndz88MMPCA4ORq9evZCRkQGlUgkAsLOzw4IFC3QdHxERUYlu33+AUatPYdKGs0jLyUeDOpbY+M4LmN6nuaFDIwPTOrlZtGgRVqxYgc8++wwymUxd7u/vj5iYGJ0GR0REVJLt5+6gx3eHcTDuLsxkUrwf2Bi7JndEgEctQ4dGlYDWHYrj4+PRsmXLYuVyuRy5ubk6CYqIiOhpGtaxQoFShYD6NTHnVW80qGNl6JCoEtE6ualfvz6io6Ph5uamUR4eHo5mzZrpLDAiIqLHcvKLcPLGPXRr9mjtQU9nG2wd3w7eLrZcQoGK0Tq5CQ4OxoQJE5CXlwchBCIjI7FhwwaEhobixx9/1EeMRERUje25mIzp2y4iLScff77XAU0dH60r1KKunWEDo0pL6+Rm9OjRMDc3x+eff44HDx5gyJAhcHZ2xvfff4833nhDHzESEVE1lJT5ENO3XcTeSykAALdaFsjNVxo4KqoKnmtV8AcPHiAnJwf29va6jEmvuCo4EVHlplQJrDl+E9/siUNugRImUgnGdvbApK6NoDCVPfsAZJT0uip4fHw8ioqK0KhRI1hYWMDCwgIAcPXqVZiamsLd3b1cQRMREQkhMOynkzh2/dF6UK3q2SH01RZo4mht4MioKtF6KPjIkSNx7NixYuUnT57EyJEjdRETERFVUxKJBIHNHGAtN8H/+nth87vtmNiQ1rR+LGVjY4MzZ86gYcOGGuXXrl2Dv78/MjIydBmfzvGxFBFR5XIgNhUWZjL1HDVKlcC93HzYWysMHBlVJnp9LCWRSJCdnV2sPDMzUz1bMRER0bOkZuVhxo5L2BmTBPdaFgif0gkKUxlkUgkTG3ouWj+W6tSpE0JDQzUSGaVSidDQUHTo0EGnwRERkfFRqQTWnbiFbvMPYWdMEqQSoLunA8o/vIVIk9Z3bubNm4dOnTqhSZMm6NixIwDg77//RlZWFvbv36/zAImIyHjEJWfj060xiLqVDgDwdrFF6Kve8HKxNXBkZEy0vnPj6emJ8+fPY+DAgUhNTUV2djaGDx+O2NhYeHl56SNGIiIyAldSstF74d+IupUOSzMZpr3siT8mtGdiQzr3XPPcVEXsUExEZBhCCLy1+hRkUilm9msOZztzQ4dEVYheOxQDQEZGBiIjI5GamgqVSqWxbfjw4eU5JBERGZl7OflY8NdVBHdvjBqWZpBIJFgy1A8KUynXgyK90jq52bFjB4YOHYqcnBzY2NhoXKASiYTJDRFRNSeEwKaofzBn12VkPChEXqESX7/uAwAwN+MMw6R/Wic3H3zwAd566y3MmTNHPTsxERERANy4m4NPt8bgxI37AICmjtYYElDPwFFRdaN1cpOYmIj33nuPiQ0REanlFymx9OANhB24hgKlCgpTKaYENsbbHerDVKb12BWi56J1chMUFITTp0/Dw8NDH/EQEVEVtHj/NSzafw0A0KlxHfyvnxfq1eIfwWQYWic3vXv3xkcffYRLly7B29sbpqamGtv79u2rs+CIiKhqGN3BA/supWDciw3Q18eZHYbJoLQeCi6Vln57USKRVPolGDgUnIjo+QghsP3cHRyKu4tvB/qoExkhBJMa0hu9DgX/79BvIiKqPhLuPcDn2y7g8JW7AIAgL0cENXcEACY2VGmUa54bIiKqXgqVKvz4dzy+j7iCvEIVzEykeK9rQ3RpYm/o0IiKKVdyk5ubi0OHDiEhIQEFBQUa29577z2dBEZERJXDmYR0fLolBrHJ2QCAdg1qYfYr3qhf29LAkRGVTOvk5uzZs+jVqxcePHiA3Nxc1KxZE2lpabCwsIC9vT2TGyIiI6JUCXy06Ryu381FDQtTfN7bE6+2cuEjKKrUtJ584P3330efPn2Qnp4Oc3NznDhxArdu3YKfnx+++eYbfcRIREQVSAgBlerRWBOZVIL/9ffGa63qIuKDF/GaX10mNlTpaT1ays7ODidPnkSTJk1gZ2eH48ePo1mzZjh58iRGjBiB2NhYfcWqExwtRUTVnVIlEBl/H6nZebC3VqBN/ZqQSR8lLIkZDzF92wUE1K+FMZ04nxlVHnodLWVqaqoeDm5vb4+EhAQ0a9YMtra2uH37dvkiJiKiChF+IQkzdlxCUmaeuszJVoHPezdDclY+vt0bhwcFSkTG38eQgHqwlHPcCVU9Wl+1LVu2xKlTp9CoUSN07twZ06ZNQ1paGtauXQsvLy99xEhERDoQfiEJ49adwX9v1ydl5mHC+rPq9/5uNRD6qjcTG6qytO5zM2fOHDg5OQEAZs+ejRo1amDcuHG4e/culi9frnUAYWFhcHd3h0KhQEBAACIjI59af8GCBWjSpAnMzc3h6uqK999/H3l5eU/dh4ioulOqBGbsuFQssXmSBMDsV7zw29i2aORgXVGhEemc1mm5v7+/+t/29vYIDw8v98k3btyI4OBgLF26FAEBAViwYAGCgoIQFxcHe/vicyesX78eU6dOxcqVK9GuXTtcuXIFI0eOhEQiwfz588sdBxGRsYuMv6/xKKokAoBHbStIpewwTFWbQZdqnT9/PsaMGYNRo0bB09MTS5cuhYWFBVauXFli/WPHjqF9+/YYMmQI3N3d0aNHDwwePPiZd3uIiKq71Oyy3eEuaz2iyqxMd25atWqFiIgI1KhRAy1btnzqMMAzZ86U6cQFBQWIiopCSEiIukwqlSIwMBDHjx8vcZ927dph3bp1iIyMRJs2bXDjxg3s2rULw4YNK9M5iYiqK3trhU7rEVVmZUpu+vXrB7lcDgDo37+/Tk6clpYGpVIJBwcHjXIHB4dSh5MPGTIEaWlp6NChA4QQKCoqwrvvvotPP/201PPk5+cjPz9f/T4rK0sn8RMRVSXOdgqYSCUoUpXc60YCwNH20bBwoqquTMnN9OnTAQBKpRJdunRBixYtYGdnp8+4SnTw4EHMmTMHS5YsQUBAAK5du4bJkydj1qxZ+OKLL0rcJzQ0FDNmzKjgSImIKo9j19Mwcf3ZpyY2ADC9j6d6vhuiqkyrPjcymQw9evRAenr6c5+4du3akMlkSElJ0ShPSUmBo6Njift88cUXGDZsGEaPHg1vb2+88sormDNnDkJDQ0tdrTwkJASZmZnqF+fiIaLqQgiBn47EY9hPkbifWwAvFxvMfsULTraaj54cbRX44c1W6OnlZKBIiXRL69FSXl5euHHjBurXr/9cJzYzM4Ofnx8iIiLUj7pUKhUiIiIwceLEEvd58OCBegLBx2QyGYBHv8Qlkcvl6kdqRETVRV6hEp9uicGWs4kAgFdbumDOq95QmMrwRut6pc5QTGQMtE5u/ve//+HDDz/ErFmz4OfnB0tLzVVhtVnSIDg4GCNGjIC/vz/atGmDBQsWIDc3F6NGjQIADB8+HC4uLggNDQUA9OnTB/Pnz0fLli3Vj6W++OIL9OnTR53kEBERYCKVIDkrDzKpBJ/1aoZR7d3Vg0FkUgnaNqhl4AiJ9Efr5KZXr14AgL59+2qMmhJCQCKRQKlUlvlYgwYNwt27dzFt2jQkJyfD19cX4eHh6k7GCQkJGndqPv/8c0gkEnz++edITExEnTp10KdPH8yePVvbj0FEZNRMZFIsHtIKV1Ky8YIHExmqXrReOPPQoUNP3d65c+fnCkjfuHAmERkjIQRWH7uJW/ce4Mu+zQ0dDpHO6XXhzMqevBARVTd5hUp8ujUGW8486l/To7kD2jWobeCoiAyn3KuiPXjwAAkJCSgoKNAob9GixXMHRUREZXMn4yHGro1CTGImZFIJQl5qirZ8DEXVnNbJzd27dzFq1Cjs3r27xO3a9LkhIqLyO3HjHib8cgb3cgtQw8IUYUNaoV1D3rEh0nptqSlTpiAjIwMnT56Eubk5wsPD8fPPP6NRo0bYvn27PmIkIqL/WH8yAW/+eBL3cgvg6WSD7RM7MLEh+n9a37nZv38/tm3bBn9/f0ilUri5uaF79+6wsbFBaGgoevfurY84iYjoCfbWchSpBPr5OmPuqy1gbsbpMIge0zq5yc3Nhb29PQCgRo0auHv3Lho3bgxvb+8yL5pJRETaU6kEpP8/2V6gpwO2jG+Hlq52T13MmKg60vqxVJMmTRAXFwcA8PHxwbJly5CYmIilS5fCyYlTdxMR6UNk/H30/P4w/kl/oC5rVa8GExuiEmh952by5MlISkoC8GhBzZ49e+KXX36BmZkZVq9erev4iIiqNSEE1p64hZk7LqFIJTB/7xXMH+Rr6LCIKrUyJzcDBgzA6NGjMXToUPVfCn5+frh16xZiY2NRr1491K7NzmxERLqSV6jEF39cwKaofwAAfX2cMfsVbwNHRVT5lTm5SU9PR+/eveHs7IxRo0Zh5MiR8PDwgIWFBVq1aqXPGImIqp2kzId4d20Uzv2TCakECHmpGUZ3rM/HUERlUOY+NxEREbhx4wbefvttrFu3Do0aNULXrl2xfv165Ofn6zNGIqJq5UpKNvosOoJz/2TCzsIUa94KwJhOHkxsiMpIqw7Fbm5u+PLLL3Hjxg3s27cPzs7OGDNmDJycnDBhwgRERUXpK04iomqjXk0LONmao5mTDXZM7IAOjfjIn0gbWi+c+V/Z2dlYv349Pv30U2RmZqKoqEhXsekFF84kosoov0gJU6lUPdQ7NSsPVgoTWJiVe5UcIqOi14UznxQfH4/Vq1dj9erVyMzMRGBg4PMcjoioWkrOzMPYdVF4sXEdvN+9MQDA3kZh4KiIqi6t57nJy8vDunXr0LVrVzRq1Ahr1qzB22+/jfj4eISHh+sjRiIio3Xq5n28vOgIzt3OwJrjN5HxoODZOxHRU5X5zk1kZCRWrlyJjRs3Ii8vD6+88grCw8PRrVs3dnIjItKSEALrTiZgxvaLKFIJNHW0xvJh/rCzMDN0aERVXpmTmxdeeAE+Pj6YNWsWhg4diho1augzLiIio5VfpMS0Py5i4+nbAIDeLZzw9YAW7F9DpCNl/k06ffo057MhInpOQgiMWBmJEzfuQyoBPu7ZFGM5zJtIp8qc3DCxISJ6fhKJBK+1qovLSdlYOLglOjeuY+iQiIwO74ESEVWA+7kFqGn5qD/N6/6u6NbMQf2eiHRL69FSRERUdvlFSoRsOY+XF/6Nezn/zubOxIZIf5jcEBHpSUpWHt5YfgIbIm8jKSsPR6/fM3RIRNUCH0sREelB1K37eHfdGdzNzoeNwgSLhrRi/xqiClKm5KZly5Zl7sl/5syZ5wqIiKiqW38yAdO3X0ChUqCJgzWWDfODe21LQ4dFVG2UKbnp37+/+t95eXlYsmQJPD090bZtWwDAiRMncPHiRYwfP14vQRIRVRVrT9zCF39cAAD08nbE1wN8YCnnTXKiiqT1wpmjR4+Gk5MTZs2apVE+ffp03L59GytXrtRpgLrGhTOJSJ8yHxbilSVH8Vqruhj/YgPOX0OkI9p8f2ud3Nja2uL06dNo1KiRRvnVq1fh7++PzMxM7SOuQExuiEjX4tNy4V7LQp3I5BUqoTCVGTgqIuOizfe31qOlzM3NcfTo0WLlR48ehULBVWyJqHpZfzIBPb47hDXHb6nLmNgQGZbWD4KnTJmCcePG4cyZM2jTpg0A4OTJk1i5ciW++OILnQdIRFQZFRSp8OWOi1h/MgEAcPpWOoa3deNjKKJKQOvkZurUqfDw8MD333+PdevWAQCaNWuGVatWYeDAgToPkIiosknNysO4X84g6lY6JBLgwx5N2L+GqBLRus9NVcc+N0T0PM4kpOPdtVFIzc6HtcIEC99oiS5N7Q0dFpHR02ufGwDIyMjAjz/+iE8//RT3798H8Gh+m8TExPIcjoioSribnY8hK04gNTsfjeytsH1iByY2RJWQ1o+lzp8/j8DAQNja2uLmzZsYPXo0atasiS1btiAhIQFr1qzRR5xERAZXx1qO4O6NEXUrHd8O9IUV568hqpS0vnMTHByMkSNH4urVqxqjo3r16oXDhw/rNDgiIkNLzc7DrXu56vdjOnrgh6F+TGyIKjGtk5tTp05h7NixxcpdXFyQnJysk6CIiCqDswnp6LPoCEb/fBo5+UUAAIlEAqmUHYeJKjOtkxu5XI6srKxi5VeuXEGdOlwUjoiMw8ZTCRi07ARSsvIhAKTnFhg6JCIqI62Tm759+2LmzJkoLCwE8OivmISEBHzyySd47bXXdB4gEVFFKihS4fM/YvDJ7zEoUKrQw9MBW8e3g2tNC0OHRkRlpHVy8+233yInJwf29vZ4+PAhOnfujIYNG8La2hqzZ8/WR4xERBUiNTsPQ388gXUnEiCRAMHdG2Ppm36wVpgaOjQi0oLWyY2trS327duHHTt2YOHChZg4cSJ27dqFQ4cOwdLSslxBhIWFwd3dHQqFAgEBAYiMjCy17osvvgiJRFLs1bt373Kdm4josS+3X8Spm+mwlpvgx+H+eK9bI/avIaqCyt3dv0OHDujQocNzB7Bx40YEBwdj6dKlCAgIwIIFCxAUFIS4uDjY2xefP2LLli0oKPj32fe9e/fg4+OD119//bljIaLq7cs+zZH5sBAz+3mhQR0rQ4dDROVUrhmKIyIiEBERgdTUVKhUKo1tK1eu1OpYAQEBaN26NRYvXgwAUKlUcHV1xaRJkzB16tRn7r9gwQJMmzYNSUlJZbpzxBmKieixQqUK+2NTEdTc0dChENEz6HWG4hkzZqBHjx6IiIhAWloa0tPTNV7aKCgoQFRUFAIDA/8NSCpFYGAgjh8/XqZj/PTTT3jjjTdKTWzy8/ORlZWl8SIiupudj6ErTmLs2ihsi+bs6kTGROvHUkuXLsXq1asxbNiw5z55WloalEolHBwcNModHBwQGxv7zP0jIyNx4cIF/PTTT6XWCQ0NxYwZM547ViIyHuduZ2Ds2igkZ+XBSm4CSzNOyEdkTLS+c1NQUIB27drpIxat/fTTT/D29kabNm1KrRMSEoLMzEz16/bt2xUYIRFVNptO38bry44jOSsPHnUs8ceE9gj0dHj2jkRUZWid3IwePRrr16/Xyclr164NmUyGlJQUjfKUlBQ4Oj79GXhubi5+/fVXvP3220+tJ5fLYWNjo/EiouqnUKnC9G0X8NHm8ygoUiGwmQP+mNAeDe3ZcZjI2Gh9LzYvLw/Lly/HX3/9hRYtWsDUVHP+h/nz55f5WGZmZvDz80NERAT69+8P4FGH4oiICEycOPGp+27atAn5+fl48803tf0IRFQNnbhxDz8fvwUAmBLYCO915TBvImNVrlXBfX19AQAXLlzQ2CaRaP8fRXBwMEaMGAF/f3+0adMGCxYsQG5uLkaNGgUAGD58OFxcXBAaGqqx308//YT+/fujVq1aWp+TiKqfjo3q4P3AxvB0tkF3PoYiMmpaJzcHDhzQaQCDBg3C3bt3MW3aNCQnJ8PX1xfh4eHqTsYJCQmQSjWfnsXFxeHIkSPYu3evTmMhIuOyLToRL3jUgoONAgAwObCRgSMioopQrnluqjLOc0Nk/AqVKszeeRmrj91Ey3p2+PWdFyA3kRk6LCJ6Dtp8f5fpzs2rr76K1atXw8bGBq+++upT627ZsqXskRIR6VhaTj4m/HIGJ+PvAwA6NaoDU6nWYyeIqAorU3Jja2ur7k9ja2ur14CIiMor5p9MjF17GncyH81f8+1AH84+TFQN8bEUERmF36P+QcjWGBQUqeBR2xLLh/uhob21ocMiIh3R+WMpIqLKrKBIheWHb6CgSIVuTe3x3Ru+sFGYPntHIjJK5UpuNm/ejN9++w0JCQkaK3QDwJkzZ3QSGBFRWZmZSLFsmB92nLuDCV0acv4aompO6152CxcuxKhRo+Dg4ICzZ8+iTZs2qFWrFm7cuIGXXnpJHzESERVzITET608mqN+717bEpG6cmI+IynHnZsmSJVi+fDkGDx6M1atX4+OPP4aHhwemTZuG+/fv6yNGIiINW8/+g6m/x6BQqYJ7LQu0a1jb0CERUSWi9Z2bhIQE9cKZ5ubmyM7OBgAMGzYMGzZs0G10RERPKFKqMOvPS3h/4znkF6nwYhN7NHfhCE4i0qR1cuPo6Ki+Q1OvXj2cOHECABAfH49qNvCKiCrQ/dwCDF8ZiZ+OxAMAJnVtiB+H+8PWnB2HiUiT1o+lunbtiu3bt6Nly5YYNWoU3n//fWzevBmnT59+5gR/RETlcSExE2PXRiEx4yEszWT4dqAPeno5GTosIqqktE5uli9fDpVKBQCYMGECatWqhWPHjqFv374YO3aszgMkIjp7OwOJGQ/hXssCy4f7o7ED568hotJxEj8iqvSEEFhz/Bb6t3ThYyiiakrnk/idP3++zCdv0aJFmesSEZXkfm4B5u6+jM96ecLWwhQSiQQj2rkbOiwiqiLKlNz4+vpCIpE8s8OwRCKBUqnUSWBEVD1dvJOJd9Y86l+Tk1+EJUP9DB0SEVUxZUpu4uPj9R0HERG2RSfik9/PI6/w0fw1UwIbGzokIqqCypTcuLm56TsOIqrGipQqzAuPxYq/H/0h9WKTOvh+UEvYWrB/DRFpr1xrS8XFxWHRokW4fPkyAKBZs2aYNGkSmjRpotPgiMj4pecWYNKGszhyLQ0AMP7FBvigRxPIuIwCEZWT1pP4/f777/Dy8kJUVBR8fHzg4+ODM2fOwMvLC7///rs+YiQiIyYAxKflwsJMhiVDW+Hjnk2Z2BDRc9F6KHiDBg0wdOhQzJw5U6N8+vTpWLduHa5fv67TAHWNQ8GJKp9Ld7Igk0rQxJHz1xBRybT5/tb6zk1SUhKGDx9erPzNN99EUlKStocjomqmSKlC6K7L+O3UbXWZp7MNExsi0hmt+9y8+OKL+Pvvv9GwYUON8iNHjqBjx446C4yIjM+T/WvMTKTo1LgOHG0Vhg6LiIyM1slN37598cknnyAqKgovvPACAODEiRPYtGkTZsyYge3bt2vUJSICHj16GrvuNG7ffwhzUxm+ed2HiQ0R6YXWfW6k0rI9yaqsE/qxzw1Rxdtx7g4+2nwOeYUq1KtpgeXD/dDUkb9/RFR2Ol9+4UmPF80kIiqLubtjsfTQo4EGHRvVxqLBLWFnYWbgqIjImJVrnpvSPHjwABYWFro8JBFVcQrTR3d73+3cAB8Fcf4aItI/rUdLdevWDYmJicXKT548CV9fX13ERERV3JNPu9/r2gi/vvMCpr7E+WuIqGJondwoFAq0aNECGzduBPDoMdWXX36Jjh07olevXjoPkIiqlj/P38HAZcfxsOBRnzupVIIXPGoZOCoiqk60fiy1c+dOhIWF4a233sK2bdtw8+ZN3Lp1C3/++Sd69OihjxiJqApQqgS+2hOLZYduAAB+Pn4T73ZuYOCoiKg6KlefmwkTJuCff/7BvHnzYGJigoMHD6Jdu3a6jo2IqoiMB4/mr/n76qP1ocZ28sDoDvUNHBURVVdaP5ZKT0/Ha6+9hh9++AHLli3DwIED0aNHDyxZskQf8RFRJRebnIW+i4/i76tpUJhKsXBwS4T0agYTmdb/vRAR6YTWd268vLxQv359nD17FvXr18eYMWOwceNGjB8/Hjt37sTOnTv1EScRVUKHrtzFu2uj8LBQibo1zLF8mD88nTl/DREZltZ/Wr377rs4fPgw6tf/95bzoEGDcO7cORQUFOg0OCKq3BraW8HcTIYODWtjx8QOTGyIqFLQeobiqo4zFBM9n4IiFcxM/v276MbdHNSracHHUESkV3pZFfyrr77Cw4cP1e+PHj2K/Px89fvs7GyMHz++HOESUVURl5yNoAWHse9SirrMo44VExsiqlTKfOdGJpMhKSkJ9vb2AAAbGxtER0fDw8MDAJCSkgJnZ+dKuZ7Uk3jnhqh8dsck4YNN5/CgQImmjtbY9V5HSDkpHxFVEL2sLfXfHKiaPc0iqraUKoFv98ZhycFH60O1a1ALi4e0YmJDRJWWTteWIiLjkvmgEJM3nsXBuLsAgNEd6mPqS035GIqIKjWD/w8VFhYGd3d3KBQKBAQEIDIy8qn1MzIyMGHCBDg5OUEul6Nx48bYtWtXBUVLVH1k5RWiX9gRHIy7C7mJFAsG+eLzlz2Z2BBRpafVnZsff/wRVlZWAICioiKsXr0atWvXBvCoQ7G2Nm7ciODgYCxduhQBAQFYsGABgoKCEBcXp+7b86SCggJ0794d9vb22Lx5M1xcXHDr1i3Y2dlpfW4iejobhSk6N66DwsupWDbMD14utoYOiYioTMrcodjd3R0SybOfscfHx5f55AEBAWjdujUWL14M4NEinK6urpg0aRKmTp1arP7SpUvx9ddfIzY2FqampmU+z5PYoZiodEqVwIOCIlgrHv1+FSpVyM4rQk1LMwNHRkTVnTbf3wab56agoAAWFhbYvHkz+vfvry4fMWIEMjIysG3btmL79OrVCzVr1oSFhQW2bduGOnXqYMiQIfjkk08gk8lKPE9+fr7GkPWsrCy4uroyuSH6j8yHhZjy61nkFaqw5u02MOXjJyKqRPQyz42upaWlQalUwsHBQaPcwcEBycnJJe5z48YNbN68GUqlErt27cIXX3yBb7/9Fv/73/9KPU9oaChsbW3VL1dXV51+DiJjcDUlG/3DjuJA3F2cSUjHxTtZhg6JiKjcqtSfZiqVCvb29li+fDn8/PwwaNAgfPbZZ1i6dGmp+4SEhCAzM1P9un37dgVGTFT5hV9IRv+wo4hPy4WLnTl+H9cOvq52hg6LiKjcDDYUvHbt2pDJZEhJSdEoT0lJgaOjY4n7ODk5wdTUVOMRVLNmzZCcnIyCggKYmRXvFyCXyyGXy3UbPJERUKkEvvvrChbtvwYAeMGjJsKGtEItK/6+EFHVZrA7N2ZmZvDz80NERIS6TKVSISIiAm3bti1xn/bt2+PatWtQqVTqsitXrsDJyanExIaISjdjx0V1YvNW+/pY93YAExsiMgoGfSwVHByMFStW4Oeff8bly5cxbtw45ObmYtSoUQCA4cOHIyQkRF1/3LhxuH//PiZPnowrV65g586dmDNnDiZMmGCoj0BUZb35ghtqWZph/kAfTOvD+WuIyHiU67HU9evXsWrVKly/fh3ff/897O3tsXv3btSrVw/Nmzcv83EGDRqEu3fvYtq0aUhOToavry/Cw8PVnYwTEhIglf77H66rqyv27NmD999/Hy1atICLiwsmT56MTz75pDwfg6ja+Sf9AerWsAAANHKwxt+fdIGFGScqJyLjovVQ8EOHDuGll15C+/btcfjwYVy+fBkeHh6YO3cuTp8+jc2bN+srVp3gPDdUHalUAgv+uoIfDl3HurcDEOBRy9AhERFpRa9DwadOnYr//e9/2Ldvn0Y/l65du+LEiRPaR0tEepWVV4gxa05j4f5rKFQKHL9xz9AhERHpldb3o2NiYrB+/fpi5fb29khLS9NJUESkG9dSc/DO2tO4cTcXZiZSzH3VG6+2qmvosIiI9Err5MbOzg5JSUmoX7++RvnZs2fh4uKis8CI6Pnsu5SC9zdGIye/CM62Ciwb5g/vulwfioiMn9aPpd544w188sknSE5OhkQigUqlwtGjR/Hhhx9i+PDh+oiRiLQUdes+xqw5jZz8IgTUr4ntkzowsSGiakPrOzePh167urpCqVTC09MTSqUSQ4YMweeff66PGIlIS63q1UAfH2fUsjTDZ72bcZ0oIqpWyr1wZkJCAi5cuICcnBy0bNkSjRo10nVsesHRUmSsbtzNgb2NAlbyR3+zKFUCMqnEwFEREemGNt/fWt+5OXLkCDp06IB69eqhXr165Q6SiHTncf+aDg1r44c3W0EikTCxIaJqS+t71V27dkX9+vXx6aef4tKlS/qIiYjK6PH8NY/719x/UIDcAqWhwyIiMiitk5s7d+7ggw8+wKFDh+Dl5QVfX198/fXX+Oeff/QRHxGVIjuvEGPXRWHBX1cBACPbueOX0QHqx1JERNVVufvcAEB8fDzWr1+PDRs2IDY2Fp06dcL+/ft1GZ/Osc8NGYPrd3PwzprTuP7/89fM7u+F1/1dDR0WEZHeaPP9/VzJDQAolUrs3r0bX3zxBc6fPw+lsnLfEmdyQ1WJUiUQGX8fqdl5sLdWoE39mpAA6LHgMK6l5sDRRoFlw/zg42pn6FCJiPRKrx2KHzt69Ch++eUXbN68GXl5eejXrx9CQ0PLezgi+o/wC0mYseMSkjLz1GVOtgpM7+OJea+1wHf7ruC7Qb6oYy03YJRERJWP1nduQkJC8Ouvv+LOnTvo3r07hg4din79+sHCwkJfMeoU79xQVRB+IQnj1p3Bf385H49/+uHNVghq7giJhCOiiKh60Oudm8OHD+Ojjz7CwIEDUbt27XIHSUQlU6oEZuy4VCyxAQCBRwnOjB2X0N3TETLmNkRExWid3Bw9elQfcRDR/4uMv6/xKOq/BICkzDxExt9H2wa1Ki4wIqIqokzJzfbt2/HSSy/B1NQU27dvf2rdvn376iQwouoqNbv0xKY89YiIqpsyJTf9+/dHcnIy7O3t0b9//1LrSSSSSj9aiqiys1GYlqmevbVCz5EQEVVNZUpuVCpVif8mIt27mpr91O0SAI62j4aFExFRcVrPULxmzRrk5+cXKy8oKMCaNWt0EhRRdfZ2Bw8E/H/i8t/+wo/fT+/jybWjiIhKofVQcJlMhqSkJNjb22uU37t3D/b29pX+sRSHglNlI4TAH9GJ6OXtBLmJTF3+tHlueno5GSJUIiKD0etQcCFEiXNr/PPPP7C1tdX2cETVWl6hEiFbYrD1bCIi49MR+qq3eltPLyd093QsNkMx79gQET1dmZObli1bQiKRQCKRoFu3bjAx+XdXpVKJ+Ph49OzZUy9BEhmjxIyHGLv2NC4kZkEmlaCxg1WxPx5kUgmHexMRaanMyc3jUVLR0dEICgqClZWVepuZmRnc3d3x2muv6TxAImN08sY9jP/lDO7lFqCGhSnChrZCuwacFJOISBfKnNxMnz4dAODu7o5BgwZBoeAwVCJtCSGw7sQtzNhxCUUqAU8nGywb5gfXmlVj+RIioqpA6z43I0aM0EccRNVCWk4Bvt4ThyKVQB8fZ3z1WguYm8mevSMREZWZ1smNUqnEd999h99++w0JCQkoKCjQ2H7//n2dBUdkbOpYy7FwcEvEJmdjbCcPLnxJRKQHWs9zM2PGDMyfPx+DBg1CZmYmgoOD8eqrr0IqleLLL7/UQ4hEVdvZhHQcu5amfv9iE3u827kBExsiIj3ROrn55ZdfsGLFCnzwwQcwMTHB4MGD8eOPP2LatGk4ceKEPmIkqrJ+O30bg5adwLhfziDh3gNDh0NEVC1ondwkJyfD2/vRXBxWVlbIzMwEALz88svYuXOnbqMjqqIKlSpM33YBH28+jwKlCi941ERNKzNDh0VEVC1ondzUrVsXSUlJAIAGDRpg7969AIBTp05BLpfrNjqiKigtJx9DfzyJn4/fAgAEd2+MH4b6wUqudRc3IiIqB63/t33llVcQERGBgIAATJo0CW+++SZ++uknJCQk4P3339dHjERVRsw/mRi79jTuZObBSm6C7wb5orung6HDIiKqVrRObubOnav+96BBg1CvXj0cP34cjRo1Qp8+fXQaHFFVs+FUAu5k5qF+bUusGO6HhvbWhg6JiKja0XrhzKqOC2eSPuUVKvHdX1cw/sWGsDU3NXQ4RERGQ+cLZ27fvr3MJ+/bt2+Z6xJVdRkPCrD62E1M6toIMqkEClMZQl5qZuiwiIiqtTIlN4/XlXoWiUQCpVL5PPEQVRmxyVl4Z00UEu4/gEolENyjiaFDIiIilDG5UalU+o6DqErZHZOEDzadw4MCJVxrmuMlbydDh0RERP+PY1OJtKBSCczfdwWLD1wDALRvWAuLB7dCDUvOYUNEVFlondzMnDnzqdunTZtW7mCIKrOsvEK8/2s0ImJTAQCjO9TH1JeawkSm9XRRRESkR1onN1u3btV4X1hYiPj4eJiYmKBBgwblSm7CwsLw9ddfIzk5GT4+Pli0aBHatGlTYt3Vq1dj1KhRGmVyuRx5eXlan5dIG//cf4ij19MgN5Fi7mveeKVlXUOHREREJdA6uTl79myxsqysLIwcORKvvPKK1gFs3LgRwcHBWLp0KQICArBgwQIEBQUhLi4O9vb2Je5jY2ODuLg49XsuQEgVwdPZBgsGtYSLnTm869oaOhwiIiqFTu6n29jYYMaMGfjiiy+03nf+/PkYM2YMRo0aBU9PTyxduhQWFhZYuXJlqftIJBI4OjqqXw4OnAGWdE+lEgg7cA3nbmeoy3p6OTKxISKq5HTWWSAzM1O9iGZZFRQUICoqCoGBgf8GJJUiMDAQx48fL3W/nJwcuLm5wdXVFf369cPFixdLrZufn4+srCyNF9Gz5OYXYfwvZ/D1njiMXRuF7LxCQ4dERERlpPVjqYULF2q8F0IgKSkJa9euxUsvvaTVsdLS0qBUKovdeXFwcEBsbGyJ+zRp0gQrV65EixYtkJmZiW+++Qbt2rXDxYsXUbdu8T4QoaGhmDFjhlZxUfV2614u3lkThbiUbJjKJJgS2AjWCs42TERUVWi9/EL9+vU13kulUtSpUwddu3ZFSEgIrK3LvpbOnTt34OLigmPHjqFt27bq8o8//hiHDh3CyZMnn3mMwsJCNGvWDIMHD8asWbOKbc/Pz0d+fr76fVZWFlxdXbn8ApXo8JW7mLThLDIfFsLeWo4f3vSDn1sNQ4dFRFTt6Xz5hSfFx8eXO7D/ql27NmQyGVJSUjTKU1JS4OjoWKZjmJqaomXLlrh27VqJ2+VyOeRy+XPHSsZNCIEVf9/A3N2xUAnA19UOy4b5wcFGYejQiIhISwadoMPMzAx+fn6IiIhQl6lUKkRERGjcyXkapVKJmJgYODlxhlgqPyGAyPh0qAQw0L8uNo59gYkNEVEVpfWdm7y8PCxatAgHDhxAampqsaUZzpw5o9XxgoODMWLECPj7+6NNmzZYsGABcnNz1XPZDB8+HC4uLggNDQXwaBLBF154AQ0bNkRGRga+/vpr3Lp1C6NHj9b2oxCpSaUSfDfIB3svpuDVVi6cXoCIqArTOrl5++23sXfvXgwYMABt2rR57i+BQYMG4e7du5g2bRqSk5Ph6+uL8PBwdSfjhIQESKX/3mBKT0/HmDFjkJycjBo1asDPzw/Hjh2Dp6fnc8VB1c+JG/ew52Iypr3sCYlEAmuFKV7z48R8RERVndYdim1tbbFr1y60b99eXzHplTYdksg4CSGw5vgtzPrzEopUAt+87oMBTGqIiCo1vXYodnFx0WpEFFFlkl+kxBd/XMBvp/8BAPT1cUZvruhNRGRUtO5Q/O233+KTTz7BrVu39BEPkd6kZOVh0LIT+O30P5BKgM96NcP3b/jC3Exm6NCIiEiHtL5z4+/vj7y8PHh4eMDCwgKmppqTm92/f19nwRHpypmEdIxdG4W72fmwNTfFosEt0alxHUOHRUREeqB1cjN48GAkJiZizpw5cHBw4KgSqhLyCpW4n1uAJg7WWD7cD261LA0dEhER6YnWHYotLCxw/Phx+Pj46CsmvWKH4uprf2wKAurXgqVc65yeiIgMTJvvb6373DRt2hQPHz4sd3BEFeFudj7eXn0K11Jz1GVdmzowsSEiqga0Tm7mzp2LDz74AAcPHsS9e/e44jZVOjH/ZKLv4iOIiE3FB79FQ8ubk0REVMVp/Wdsz549AQDdunXTKBdCQCKRQKlU6iYyonLYcuYfhGyJQX6RCh51LPHtQF/2CyMiqma0Tm4OHDigjziInkuRUoXQ3bH46cijhV27NrXHgjd8YaMwfcaeRERkbLRObjp37qyPOIjKLSuvEOPWReHotXsAgIldGiK4e2NIpbxjQ0RUHWmd3Bw+fPip2zt16lTuYIjKQ2EiQ2GRgIWZDN+87oNenHGYiKha03oo+JOLWKoP8kSfhsre54ZDwY3H435eAJCWk4+0nHw0deTPlIjIGOl1KHh6errGKzU1FeHh4WjdujX27t1b7qCJykqpEvh6Tyz+t/Oyuqy2lZyJDRERASjHYylbW9tiZd27d4eZmRmCg4MRFRWlk8CISpL5sBBTfj2LA3F3AQD9fV3gXbf4NUlERNWXzmY0c3BwQFxcnK4OR1TMtdRsvLMmCjfSciE3keKrAS2Y2BARUTFaJzfnz5/XeC+EQFJSEubOnQtfX19dxUWkYd+lFLy/MRo5+UVwsTPHsmF+8HJhYkNERMVpndz4+j6aFO2//ZBfeOEFrFy5UmeBET227NB1hO6OBQAE1K+JsKGtUNtKbuCoiIiostI6uYmPj9d4L5VKUadOHSgUCp0FRfSkejUtAAAj2rrh85c9YSrTuh88ERFVI1oPBa/qOBS8alCqBGRPTMJ3ITGTj6GIiKoxvQwF379/Pzw9PUtcHDMzMxPNmzfH33//rX20RP9x6Mpd9PjuEJIy/119nokNERGVVZmTmwULFmDMmDElZku2trYYO3Ys5s+fr9PgqHoRQmDpoesYtSoS1+/mYtH+a4YOiYiIqqAyJzfnzp1Trwhekh49enCOGyq3hwVKvPdrNObujoVKAG+0dsX0Pp6GDouIiKqgMncoTklJgalp6Sssm5iY4O7duzoJiqqX2/cfYOzaKFxKyoKJVILpfTzx5gtuGst6EBERlVWZkxsXFxdcuHABDRs2LHH7+fPn4eTEBQtJO5fuZOHNn07ifm4BalmaYcnQVgjwqGXosIiIqAor82OpXr164YsvvkBeXl6xbQ8fPsT06dPx8ssv6zQ4Mn7utS1gby2Hl4sNdkzqwMSGiIieW5mHgqekpKBVq1aQyWSYOHEimjRpAgCIjY1FWFgYlEolzpw5AwcHB70G/Lw4FNzw8ouUMJNJ1Y+dUrLyYGtuCoWpzMCRERFRZaXN93eZH0s5ODjg2LFjGDduHEJCQtQzFEskEgQFBSEsLKzSJzZkeEmZD/Hu2ij0aO6ICV0ePeJ0sOEEkEREpDtazVDs5uaGXbt2IT09HdeuXYMQAo0aNUKNGjX0FR8ZkdM37+PddWeQlpOP2+kP8eYLbrA1L72TOhERUXmUa1XwGjVqoHXr1rqOhYzYLydv4cvtF1GoFGjqaI3lw/yZ2BARkV6UK7khKquCIhW+3HER608mAAB6ezvh69dbwMKMlx4REekHv2FIb1QqgZGrInHs+j1IJMCHPZpg/IsNOH8NERHpFZMb0hupVIKXWzgjJjETC99oiS5N7Q0dEhERVQNMbkjnsvIKYaN41J9mSEA9dPd0QB1ruYGjIiKi6qLMk/gRPUuRUoUZOy6i98K/kZ5boC5nYkNERBWJyQ3pxP3cAgxfGYlVR2/i9v2HOBCXauiQiIiomuJjKXpul+5k4Z21p/FP+kNYmMkwf6APenpxnTEiIjIMJjf0XHacu4OPNp9DXqEKbrUssHyYP5o4Whs6LCIiqsYqxWOpsLAwuLu7Q6FQICAgAJGRkWXa79dff4VEIkH//v31GyCVaNPp25i04SzyClXo1LgOtk/owMSGiIgMzuDJzcaNGxEcHIzp06fjzJkz8PHxQVBQEFJTn95n4+bNm/jwww/RsWPHCoqU/qu7pwPq1bTAu50bYNXI1rC14IzDRERkeGVeFVxfAgIC0Lp1ayxevBgAoFKp4OrqikmTJmHq1Kkl7qNUKtGpUye89dZb+Pvvv5GRkYE//vijTOfjquDPJzUrD/ZPLHSZk18EKzmfbhIRkX5p8/1t0Ds3BQUFiIqKQmBgoLpMKpUiMDAQx48fL3W/mTNnwt7eHm+//fYzz5Gfn4+srCyNF5XPnovJ6PLNQfVSCgCY2BARUaVj0OQmLS0NSqUSDg4OGuUODg5ITk4ucZ8jR47gp59+wooVK8p0jtDQUNja2qpfrq6uzx13daNSCXy37wrGro1CboESuy8kwcA3/IiIiEpl8D432sjOzsawYcOwYsUK1K5du0z7hISEIDMzU/26ffu2nqM0Ltl5hXhnbRS+j7gKABjZzh0rR7bm+lBERFRpGfSZQu3atSGTyZCSkqJRnpKSAkdHx2L1r1+/jps3b6JPnz7qMpVKBQAwMTFBXFwcGjRooLGPXC6HXM4Zcsvjxt0cvLM2CtdSc2BmIsXs/l543Z93voiIqHIz6J0bMzMz+Pn5ISIiQl2mUqkQERGBtm3bFqvftGlTxMTEIDo6Wv3q27cvunTpgujoaD5y0qGMBwV49YdjuJaaAwcbOX4b25aJDRERVQkG7w0aHByMESNGwN/fH23atMGCBQuQm5uLUaNGAQCGDx8OFxcXhIaGQqFQwMvLS2N/Ozs7AChWTs/HzsIMYzp6YH9sKn54sxXsrRXP3omIiKgSMHhyM2jQINy9exfTpk1DcnIyfH19ER4eru5knJCQAKm0SnUNqrIeFBQh62ERHG0fJTLjX2yAMR09YGbC9icioqrD4PPcVDTOc1Oy2/cfYMya0wCALePbwcLM4HkvERGRWpWZ54Yqh2PX0tB38RHEJmcjLScft+8/NHRIRERE5cY/z6sxIQRWHr2JObsuQ6kSaFHXFsuG+cHJ1tzQoREREZUbk5tqKq9QiU+3xmDLmUQAwKutXDDnFW8oTGUGjoyIiOj5MLmppr7cfhFbziRCJpXgs17NMKq9OyfmIyIio8DkppqaHNgIZxLS8WWf5mjXsGyzPRMREVUFTG6qkXO3M+DjagcAcLI1R/jkTpBKebeGiIiMC0dLVQP5RUqEbIlBv7Cj2B2TpC5nYkNERMaId26MXGpWHsb9cgZRt9IhkQB3MvMMHRIREZFeMbkxYtG3MzB27WmkZOXDWmGChYNboksTe0OHRUREpFdMbozUptO38dnWCyhQqtDQ3gorhvujfm1LQ4dFRESkd0xujNC52xn4aPN5AEB3Twd8N8gXVnL+qImIqHrgN54R8nG1w5iO9WEpN8F7XRux4zAREVUrTG6MxMU7mbC3VqCOtRwA8GmvZpyUj4iIqiUOBTcC26IT8doPxzDhlzMoKFIBABMbIiKqtnjnpgpTqgS+Co/FssM3AAAWchnyi5QwM2HOSkRE1ReTmyoq40EBJm04i7+vpgEAxr3YAB/2aAIZ+9cQEVE1x+SmCopLzsY7a0/j1r0HMDeV4evXW+DlFs6GDouIiKhSYHJTxQgh8NHmc7h17wHq1jDH8mH+8HS2MXRYRERElQY7Z1QxEokE3w3yRVBzB2yf2IGJDRER0X8wuakCsvMK8delFPX7BnWssGyYP2pamhkwKiIiosqJyU0ld/1uDvqHHcXYdVE4di3N0OEQERFVeuxzU4ntj03B5A3RyM4vgqONApZcQoGIiOiZ+G1ZCQkhsOTgdXyzNw5CAP5uNfDDm37q2YeJiIiodExuKpnc/CJ8tPkcdsUkAwCGBtTD9D7NOTEfERFRGTG5qWR2xSRhV0wyTGUSzOjrhSEB9QwdEhERUZXC5KaSGeBXF7HJ2XjJyxH+7jUNHQ4REVGVw2cdBiaEwK+RCcjOKwTwaB6bL172ZGJDRERUTkxuDCivUIn3N0Zj6pYYvL8xGiqVMHRIREREVR4fSxlIYsZDjF17GhcSsyCTStChYW1IuOYlERHRc2NyYwAnb9zD+F/O4F5uAWpYmCJsaCu0a1Db0GEREREZBSY3FUgIgbUnbmHmjksoUgl4Otlg2TA/uNa0MHRoRERERoPJTQXKzi/CkgPXUaQS6OPjjK9eawFzM5mhwyIiIjIqTG4qkI3CFMuG+eHEjXt4p5MHJOxkQ0REpHNMbvTsTEI6kjPz0MvbCQDg42oHH1c7wwZFRERkxJjc6IhSJRAZfx+p2Xmwt1agTf2a+D3qH3z+xwVIJIBbLQs0d7Y1dJhERERGj8mNDoRfSMKMHZeQlJmnLrMwk+FBgRIAENTcAW61LA0VHhERUbXC5OY5hV9Iwrh1Z/Df6fceJzZ9WzhhwRstIZWyfw0REVFFqBQzFIeFhcHd3R0KhQIBAQGIjIwste6WLVvg7+8POzs7WFpawtfXF2vXrq3AaP+lVAnM2HGpWGLzpFO30p+6nYiIiHTL4MnNxo0bERwcjOnTp+PMmTPw8fFBUFAQUlNTS6xfs2ZNfPbZZzh+/DjOnz+PUaNGYdSoUdizZ08FRw5Ext/XeBRVkqTMPETG36+giIiIiMjgyc38+fMxZswYjBo1Cp6enli6dCksLCywcuXKEuu/+OKLeOWVV9CsWTM0aNAAkydPRosWLXDkyJEKjhxIzX56YqNtPSIiInp+Bk1uCgoKEBUVhcDAQHWZVCpFYGAgjh8//sz9hRCIiIhAXFwcOnXqpM9QS2RvrdBpPSIiInp+Bu1QnJaWBqVSCQcHB41yBwcHxMbGlrpfZmYmXFxckJ+fD5lMhiVLlqB79+4l1s3Pz0d+fr76fVZWlm6CB9Cmfk042SqQnJlXYr8aCQBH20fDwomIiKhiGPyxVHlYW1sjOjoap06dwuzZsxEcHIyDBw+WWDc0NBS2trbql6urq87ikEklmN7HE8CjROZJj99P7+MJGUdKERERVRiDJje1a9eGTCZDSkqKRnlKSgocHR1L3U8qlaJhw4bw9fXFBx98gAEDBiA0NLTEuiEhIcjMzFS/bt++rdPP0NPLCT+82QqOtpqPnhxtFfjhzVbo6eWk0/MRERHR0xn0sZSZmRn8/PwQERGB/v37AwBUKhUiIiIwceLEMh9HpVJpPHp6klwuh1wu10W4perp5YTuno7FZijmHRsiIqKKZ/BJ/IKDgzFixAj4+/ujTZs2WLBgAXJzczFq1CgAwPDhw+Hi4qK+MxMaGgp/f380aNAA+fn52LVrF9auXYsffvjBkB8DMqkEbRvUMmgMREREVAmSm0GDBuHu3buYNm0akpOT4evri/DwcHUn44SEBEil/z49y83Nxfjx4/HPP//A3NwcTZs2xbp16zBo0CBDfQQiIiKqRCRCiGo1gW5WVhZsbW2RmZkJGxsbQ4dDREREZaDN93eVHC1FREREVBomN0RERGRUmNwQERGRUWFyQ0REREaFyQ0REREZFSY3REREZFSY3BAREZFRMfgkfhXt8bQ+ulwdnIiIiPTr8fd2Wabnq3bJTXZ2NgDodHVwIiIiqhjZ2dmwtbV9ap1qN0OxSqXCnTt3YG1tDYlEtwtbZmVlwdXVFbdv3+bsx8/Atio7tlXZsa3Kjm2lHbZX2emrrYQQyM7OhrOzs8ayTCWpdndupFIp6tatq9dz2NjY8OIvI7ZV2bGtyo5tVXZsK+2wvcpOH231rDs2j7FDMRERERkVJjdERERkVJjc6JBcLsf06dMhl8sNHUqlx7YqO7ZV2bGtyo5tpR22V9lVhraqdh2KiYiIyLjxzg0REREZFSY3REREZFSY3BAREZFRYXJDRERERoXJTRkdPnwYffr0gbOzMyQSCf74449n7nPw4EG0atUKcrkcDRs2xOrVq/UeZ2WhbXsdPHgQEomk2Cs5ObliAjaQ0NBQtG7dGtbW1rC3t0f//v0RFxf3zP02bdqEpk2bQqFQwNvbG7t27aqAaA2rPG21evXqYteUQqGooIgN64cffkCLFi3UE6m1bdsWu3fvfuo+1fG6ArRvq+p8XT1p7ty5kEgkmDJlylPrGeK6YnJTRrm5ufDx8UFYWFiZ6sfHx6N3797o0qULoqOjMWXKFIwePRp79uzRc6SVg7bt9VhcXBySkpLUL3t7ez1FWDkcOnQIEyZMwIkTJ7Bv3z4UFhaiR48eyM3NLXWfY8eOYfDgwXj77bdx9uxZ9O/fH/3798eFCxcqMPKKV562Ah7NkvrkNXXr1q0Kitiw6tati7lz5yIqKgqnT59G165d0a9fP1y8eLHE+tX1ugK0byug+l5Xj506dQrLli1DixYtnlrPYNeVIK0BEFu3bn1qnY8//lg0b95co2zQoEEiKChIj5FVTmVprwMHDggAIj09vUJiqqxSU1MFAHHo0KFS6wwcOFD07t1boywgIECMHTtW3+FVKmVpq1WrVglbW9uKC6qSq1Gjhvjxxx9L3MbrStPT2qq6X1fZ2dmiUaNGYt++faJz585i8uTJpdY11HXFOzd6cvz4cQQGBmqUBQUF4fjx4waKqGrw9fWFk5MTunfvjqNHjxo6nAqXmZkJAKhZs2apdXhtPVKWtgKAnJwcuLm5wdXV9Zl/jRsrpVKJX3/9Fbm5uWjbtm2JdXhdPVKWtgKq93U1YcIE9O7du9j1UhJDXVfVbuHMipKcnAwHBweNMgcHB2RlZeHhw4cwNzc3UGSVk5OTE5YuXQp/f3/k5+fjxx9/xIsvvoiTJ0+iVatWhg6vQqhUKkyZMgXt27eHl5dXqfVKu7aMvX/Sk8raVk2aNMHKlSvRokULZGZm4ptvvkG7du1w8eJFvS+gWxnExMSgbdu2yMvLg5WVFbZu3QpPT88S61b360qbtqrO19Wvv/6KM2fO4NSpU2Wqb6jriskNVQpNmjRBkyZN1O/btWuH69ev47vvvsPatWsNGFnFmTBhAi5cuIAjR44YOpRKr6xt1bZtW42/vtu1a4dmzZph2bJlmDVrlr7DNLgmTZogOjoamZmZ2Lx5M0aMGIFDhw6V+qVdnWnTVtX1urp9+zYmT56Mffv2VfoO1Exu9MTR0REpKSkaZSkpKbCxseFdmzJq06ZNtfminzhxIv78808cPnz4mX/5lXZtOTo66jPESkObtvovU1NTtGzZEteuXdNTdJWLmZkZGjZsCADw8/PDqVOn8P3332PZsmXF6lb360qbtvqv6nJdRUVFITU1VeNuulKpxOHDh7F48WLk5+dDJpNp7GOo64p9bvSkbdu2iIiI0Cjbt2/fU5/hkqbo6Gg4OTkZOgy9EkJg4sSJ2Lp1K/bv34/69es/c5/qem2Vp63+S6lUIiYmxuivq9KoVCrk5+eXuK26XleleVpb/Vd1ua66deuGmJgYREdHq1/+/v4YOnQooqOjiyU2gAGvK712VzYi2dnZ4uzZs+Ls2bMCgJg/f744e/asuHXrlhBCiKlTp4phw4ap69+4cUNYWFiIjz76SFy+fFmEhYUJmUwmwsPDDfURKpS27fXdd9+JP/74Q1y9elXExMSIyZMnC6lUKv766y9DfYQKMW7cOGFraysOHjwokpKS1K8HDx6o6wwbNkxMnTpV/f7o0aPCxMREfPPNN+Ly5cti+vTpwtTUVMTExBjiI1SY8rTVjBkzxJ49e8T169dFVFSUeOONN4RCoRAXL140xEeoUFOnThWHDh0S8fHx4vz582Lq1KlCIpGIvXv3CiF4XT1J27aqztfVf/13tFRlua6Y3JTR46HK/32NGDFCCCHEiBEjROfOnYvt4+vrK8zMzISHh4dYtWpVhcdtKNq217x580SDBg2EQqEQNWvWFC+++KLYv3+/YYKvQCW1EQCNa6Vz587qdnvst99+E40bNxZmZmaiefPmYufOnRUbuAGUp62mTJki6tWrJ8zMzISDg4Po1auXOHPmTMUHbwBvvfWWcHNzE2ZmZqJOnTqiW7du6i9rIXhdPUnbtqrO19V//Te5qSzXlUQIIfR7b4iIiIio4rDPDRERERkVJjdERERkVJjcEBERkVFhckNERERGhckNERERGRUmN0RERGRUmNwQERGRUWFyQ0QAgJs3b0IikSA6OtrQoajFxsbihRdegEKhgK+vr6HDIaIqgskNUSUxcuRISCQSzJ07V6P8jz/+gEQiMVBUhjV9+nRYWloiLi6u2Po0T0pOTsakSZPg4eEBuVwOV1dX9OnT56n7VEcjR45E//79DR0Gkd4xuSGqRBQKBebNm4f09HRDh6IzBQUF5d73+vXr6NChA9zc3FCrVq0S69y8eRN+fn7Yv38/vv76a8TExCA8PBxdunTBhAkTyn1uIqq6mNwQVSKBgYFwdHREaGhoqXW+/PLLYo9oFixYAHd3d/X7x3+hz5kzBw4ODrCzs8PMmTNRVFSEjz76CDVr1kTdunWxatWqYsePjY1Fu3btoFAo4OXlhUOHDmlsv3DhAl566SVYWVnBwcEBw4YNQ1pamnr7iy++iIkTJ2LKlCmoXbs2goKCSvwcKpUKM2fORN26dSGXy+Hr64vw8HD1dolEgqioKMycORMSiQRffvlliccZP348JBIJIiMj8dprr6Fx48Zo3rw5goODceLECXW9hIQE9OvXD1ZWVrCxscHAgQORkpJSrF1XrlyJevXqwcrKCuPHj4dSqcRXX30FR0dH2NvbY/bs2Rrnl0gk+OGHH/DSSy/B3NwcHh4e2Lx5s0admJgYdO3aFebm5qhVqxbeeecd5OTkFPt5ffPNN3ByckKtWrUwYcIEFBYWquvk5+fjww8/hIuLCywtLREQEICDBw+qt69evRp2dnbYs2cPmjVrBisrK/Ts2RNJSUnqz/fzzz9j27ZtkEgkkEgkOHjwIAoKCjBx4kQ4OTlBoVDAzc3tqdcfUZWg99WriKhMRowYIfr16ye2bNkiFAqFuH37thBCiK1bt4onf1WnT58ufHx8NPb97rvvhJubm8axrK2txYQJE0RsbKz46aefBAARFBQkZs+eLa5cuSJmzZolTE1N1eeJj48XAETdunXF5s2bxaVLl8To0aOFtbW1SEtLE0IIkZ6eLurUqSNCQkLE5cuXxZkzZ0T37t1Fly5d1Ofu3LmzsLKyEh999JGIjY0VsbGxJX7e+fPnCxsbG7FhwwYRGxsrPv74Y2FqaiquXLkihBAiKSlJNG/eXHzwwQciKSlJZGdnFzvGvXv3hEQiEXPmzHlq2yqVSuHr6ys6dOggTp8+LU6cOCH8/Pw0Fm+dPn26sLKyEgMGDBAXL14U27dvF2ZmZiIoKEhMmjRJxMbGipUrVwoA4sSJE+r9AIhatWqJFStWiLi4OPH5558LmUwmLl26JIQQIicnRzg5OYlXX31VxMTEiIiICFG/fn2NxQVHjBghbGxsxLvvvisuX74sduzYISwsLMTy5cvVdUaPHi3atWsnDh8+LK5duya+/vprIZfL1e21atUqYWpqKgIDA8WpU6dEVFSUaNasmRgyZIgQQojs7GwxcOBA0bNnT/WK6vn5+eLrr78Wrq6u4vDhw+LmzZvi77//FuvXr39qexJVdkxuiCqJx8mNEEK88MIL4q233hJClD+5cXNzE0qlUl3WpEkT0bFjR/X7oqIiYWlpKTZs2CCE+De5mTt3rrpOYWGhqFu3rpg3b54QQohZs2aJHj16aJz79u3bAoCIi4sTQjxKblq2bPnMz+vs7Cxmz56tUda6dWsxfvx49XsfHx8xffr0Uo9x8uRJAUBs2bLlqefau3evkMlkIiEhQV128eJFAUBERkYKIR61q4WFhcjKylLXCQoKEu7u7sXaMTQ0VP0egHj33Xc1zhcQECDGjRsnhBBi+fLlokaNGiInJ0e9fefOnUIqlYrk5GQhxL8/r6KiInWd119/XQwaNEgIIcStW7eETCYTiYmJGufp1q2bCAkJEUI8Sm4AiGvXrqm3h4WFCQcHB/X7J6+xxyZNmiS6du0qVCpVqe1HVNXwsRRRJTRv3jz8/PPPuHz5crmP0bx5c0il//6KOzg4wNvbW/1eJpOhVq1aSE1N1divbdu26n+bmJjA399fHce5c+dw4MABWFlZqV9NmzYF8Kh/zGN+fn5PjS0rKwt37txB+/btNcrbt2+v1WcWQpSp3uXLl+Hq6gpXV1d1maenJ+zs7DTO5+7uDmtra/V7BwcHeHp6FmvHp7XZ4/ePj3v58mX4+PjA0tJSvb19+/ZQqVSIi4tTlzVv3hwymUz93snJSX2emJgYKJVKNG7cWKPtDx06pNHuFhYWaNCgQYnHKM3IkSMRHR2NJk2a4L333sPevXufWp+oKjAxdABEVFynTp0QFBSEkJAQjBw5UmObVCot9qX+ZN+Mx0xNTTXeSySSEstUKlWZ48rJyUGfPn0wb968YtucnJzU/37yi1yfGjVqBIlEgtjYWJ0cTx9t9jznfnyenJwcyGQyREVFaSRAAGBlZfXUYzwrAWzVqhXi4+Oxe/du/PXXXxg4cCACAwOL9Rsiqkp454aokpo7dy527NiB48ePa5TXqVMHycnJGl9aupyb5slOuEVFRYiKikKzZs0APPoivHjxItzd3dGwYUONlzYJjY2NDZydnXH06FGN8qNHj8LT07PMx6lZsyaCgoIQFhaG3NzcYtszMjIAAM2aNcPt27dx+/Zt9bZLly4hIyNDq/OV5sk2e/z+cZs1a9YM586d04jv6NGjkEqlaNKkSZmO37JlSyiVSqSmphZrd0dHxzLHaWZmBqVSWazcxsYGgwYNwooVK7Bx40b8/vvvuH//fpmPS1TZMLkhqqS8vb0xdOhQLFy4UKP8xRdfxN27d/HVV1/h+vXrCAsLw+7du3V23rCwMGzduhWxsbGYMGEC0tPT8dZbbwEAJkyYgPv372Pw4ME4deoUrl+/jj179mDUqFElfmk+zUcffYR58+Zh48aNiIuLw9SpUxEdHY3JkydrHa9SqUSbNm3w+++/4+rVq7h8+TIWLlyoflwUGBiobs8zZ84gMjISw4cPR+fOneHv76/V+UqyadMmrFy5EleuXMH06dMRGRmJiRMnAgCGDh0KhUKBESNG4MKFCzhw4AAmTZqEYcOGwcHBoUzHb9y4MYYOHYrhw4djy5YtiI+PR2RkJEJDQ7Fz584yx+nu7o7z588jLi4OaWlpKCwsxPz587FhwwbExsbiypUr2LRpExwdHWFnZ1eepiCqFJjcEFViM2fOLPYIpFmzZliyZAnCwsLg4+ODyMhIfPjhhzo759y5czF37lz4+PjgyJEj2L59O2rXrg0A6rstSqUSPXr0gLe3N6ZMmQI7OzuNfill8d577yE4OBgffPABvL29ER4eju3bt6NRo0ZaHcfDwwNnzpxBly5d8MEHH8DLywvdu3dHREQEfvjhBwCPHs9s27YNNWrUQKdOnRAYGAgPDw9s3LhRq3OVZsaMGfj111/RokULrFmzBhs2bFDfEbKwsMCePXtw//59tG7dGgMGDEC3bt2wePFirc6xatUqDB8+HB988AGaNGmC/v3749SpU6hXr16ZjzFmzBg0adIE/v7+qFOnDo4ePQpra2t89dVX8Pf3R+vWrXHz5k3s2rVL658nUWUiEWXtkUdERMVIJBJs3bqVM/8SVSJMzYmIiMioMLkhIiIio8Kh4EREz4FP9okqH965ISIiIqPC5IaIiIiMCpMbIiIiMipMboiIiMioMLkhIiIio8LkhoiIiIwKkxsiIiIyKkxuiIiIyKgwuSEiIiKj8n/fm8NCxAAaYQAAAABJRU5ErkJggg=="/>
          <p:cNvSpPr>
            <a:spLocks noChangeAspect="1" noChangeArrowheads="1"/>
          </p:cNvSpPr>
          <p:nvPr/>
        </p:nvSpPr>
        <p:spPr bwMode="auto">
          <a:xfrm>
            <a:off x="1682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sp>
        <p:nvSpPr>
          <p:cNvPr id="1034" name="AutoShape 10" descr="data:image/png;base64,iVBORw0KGgoAAAANSUhEUgAAAjcAAAHHCAYAAABDUnkqAAAAOXRFWHRTb2Z0d2FyZQBNYXRwbG90bGliIHZlcnNpb24zLjYuMCwgaHR0cHM6Ly9tYXRwbG90bGliLm9yZy89olMNAAAACXBIWXMAAA9hAAAPYQGoP6dpAABxBUlEQVR4nO3deXhM1/8H8PfMJJnJHltWkYg9EgkJqb0IUWppqxS1tVRtpekmXSi+hC6qiFpaFKVKKYqgsdUaQoglsYVoZBGyk23m/P7wMzVNQiZmMsnk/XqeeR5z7rn3fubkxnxy71kkQggBIiIiIiMhNXQARERERLrE5IaIiIiMCpMbIiIiMipMboiIiMioMLkhIiIio8LkhoiIiIwKkxsiIiIyKkxuiIiIyKgwuSEiIiKjwuSGqBQjR46Eu7t7ufZ1d3fHyJEjdRpPWT1P3PpSGWMqD3d3d7z88suGDoOInoHJDVVqq1evhkQiKfV14sQJQ4dY5aSmpsLExARvvvlmqXWys7Nhbm6OV199tQIjoydlZWVhxowZ8PHxgZWVFczNzeHl5YVPPvkEd+7cMXR4Vd6xY8fw5ZdfIiMjw9ChkB6YGDoAorKYOXMm6tevX6y8YcOGBojm2eLi4iCVVs6/Hezt7dG9e3ds27YNDx48gIWFRbE6W7ZsQV5e3lMTIG2sWLECKpVKJ8eqDm7cuIHAwEAkJCTg9ddfxzvvvAMzMzOcP38eP/30E7Zu3YorV64YOswq7dixY5gxYwZGjhwJOzs7Q4dDOsbkhqqEl156Cf7+/oYOo8zkcrmhQ3iqoUOHIjw8HNu3b8cbb7xRbPv69etha2uL3r17P9d5cnNzYWlpCVNT0+c6TnVSVFSEV199FSkpKTh48CA6dOigsX327NmYN2+egaIjqhoq55+WRFqaPn06pFIpIiIiNMof/8V77tw5AMDBgwchkUiwceNGfPrpp3B0dISlpSX69u2L27dvP/M833zzDdq1a4datWrB3Nwcfn5+2Lx5c7F6/+1z8/jx2tGjRxEcHIw6derA0tISr7zyCu7evVts/927d6Njx46wtLSEtbU1evfujYsXLxar98cff8DLywsKhQJeXl7YunXrMz8DALzyyiuwtLTE+vXri21LTU1FREQEBgwYALlcjr///huvv/466tWrB7lcDldXV7z//vt4+PChxn4jR46ElZUVrl+/jl69esHa2hpDhw5Vb/tvn5uytqVEIsHEiRPVn1Uul6N58+YIDw8vVjcxMRFvv/02nJ2dIZfLUb9+fYwbNw4FBQXqOhkZGZgyZQpcXV0hl8vRsGFDzJs3T6s7S3v37oWvry8UCgU8PT2xZcsW9bYbN25AIpHgu+++K7bfsWPHIJFIsGHDhlKP/fvvv+PcuXP47LPPiiU2AGBjY4PZs2drlG3atAl+fn4wNzdH7dq18eabbyIxMVGjzuOfT0JCAl5++WVYWVnBxcUFYWFhAICYmBh07doVlpaWcHNzK3ZtPL6GDx8+jLFjx6JWrVqwsbHB8OHDkZ6eXizOJUuWoHnz5pDL5XB2dsaECROKPQJ68cUX4eXlhUuXLqFLly6wsLCAi4sLvvrqq2LHy8/Px/Tp09GwYUP1dfjxxx8jPz9fo15Zrpcvv/wSH330EQCgfv366sfcN2/eLHZeqqIEUSW2atUqAUD89ddf4u7duxqvtLQ0db2CggLRsmVL4ebmJrKysoQQQoSHhwsAYtasWep6Bw4cEACEt7e3aNGihZg/f76YOnWqUCgUonHjxuLBgwfquiNGjBBubm4a8dStW1eMHz9eLF68WMyfP1+0adNGABB//vmnRj03NzcxYsSIYp+jZcuWomvXrmLRokXigw8+EDKZTAwcOFBj3zVr1giJRCJ69uwpFi1aJObNmyfc3d2FnZ2diI+PV9fbs2ePkEqlwsvLS8yfP1989tlnwtbWVjRv3rxY3CUZMmSIMDMzE/fu3dMoX7hwoQAg9u/fL4QQYtKkSaJXr15izpw5YtmyZeLtt98WMplMDBgwQGO/ESNGCLlcLho0aCBGjBghli5dKtasWfPcbQlA+Pj4CCcnJzFr1iyxYMEC4eHhISwsLDSugcTEROHs7CwsLCzElClTxNKlS8UXX3whmjVrJtLT04UQQuTm5ooWLVqIWrVqiU8//VQsXbpUDB8+XEgkEjF58uRntpmbm5to3LixsLOzE1OnThXz588X3t7eQiqVir1796rrtW/fXvj5+RXbf/z48cLa2lrk5uaWeo4hQ4YIACIhIeGZ8Qjx77XVunVr8d1334mpU6cKc3Nz4e7urv7cQjz6GSgUCuHp6SneffddERYWJtq1aycAiFWrVglnZ2fx0UcfiUWLFonmzZsLmUwmbty4Uew83t7eomPHjmLhwoViwoQJQiqVik6dOgmVSqWuO336dAFABAYGikWLFomJEycKmUwmWrduLQoKCtT1OnfuLJydnYWrq6uYPHmyWLJkiejatasAIHbt2qWup1QqRY8ePdQ/22XLlomJEycKExMT0a9fP432KMv1cu7cOTF48GABQHz33Xdi7dq1Yu3atSInJ6dMbU6VH5MbqtQe/4da0ksul2vUjYmJEWZmZmL06NEiPT1duLi4CH9/f1FYWKiu8zi5cXFxUSdBQgjx22+/CQDi+++/V5eV9IX8ZPIjxKOkysvLS3Tt2lWjvLTkJjAwUONL4P333xcymUxkZGQIIYTIzs4WdnZ2YsyYMRrHS05OFra2thrlvr6+wsnJSb2vEELs3btXAChTcrNz504BQCxbtkyj/IUXXhAuLi5CqVSW+JmFECI0NFRIJBJx69YtddmIESMEADF16tRi9Z+nLQEIMzMzce3aNXXZuXPnBACxaNEiddnw4cOFVCoVp06dKnb+x20+a9YsYWlpKa5cuaKxferUqUImkz0zoXBzcxMAxO+//64uy8zMFE5OTqJly5bqsmXLlgkA4vLlyxqfr3bt2hrXRUlatmwpbG1tn1rnyWPa29sLLy8v8fDhQ3X5n3/+KQCIadOmqcse/3zmzJmjLktPTxfm5uZCIpGIX3/9VV0eGxsrAIjp06eryx5fw35+fhoJyldffSUAiG3btgkhhEhNTRVmZmaiR48e6mtICCEWL14sAIiVK1eqyzp37iwAqJNgIYTIz88Xjo6O4rXXXlOXrV27VkilUvH3339rfP6lS5cKAOLo0aPqsrJeL19//bUAoPEHAxkPPpaiKiEsLAz79u3TeO3evVujjpeXF2bMmIEff/wRQUFBSEtLw88//wwTk+Jdy4YPHw5ra2v1+wEDBsDJyQm7du16ahzm5ubqf6enpyMzMxMdO3bEmTNnyvQ53nnnHUgkEvX7jh07QqlU4tatWwCAffv2ISMjA4MHD0ZaWpr6JZPJEBAQgAMHDgAAkpKSEB0djREjRsDW1lZ9vO7du8PT07NMsfTo0QN16tTRePwQHx+PEydOYPDgweoO0U9+5tzcXKSlpaFdu3YQQuDs2bPFjjtu3LgynV+btgwMDESDBg3U71u0aAEbGxvcuHEDAKBSqfDHH3+gT58+JfbNetzmmzZtQseOHVGjRg2N9g0MDIRSqcThw4efGbezszNeeeUV9fvHj2bOnj2L5ORkAMDAgQOhUCjwyy+/qOvt2bMHaWlpz+yknZWVpXFtPs3p06eRmpqK8ePHQ6FQqMt79+6Npk2bYufOncX2GT16tPrfdnZ2aNKkCSwtLTFw4EB1eZMmTWBnZ6du3ye98847Gn2oxo0bBxMTE/Xvzl9//YWCggJMmTJFo1P9mDFjYGNjUywmKysrjTYxMzNDmzZtNM69adMmNGvWDE2bNtX4uXXt2hUA1L8Xjz3reiHjxw7FVCW0adOmTB2KP/roI/z666+IjIzEnDlzSv2ib9SokcZ7iUSChg0bPvOZ+59//on//e9/iI6O1njW/2TC8jT16tXTeF+jRg0AUPdZuHr1KgCo/9P+LxsbGwBQJ0P//RzAoy+msiRbJiYmGDRoEJYsWYLExES4uLioE53HfWUAICEhAdOmTcP27duL9a3IzMwsdsy6des+89yAdm3533YDHrXd43ju3r2LrKwseHl5PfWcV69exfnz51GnTp0St6empj4z7oYNGxaLsXHjxgCAmzdvwtHREXZ2dujTpw/Wr1+PWbNmAQB++eUXuLi4lPqzfUybL+HH10GTJk2KbWvatCmOHDmiUaZQKIp9dltbW9StW7fYZ7K1tS2xL81/rzkrKys4OTmpf3dKi8nMzAweHh7q7Y+VdO4aNWrg/Pnz6vdXr17F5cuXy/xze9b1QsaPyQ0ZlRs3bqgThJiYGJ0e+++//0bfvn3RqVMnLFmyBE5OTjA1NcWqVatK7JhbEplMVmK5EAIA1J1a165dC0dHx2L1SroL9TzefPNNLF68GBs2bMCHH36IDRs2wNPTE76+vgAApVKJ7t274/79+/jkk0/QtGlTWFpaIjExESNHjizWCVcul5dpCLy2bfmsdisrlUqF7t274+OPPy5x++MkRReGDx+OTZs24dixY/D29sb27dsxfvz4Z7ZP06ZNcfbsWdy+fRuurq46iwcovR111b7lUZZzq1QqeHt7Y/78+SXW/W87GfLzUOXA5IaMhkqlwsiRI2FjY4MpU6Zgzpw5GDBgQIkT0T1OgB4TQuDatWto0aJFqcf//fffoVAosGfPHo2h3qtWrdLZZ3h8K93e3h6BgYGl1nNzcwNQ/HMAj+bYKauAgAA0aNAA69evR/fu3XHx4kWNkTgxMTG4cuUKfv75ZwwfPlxdvm/fvjKfoyS6bss6derAxsYGFy5ceGq9Bg0aICcn56lt+yzXrl2DEELjbsPjOWeeHBHWs2dP1KlTB7/88gsCAgLw4MEDDBs27JnH79OnDzZs2IB169YhJCTkqXUfXwdxcXHF7gjFxcWpt+vS1atX0aVLF/X7nJwcJCUloVevXsVi8vDwUNcrKChAfHx8udq+QYMGOHfuHLp161bmu6TPoqvjUOXEPjdkNObPn49jx45h+fLlmDVrFtq1a4dx48YhLS2tWN01a9YgOztb/X7z5s1ISkrCSy+9VOrxZTIZJBIJlEqluuzmzZv4448/dPYZgoKCYGNjgzlz5qCwsLDY9sfDxp2cnODr64uff/5Z49HQvn37cOnSJa3OOXToUJw9exbTp0+HRCLBkCFD1Nse/wX85F+8Qgh8//33Wp3jv3TdllKpFP3798eOHTtw+vTpYtsfxz9w4EAcP34ce/bsKVYnIyMDRUVFzzzXnTt3NIbcZ2VlYc2aNfD19dW422ZiYoLBgwfjt99+w+rVq+Ht7f3U5PmxAQMGwNvbG7Nnz8bx48eLbc/OzsZnn30GAPD394e9vT2WLl2q8Whv9+7duHz58nPPU1SS5cuXa1ybP/zwA4qKitS/O4GBgTAzM8PChQs1rpuffvoJmZmZ5Ypp4MCBSExMxIoVK4pte/jwIXJzc7U+pqWlJQBwhmIjxTs3VCXs3r0bsbGxxcrbtWsHDw8PXL58GV988QVGjhyJPn36AHg0L4evry/Gjx+P3377TWO/mjVrokOHDhg1ahRSUlKwYMECNGzYEGPGjCk1ht69e2P+/Pno2bMnhgwZgtTUVISFhaFhw4Ya/QOeh42NDX744QcMGzYMrVq1whtvvIE6deogISEBO3fuRPv27bF48WIAQGhoKHr37o0OHTrgrbfewv3797Fo0SI0b94cOTk5ZT7nm2++iZkzZ2Lbtm1o3769xt2Hpk2bokGDBvjwww+RmJgIGxsb/P7778/dd0EfbTlnzhzs3bsXnTt3xjvvvINmzZohKSkJmzZtwpEjR2BnZ4ePPvoI27dvx8svv4yRI0fCz88Pubm5iImJwebNm3Hz5k3Url37qedp3Lgx3n77bZw6dQoODg5YuXIlUlJSSrzrNHz4cCxcuBAHDhwo88R7pqam2LJlCwIDA9GpUycMHDgQ7du3h6mpKS5evIj169ejRo0amD17NkxNTTFv3jyMGjUKnTt3xuDBg5GSkoLvv/8e7u7ueP/998vVlk9TUFCAbt26YeDAgYiLi8OSJUvQoUMH9O3bF8Cju2ghISGYMWMGevbsib59+6rrtW7dulyzXg8bNgy//fYb3n33XRw4cADt27eHUqlEbGwsfvvtN+zZs0frST79/PwAAJ999hneeOMNmJqaok+fPuqkh6o4wwzSIiqbpw0Fx//Pz1FUVCRat24t6tatqzEsWgghvv/+ewFAbNy4UQjx71DwDRs2iJCQEGFvby/Mzc1F7969NYY1C1Hy8OWffvpJNGrUSMjlctG0aVOxatUq9ZweTyptKPh/hyk/jufAgQPFyoOCgoStra1QKBSiQYMGYuTIkeL06dMa9X7//XfRrFkzIZfLhaenp9iyZUuJcT9L69atBQCxZMmSYtsuXbokAgMDhZWVlahdu7YYM2aMemjtqlWr1PVGjBghLC0tSzz+87QlADFhwoRix/xvGwshxK1bt8Tw4cNFnTp1hFwuFx4eHmLChAkiPz9fXSc7O1uEhISIhg0bCjMzM1G7dm3Rrl078c0332gMcS6Jm5ub6N27t9izZ49o0aKFOvZNmzaVuk/z5s2FVCoV//zzz1OP/V/p6eli2rRpwtvbW1hYWAiFQiG8vLxESEiISEpK0qi7ceNG0bJlSyGXy0XNmjXF0KFDi52vtJ9P586dRfPmzUv9rI89voYPHTok3nnnHVGjRg1hZWUlhg4dWmyuJCEeDf1u2rSpMDU1FQ4ODmLcuHEa8+487dwlXS8FBQVi3rx5onnz5kIul4saNWoIPz8/MWPGDJGZmamup831MmvWLOHi4iKkUimHhRsZiRDsYUXVx8GDB9GlSxds2rQJAwYMMHQ4VA20bNkSNWvWLDZ7dlWzevVqjBo1CqdOnapSS6FQ9cQ+N0REenL69GlER0drdMYmIv1jnxsiIh27cOECoqKi8O2338LJyQmDBg0ydEhE1Qrv3BAR6djmzZsxatQoFBYWYsOGDRqzBxOR/rHPDRERERkV3rkhIiIio8LkhoiIiIxKtetQrFKpcOfOHVhbW3P6bSIioipCCIHs7Gw4Ozs/c422apfc3LlzR+eL0REREVHFuH37NurWrfvUOtUuubG2tgbwqHFsbGwMHA0RERGVRVZWFlxdXdXf409T7ZKbx4+ibGxsmNwQERFVMWXpUsIOxURERGRUmNwQERGRUWFyQ0REREaFyQ0REREZFSY3REREZFSY3BAREZFRYXJDRERERoXJDRERERkVJjdERERkVKrdDMVERESkH0qVQGT8faRm58HeWoE29WtCJq34RaoNeufm8OHD6NOnD5ydnSGRSPDHH388c5+DBw+iVatWkMvlaNiwIVavXq33OImIiOjpwi8kocO8/Ri84gQm/xqNwStOoMO8/Qi/kFThsRg0ucnNzYWPjw/CwsLKVD8+Ph69e/dGly5dEB0djSlTpmD06NHYs2ePniMlIiKi0oRfSMK4dWeQlJmnUZ6cmYdx685UeIIjEUKICj1jKSQSCbZu3Yr+/fuXWueTTz7Bzp07ceHCBXXZG2+8gYyMDISHh5fpPFlZWbC1tUVmZiYXziQiInpOSpVAh3n7iyU2j0kAONoqcOSTrs/1iEqb7+8q1aH4+PHjCAwM1CgLCgrC8ePHS90nPz8fWVlZGi8iIiLSjcj4+6UmNgAgACRl5iEy/n6FxVSlkpvk5GQ4ODholDk4OCArKwsPHz4scZ/Q0FDY2tqqX66urhURKhERUbWQml16YlOeerpQpZKb8ggJCUFmZqb6dfv2bUOHREREZBRSs/OwITKhTHXtrRV6juZfVWoouKOjI1JSUjTKUlJSYGNjA3Nz8xL3kcvlkMvlFREeERFRtaBSCfx66jbm7r6MrLyip9Z93OemTf2aFRMcqlhy07ZtW+zatUujbN++fWjbtq2BIiIiIqperqZkI2RLDE7fSgcAeLnYoE8LZ8zdHQvgUR+bxx53H57ex7NC57sxaHKTk5ODa9euqd/Hx8cjOjoaNWvWRL169RASEoLExESsWbMGAPDuu+9i8eLF+Pjjj/HWW29h//79+O2337Bz505DfQQiIqJqIb9IicX7r2HpoesoVApYmMkQ3L0xRrZzh4lMCrdaFpix45JG52JHWwWm9/FETy+nCo3VoMnN6dOn0aVLF/X74OBgAMCIESOwevVqJCUlISHh32d59evXx86dO/H+++/j+++/R926dfHjjz8iKCiowmMnIiKqTqQSCfZdSkGhUiCwmT1m9POCi92/XUJ6ejmhu6djpZihuNLMc1NROM8NERFR2dzPLYClXAa5iQwAcO52Bu5kPERPL0dIJBWbtBjtPDdERESkf0IIbI76B92+PYhlh26oy31c7fCSt1OFJzbaYnJDREREavFpuRj640l8uOkc0h8UIuJyCpSqqvWQp0qNliIiIiL9KChSYdmh61h04BoKilRQmEoxuVtjjO5Y3yD9Zp4HkxsiIqJq7uKdTEz5NRpXU3MAAB0b1cbs/t6oV8vCwJGVD5MbIiKias7SzAQJ9x+gtpUZvnjZE319nCt9v5qnYXJDRERUzQghEJOYiRZ17QAA7rUtsfRNP7SsZwc7CzPDBqcD7FBMRERUjdy+/wAjV51C38VHEXXr35W6uzS1N4rEBuCdGyIiomqhUKnCT0fiseCvK8grVMFMJsXVlBz4uVXcmk8VhckNERGRkYu+nYGpv59HbHI2AOAFj5qY84o3POpYGTgy/WByQ0REZMTm743DogPXIARgZ2GKz3o1wwC/ulW6w/CzMLkhIiIyYq41LSAE8GpLF3zWuxlqWckNHZLeMbkhIiIyIncyHuJOxkP4uz/qSzPAry4aOVjD19XOsIFVICY3RERERkCpEvj52E18uzcOVgoT7AvuDBuFKSQSSbVKbAAmN0RERFXehcRMfLo1Buf/yQQANHWyQdbDQtgoTA0cmWEwuSEiIqqicvOL8N2+K1h5NB4qAVgrTDD1paYY3LoepFVsPShdYnJDRERUBWU+KESvhX8jMeMhAODlFk6Y1scT9tYKA0dmeExuiIiIqiBbC1P4u9cAbgL/e8ULXZrYGzqkSoPJDRERURWgUglsOJWArk3t4WRrDgCY0bc5zEyksDDj1/mT2BpERESVXFxyNkK2nMeZhAwENXfAsmH+AGA0a0HpGpMbIiKiSiqvUImFEVex/PANFKkELM1keMGjFoQQRj3D8PNickNERFQJ/X31Lj7begEJ9x8AAHp4OmBGv+bqR1JUOiY3RERElcy26ERM/jUaAOBoo8CMfs0R1NzRsEFVIUxuiIiIKpnung6oV9MCXZva44MejWFdTSfjKy8mN0RERAZ2/W4O1p24hS96e0IqlcDCzAThUzpyFFQ5sdWIiIgMJL9IiR8OXseSA9dRoFShQR0rvPmCGwAwsXkObDkiIiIDOHnjHj7dGoPrd3MBAC82qYPOjesYOCrjwOSGiIioAmU8KEDorlhsPH0bAFDbSo7pfTzxcgsnDu/WESY3REREFWjyr9E4dOUuAGBIQD18EtQUthbsMKxLTG6IiIgq0Ic9miAlKw//6+8Ff/eahg7HKDG5ISIi0pNCpQor/r4BIYAJXRoCALzr2mLXex0hlfIRlL4wuSEiItKDqFvp+HRLDOJSsmEqk6BPC2fUq2UBAExs9IzJDRERkQ5l5RXiq/BY/HIyAUIANS3N8HnvZnCtyWUTKgqTGyIiIh0QQmD3hWR8uf0iUrPzAQAD/Ori017NUNOSq3dXJCY3REREOnA3Jx/Bv0Ujr1CF+rUtMfsVL7RrUNvQYVVLTG6IiIjKSQihnpvG3lqBj4OaIuNBAcZ3aQiFqczA0VVfUkMHQEREVBXF/JOJvouP4uSNe+qytzrUR3CPJkxsDIzJDRERkRZy84swc8cl9As7gpjETMwLjzV0SPQfBk9uwsLC4O7uDoVCgYCAAERGRpZat7CwEDNnzkSDBg2gUCjg4+OD8PDwCoyWiIiqs78upaD7/ENYeTQeKgH083XGsmH+hg6L/sOgfW42btyI4OBgLF26FAEBAViwYAGCgoIQFxcHe3v7YvU///xzrFu3DitWrEDTpk2xZ88evPLKKzh27BhatmxpgE9ARETVQXJmHr7cfhHhF5MBAK41zfG//t5c6LKSkgghhKFOHhAQgNatW2Px4sUAAJVKBVdXV0yaNAlTp04tVt/Z2RmfffYZJkyYoC577bXXYG5ujnXr1pXpnFlZWbC1tUVmZiZsbGx080GIiMiobYtOxORfoyGTSjCmowcmd2sEczP2q6lI2nx/G+zOTUFBAaKiohASEqIuk0qlCAwMxPHjx0vcJz8/HwqFQqPM3NwcR44cKfU8+fn5yM/PV7/Pysp6zsiJiKg6eFigVCcwfX2ccSExE6+0rAtPZ/5hXNkZrM9NWloalEolHBwcNModHByQnJxc4j5BQUGYP38+rl69CpVKhX379mHLli1ISkoq9TyhoaGwtbVVv1xdXXX6OYiIyLg8LFAidPdldP32IDIfFAIAJBIJPuvtycSmijB4h2JtfP/992jUqBGaNm0KMzMzTJw4EaNGjYJUWvrHCAkJQWZmpvp1+/btCoyYiIiqkkNX7qLHgkNYdugGkjLz8GfMHUOHROVgsMdStWvXhkwmQ0pKikZ5SkoKHB0dS9ynTp06+OOPP5CXl4d79+7B2dkZU6dOhYeHR6nnkcvlkMvlOo2diIiMy93sfMz68xK2n3uUzDjbKjCznxcCPR2esSdVRga7c2NmZgY/Pz9ERESoy1QqFSIiItC2bdun7qtQKODi4oKioiL8/vvv6Nevn77DJSIiI/VrZAK6fXsQ28/dgVQCvNW+PvYGd2ZiU4UZdCh4cHAwRowYAX9/f7Rp0wYLFixAbm4uRo0aBQAYPnw4XFxcEBoaCgA4efIkEhMT4evri8TERHz55ZdQqVT4+OOPDfkxiIioCjt1Mx1ZeUVo7myDua+2gHddW0OHRM/JoMnNoEGDcPfuXUybNg3Jycnw9fVFeHi4upNxQkKCRn+avLw8fP7557hx4wasrKzQq1cvrF27FnZ2dgb6BEREVNXkFSrxoECpXqn7s97N4OVig2EvuMFEVqW6olIpDDrPjSFwnhsiourr2PU0fL71AurXtsSPI/zVi15S5Vcl5rkhIiKqKOm5BZi96zI2R/0DAMjJL8Ld7HzY2yiesSdVRUxuiIjIaAkhsPVsIv638zLu5xZAIgGGBtTDxz2bwkZhaujwSE+Y3BARkVFKzc7D+xujcfTaPQBAEwdrzHnVG35uNQwcGekbkxsiIjJKNgpT/JP+EHITKd7r1gjvdPKAKTsMVwtMboiIyGjE/JMJT2cbyKQSKExl+P6NlqhhYQq3WpaGDo0qEFNYIiKq8jIfFCJkSwz6LD6Ctcdvqst9Xe2Y2FRD5Upu1q5di/bt28PZ2Rm3bt0CACxYsADbtm3TaXBERERPI4TAjnN30G3+IWyITAAA3Lr/wMBRkaFpndz88MMPCA4ORq9evZCRkQGlUgkAsLOzw4IFC3QdHxERUYlu33+AUatPYdKGs0jLyUeDOpbY+M4LmN6nuaFDIwPTOrlZtGgRVqxYgc8++wwymUxd7u/vj5iYGJ0GR0REVJLt5+6gx3eHcTDuLsxkUrwf2Bi7JndEgEctQ4dGlYDWHYrj4+PRsmXLYuVyuRy5ubk6CYqIiOhpGtaxQoFShYD6NTHnVW80qGNl6JCoEtE6ualfvz6io6Ph5uamUR4eHo5mzZrpLDAiIqLHcvKLcPLGPXRr9mjtQU9nG2wd3w7eLrZcQoGK0Tq5CQ4OxoQJE5CXlwchBCIjI7FhwwaEhobixx9/1EeMRERUje25mIzp2y4iLScff77XAU0dH60r1KKunWEDo0pL6+Rm9OjRMDc3x+eff44HDx5gyJAhcHZ2xvfff4833nhDHzESEVE1lJT5ENO3XcTeSykAALdaFsjNVxo4KqoKnmtV8AcPHiAnJwf29va6jEmvuCo4EVHlplQJrDl+E9/siUNugRImUgnGdvbApK6NoDCVPfsAZJT0uip4fHw8ioqK0KhRI1hYWMDCwgIAcPXqVZiamsLd3b1cQRMREQkhMOynkzh2/dF6UK3q2SH01RZo4mht4MioKtF6KPjIkSNx7NixYuUnT57EyJEjdRETERFVUxKJBIHNHGAtN8H/+nth87vtmNiQ1rR+LGVjY4MzZ86gYcOGGuXXrl2Dv78/MjIydBmfzvGxFBFR5XIgNhUWZjL1HDVKlcC93HzYWysMHBlVJnp9LCWRSJCdnV2sPDMzUz1bMRER0bOkZuVhxo5L2BmTBPdaFgif0gkKUxlkUgkTG3ouWj+W6tSpE0JDQzUSGaVSidDQUHTo0EGnwRERkfFRqQTWnbiFbvMPYWdMEqQSoLunA8o/vIVIk9Z3bubNm4dOnTqhSZMm6NixIwDg77//RlZWFvbv36/zAImIyHjEJWfj060xiLqVDgDwdrFF6Kve8HKxNXBkZEy0vnPj6emJ8+fPY+DAgUhNTUV2djaGDx+O2NhYeHl56SNGIiIyAldSstF74d+IupUOSzMZpr3siT8mtGdiQzr3XPPcVEXsUExEZBhCCLy1+hRkUilm9msOZztzQ4dEVYheOxQDQEZGBiIjI5GamgqVSqWxbfjw4eU5JBERGZl7OflY8NdVBHdvjBqWZpBIJFgy1A8KUynXgyK90jq52bFjB4YOHYqcnBzY2NhoXKASiYTJDRFRNSeEwKaofzBn12VkPChEXqESX7/uAwAwN+MMw6R/Wic3H3zwAd566y3MmTNHPTsxERERANy4m4NPt8bgxI37AICmjtYYElDPwFFRdaN1cpOYmIj33nuPiQ0REanlFymx9OANhB24hgKlCgpTKaYENsbbHerDVKb12BWi56J1chMUFITTp0/Dw8NDH/EQEVEVtHj/NSzafw0A0KlxHfyvnxfq1eIfwWQYWic3vXv3xkcffYRLly7B29sbpqamGtv79u2rs+CIiKhqGN3BA/supWDciw3Q18eZHYbJoLQeCi6Vln57USKRVPolGDgUnIjo+QghsP3cHRyKu4tvB/qoExkhBJMa0hu9DgX/79BvIiKqPhLuPcDn2y7g8JW7AIAgL0cENXcEACY2VGmUa54bIiKqXgqVKvz4dzy+j7iCvEIVzEykeK9rQ3RpYm/o0IiKKVdyk5ubi0OHDiEhIQEFBQUa29577z2dBEZERJXDmYR0fLolBrHJ2QCAdg1qYfYr3qhf29LAkRGVTOvk5uzZs+jVqxcePHiA3Nxc1KxZE2lpabCwsIC9vT2TGyIiI6JUCXy06Ryu381FDQtTfN7bE6+2cuEjKKrUtJ584P3330efPn2Qnp4Oc3NznDhxArdu3YKfnx+++eYbfcRIREQVSAgBlerRWBOZVIL/9ffGa63qIuKDF/GaX10mNlTpaT1ays7ODidPnkSTJk1gZ2eH48ePo1mzZjh58iRGjBiB2NhYfcWqExwtRUTVnVIlEBl/H6nZebC3VqBN/ZqQSR8lLIkZDzF92wUE1K+FMZ04nxlVHnodLWVqaqoeDm5vb4+EhAQ0a9YMtra2uH37dvkiJiKiChF+IQkzdlxCUmaeuszJVoHPezdDclY+vt0bhwcFSkTG38eQgHqwlHPcCVU9Wl+1LVu2xKlTp9CoUSN07twZ06ZNQ1paGtauXQsvLy99xEhERDoQfiEJ49adwX9v1ydl5mHC+rPq9/5uNRD6qjcTG6qytO5zM2fOHDg5OQEAZs+ejRo1amDcuHG4e/culi9frnUAYWFhcHd3h0KhQEBAACIjI59af8GCBWjSpAnMzc3h6uqK999/H3l5eU/dh4ioulOqBGbsuFQssXmSBMDsV7zw29i2aORgXVGhEemc1mm5v7+/+t/29vYIDw8v98k3btyI4OBgLF26FAEBAViwYAGCgoIQFxcHe/vicyesX78eU6dOxcqVK9GuXTtcuXIFI0eOhEQiwfz588sdBxGRsYuMv6/xKKokAoBHbStIpewwTFWbQZdqnT9/PsaMGYNRo0bB09MTS5cuhYWFBVauXFli/WPHjqF9+/YYMmQI3N3d0aNHDwwePPiZd3uIiKq71Oyy3eEuaz2iyqxMd25atWqFiIgI1KhRAy1btnzqMMAzZ86U6cQFBQWIiopCSEiIukwqlSIwMBDHjx8vcZ927dph3bp1iIyMRJs2bXDjxg3s2rULw4YNK9M5iYiqK3trhU7rEVVmZUpu+vXrB7lcDgDo37+/Tk6clpYGpVIJBwcHjXIHB4dSh5MPGTIEaWlp6NChA4QQKCoqwrvvvotPP/201PPk5+cjPz9f/T4rK0sn8RMRVSXOdgqYSCUoUpXc60YCwNH20bBwoqquTMnN9OnTAQBKpRJdunRBixYtYGdnp8+4SnTw4EHMmTMHS5YsQUBAAK5du4bJkydj1qxZ+OKLL0rcJzQ0FDNmzKjgSImIKo9j19Mwcf3ZpyY2ADC9j6d6vhuiqkyrPjcymQw9evRAenr6c5+4du3akMlkSElJ0ShPSUmBo6Njift88cUXGDZsGEaPHg1vb2+88sormDNnDkJDQ0tdrTwkJASZmZnqF+fiIaLqQgiBn47EY9hPkbifWwAvFxvMfsULTraaj54cbRX44c1W6OnlZKBIiXRL69FSXl5euHHjBurXr/9cJzYzM4Ofnx8iIiLUj7pUKhUiIiIwceLEEvd58OCBegLBx2QyGYBHv8Qlkcvl6kdqRETVRV6hEp9uicGWs4kAgFdbumDOq95QmMrwRut6pc5QTGQMtE5u/ve//+HDDz/ErFmz4OfnB0tLzVVhtVnSIDg4GCNGjIC/vz/atGmDBQsWIDc3F6NGjQIADB8+HC4uLggNDQUA9OnTB/Pnz0fLli3Vj6W++OIL9OnTR53kEBERYCKVIDkrDzKpBJ/1aoZR7d3Vg0FkUgnaNqhl4AiJ9Efr5KZXr14AgL59+2qMmhJCQCKRQKlUlvlYgwYNwt27dzFt2jQkJyfD19cX4eHh6k7GCQkJGndqPv/8c0gkEnz++edITExEnTp10KdPH8yePVvbj0FEZNRMZFIsHtIKV1Ky8YIHExmqXrReOPPQoUNP3d65c+fnCkjfuHAmERkjIQRWH7uJW/ce4Mu+zQ0dDpHO6XXhzMqevBARVTd5hUp8ujUGW8486l/To7kD2jWobeCoiAyn3KuiPXjwAAkJCSgoKNAob9GixXMHRUREZXMn4yHGro1CTGImZFIJQl5qirZ8DEXVnNbJzd27dzFq1Cjs3r27xO3a9LkhIqLyO3HjHib8cgb3cgtQw8IUYUNaoV1D3rEh0nptqSlTpiAjIwMnT56Eubk5wsPD8fPPP6NRo0bYvn27PmIkIqL/WH8yAW/+eBL3cgvg6WSD7RM7MLEh+n9a37nZv38/tm3bBn9/f0ilUri5uaF79+6wsbFBaGgoevfurY84iYjoCfbWchSpBPr5OmPuqy1gbsbpMIge0zq5yc3Nhb29PQCgRo0auHv3Lho3bgxvb+8yL5pJRETaU6kEpP8/2V6gpwO2jG+Hlq52T13MmKg60vqxVJMmTRAXFwcA8PHxwbJly5CYmIilS5fCyYlTdxMR6UNk/H30/P4w/kl/oC5rVa8GExuiEmh952by5MlISkoC8GhBzZ49e+KXX36BmZkZVq9erev4iIiqNSEE1p64hZk7LqFIJTB/7xXMH+Rr6LCIKrUyJzcDBgzA6NGjMXToUPVfCn5+frh16xZiY2NRr1491K7NzmxERLqSV6jEF39cwKaofwAAfX2cMfsVbwNHRVT5lTm5SU9PR+/eveHs7IxRo0Zh5MiR8PDwgIWFBVq1aqXPGImIqp2kzId4d20Uzv2TCakECHmpGUZ3rM/HUERlUOY+NxEREbhx4wbefvttrFu3Do0aNULXrl2xfv165Ofn6zNGIqJq5UpKNvosOoJz/2TCzsIUa94KwJhOHkxsiMpIqw7Fbm5u+PLLL3Hjxg3s27cPzs7OGDNmDJycnDBhwgRERUXpK04iomqjXk0LONmao5mTDXZM7IAOjfjIn0gbWi+c+V/Z2dlYv349Pv30U2RmZqKoqEhXsekFF84kosoov0gJU6lUPdQ7NSsPVgoTWJiVe5UcIqOi14UznxQfH4/Vq1dj9erVyMzMRGBg4PMcjoioWkrOzMPYdVF4sXEdvN+9MQDA3kZh4KiIqi6t57nJy8vDunXr0LVrVzRq1Ahr1qzB22+/jfj4eISHh+sjRiIio3Xq5n28vOgIzt3OwJrjN5HxoODZOxHRU5X5zk1kZCRWrlyJjRs3Ii8vD6+88grCw8PRrVs3dnIjItKSEALrTiZgxvaLKFIJNHW0xvJh/rCzMDN0aERVXpmTmxdeeAE+Pj6YNWsWhg4diho1augzLiIio5VfpMS0Py5i4+nbAIDeLZzw9YAW7F9DpCNl/k06ffo057MhInpOQgiMWBmJEzfuQyoBPu7ZFGM5zJtIp8qc3DCxISJ6fhKJBK+1qovLSdlYOLglOjeuY+iQiIwO74ESEVWA+7kFqGn5qD/N6/6u6NbMQf2eiHRL69FSRERUdvlFSoRsOY+XF/6Nezn/zubOxIZIf5jcEBHpSUpWHt5YfgIbIm8jKSsPR6/fM3RIRNUCH0sREelB1K37eHfdGdzNzoeNwgSLhrRi/xqiClKm5KZly5Zl7sl/5syZ5wqIiKiqW38yAdO3X0ChUqCJgzWWDfODe21LQ4dFVG2UKbnp37+/+t95eXlYsmQJPD090bZtWwDAiRMncPHiRYwfP14vQRIRVRVrT9zCF39cAAD08nbE1wN8YCnnTXKiiqT1wpmjR4+Gk5MTZs2apVE+ffp03L59GytXrtRpgLrGhTOJSJ8yHxbilSVH8Vqruhj/YgPOX0OkI9p8f2ud3Nja2uL06dNo1KiRRvnVq1fh7++PzMxM7SOuQExuiEjX4tNy4V7LQp3I5BUqoTCVGTgqIuOizfe31qOlzM3NcfTo0WLlR48ehULBVWyJqHpZfzIBPb47hDXHb6nLmNgQGZbWD4KnTJmCcePG4cyZM2jTpg0A4OTJk1i5ciW++OILnQdIRFQZFRSp8OWOi1h/MgEAcPpWOoa3deNjKKJKQOvkZurUqfDw8MD333+PdevWAQCaNWuGVatWYeDAgToPkIiosknNysO4X84g6lY6JBLgwx5N2L+GqBLRus9NVcc+N0T0PM4kpOPdtVFIzc6HtcIEC99oiS5N7Q0dFpHR02ufGwDIyMjAjz/+iE8//RT3798H8Gh+m8TExPIcjoioSribnY8hK04gNTsfjeytsH1iByY2RJWQ1o+lzp8/j8DAQNja2uLmzZsYPXo0atasiS1btiAhIQFr1qzRR5xERAZXx1qO4O6NEXUrHd8O9IUV568hqpS0vnMTHByMkSNH4urVqxqjo3r16oXDhw/rNDgiIkNLzc7DrXu56vdjOnrgh6F+TGyIKjGtk5tTp05h7NixxcpdXFyQnJysk6CIiCqDswnp6LPoCEb/fBo5+UUAAIlEAqmUHYeJKjOtkxu5XI6srKxi5VeuXEGdOlwUjoiMw8ZTCRi07ARSsvIhAKTnFhg6JCIqI62Tm759+2LmzJkoLCwE8OivmISEBHzyySd47bXXdB4gEVFFKihS4fM/YvDJ7zEoUKrQw9MBW8e3g2tNC0OHRkRlpHVy8+233yInJwf29vZ4+PAhOnfujIYNG8La2hqzZ8/WR4xERBUiNTsPQ388gXUnEiCRAMHdG2Ppm36wVpgaOjQi0oLWyY2trS327duHHTt2YOHChZg4cSJ27dqFQ4cOwdLSslxBhIWFwd3dHQqFAgEBAYiMjCy17osvvgiJRFLs1bt373Kdm4josS+3X8Spm+mwlpvgx+H+eK9bI/avIaqCyt3dv0OHDujQocNzB7Bx40YEBwdj6dKlCAgIwIIFCxAUFIS4uDjY2xefP2LLli0oKPj32fe9e/fg4+OD119//bljIaLq7cs+zZH5sBAz+3mhQR0rQ4dDROVUrhmKIyIiEBERgdTUVKhUKo1tK1eu1OpYAQEBaN26NRYvXgwAUKlUcHV1xaRJkzB16tRn7r9gwQJMmzYNSUlJZbpzxBmKieixQqUK+2NTEdTc0dChENEz6HWG4hkzZqBHjx6IiIhAWloa0tPTNV7aKCgoQFRUFAIDA/8NSCpFYGAgjh8/XqZj/PTTT3jjjTdKTWzy8/ORlZWl8SIiupudj6ErTmLs2ihsi+bs6kTGROvHUkuXLsXq1asxbNiw5z55WloalEolHBwcNModHBwQGxv7zP0jIyNx4cIF/PTTT6XWCQ0NxYwZM547ViIyHuduZ2Ds2igkZ+XBSm4CSzNOyEdkTLS+c1NQUIB27drpIxat/fTTT/D29kabNm1KrRMSEoLMzEz16/bt2xUYIRFVNptO38bry44jOSsPHnUs8ceE9gj0dHj2jkRUZWid3IwePRrr16/Xyclr164NmUyGlJQUjfKUlBQ4Oj79GXhubi5+/fVXvP3220+tJ5fLYWNjo/EiouqnUKnC9G0X8NHm8ygoUiGwmQP+mNAeDe3ZcZjI2Gh9LzYvLw/Lly/HX3/9hRYtWsDUVHP+h/nz55f5WGZmZvDz80NERAT69+8P4FGH4oiICEycOPGp+27atAn5+fl48803tf0IRFQNnbhxDz8fvwUAmBLYCO915TBvImNVrlXBfX19AQAXLlzQ2CaRaP8fRXBwMEaMGAF/f3+0adMGCxYsQG5uLkaNGgUAGD58OFxcXBAaGqqx308//YT+/fujVq1aWp+TiKqfjo3q4P3AxvB0tkF3PoYiMmpaJzcHDhzQaQCDBg3C3bt3MW3aNCQnJ8PX1xfh4eHqTsYJCQmQSjWfnsXFxeHIkSPYu3evTmMhIuOyLToRL3jUgoONAgAwObCRgSMioopQrnluqjLOc0Nk/AqVKszeeRmrj91Ey3p2+PWdFyA3kRk6LCJ6Dtp8f5fpzs2rr76K1atXw8bGBq+++upT627ZsqXskRIR6VhaTj4m/HIGJ+PvAwA6NaoDU6nWYyeIqAorU3Jja2ur7k9ja2ur14CIiMor5p9MjF17GncyH81f8+1AH84+TFQN8bEUERmF36P+QcjWGBQUqeBR2xLLh/uhob21ocMiIh3R+WMpIqLKrKBIheWHb6CgSIVuTe3x3Ru+sFGYPntHIjJK5UpuNm/ejN9++w0JCQkaK3QDwJkzZ3QSGBFRWZmZSLFsmB92nLuDCV0acv4aompO6152CxcuxKhRo+Dg4ICzZ8+iTZs2qFWrFm7cuIGXXnpJHzESERVzITET608mqN+717bEpG6cmI+IynHnZsmSJVi+fDkGDx6M1atX4+OPP4aHhwemTZuG+/fv6yNGIiINW8/+g6m/x6BQqYJ7LQu0a1jb0CERUSWi9Z2bhIQE9cKZ5ubmyM7OBgAMGzYMGzZs0G10RERPKFKqMOvPS3h/4znkF6nwYhN7NHfhCE4i0qR1cuPo6Ki+Q1OvXj2cOHECABAfH49qNvCKiCrQ/dwCDF8ZiZ+OxAMAJnVtiB+H+8PWnB2HiUiT1o+lunbtiu3bt6Nly5YYNWoU3n//fWzevBmnT59+5gR/RETlcSExE2PXRiEx4yEszWT4dqAPeno5GTosIqqktE5uli9fDpVKBQCYMGECatWqhWPHjqFv374YO3aszgMkIjp7OwOJGQ/hXssCy4f7o7ED568hotJxEj8iqvSEEFhz/Bb6t3ThYyiiakrnk/idP3++zCdv0aJFmesSEZXkfm4B5u6+jM96ecLWwhQSiQQj2rkbOiwiqiLKlNz4+vpCIpE8s8OwRCKBUqnUSWBEVD1dvJOJd9Y86l+Tk1+EJUP9DB0SEVUxZUpu4uPj9R0HERG2RSfik9/PI6/w0fw1UwIbGzokIqqCypTcuLm56TsOIqrGipQqzAuPxYq/H/0h9WKTOvh+UEvYWrB/DRFpr1xrS8XFxWHRokW4fPkyAKBZs2aYNGkSmjRpotPgiMj4pecWYNKGszhyLQ0AMP7FBvigRxPIuIwCEZWT1pP4/f777/Dy8kJUVBR8fHzg4+ODM2fOwMvLC7///rs+YiQiIyYAxKflwsJMhiVDW+Hjnk2Z2BDRc9F6KHiDBg0wdOhQzJw5U6N8+vTpWLduHa5fv67TAHWNQ8GJKp9Ld7Igk0rQxJHz1xBRybT5/tb6zk1SUhKGDx9erPzNN99EUlKStocjomqmSKlC6K7L+O3UbXWZp7MNExsi0hmt+9y8+OKL+Pvvv9GwYUON8iNHjqBjx446C4yIjM+T/WvMTKTo1LgOHG0Vhg6LiIyM1slN37598cknnyAqKgovvPACAODEiRPYtGkTZsyYge3bt2vUJSICHj16GrvuNG7ffwhzUxm+ed2HiQ0R6YXWfW6k0rI9yaqsE/qxzw1Rxdtx7g4+2nwOeYUq1KtpgeXD/dDUkb9/RFR2Ol9+4UmPF80kIiqLubtjsfTQo4EGHRvVxqLBLWFnYWbgqIjImJVrnpvSPHjwABYWFro8JBFVcQrTR3d73+3cAB8Fcf4aItI/rUdLdevWDYmJicXKT548CV9fX13ERERV3JNPu9/r2gi/vvMCpr7E+WuIqGJondwoFAq0aNECGzduBPDoMdWXX36Jjh07olevXjoPkIiqlj/P38HAZcfxsOBRnzupVIIXPGoZOCoiqk60fiy1c+dOhIWF4a233sK2bdtw8+ZN3Lp1C3/++Sd69OihjxiJqApQqgS+2hOLZYduAAB+Pn4T73ZuYOCoiKg6KlefmwkTJuCff/7BvHnzYGJigoMHD6Jdu3a6jo2IqoiMB4/mr/n76qP1ocZ28sDoDvUNHBURVVdaP5ZKT0/Ha6+9hh9++AHLli3DwIED0aNHDyxZskQf8RFRJRebnIW+i4/i76tpUJhKsXBwS4T0agYTmdb/vRAR6YTWd268vLxQv359nD17FvXr18eYMWOwceNGjB8/Hjt37sTOnTv1EScRVUKHrtzFu2uj8LBQibo1zLF8mD88nTl/DREZltZ/Wr377rs4fPgw6tf/95bzoEGDcO7cORQUFOg0OCKq3BraW8HcTIYODWtjx8QOTGyIqFLQeobiqo4zFBM9n4IiFcxM/v276MbdHNSracHHUESkV3pZFfyrr77Cw4cP1e+PHj2K/Px89fvs7GyMHz++HOESUVURl5yNoAWHse9SirrMo44VExsiqlTKfOdGJpMhKSkJ9vb2AAAbGxtER0fDw8MDAJCSkgJnZ+dKuZ7Uk3jnhqh8dsck4YNN5/CgQImmjtbY9V5HSDkpHxFVEL2sLfXfHKiaPc0iqraUKoFv98ZhycFH60O1a1ALi4e0YmJDRJWWTteWIiLjkvmgEJM3nsXBuLsAgNEd6mPqS035GIqIKjWD/w8VFhYGd3d3KBQKBAQEIDIy8qn1MzIyMGHCBDg5OUEul6Nx48bYtWtXBUVLVH1k5RWiX9gRHIy7C7mJFAsG+eLzlz2Z2BBRpafVnZsff/wRVlZWAICioiKsXr0atWvXBvCoQ7G2Nm7ciODgYCxduhQBAQFYsGABgoKCEBcXp+7b86SCggJ0794d9vb22Lx5M1xcXHDr1i3Y2dlpfW4iejobhSk6N66DwsupWDbMD14utoYOiYioTMrcodjd3R0SybOfscfHx5f55AEBAWjdujUWL14M4NEinK6urpg0aRKmTp1arP7SpUvx9ddfIzY2FqampmU+z5PYoZiodEqVwIOCIlgrHv1+FSpVyM4rQk1LMwNHRkTVnTbf3wab56agoAAWFhbYvHkz+vfvry4fMWIEMjIysG3btmL79OrVCzVr1oSFhQW2bduGOnXqYMiQIfjkk08gk8lKPE9+fr7GkPWsrCy4uroyuSH6j8yHhZjy61nkFaqw5u02MOXjJyKqRPQyz42upaWlQalUwsHBQaPcwcEBycnJJe5z48YNbN68GUqlErt27cIXX3yBb7/9Fv/73/9KPU9oaChsbW3VL1dXV51+DiJjcDUlG/3DjuJA3F2cSUjHxTtZhg6JiKjcqtSfZiqVCvb29li+fDn8/PwwaNAgfPbZZ1i6dGmp+4SEhCAzM1P9un37dgVGTFT5hV9IRv+wo4hPy4WLnTl+H9cOvq52hg6LiKjcDDYUvHbt2pDJZEhJSdEoT0lJgaOjY4n7ODk5wdTUVOMRVLNmzZCcnIyCggKYmRXvFyCXyyGXy3UbPJERUKkEvvvrChbtvwYAeMGjJsKGtEItK/6+EFHVZrA7N2ZmZvDz80NERIS6TKVSISIiAm3bti1xn/bt2+PatWtQqVTqsitXrsDJyanExIaISjdjx0V1YvNW+/pY93YAExsiMgoGfSwVHByMFStW4Oeff8bly5cxbtw45ObmYtSoUQCA4cOHIyQkRF1/3LhxuH//PiZPnowrV65g586dmDNnDiZMmGCoj0BUZb35ghtqWZph/kAfTOvD+WuIyHiU67HU9evXsWrVKly/fh3ff/897O3tsXv3btSrVw/Nmzcv83EGDRqEu3fvYtq0aUhOToavry/Cw8PVnYwTEhIglf77H66rqyv27NmD999/Hy1atICLiwsmT56MTz75pDwfg6ja+Sf9AerWsAAANHKwxt+fdIGFGScqJyLjovVQ8EOHDuGll15C+/btcfjwYVy+fBkeHh6YO3cuTp8+jc2bN+srVp3gPDdUHalUAgv+uoIfDl3HurcDEOBRy9AhERFpRa9DwadOnYr//e9/2Ldvn0Y/l65du+LEiRPaR0tEepWVV4gxa05j4f5rKFQKHL9xz9AhERHpldb3o2NiYrB+/fpi5fb29khLS9NJUESkG9dSc/DO2tO4cTcXZiZSzH3VG6+2qmvosIiI9Err5MbOzg5JSUmoX7++RvnZs2fh4uKis8CI6Pnsu5SC9zdGIye/CM62Ciwb5g/vulwfioiMn9aPpd544w188sknSE5OhkQigUqlwtGjR/Hhhx9i+PDh+oiRiLQUdes+xqw5jZz8IgTUr4ntkzowsSGiakPrOzePh167urpCqVTC09MTSqUSQ4YMweeff66PGIlIS63q1UAfH2fUsjTDZ72bcZ0oIqpWyr1wZkJCAi5cuICcnBy0bNkSjRo10nVsesHRUmSsbtzNgb2NAlbyR3+zKFUCMqnEwFEREemGNt/fWt+5OXLkCDp06IB69eqhXr165Q6SiHTncf+aDg1r44c3W0EikTCxIaJqS+t71V27dkX9+vXx6aef4tKlS/qIiYjK6PH8NY/719x/UIDcAqWhwyIiMiitk5s7d+7ggw8+wKFDh+Dl5QVfX198/fXX+Oeff/QRHxGVIjuvEGPXRWHBX1cBACPbueOX0QHqx1JERNVVufvcAEB8fDzWr1+PDRs2IDY2Fp06dcL+/ft1GZ/Osc8NGYPrd3PwzprTuP7/89fM7u+F1/1dDR0WEZHeaPP9/VzJDQAolUrs3r0bX3zxBc6fPw+lsnLfEmdyQ1WJUiUQGX8fqdl5sLdWoE39mpAA6LHgMK6l5sDRRoFlw/zg42pn6FCJiPRKrx2KHzt69Ch++eUXbN68GXl5eejXrx9CQ0PLezgi+o/wC0mYseMSkjLz1GVOtgpM7+OJea+1wHf7ruC7Qb6oYy03YJRERJWP1nduQkJC8Ouvv+LOnTvo3r07hg4din79+sHCwkJfMeoU79xQVRB+IQnj1p3Bf385H49/+uHNVghq7giJhCOiiKh60Oudm8OHD+Ojjz7CwIEDUbt27XIHSUQlU6oEZuy4VCyxAQCBRwnOjB2X0N3TETLmNkRExWid3Bw9elQfcRDR/4uMv6/xKOq/BICkzDxExt9H2wa1Ki4wIqIqokzJzfbt2/HSSy/B1NQU27dvf2rdvn376iQwouoqNbv0xKY89YiIqpsyJTf9+/dHcnIy7O3t0b9//1LrSSSSSj9aiqiys1GYlqmevbVCz5EQEVVNZUpuVCpVif8mIt27mpr91O0SAI62j4aFExFRcVrPULxmzRrk5+cXKy8oKMCaNWt0EhRRdfZ2Bw8E/H/i8t/+wo/fT+/jybWjiIhKofVQcJlMhqSkJNjb22uU37t3D/b29pX+sRSHglNlI4TAH9GJ6OXtBLmJTF3+tHlueno5GSJUIiKD0etQcCFEiXNr/PPPP7C1tdX2cETVWl6hEiFbYrD1bCIi49MR+qq3eltPLyd093QsNkMx79gQET1dmZObli1bQiKRQCKRoFu3bjAx+XdXpVKJ+Ph49OzZUy9BEhmjxIyHGLv2NC4kZkEmlaCxg1WxPx5kUgmHexMRaanMyc3jUVLR0dEICgqClZWVepuZmRnc3d3x2muv6TxAImN08sY9jP/lDO7lFqCGhSnChrZCuwacFJOISBfKnNxMnz4dAODu7o5BgwZBoeAwVCJtCSGw7sQtzNhxCUUqAU8nGywb5gfXmlVj+RIioqpA6z43I0aM0EccRNVCWk4Bvt4ThyKVQB8fZ3z1WguYm8mevSMREZWZ1smNUqnEd999h99++w0JCQkoKCjQ2H7//n2dBUdkbOpYy7FwcEvEJmdjbCcPLnxJRKQHWs9zM2PGDMyfPx+DBg1CZmYmgoOD8eqrr0IqleLLL7/UQ4hEVdvZhHQcu5amfv9iE3u827kBExsiIj3ROrn55ZdfsGLFCnzwwQcwMTHB4MGD8eOPP2LatGk4ceKEPmIkqrJ+O30bg5adwLhfziDh3gNDh0NEVC1ondwkJyfD2/vRXBxWVlbIzMwEALz88svYuXOnbqMjqqIKlSpM33YBH28+jwKlCi941ERNKzNDh0VEVC1ondzUrVsXSUlJAIAGDRpg7969AIBTp05BLpfrNjqiKigtJx9DfzyJn4/fAgAEd2+MH4b6wUqudRc3IiIqB63/t33llVcQERGBgIAATJo0CW+++SZ++uknJCQk4P3339dHjERVRsw/mRi79jTuZObBSm6C7wb5orung6HDIiKqVrRObubOnav+96BBg1CvXj0cP34cjRo1Qp8+fXQaHFFVs+FUAu5k5qF+bUusGO6HhvbWhg6JiKja0XrhzKqOC2eSPuUVKvHdX1cw/sWGsDU3NXQ4RERGQ+cLZ27fvr3MJ+/bt2+Z6xJVdRkPCrD62E1M6toIMqkEClMZQl5qZuiwiIiqtTIlN4/XlXoWiUQCpVL5PPEQVRmxyVl4Z00UEu4/gEolENyjiaFDIiIilDG5UalU+o6DqErZHZOEDzadw4MCJVxrmuMlbydDh0RERP+PY1OJtKBSCczfdwWLD1wDALRvWAuLB7dCDUvOYUNEVFlondzMnDnzqdunTZtW7mCIKrOsvEK8/2s0ImJTAQCjO9TH1JeawkSm9XRRRESkR1onN1u3btV4X1hYiPj4eJiYmKBBgwblSm7CwsLw9ddfIzk5GT4+Pli0aBHatGlTYt3Vq1dj1KhRGmVyuRx5eXlan5dIG//cf4ij19MgN5Fi7mveeKVlXUOHREREJdA6uTl79myxsqysLIwcORKvvPKK1gFs3LgRwcHBWLp0KQICArBgwQIEBQUhLi4O9vb2Je5jY2ODuLg49XsuQEgVwdPZBgsGtYSLnTm869oaOhwiIiqFTu6n29jYYMaMGfjiiy+03nf+/PkYM2YMRo0aBU9PTyxduhQWFhZYuXJlqftIJBI4OjqqXw4OnAGWdE+lEgg7cA3nbmeoy3p6OTKxISKq5HTWWSAzM1O9iGZZFRQUICoqCoGBgf8GJJUiMDAQx48fL3W/nJwcuLm5wdXVFf369cPFixdLrZufn4+srCyNF9Gz5OYXYfwvZ/D1njiMXRuF7LxCQ4dERERlpPVjqYULF2q8F0IgKSkJa9euxUsvvaTVsdLS0qBUKovdeXFwcEBsbGyJ+zRp0gQrV65EixYtkJmZiW+++Qbt2rXDxYsXUbdu8T4QoaGhmDFjhlZxUfV2614u3lkThbiUbJjKJJgS2AjWCs42TERUVWi9/EL9+vU13kulUtSpUwddu3ZFSEgIrK3LvpbOnTt34OLigmPHjqFt27bq8o8//hiHDh3CyZMnn3mMwsJCNGvWDIMHD8asWbOKbc/Pz0d+fr76fVZWFlxdXbn8ApXo8JW7mLThLDIfFsLeWo4f3vSDn1sNQ4dFRFTt6Xz5hSfFx8eXO7D/ql27NmQyGVJSUjTKU1JS4OjoWKZjmJqaomXLlrh27VqJ2+VyOeRy+XPHSsZNCIEVf9/A3N2xUAnA19UOy4b5wcFGYejQiIhISwadoMPMzAx+fn6IiIhQl6lUKkRERGjcyXkapVKJmJgYODlxhlgqPyGAyPh0qAQw0L8uNo59gYkNEVEVpfWdm7y8PCxatAgHDhxAampqsaUZzpw5o9XxgoODMWLECPj7+6NNmzZYsGABcnNz1XPZDB8+HC4uLggNDQXwaBLBF154AQ0bNkRGRga+/vpr3Lp1C6NHj9b2oxCpSaUSfDfIB3svpuDVVi6cXoCIqArTOrl5++23sXfvXgwYMABt2rR57i+BQYMG4e7du5g2bRqSk5Ph6+uL8PBwdSfjhIQESKX/3mBKT0/HmDFjkJycjBo1asDPzw/Hjh2Dp6fnc8VB1c+JG/ew52Iypr3sCYlEAmuFKV7z48R8RERVndYdim1tbbFr1y60b99eXzHplTYdksg4CSGw5vgtzPrzEopUAt+87oMBTGqIiCo1vXYodnFx0WpEFFFlkl+kxBd/XMBvp/8BAPT1cUZvruhNRGRUtO5Q/O233+KTTz7BrVu39BEPkd6kZOVh0LIT+O30P5BKgM96NcP3b/jC3Exm6NCIiEiHtL5z4+/vj7y8PHh4eMDCwgKmppqTm92/f19nwRHpypmEdIxdG4W72fmwNTfFosEt0alxHUOHRUREeqB1cjN48GAkJiZizpw5cHBw4KgSqhLyCpW4n1uAJg7WWD7cD261LA0dEhER6YnWHYotLCxw/Phx+Pj46CsmvWKH4uprf2wKAurXgqVc65yeiIgMTJvvb6373DRt2hQPHz4sd3BEFeFudj7eXn0K11Jz1GVdmzowsSEiqga0Tm7mzp2LDz74AAcPHsS9e/e44jZVOjH/ZKLv4iOIiE3FB79FQ8ubk0REVMVp/Wdsz549AQDdunXTKBdCQCKRQKlU6iYyonLYcuYfhGyJQX6RCh51LPHtQF/2CyMiqma0Tm4OHDigjziInkuRUoXQ3bH46cijhV27NrXHgjd8YaMwfcaeRERkbLRObjp37qyPOIjKLSuvEOPWReHotXsAgIldGiK4e2NIpbxjQ0RUHWmd3Bw+fPip2zt16lTuYIjKQ2EiQ2GRgIWZDN+87oNenHGYiKha03oo+JOLWKoP8kSfhsre54ZDwY3H435eAJCWk4+0nHw0deTPlIjIGOl1KHh6errGKzU1FeHh4WjdujX27t1b7qCJykqpEvh6Tyz+t/Oyuqy2lZyJDRERASjHYylbW9tiZd27d4eZmRmCg4MRFRWlk8CISpL5sBBTfj2LA3F3AQD9fV3gXbf4NUlERNWXzmY0c3BwQFxcnK4OR1TMtdRsvLMmCjfSciE3keKrAS2Y2BARUTFaJzfnz5/XeC+EQFJSEubOnQtfX19dxUWkYd+lFLy/MRo5+UVwsTPHsmF+8HJhYkNERMVpndz4+j6aFO2//ZBfeOEFrFy5UmeBET227NB1hO6OBQAE1K+JsKGtUNtKbuCoiIiostI6uYmPj9d4L5VKUadOHSgUCp0FRfSkejUtAAAj2rrh85c9YSrTuh88ERFVI1oPBa/qOBS8alCqBGRPTMJ3ITGTj6GIiKoxvQwF379/Pzw9PUtcHDMzMxPNmzfH33//rX20RP9x6Mpd9PjuEJIy/119nokNERGVVZmTmwULFmDMmDElZku2trYYO3Ys5s+fr9PgqHoRQmDpoesYtSoS1+/mYtH+a4YOiYiIqqAyJzfnzp1Trwhekh49enCOGyq3hwVKvPdrNObujoVKAG+0dsX0Pp6GDouIiKqgMncoTklJgalp6Sssm5iY4O7duzoJiqqX2/cfYOzaKFxKyoKJVILpfTzx5gtuGst6EBERlVWZkxsXFxdcuHABDRs2LHH7+fPn4eTEBQtJO5fuZOHNn07ifm4BalmaYcnQVgjwqGXosIiIqAor82OpXr164YsvvkBeXl6xbQ8fPsT06dPx8ssv6zQ4Mn7utS1gby2Hl4sNdkzqwMSGiIieW5mHgqekpKBVq1aQyWSYOHEimjRpAgCIjY1FWFgYlEolzpw5AwcHB70G/Lw4FNzw8ouUMJNJ1Y+dUrLyYGtuCoWpzMCRERFRZaXN93eZH0s5ODjg2LFjGDduHEJCQtQzFEskEgQFBSEsLKzSJzZkeEmZD/Hu2ij0aO6ICV0ePeJ0sOEEkEREpDtazVDs5uaGXbt2IT09HdeuXYMQAo0aNUKNGjX0FR8ZkdM37+PddWeQlpOP2+kP8eYLbrA1L72TOhERUXmUa1XwGjVqoHXr1rqOhYzYLydv4cvtF1GoFGjqaI3lw/yZ2BARkV6UK7khKquCIhW+3HER608mAAB6ezvh69dbwMKMlx4REekHv2FIb1QqgZGrInHs+j1IJMCHPZpg/IsNOH8NERHpFZMb0hupVIKXWzgjJjETC99oiS5N7Q0dEhERVQNMbkjnsvIKYaN41J9mSEA9dPd0QB1ruYGjIiKi6qLMk/gRPUuRUoUZOy6i98K/kZ5boC5nYkNERBWJyQ3pxP3cAgxfGYlVR2/i9v2HOBCXauiQiIiomuJjKXpul+5k4Z21p/FP+kNYmMkwf6APenpxnTEiIjIMJjf0XHacu4OPNp9DXqEKbrUssHyYP5o4Whs6LCIiqsYqxWOpsLAwuLu7Q6FQICAgAJGRkWXa79dff4VEIkH//v31GyCVaNPp25i04SzyClXo1LgOtk/owMSGiIgMzuDJzcaNGxEcHIzp06fjzJkz8PHxQVBQEFJTn95n4+bNm/jwww/RsWPHCoqU/qu7pwPq1bTAu50bYNXI1rC14IzDRERkeGVeFVxfAgIC0Lp1ayxevBgAoFKp4OrqikmTJmHq1Kkl7qNUKtGpUye89dZb+Pvvv5GRkYE//vijTOfjquDPJzUrD/ZPLHSZk18EKzmfbhIRkX5p8/1t0Ds3BQUFiIqKQmBgoLpMKpUiMDAQx48fL3W/mTNnwt7eHm+//fYzz5Gfn4+srCyNF5XPnovJ6PLNQfVSCgCY2BARUaVj0OQmLS0NSqUSDg4OGuUODg5ITk4ucZ8jR47gp59+wooVK8p0jtDQUNja2qpfrq6uzx13daNSCXy37wrGro1CboESuy8kwcA3/IiIiEpl8D432sjOzsawYcOwYsUK1K5du0z7hISEIDMzU/26ffu2nqM0Ltl5hXhnbRS+j7gKABjZzh0rR7bm+lBERFRpGfSZQu3atSGTyZCSkqJRnpKSAkdHx2L1r1+/jps3b6JPnz7qMpVKBQAwMTFBXFwcGjRooLGPXC6HXM4Zcsvjxt0cvLM2CtdSc2BmIsXs/l543Z93voiIqHIz6J0bMzMz+Pn5ISIiQl2mUqkQERGBtm3bFqvftGlTxMTEIDo6Wv3q27cvunTpgujoaD5y0qGMBwV49YdjuJaaAwcbOX4b25aJDRERVQkG7w0aHByMESNGwN/fH23atMGCBQuQm5uLUaNGAQCGDx8OFxcXhIaGQqFQwMvLS2N/Ozs7AChWTs/HzsIMYzp6YH9sKn54sxXsrRXP3omIiKgSMHhyM2jQINy9exfTpk1DcnIyfH19ER4eru5knJCQAKm0SnUNqrIeFBQh62ERHG0fJTLjX2yAMR09YGbC9icioqrD4PPcVDTOc1Oy2/cfYMya0wCALePbwcLM4HkvERGRWpWZ54Yqh2PX0tB38RHEJmcjLScft+8/NHRIRERE5cY/z6sxIQRWHr2JObsuQ6kSaFHXFsuG+cHJ1tzQoREREZUbk5tqKq9QiU+3xmDLmUQAwKutXDDnFW8oTGUGjoyIiOj5MLmppr7cfhFbziRCJpXgs17NMKq9OyfmIyIio8DkppqaHNgIZxLS8WWf5mjXsGyzPRMREVUFTG6qkXO3M+DjagcAcLI1R/jkTpBKebeGiIiMC0dLVQP5RUqEbIlBv7Cj2B2TpC5nYkNERMaId26MXGpWHsb9cgZRt9IhkQB3MvMMHRIREZFeMbkxYtG3MzB27WmkZOXDWmGChYNboksTe0OHRUREpFdMbozUptO38dnWCyhQqtDQ3gorhvujfm1LQ4dFRESkd0xujNC52xn4aPN5AEB3Twd8N8gXVnL+qImIqHrgN54R8nG1w5iO9WEpN8F7XRux4zAREVUrTG6MxMU7mbC3VqCOtRwA8GmvZpyUj4iIqiUOBTcC26IT8doPxzDhlzMoKFIBABMbIiKqtnjnpgpTqgS+Co/FssM3AAAWchnyi5QwM2HOSkRE1ReTmyoq40EBJm04i7+vpgEAxr3YAB/2aAIZ+9cQEVE1x+SmCopLzsY7a0/j1r0HMDeV4evXW+DlFs6GDouIiKhSYHJTxQgh8NHmc7h17wHq1jDH8mH+8HS2MXRYRERElQY7Z1QxEokE3w3yRVBzB2yf2IGJDRER0X8wuakCsvMK8delFPX7BnWssGyYP2pamhkwKiIiosqJyU0ld/1uDvqHHcXYdVE4di3N0OEQERFVeuxzU4ntj03B5A3RyM4vgqONApZcQoGIiOiZ+G1ZCQkhsOTgdXyzNw5CAP5uNfDDm37q2YeJiIiodExuKpnc/CJ8tPkcdsUkAwCGBtTD9D7NOTEfERFRGTG5qWR2xSRhV0wyTGUSzOjrhSEB9QwdEhERUZXC5KaSGeBXF7HJ2XjJyxH+7jUNHQ4REVGVw2cdBiaEwK+RCcjOKwTwaB6bL172ZGJDRERUTkxuDCivUIn3N0Zj6pYYvL8xGiqVMHRIREREVR4fSxlIYsZDjF17GhcSsyCTStChYW1IuOYlERHRc2NyYwAnb9zD+F/O4F5uAWpYmCJsaCu0a1Db0GEREREZBSY3FUgIgbUnbmHmjksoUgl4Otlg2TA/uNa0MHRoRERERoPJTQXKzi/CkgPXUaQS6OPjjK9eawFzM5mhwyIiIjIqTG4qkI3CFMuG+eHEjXt4p5MHJOxkQ0REpHNMbvTsTEI6kjPz0MvbCQDg42oHH1c7wwZFRERkxJjc6IhSJRAZfx+p2Xmwt1agTf2a+D3qH3z+xwVIJIBbLQs0d7Y1dJhERERGj8mNDoRfSMKMHZeQlJmnLrMwk+FBgRIAENTcAW61LA0VHhERUbXC5OY5hV9Iwrh1Z/Df6fceJzZ9WzhhwRstIZWyfw0REVFFqBQzFIeFhcHd3R0KhQIBAQGIjIwste6WLVvg7+8POzs7WFpawtfXF2vXrq3AaP+lVAnM2HGpWGLzpFO30p+6nYiIiHTL4MnNxo0bERwcjOnTp+PMmTPw8fFBUFAQUlNTS6xfs2ZNfPbZZzh+/DjOnz+PUaNGYdSoUdizZ08FRw5Ext/XeBRVkqTMPETG36+giIiIiMjgyc38+fMxZswYjBo1Cp6enli6dCksLCywcuXKEuu/+OKLeOWVV9CsWTM0aNAAkydPRosWLXDkyJEKjhxIzX56YqNtPSIiInp+Bk1uCgoKEBUVhcDAQHWZVCpFYGAgjh8//sz9hRCIiIhAXFwcOnXqpM9QS2RvrdBpPSIiInp+Bu1QnJaWBqVSCQcHB41yBwcHxMbGlrpfZmYmXFxckJ+fD5lMhiVLlqB79+4l1s3Pz0d+fr76fVZWlm6CB9Cmfk042SqQnJlXYr8aCQBH20fDwomIiKhiGPyxVHlYW1sjOjoap06dwuzZsxEcHIyDBw+WWDc0NBS2trbql6urq87ikEklmN7HE8CjROZJj99P7+MJGUdKERERVRiDJje1a9eGTCZDSkqKRnlKSgocHR1L3U8qlaJhw4bw9fXFBx98gAEDBiA0NLTEuiEhIcjMzFS/bt++rdPP0NPLCT+82QqOtpqPnhxtFfjhzVbo6eWk0/MRERHR0xn0sZSZmRn8/PwQERGB/v37AwBUKhUiIiIwceLEMh9HpVJpPHp6klwuh1wu10W4perp5YTuno7FZijmHRsiIqKKZ/BJ/IKDgzFixAj4+/ujTZs2WLBgAXJzczFq1CgAwPDhw+Hi4qK+MxMaGgp/f380aNAA+fn52LVrF9auXYsffvjBkB8DMqkEbRvUMmgMREREVAmSm0GDBuHu3buYNm0akpOT4evri/DwcHUn44SEBEil/z49y83Nxfjx4/HPP//A3NwcTZs2xbp16zBo0CBDfQQiIiKqRCRCiGo1gW5WVhZsbW2RmZkJGxsbQ4dDREREZaDN93eVHC1FREREVBomN0RERGRUmNwQERGRUWFyQ0REREaFyQ0REREZFSY3REREZFSY3BAREZFRMfgkfhXt8bQ+ulwdnIiIiPTr8fd2Wabnq3bJTXZ2NgDodHVwIiIiqhjZ2dmwtbV9ap1qN0OxSqXCnTt3YG1tDYlEtwtbZmVlwdXVFbdv3+bsx8/Atio7tlXZsa3Kjm2lHbZX2emrrYQQyM7OhrOzs8ayTCWpdndupFIp6tatq9dz2NjY8OIvI7ZV2bGtyo5tVXZsK+2wvcpOH231rDs2j7FDMRERERkVJjdERERkVJjc6JBcLsf06dMhl8sNHUqlx7YqO7ZV2bGtyo5tpR22V9lVhraqdh2KiYiIyLjxzg0REREZFSY3REREZFSY3BAREZFRYXJDRERERoXJTRkdPnwYffr0gbOzMyQSCf74449n7nPw4EG0atUKcrkcDRs2xOrVq/UeZ2WhbXsdPHgQEomk2Cs5ObliAjaQ0NBQtG7dGtbW1rC3t0f//v0RFxf3zP02bdqEpk2bQqFQwNvbG7t27aqAaA2rPG21evXqYteUQqGooIgN64cffkCLFi3UE6m1bdsWu3fvfuo+1fG6ArRvq+p8XT1p7ty5kEgkmDJlylPrGeK6YnJTRrm5ufDx8UFYWFiZ6sfHx6N3797o0qULoqOjMWXKFIwePRp79uzRc6SVg7bt9VhcXBySkpLUL3t7ez1FWDkcOnQIEyZMwIkTJ7Bv3z4UFhaiR48eyM3NLXWfY8eOYfDgwXj77bdx9uxZ9O/fH/3798eFCxcqMPKKV562Ah7NkvrkNXXr1q0Kitiw6tati7lz5yIqKgqnT59G165d0a9fP1y8eLHE+tX1ugK0byug+l5Xj506dQrLli1DixYtnlrPYNeVIK0BEFu3bn1qnY8//lg0b95co2zQoEEiKChIj5FVTmVprwMHDggAIj09vUJiqqxSU1MFAHHo0KFS6wwcOFD07t1boywgIECMHTtW3+FVKmVpq1WrVglbW9uKC6qSq1Gjhvjxxx9L3MbrStPT2qq6X1fZ2dmiUaNGYt++faJz585i8uTJpdY11HXFOzd6cvz4cQQGBmqUBQUF4fjx4waKqGrw9fWFk5MTunfvjqNHjxo6nAqXmZkJAKhZs2apdXhtPVKWtgKAnJwcuLm5wdXV9Zl/jRsrpVKJX3/9Fbm5uWjbtm2JdXhdPVKWtgKq93U1YcIE9O7du9j1UhJDXVfVbuHMipKcnAwHBweNMgcHB2RlZeHhw4cwNzc3UGSVk5OTE5YuXQp/f3/k5+fjxx9/xIsvvoiTJ0+iVatWhg6vQqhUKkyZMgXt27eHl5dXqfVKu7aMvX/Sk8raVk2aNMHKlSvRokULZGZm4ptvvkG7du1w8eJFvS+gWxnExMSgbdu2yMvLg5WVFbZu3QpPT88S61b360qbtqrO19Wvv/6KM2fO4NSpU2Wqb6jriskNVQpNmjRBkyZN1O/btWuH69ev47vvvsPatWsNGFnFmTBhAi5cuIAjR44YOpRKr6xt1bZtW42/vtu1a4dmzZph2bJlmDVrlr7DNLgmTZogOjoamZmZ2Lx5M0aMGIFDhw6V+qVdnWnTVtX1urp9+zYmT56Mffv2VfoO1Exu9MTR0REpKSkaZSkpKbCxseFdmzJq06ZNtfminzhxIv78808cPnz4mX/5lXZtOTo66jPESkObtvovU1NTtGzZEteuXdNTdJWLmZkZGjZsCADw8/PDqVOn8P3332PZsmXF6lb360qbtvqv6nJdRUVFITU1VeNuulKpxOHDh7F48WLk5+dDJpNp7GOo64p9bvSkbdu2iIiI0Cjbt2/fU5/hkqbo6Gg4OTkZOgy9EkJg4sSJ2Lp1K/bv34/69es/c5/qem2Vp63+S6lUIiYmxuivq9KoVCrk5+eXuK26XleleVpb/Vd1ua66deuGmJgYREdHq1/+/v4YOnQooqOjiyU2gAGvK712VzYi2dnZ4uzZs+Ls2bMCgJg/f744e/asuHXrlhBCiKlTp4phw4ap69+4cUNYWFiIjz76SFy+fFmEhYUJmUwmwsPDDfURKpS27fXdd9+JP/74Q1y9elXExMSIyZMnC6lUKv766y9DfYQKMW7cOGFraysOHjwokpKS1K8HDx6o6wwbNkxMnTpV/f7o0aPCxMREfPPNN+Ly5cti+vTpwtTUVMTExBjiI1SY8rTVjBkzxJ49e8T169dFVFSUeOONN4RCoRAXL140xEeoUFOnThWHDh0S8fHx4vz582Lq1KlCIpGIvXv3CiF4XT1J27aqztfVf/13tFRlua6Y3JTR46HK/32NGDFCCCHEiBEjROfOnYvt4+vrK8zMzISHh4dYtWpVhcdtKNq217x580SDBg2EQqEQNWvWFC+++KLYv3+/YYKvQCW1EQCNa6Vz587qdnvst99+E40bNxZmZmaiefPmYufOnRUbuAGUp62mTJki6tWrJ8zMzISDg4Po1auXOHPmTMUHbwBvvfWWcHNzE2ZmZqJOnTqiW7du6i9rIXhdPUnbtqrO19V//Te5qSzXlUQIIfR7b4iIiIio4rDPDRERERkVJjdERERkVJjcEBERkVFhckNERERGhckNERERGRUmN0RERGRUmNwQERGRUWFyQ0QAgJs3b0IikSA6OtrQoajFxsbihRdegEKhgK+vr6HDIaIqgskNUSUxcuRISCQSzJ07V6P8jz/+gEQiMVBUhjV9+nRYWloiLi6u2Po0T0pOTsakSZPg4eEBuVwOV1dX9OnT56n7VEcjR45E//79DR0Gkd4xuSGqRBQKBebNm4f09HRDh6IzBQUF5d73+vXr6NChA9zc3FCrVq0S69y8eRN+fn7Yv38/vv76a8TExCA8PBxdunTBhAkTyn1uIqq6mNwQVSKBgYFwdHREaGhoqXW+/PLLYo9oFixYAHd3d/X7x3+hz5kzBw4ODrCzs8PMmTNRVFSEjz76CDVr1kTdunWxatWqYsePjY1Fu3btoFAo4OXlhUOHDmlsv3DhAl566SVYWVnBwcEBw4YNQ1pamnr7iy++iIkTJ2LKlCmoXbs2goKCSvwcKpUKM2fORN26dSGXy+Hr64vw8HD1dolEgqioKMycORMSiQRffvlliccZP348JBIJIiMj8dprr6Fx48Zo3rw5goODceLECXW9hIQE9OvXD1ZWVrCxscHAgQORkpJSrF1XrlyJevXqwcrKCuPHj4dSqcRXX30FR0dH2NvbY/bs2Rrnl0gk+OGHH/DSSy/B3NwcHh4e2Lx5s0admJgYdO3aFebm5qhVqxbeeecd5OTkFPt5ffPNN3ByckKtWrUwYcIEFBYWquvk5+fjww8/hIuLCywtLREQEICDBw+qt69evRp2dnbYs2cPmjVrBisrK/Ts2RNJSUnqz/fzzz9j27ZtkEgkkEgkOHjwIAoKCjBx4kQ4OTlBoVDAzc3tqdcfUZWg99WriKhMRowYIfr16ye2bNkiFAqFuH37thBCiK1bt4onf1WnT58ufHx8NPb97rvvhJubm8axrK2txYQJE0RsbKz46aefBAARFBQkZs+eLa5cuSJmzZolTE1N1eeJj48XAETdunXF5s2bxaVLl8To0aOFtbW1SEtLE0IIkZ6eLurUqSNCQkLE5cuXxZkzZ0T37t1Fly5d1Ofu3LmzsLKyEh999JGIjY0VsbGxJX7e+fPnCxsbG7FhwwYRGxsrPv74Y2FqaiquXLkihBAiKSlJNG/eXHzwwQciKSlJZGdnFzvGvXv3hEQiEXPmzHlq2yqVSuHr6ys6dOggTp8+LU6cOCH8/Pw0Fm+dPn26sLKyEgMGDBAXL14U27dvF2ZmZiIoKEhMmjRJxMbGipUrVwoA4sSJE+r9AIhatWqJFStWiLi4OPH5558LmUwmLl26JIQQIicnRzg5OYlXX31VxMTEiIiICFG/fn2NxQVHjBghbGxsxLvvvisuX74sduzYISwsLMTy5cvVdUaPHi3atWsnDh8+LK5duya+/vprIZfL1e21atUqYWpqKgIDA8WpU6dEVFSUaNasmRgyZIgQQojs7GwxcOBA0bNnT/WK6vn5+eLrr78Wrq6u4vDhw+LmzZvi77//FuvXr39qexJVdkxuiCqJx8mNEEK88MIL4q233hJClD+5cXNzE0qlUl3WpEkT0bFjR/X7oqIiYWlpKTZs2CCE+De5mTt3rrpOYWGhqFu3rpg3b54QQohZs2aJHj16aJz79u3bAoCIi4sTQjxKblq2bPnMz+vs7Cxmz56tUda6dWsxfvx49XsfHx8xffr0Uo9x8uRJAUBs2bLlqefau3evkMlkIiEhQV128eJFAUBERkYKIR61q4WFhcjKylLXCQoKEu7u7sXaMTQ0VP0egHj33Xc1zhcQECDGjRsnhBBi+fLlokaNGiInJ0e9fefOnUIqlYrk5GQhxL8/r6KiInWd119/XQwaNEgIIcStW7eETCYTiYmJGufp1q2bCAkJEUI8Sm4AiGvXrqm3h4WFCQcHB/X7J6+xxyZNmiS6du0qVCpVqe1HVNXwsRRRJTRv3jz8/PPPuHz5crmP0bx5c0il//6KOzg4wNvbW/1eJpOhVq1aSE1N1divbdu26n+bmJjA399fHce5c+dw4MABWFlZqV9NmzYF8Kh/zGN+fn5PjS0rKwt37txB+/btNcrbt2+v1WcWQpSp3uXLl+Hq6gpXV1d1maenJ+zs7DTO5+7uDmtra/V7BwcHeHp6FmvHp7XZ4/ePj3v58mX4+PjA0tJSvb19+/ZQqVSIi4tTlzVv3hwymUz93snJSX2emJgYKJVKNG7cWKPtDx06pNHuFhYWaNCgQYnHKM3IkSMRHR2NJk2a4L333sPevXufWp+oKjAxdABEVFynTp0QFBSEkJAQjBw5UmObVCot9qX+ZN+Mx0xNTTXeSySSEstUKlWZ48rJyUGfPn0wb968YtucnJzU/37yi1yfGjVqBIlEgtjYWJ0cTx9t9jznfnyenJwcyGQyREVFaSRAAGBlZfXUYzwrAWzVqhXi4+Oxe/du/PXXXxg4cCACAwOL9Rsiqkp454aokpo7dy527NiB48ePa5TXqVMHycnJGl9aupyb5slOuEVFRYiKikKzZs0APPoivHjxItzd3dGwYUONlzYJjY2NDZydnXH06FGN8qNHj8LT07PMx6lZsyaCgoIQFhaG3NzcYtszMjIAAM2aNcPt27dx+/Zt9bZLly4hIyNDq/OV5sk2e/z+cZs1a9YM586d04jv6NGjkEqlaNKkSZmO37JlSyiVSqSmphZrd0dHxzLHaWZmBqVSWazcxsYGgwYNwooVK7Bx40b8/vvvuH//fpmPS1TZMLkhqqS8vb0xdOhQLFy4UKP8xRdfxN27d/HVV1/h+vXrCAsLw+7du3V23rCwMGzduhWxsbGYMGEC0tPT8dZbbwEAJkyYgPv372Pw4ME4deoUrl+/jj179mDUqFElfmk+zUcffYR58+Zh48aNiIuLw9SpUxEdHY3JkydrHa9SqUSbNm3w+++/4+rVq7h8+TIWLlyoflwUGBiobs8zZ84gMjISw4cPR+fOneHv76/V+UqyadMmrFy5EleuXMH06dMRGRmJiRMnAgCGDh0KhUKBESNG4MKFCzhw4AAmTZqEYcOGwcHBoUzHb9y4MYYOHYrhw4djy5YtiI+PR2RkJEJDQ7Fz584yx+nu7o7z588jLi4OaWlpKCwsxPz587FhwwbExsbiypUr2LRpExwdHWFnZ1eepiCqFJjcEFViM2fOLPYIpFmzZliyZAnCwsLg4+ODyMhIfPjhhzo759y5czF37lz4+PjgyJEj2L59O2rXrg0A6rstSqUSPXr0gLe3N6ZMmQI7OzuNfill8d577yE4OBgffPABvL29ER4eju3bt6NRo0ZaHcfDwwNnzpxBly5d8MEHH8DLywvdu3dHREQEfvjhBwCPHs9s27YNNWrUQKdOnRAYGAgPDw9s3LhRq3OVZsaMGfj111/RokULrFmzBhs2bFDfEbKwsMCePXtw//59tG7dGgMGDEC3bt2wePFirc6xatUqDB8+HB988AGaNGmC/v3749SpU6hXr16ZjzFmzBg0adIE/v7+qFOnDo4ePQpra2t89dVX8Pf3R+vWrXHz5k3s2rVL658nUWUiEWXtkUdERMVIJBJs3bqVM/8SVSJMzYmIiMioMLkhIiIio8Kh4EREz4FP9okqH965ISIiIqPC5IaIiIiMCpMbIiIiMipMboiIiMioMLkhIiIio8LkhoiIiIwKkxsiIiIyKkxuiIiIyKgwuSEiIiKj8n/fm8NCxAAaYQAAAABJRU5ErkJggg=="/>
          <p:cNvSpPr>
            <a:spLocks noChangeAspect="1" noChangeArrowheads="1"/>
          </p:cNvSpPr>
          <p:nvPr/>
        </p:nvSpPr>
        <p:spPr bwMode="auto">
          <a:xfrm>
            <a:off x="1682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sp>
        <p:nvSpPr>
          <p:cNvPr id="1036" name="AutoShape 12" descr="data:image/png;base64,iVBORw0KGgoAAAANSUhEUgAAAjcAAAHHCAYAAABDUnkqAAAAOXRFWHRTb2Z0d2FyZQBNYXRwbG90bGliIHZlcnNpb24zLjYuMCwgaHR0cHM6Ly9tYXRwbG90bGliLm9yZy89olMNAAAACXBIWXMAAA9hAAAPYQGoP6dpAABxBUlEQVR4nO3deXhM1/8H8PfMJJnJHltWkYg9EgkJqb0IUWppqxS1tVRtpekmXSi+hC6qiFpaFKVKKYqgsdUaQoglsYVoZBGyk23m/P7wMzVNQiZmMsnk/XqeeR5z7rn3fubkxnxy71kkQggBIiIiIiMhNXQARERERLrE5IaIiIiMCpMbIiIiMipMboiIiMioMLkhIiIio8LkhoiIiIwKkxsiIiIyKkxuiIiIyKgwuSEiIiKjwuSGqBQjR46Eu7t7ufZ1d3fHyJEjdRpPWT1P3PpSGWMqD3d3d7z88suGDoOInoHJDVVqq1evhkQiKfV14sQJQ4dY5aSmpsLExARvvvlmqXWys7Nhbm6OV199tQIjoydlZWVhxowZ8PHxgZWVFczNzeHl5YVPPvkEd+7cMXR4Vd6xY8fw5ZdfIiMjw9ChkB6YGDoAorKYOXMm6tevX6y8YcOGBojm2eLi4iCVVs6/Hezt7dG9e3ds27YNDx48gIWFRbE6W7ZsQV5e3lMTIG2sWLECKpVKJ8eqDm7cuIHAwEAkJCTg9ddfxzvvvAMzMzOcP38eP/30E7Zu3YorV64YOswq7dixY5gxYwZGjhwJOzs7Q4dDOsbkhqqEl156Cf7+/oYOo8zkcrmhQ3iqoUOHIjw8HNu3b8cbb7xRbPv69etha2uL3r17P9d5cnNzYWlpCVNT0+c6TnVSVFSEV199FSkpKTh48CA6dOigsX327NmYN2+egaIjqhoq55+WRFqaPn06pFIpIiIiNMof/8V77tw5AMDBgwchkUiwceNGfPrpp3B0dISlpSX69u2L27dvP/M833zzDdq1a4datWrB3Nwcfn5+2Lx5c7F6/+1z8/jx2tGjRxEcHIw6derA0tISr7zyCu7evVts/927d6Njx46wtLSEtbU1evfujYsXLxar98cff8DLywsKhQJeXl7YunXrMz8DALzyyiuwtLTE+vXri21LTU1FREQEBgwYALlcjr///huvv/466tWrB7lcDldXV7z//vt4+PChxn4jR46ElZUVrl+/jl69esHa2hpDhw5Vb/tvn5uytqVEIsHEiRPVn1Uul6N58+YIDw8vVjcxMRFvv/02nJ2dIZfLUb9+fYwbNw4FBQXqOhkZGZgyZQpcXV0hl8vRsGFDzJs3T6s7S3v37oWvry8UCgU8PT2xZcsW9bYbN25AIpHgu+++K7bfsWPHIJFIsGHDhlKP/fvvv+PcuXP47LPPiiU2AGBjY4PZs2drlG3atAl+fn4wNzdH7dq18eabbyIxMVGjzuOfT0JCAl5++WVYWVnBxcUFYWFhAICYmBh07doVlpaWcHNzK3ZtPL6GDx8+jLFjx6JWrVqwsbHB8OHDkZ6eXizOJUuWoHnz5pDL5XB2dsaECROKPQJ68cUX4eXlhUuXLqFLly6wsLCAi4sLvvrqq2LHy8/Px/Tp09GwYUP1dfjxxx8jPz9fo15Zrpcvv/wSH330EQCgfv366sfcN2/eLHZeqqIEUSW2atUqAUD89ddf4u7duxqvtLQ0db2CggLRsmVL4ebmJrKysoQQQoSHhwsAYtasWep6Bw4cEACEt7e3aNGihZg/f76YOnWqUCgUonHjxuLBgwfquiNGjBBubm4a8dStW1eMHz9eLF68WMyfP1+0adNGABB//vmnRj03NzcxYsSIYp+jZcuWomvXrmLRokXigw8+EDKZTAwcOFBj3zVr1giJRCJ69uwpFi1aJObNmyfc3d2FnZ2diI+PV9fbs2ePkEqlwsvLS8yfP1989tlnwtbWVjRv3rxY3CUZMmSIMDMzE/fu3dMoX7hwoQAg9u/fL4QQYtKkSaJXr15izpw5YtmyZeLtt98WMplMDBgwQGO/ESNGCLlcLho0aCBGjBghli5dKtasWfPcbQlA+Pj4CCcnJzFr1iyxYMEC4eHhISwsLDSugcTEROHs7CwsLCzElClTxNKlS8UXX3whmjVrJtLT04UQQuTm5ooWLVqIWrVqiU8//VQsXbpUDB8+XEgkEjF58uRntpmbm5to3LixsLOzE1OnThXz588X3t7eQiqVir1796rrtW/fXvj5+RXbf/z48cLa2lrk5uaWeo4hQ4YIACIhIeGZ8Qjx77XVunVr8d1334mpU6cKc3Nz4e7urv7cQjz6GSgUCuHp6SneffddERYWJtq1aycAiFWrVglnZ2fx0UcfiUWLFonmzZsLmUwmbty4Uew83t7eomPHjmLhwoViwoQJQiqVik6dOgmVSqWuO336dAFABAYGikWLFomJEycKmUwmWrduLQoKCtT1OnfuLJydnYWrq6uYPHmyWLJkiejatasAIHbt2qWup1QqRY8ePdQ/22XLlomJEycKExMT0a9fP432KMv1cu7cOTF48GABQHz33Xdi7dq1Yu3atSInJ6dMbU6VH5MbqtQe/4da0ksul2vUjYmJEWZmZmL06NEiPT1duLi4CH9/f1FYWKiu8zi5cXFxUSdBQgjx22+/CQDi+++/V5eV9IX8ZPIjxKOkysvLS3Tt2lWjvLTkJjAwUONL4P333xcymUxkZGQIIYTIzs4WdnZ2YsyYMRrHS05OFra2thrlvr6+wsnJSb2vEELs3btXAChTcrNz504BQCxbtkyj/IUXXhAuLi5CqVSW+JmFECI0NFRIJBJx69YtddmIESMEADF16tRi9Z+nLQEIMzMzce3aNXXZuXPnBACxaNEiddnw4cOFVCoVp06dKnb+x20+a9YsYWlpKa5cuaKxferUqUImkz0zoXBzcxMAxO+//64uy8zMFE5OTqJly5bqsmXLlgkA4vLlyxqfr3bt2hrXRUlatmwpbG1tn1rnyWPa29sLLy8v8fDhQ3X5n3/+KQCIadOmqcse/3zmzJmjLktPTxfm5uZCIpGIX3/9VV0eGxsrAIjp06eryx5fw35+fhoJyldffSUAiG3btgkhhEhNTRVmZmaiR48e6mtICCEWL14sAIiVK1eqyzp37iwAqJNgIYTIz88Xjo6O4rXXXlOXrV27VkilUvH3339rfP6lS5cKAOLo0aPqsrJeL19//bUAoPEHAxkPPpaiKiEsLAz79u3TeO3evVujjpeXF2bMmIEff/wRQUFBSEtLw88//wwTk+Jdy4YPHw5ra2v1+wEDBsDJyQm7du16ahzm5ubqf6enpyMzMxMdO3bEmTNnyvQ53nnnHUgkEvX7jh07QqlU4tatWwCAffv2ISMjA4MHD0ZaWpr6JZPJEBAQgAMHDgAAkpKSEB0djREjRsDW1lZ9vO7du8PT07NMsfTo0QN16tTRePwQHx+PEydOYPDgweoO0U9+5tzcXKSlpaFdu3YQQuDs2bPFjjtu3LgynV+btgwMDESDBg3U71u0aAEbGxvcuHEDAKBSqfDHH3+gT58+JfbNetzmmzZtQseOHVGjRg2N9g0MDIRSqcThw4efGbezszNeeeUV9fvHj2bOnj2L5ORkAMDAgQOhUCjwyy+/qOvt2bMHaWlpz+yknZWVpXFtPs3p06eRmpqK8ePHQ6FQqMt79+6Npk2bYufOncX2GT16tPrfdnZ2aNKkCSwtLTFw4EB1eZMmTWBnZ6du3ye98847Gn2oxo0bBxMTE/Xvzl9//YWCggJMmTJFo1P9mDFjYGNjUywmKysrjTYxMzNDmzZtNM69adMmNGvWDE2bNtX4uXXt2hUA1L8Xjz3reiHjxw7FVCW0adOmTB2KP/roI/z666+IjIzEnDlzSv2ib9SokcZ7iUSChg0bPvOZ+59//on//e9/iI6O1njW/2TC8jT16tXTeF+jRg0AUPdZuHr1KgCo/9P+LxsbGwBQJ0P//RzAoy+msiRbJiYmGDRoEJYsWYLExES4uLioE53HfWUAICEhAdOmTcP27duL9a3IzMwsdsy6des+89yAdm3533YDHrXd43ju3r2LrKwseHl5PfWcV69exfnz51GnTp0St6empj4z7oYNGxaLsXHjxgCAmzdvwtHREXZ2dujTpw/Wr1+PWbNmAQB++eUXuLi4lPqzfUybL+HH10GTJk2KbWvatCmOHDmiUaZQKIp9dltbW9StW7fYZ7K1tS2xL81/rzkrKys4OTmpf3dKi8nMzAweHh7q7Y+VdO4aNWrg/Pnz6vdXr17F5cuXy/xze9b1QsaPyQ0ZlRs3bqgThJiYGJ0e+++//0bfvn3RqVMnLFmyBE5OTjA1NcWqVatK7JhbEplMVmK5EAIA1J1a165dC0dHx2L1SroL9TzefPNNLF68GBs2bMCHH36IDRs2wNPTE76+vgAApVKJ7t274/79+/jkk0/QtGlTWFpaIjExESNHjizWCVcul5dpCLy2bfmsdisrlUqF7t274+OPPy5x++MkRReGDx+OTZs24dixY/D29sb27dsxfvz4Z7ZP06ZNcfbsWdy+fRuurq46iwcovR111b7lUZZzq1QqeHt7Y/78+SXW/W87GfLzUOXA5IaMhkqlwsiRI2FjY4MpU6Zgzpw5GDBgQIkT0T1OgB4TQuDatWto0aJFqcf//fffoVAosGfPHo2h3qtWrdLZZ3h8K93e3h6BgYGl1nNzcwNQ/HMAj+bYKauAgAA0aNAA69evR/fu3XHx4kWNkTgxMTG4cuUKfv75ZwwfPlxdvm/fvjKfoyS6bss6derAxsYGFy5ceGq9Bg0aICcn56lt+yzXrl2DEELjbsPjOWeeHBHWs2dP1KlTB7/88gsCAgLw4MEDDBs27JnH79OnDzZs2IB169YhJCTkqXUfXwdxcXHF7gjFxcWpt+vS1atX0aVLF/X7nJwcJCUloVevXsVi8vDwUNcrKChAfHx8udq+QYMGOHfuHLp161bmu6TPoqvjUOXEPjdkNObPn49jx45h+fLlmDVrFtq1a4dx48YhLS2tWN01a9YgOztb/X7z5s1ISkrCSy+9VOrxZTIZJBIJlEqluuzmzZv4448/dPYZgoKCYGNjgzlz5qCwsLDY9sfDxp2cnODr64uff/5Z49HQvn37cOnSJa3OOXToUJw9exbTp0+HRCLBkCFD1Nse/wX85F+8Qgh8//33Wp3jv3TdllKpFP3798eOHTtw+vTpYtsfxz9w4EAcP34ce/bsKVYnIyMDRUVFzzzXnTt3NIbcZ2VlYc2aNfD19dW422ZiYoLBgwfjt99+w+rVq+Ht7f3U5PmxAQMGwNvbG7Nnz8bx48eLbc/OzsZnn30GAPD394e9vT2WLl2q8Whv9+7duHz58nPPU1SS5cuXa1ybP/zwA4qKitS/O4GBgTAzM8PChQs1rpuffvoJmZmZ5Ypp4MCBSExMxIoVK4pte/jwIXJzc7U+pqWlJQBwhmIjxTs3VCXs3r0bsbGxxcrbtWsHDw8PXL58GV988QVGjhyJPn36AHg0L4evry/Gjx+P3377TWO/mjVrokOHDhg1ahRSUlKwYMECNGzYEGPGjCk1ht69e2P+/Pno2bMnhgwZgtTUVISFhaFhw4Ya/QOeh42NDX744QcMGzYMrVq1whtvvIE6deogISEBO3fuRPv27bF48WIAQGhoKHr37o0OHTrgrbfewv3797Fo0SI0b94cOTk5ZT7nm2++iZkzZ2Lbtm1o3769xt2Hpk2bokGDBvjwww+RmJgIGxsb/P7778/dd0EfbTlnzhzs3bsXnTt3xjvvvINmzZohKSkJmzZtwpEjR2BnZ4ePPvoI27dvx8svv4yRI0fCz88Pubm5iImJwebNm3Hz5k3Url37qedp3Lgx3n77bZw6dQoODg5YuXIlUlJSSrzrNHz4cCxcuBAHDhwo88R7pqam2LJlCwIDA9GpUycMHDgQ7du3h6mpKS5evIj169ejRo0amD17NkxNTTFv3jyMGjUKnTt3xuDBg5GSkoLvv/8e7u7ueP/998vVlk9TUFCAbt26YeDAgYiLi8OSJUvQoUMH9O3bF8Cju2ghISGYMWMGevbsib59+6rrtW7dulyzXg8bNgy//fYb3n33XRw4cADt27eHUqlEbGwsfvvtN+zZs0frST79/PwAAJ999hneeOMNmJqaok+fPuqkh6o4wwzSIiqbpw0Fx//Pz1FUVCRat24t6tatqzEsWgghvv/+ewFAbNy4UQjx71DwDRs2iJCQEGFvby/Mzc1F7969NYY1C1Hy8OWffvpJNGrUSMjlctG0aVOxatUq9ZweTyptKPh/hyk/jufAgQPFyoOCgoStra1QKBSiQYMGYuTIkeL06dMa9X7//XfRrFkzIZfLhaenp9iyZUuJcT9L69atBQCxZMmSYtsuXbokAgMDhZWVlahdu7YYM2aMemjtqlWr1PVGjBghLC0tSzz+87QlADFhwoRix/xvGwshxK1bt8Tw4cNFnTp1hFwuFx4eHmLChAkiPz9fXSc7O1uEhISIhg0bCjMzM1G7dm3Rrl078c0332gMcS6Jm5ub6N27t9izZ49o0aKFOvZNmzaVuk/z5s2FVCoV//zzz1OP/V/p6eli2rRpwtvbW1hYWAiFQiG8vLxESEiISEpK0qi7ceNG0bJlSyGXy0XNmjXF0KFDi52vtJ9P586dRfPmzUv9rI89voYPHTok3nnnHVGjRg1hZWUlhg4dWmyuJCEeDf1u2rSpMDU1FQ4ODmLcuHEa8+487dwlXS8FBQVi3rx5onnz5kIul4saNWoIPz8/MWPGDJGZmamup831MmvWLOHi4iKkUimHhRsZiRDsYUXVx8GDB9GlSxds2rQJAwYMMHQ4VA20bNkSNWvWLDZ7dlWzevVqjBo1CqdOnapSS6FQ9cQ+N0REenL69GlER0drdMYmIv1jnxsiIh27cOECoqKi8O2338LJyQmDBg0ydEhE1Qrv3BAR6djmzZsxatQoFBYWYsOGDRqzBxOR/rHPDRERERkV3rkhIiIio8LkhoiIiIxKtetQrFKpcOfOHVhbW3P6bSIioipCCIHs7Gw4Ozs/c422apfc3LlzR+eL0REREVHFuH37NurWrfvUOtUuubG2tgbwqHFsbGwMHA0RERGVRVZWFlxdXdXf409T7ZKbx4+ibGxsmNwQERFVMWXpUsIOxURERGRUmNwQERGRUWFyQ0REREaFyQ0REREZFSY3REREZFSY3BAREZFRYXJDRERERoXJDRERERkVJjdERERkVKrdDMVERESkH0qVQGT8faRm58HeWoE29WtCJq34RaoNeufm8OHD6NOnD5ydnSGRSPDHH388c5+DBw+iVatWkMvlaNiwIVavXq33OImIiOjpwi8kocO8/Ri84gQm/xqNwStOoMO8/Qi/kFThsRg0ucnNzYWPjw/CwsLKVD8+Ph69e/dGly5dEB0djSlTpmD06NHYs2ePniMlIiKi0oRfSMK4dWeQlJmnUZ6cmYdx685UeIIjEUKICj1jKSQSCbZu3Yr+/fuXWueTTz7Bzp07ceHCBXXZG2+8gYyMDISHh5fpPFlZWbC1tUVmZiYXziQiInpOSpVAh3n7iyU2j0kAONoqcOSTrs/1iEqb7+8q1aH4+PHjCAwM1CgLCgrC8ePHS90nPz8fWVlZGi8iIiLSjcj4+6UmNgAgACRl5iEy/n6FxVSlkpvk5GQ4ODholDk4OCArKwsPHz4scZ/Q0FDY2tqqX66urhURKhERUbWQml16YlOeerpQpZKb8ggJCUFmZqb6dfv2bUOHREREZBRSs/OwITKhTHXtrRV6juZfVWoouKOjI1JSUjTKUlJSYGNjA3Nz8xL3kcvlkMvlFREeERFRtaBSCfx66jbm7r6MrLyip9Z93OemTf2aFRMcqlhy07ZtW+zatUujbN++fWjbtq2BIiIiIqperqZkI2RLDE7fSgcAeLnYoE8LZ8zdHQvgUR+bxx53H57ex7NC57sxaHKTk5ODa9euqd/Hx8cjOjoaNWvWRL169RASEoLExESsWbMGAPDuu+9i8eLF+Pjjj/HWW29h//79+O2337Bz505DfQQiIqJqIb9IicX7r2HpoesoVApYmMkQ3L0xRrZzh4lMCrdaFpix45JG52JHWwWm9/FETy+nCo3VoMnN6dOn0aVLF/X74OBgAMCIESOwevVqJCUlISHh32d59evXx86dO/H+++/j+++/R926dfHjjz8iKCiowmMnIiKqTqQSCfZdSkGhUiCwmT1m9POCi92/XUJ6ejmhu6djpZihuNLMc1NROM8NERFR2dzPLYClXAa5iQwAcO52Bu5kPERPL0dIJBWbtBjtPDdERESkf0IIbI76B92+PYhlh26oy31c7fCSt1OFJzbaYnJDREREavFpuRj640l8uOkc0h8UIuJyCpSqqvWQp0qNliIiIiL9KChSYdmh61h04BoKilRQmEoxuVtjjO5Y3yD9Zp4HkxsiIqJq7uKdTEz5NRpXU3MAAB0b1cbs/t6oV8vCwJGVD5MbIiKias7SzAQJ9x+gtpUZvnjZE319nCt9v5qnYXJDRERUzQghEJOYiRZ17QAA7rUtsfRNP7SsZwc7CzPDBqcD7FBMRERUjdy+/wAjV51C38VHEXXr35W6uzS1N4rEBuCdGyIiomqhUKnCT0fiseCvK8grVMFMJsXVlBz4uVXcmk8VhckNERGRkYu+nYGpv59HbHI2AOAFj5qY84o3POpYGTgy/WByQ0REZMTm743DogPXIARgZ2GKz3o1wwC/ulW6w/CzMLkhIiIyYq41LSAE8GpLF3zWuxlqWckNHZLeMbkhIiIyIncyHuJOxkP4uz/qSzPAry4aOVjD19XOsIFVICY3RERERkCpEvj52E18uzcOVgoT7AvuDBuFKSQSSbVKbAAmN0RERFXehcRMfLo1Buf/yQQANHWyQdbDQtgoTA0cmWEwuSEiIqqicvOL8N2+K1h5NB4qAVgrTDD1paYY3LoepFVsPShdYnJDRERUBWU+KESvhX8jMeMhAODlFk6Y1scT9tYKA0dmeExuiIiIqiBbC1P4u9cAbgL/e8ULXZrYGzqkSoPJDRERURWgUglsOJWArk3t4WRrDgCY0bc5zEyksDDj1/mT2BpERESVXFxyNkK2nMeZhAwENXfAsmH+AGA0a0HpGpMbIiKiSiqvUImFEVex/PANFKkELM1keMGjFoQQRj3D8PNickNERFQJ/X31Lj7begEJ9x8AAHp4OmBGv+bqR1JUOiY3RERElcy26ERM/jUaAOBoo8CMfs0R1NzRsEFVIUxuiIiIKpnung6oV9MCXZva44MejWFdTSfjKy8mN0RERAZ2/W4O1p24hS96e0IqlcDCzAThUzpyFFQ5sdWIiIgMJL9IiR8OXseSA9dRoFShQR0rvPmCGwAwsXkObDkiIiIDOHnjHj7dGoPrd3MBAC82qYPOjesYOCrjwOSGiIioAmU8KEDorlhsPH0bAFDbSo7pfTzxcgsnDu/WESY3REREFWjyr9E4dOUuAGBIQD18EtQUthbsMKxLTG6IiIgq0Ic9miAlKw//6+8Ff/eahg7HKDG5ISIi0pNCpQor/r4BIYAJXRoCALzr2mLXex0hlfIRlL4wuSEiItKDqFvp+HRLDOJSsmEqk6BPC2fUq2UBAExs9IzJDRERkQ5l5RXiq/BY/HIyAUIANS3N8HnvZnCtyWUTKgqTGyIiIh0QQmD3hWR8uf0iUrPzAQAD/Ori017NUNOSq3dXJCY3REREOnA3Jx/Bv0Ujr1CF+rUtMfsVL7RrUNvQYVVLTG6IiIjKSQihnpvG3lqBj4OaIuNBAcZ3aQiFqczA0VVfUkMHQEREVBXF/JOJvouP4uSNe+qytzrUR3CPJkxsDIzJDRERkRZy84swc8cl9As7gpjETMwLjzV0SPQfBk9uwsLC4O7uDoVCgYCAAERGRpZat7CwEDNnzkSDBg2gUCjg4+OD8PDwCoyWiIiqs78upaD7/ENYeTQeKgH083XGsmH+hg6L/sOgfW42btyI4OBgLF26FAEBAViwYAGCgoIQFxcHe3v7YvU///xzrFu3DitWrEDTpk2xZ88evPLKKzh27BhatmxpgE9ARETVQXJmHr7cfhHhF5MBAK41zfG//t5c6LKSkgghhKFOHhAQgNatW2Px4sUAAJVKBVdXV0yaNAlTp04tVt/Z2RmfffYZJkyYoC577bXXYG5ujnXr1pXpnFlZWbC1tUVmZiZsbGx080GIiMiobYtOxORfoyGTSjCmowcmd2sEczP2q6lI2nx/G+zOTUFBAaKiohASEqIuk0qlCAwMxPHjx0vcJz8/HwqFQqPM3NwcR44cKfU8+fn5yM/PV7/Pysp6zsiJiKg6eFigVCcwfX2ccSExE6+0rAtPZ/5hXNkZrM9NWloalEolHBwcNModHByQnJxc4j5BQUGYP38+rl69CpVKhX379mHLli1ISkoq9TyhoaGwtbVVv1xdXXX6OYiIyLg8LFAidPdldP32IDIfFAIAJBIJPuvtycSmijB4h2JtfP/992jUqBGaNm0KMzMzTJw4EaNGjYJUWvrHCAkJQWZmpvp1+/btCoyYiIiqkkNX7qLHgkNYdugGkjLz8GfMHUOHROVgsMdStWvXhkwmQ0pKikZ5SkoKHB0dS9ynTp06+OOPP5CXl4d79+7B2dkZU6dOhYeHR6nnkcvlkMvlOo2diIiMy93sfMz68xK2n3uUzDjbKjCznxcCPR2esSdVRga7c2NmZgY/Pz9ERESoy1QqFSIiItC2bdun7qtQKODi4oKioiL8/vvv6Nevn77DJSIiI/VrZAK6fXsQ28/dgVQCvNW+PvYGd2ZiU4UZdCh4cHAwRowYAX9/f7Rp0wYLFixAbm4uRo0aBQAYPnw4XFxcEBoaCgA4efIkEhMT4evri8TERHz55ZdQqVT4+OOPDfkxiIioCjt1Mx1ZeUVo7myDua+2gHddW0OHRM/JoMnNoEGDcPfuXUybNg3Jycnw9fVFeHi4upNxQkKCRn+avLw8fP7557hx4wasrKzQq1cvrF27FnZ2dgb6BEREVNXkFSrxoECpXqn7s97N4OVig2EvuMFEVqW6olIpDDrPjSFwnhsiourr2PU0fL71AurXtsSPI/zVi15S5Vcl5rkhIiKqKOm5BZi96zI2R/0DAMjJL8Ld7HzY2yiesSdVRUxuiIjIaAkhsPVsIv638zLu5xZAIgGGBtTDxz2bwkZhaujwSE+Y3BARkVFKzc7D+xujcfTaPQBAEwdrzHnVG35uNQwcGekbkxsiIjJKNgpT/JP+EHITKd7r1gjvdPKAKTsMVwtMboiIyGjE/JMJT2cbyKQSKExl+P6NlqhhYQq3WpaGDo0qEFNYIiKq8jIfFCJkSwz6LD6Ctcdvqst9Xe2Y2FRD5Upu1q5di/bt28PZ2Rm3bt0CACxYsADbtm3TaXBERERPI4TAjnN30G3+IWyITAAA3Lr/wMBRkaFpndz88MMPCA4ORq9evZCRkQGlUgkAsLOzw4IFC3QdHxERUYlu33+AUatPYdKGs0jLyUeDOpbY+M4LmN6nuaFDIwPTOrlZtGgRVqxYgc8++wwymUxd7u/vj5iYGJ0GR0REVJLt5+6gx3eHcTDuLsxkUrwf2Bi7JndEgEctQ4dGlYDWHYrj4+PRsmXLYuVyuRy5ubk6CYqIiOhpGtaxQoFShYD6NTHnVW80qGNl6JCoEtE6ualfvz6io6Ph5uamUR4eHo5mzZrpLDAiIqLHcvKLcPLGPXRr9mjtQU9nG2wd3w7eLrZcQoGK0Tq5CQ4OxoQJE5CXlwchBCIjI7FhwwaEhobixx9/1EeMRERUje25mIzp2y4iLScff77XAU0dH60r1KKunWEDo0pL6+Rm9OjRMDc3x+eff44HDx5gyJAhcHZ2xvfff4833nhDHzESEVE1lJT5ENO3XcTeSykAALdaFsjNVxo4KqoKnmtV8AcPHiAnJwf29va6jEmvuCo4EVHlplQJrDl+E9/siUNugRImUgnGdvbApK6NoDCVPfsAZJT0uip4fHw8ioqK0KhRI1hYWMDCwgIAcPXqVZiamsLd3b1cQRMREQkhMOynkzh2/dF6UK3q2SH01RZo4mht4MioKtF6KPjIkSNx7NixYuUnT57EyJEjdRETERFVUxKJBIHNHGAtN8H/+nth87vtmNiQ1rR+LGVjY4MzZ86gYcOGGuXXrl2Dv78/MjIydBmfzvGxFBFR5XIgNhUWZjL1HDVKlcC93HzYWysMHBlVJnp9LCWRSJCdnV2sPDMzUz1bMRER0bOkZuVhxo5L2BmTBPdaFgif0gkKUxlkUgkTG3ouWj+W6tSpE0JDQzUSGaVSidDQUHTo0EGnwRERkfFRqQTWnbiFbvMPYWdMEqQSoLunA8o/vIVIk9Z3bubNm4dOnTqhSZMm6NixIwDg77//RlZWFvbv36/zAImIyHjEJWfj060xiLqVDgDwdrFF6Kve8HKxNXBkZEy0vnPj6emJ8+fPY+DAgUhNTUV2djaGDx+O2NhYeHl56SNGIiIyAldSstF74d+IupUOSzMZpr3siT8mtGdiQzr3XPPcVEXsUExEZBhCCLy1+hRkUilm9msOZztzQ4dEVYheOxQDQEZGBiIjI5GamgqVSqWxbfjw4eU5JBERGZl7OflY8NdVBHdvjBqWZpBIJFgy1A8KUynXgyK90jq52bFjB4YOHYqcnBzY2NhoXKASiYTJDRFRNSeEwKaofzBn12VkPChEXqESX7/uAwAwN+MMw6R/Wic3H3zwAd566y3MmTNHPTsxERERANy4m4NPt8bgxI37AICmjtYYElDPwFFRdaN1cpOYmIj33nuPiQ0REanlFymx9OANhB24hgKlCgpTKaYENsbbHerDVKb12BWi56J1chMUFITTp0/Dw8NDH/EQEVEVtHj/NSzafw0A0KlxHfyvnxfq1eIfwWQYWic3vXv3xkcffYRLly7B29sbpqamGtv79u2rs+CIiKhqGN3BA/supWDciw3Q18eZHYbJoLQeCi6Vln57USKRVPolGDgUnIjo+QghsP3cHRyKu4tvB/qoExkhBJMa0hu9DgX/79BvIiKqPhLuPcDn2y7g8JW7AIAgL0cENXcEACY2VGmUa54bIiKqXgqVKvz4dzy+j7iCvEIVzEykeK9rQ3RpYm/o0IiKKVdyk5ubi0OHDiEhIQEFBQUa29577z2dBEZERJXDmYR0fLolBrHJ2QCAdg1qYfYr3qhf29LAkRGVTOvk5uzZs+jVqxcePHiA3Nxc1KxZE2lpabCwsIC9vT2TGyIiI6JUCXy06Ryu381FDQtTfN7bE6+2cuEjKKrUtJ584P3330efPn2Qnp4Oc3NznDhxArdu3YKfnx+++eYbfcRIREQVSAgBlerRWBOZVIL/9ffGa63qIuKDF/GaX10mNlTpaT1ays7ODidPnkSTJk1gZ2eH48ePo1mzZjh58iRGjBiB2NhYfcWqExwtRUTVnVIlEBl/H6nZebC3VqBN/ZqQSR8lLIkZDzF92wUE1K+FMZ04nxlVHnodLWVqaqoeDm5vb4+EhAQ0a9YMtra2uH37dvkiJiKiChF+IQkzdlxCUmaeuszJVoHPezdDclY+vt0bhwcFSkTG38eQgHqwlHPcCVU9Wl+1LVu2xKlTp9CoUSN07twZ06ZNQ1paGtauXQsvLy99xEhERDoQfiEJ49adwX9v1ydl5mHC+rPq9/5uNRD6qjcTG6qytO5zM2fOHDg5OQEAZs+ejRo1amDcuHG4e/culi9frnUAYWFhcHd3h0KhQEBAACIjI59af8GCBWjSpAnMzc3h6uqK999/H3l5eU/dh4ioulOqBGbsuFQssXmSBMDsV7zw29i2aORgXVGhEemc1mm5v7+/+t/29vYIDw8v98k3btyI4OBgLF26FAEBAViwYAGCgoIQFxcHe/vicyesX78eU6dOxcqVK9GuXTtcuXIFI0eOhEQiwfz588sdBxGRsYuMv6/xKKokAoBHbStIpewwTFWbQZdqnT9/PsaMGYNRo0bB09MTS5cuhYWFBVauXFli/WPHjqF9+/YYMmQI3N3d0aNHDwwePPiZd3uIiKq71Oyy3eEuaz2iyqxMd25atWqFiIgI1KhRAy1btnzqMMAzZ86U6cQFBQWIiopCSEiIukwqlSIwMBDHjx8vcZ927dph3bp1iIyMRJs2bXDjxg3s2rULw4YNK9M5iYiqK3trhU7rEVVmZUpu+vXrB7lcDgDo37+/Tk6clpYGpVIJBwcHjXIHB4dSh5MPGTIEaWlp6NChA4QQKCoqwrvvvotPP/201PPk5+cjPz9f/T4rK0sn8RMRVSXOdgqYSCUoUpXc60YCwNH20bBwoqquTMnN9OnTAQBKpRJdunRBixYtYGdnp8+4SnTw4EHMmTMHS5YsQUBAAK5du4bJkydj1qxZ+OKLL0rcJzQ0FDNmzKjgSImIKo9j19Mwcf3ZpyY2ADC9j6d6vhuiqkyrPjcymQw9evRAenr6c5+4du3akMlkSElJ0ShPSUmBo6Njift88cUXGDZsGEaPHg1vb2+88sormDNnDkJDQ0tdrTwkJASZmZnqF+fiIaLqQgiBn47EY9hPkbifWwAvFxvMfsULTraaj54cbRX44c1W6OnlZKBIiXRL69FSXl5euHHjBurXr/9cJzYzM4Ofnx8iIiLUj7pUKhUiIiIwceLEEvd58OCBegLBx2QyGYBHv8Qlkcvl6kdqRETVRV6hEp9uicGWs4kAgFdbumDOq95QmMrwRut6pc5QTGQMtE5u/ve//+HDDz/ErFmz4OfnB0tLzVVhtVnSIDg4GCNGjIC/vz/atGmDBQsWIDc3F6NGjQIADB8+HC4uLggNDQUA9OnTB/Pnz0fLli3Vj6W++OIL9OnTR53kEBERYCKVIDkrDzKpBJ/1aoZR7d3Vg0FkUgnaNqhl4AiJ9Efr5KZXr14AgL59+2qMmhJCQCKRQKlUlvlYgwYNwt27dzFt2jQkJyfD19cX4eHh6k7GCQkJGndqPv/8c0gkEnz++edITExEnTp10KdPH8yePVvbj0FEZNRMZFIsHtIKV1Ky8YIHExmqXrReOPPQoUNP3d65c+fnCkjfuHAmERkjIQRWH7uJW/ce4Mu+zQ0dDpHO6XXhzMqevBARVTd5hUp8ujUGW8486l/To7kD2jWobeCoiAyn3KuiPXjwAAkJCSgoKNAob9GixXMHRUREZXMn4yHGro1CTGImZFIJQl5qirZ8DEXVnNbJzd27dzFq1Cjs3r27xO3a9LkhIqLyO3HjHib8cgb3cgtQw8IUYUNaoV1D3rEh0nptqSlTpiAjIwMnT56Eubk5wsPD8fPPP6NRo0bYvn27PmIkIqL/WH8yAW/+eBL3cgvg6WSD7RM7MLEh+n9a37nZv38/tm3bBn9/f0ilUri5uaF79+6wsbFBaGgoevfurY84iYjoCfbWchSpBPr5OmPuqy1gbsbpMIge0zq5yc3Nhb29PQCgRo0auHv3Lho3bgxvb+8yL5pJRETaU6kEpP8/2V6gpwO2jG+Hlq52T13MmKg60vqxVJMmTRAXFwcA8PHxwbJly5CYmIilS5fCyYlTdxMR6UNk/H30/P4w/kl/oC5rVa8GExuiEmh952by5MlISkoC8GhBzZ49e+KXX36BmZkZVq9erev4iIiqNSEE1p64hZk7LqFIJTB/7xXMH+Rr6LCIKrUyJzcDBgzA6NGjMXToUPVfCn5+frh16xZiY2NRr1491K7NzmxERLqSV6jEF39cwKaofwAAfX2cMfsVbwNHRVT5lTm5SU9PR+/eveHs7IxRo0Zh5MiR8PDwgIWFBVq1aqXPGImIqp2kzId4d20Uzv2TCakECHmpGUZ3rM/HUERlUOY+NxEREbhx4wbefvttrFu3Do0aNULXrl2xfv165Ofn6zNGIqJq5UpKNvosOoJz/2TCzsIUa94KwJhOHkxsiMpIqw7Fbm5u+PLLL3Hjxg3s27cPzs7OGDNmDJycnDBhwgRERUXpK04iomqjXk0LONmao5mTDXZM7IAOjfjIn0gbWi+c+V/Z2dlYv349Pv30U2RmZqKoqEhXsekFF84kosoov0gJU6lUPdQ7NSsPVgoTWJiVe5UcIqOi14UznxQfH4/Vq1dj9erVyMzMRGBg4PMcjoioWkrOzMPYdVF4sXEdvN+9MQDA3kZh4KiIqi6t57nJy8vDunXr0LVrVzRq1Ahr1qzB22+/jfj4eISHh+sjRiIio3Xq5n28vOgIzt3OwJrjN5HxoODZOxHRU5X5zk1kZCRWrlyJjRs3Ii8vD6+88grCw8PRrVs3dnIjItKSEALrTiZgxvaLKFIJNHW0xvJh/rCzMDN0aERVXpmTmxdeeAE+Pj6YNWsWhg4diho1augzLiIio5VfpMS0Py5i4+nbAIDeLZzw9YAW7F9DpCNl/k06ffo057MhInpOQgiMWBmJEzfuQyoBPu7ZFGM5zJtIp8qc3DCxISJ6fhKJBK+1qovLSdlYOLglOjeuY+iQiIwO74ESEVWA+7kFqGn5qD/N6/6u6NbMQf2eiHRL69FSRERUdvlFSoRsOY+XF/6Nezn/zubOxIZIf5jcEBHpSUpWHt5YfgIbIm8jKSsPR6/fM3RIRNUCH0sREelB1K37eHfdGdzNzoeNwgSLhrRi/xqiClKm5KZly5Zl7sl/5syZ5wqIiKiqW38yAdO3X0ChUqCJgzWWDfODe21LQ4dFVG2UKbnp37+/+t95eXlYsmQJPD090bZtWwDAiRMncPHiRYwfP14vQRIRVRVrT9zCF39cAAD08nbE1wN8YCnnTXKiiqT1wpmjR4+Gk5MTZs2apVE+ffp03L59GytXrtRpgLrGhTOJSJ8yHxbilSVH8Vqruhj/YgPOX0OkI9p8f2ud3Nja2uL06dNo1KiRRvnVq1fh7++PzMxM7SOuQExuiEjX4tNy4V7LQp3I5BUqoTCVGTgqIuOizfe31qOlzM3NcfTo0WLlR48ehULBVWyJqHpZfzIBPb47hDXHb6nLmNgQGZbWD4KnTJmCcePG4cyZM2jTpg0A4OTJk1i5ciW++OILnQdIRFQZFRSp8OWOi1h/MgEAcPpWOoa3deNjKKJKQOvkZurUqfDw8MD333+PdevWAQCaNWuGVatWYeDAgToPkIiosknNysO4X84g6lY6JBLgwx5N2L+GqBLRus9NVcc+N0T0PM4kpOPdtVFIzc6HtcIEC99oiS5N7Q0dFpHR02ufGwDIyMjAjz/+iE8//RT3798H8Gh+m8TExPIcjoioSribnY8hK04gNTsfjeytsH1iByY2RJWQ1o+lzp8/j8DAQNja2uLmzZsYPXo0atasiS1btiAhIQFr1qzRR5xERAZXx1qO4O6NEXUrHd8O9IUV568hqpS0vnMTHByMkSNH4urVqxqjo3r16oXDhw/rNDgiIkNLzc7DrXu56vdjOnrgh6F+TGyIKjGtk5tTp05h7NixxcpdXFyQnJysk6CIiCqDswnp6LPoCEb/fBo5+UUAAIlEAqmUHYeJKjOtkxu5XI6srKxi5VeuXEGdOlwUjoiMw8ZTCRi07ARSsvIhAKTnFhg6JCIqI62Tm759+2LmzJkoLCwE8OivmISEBHzyySd47bXXdB4gEVFFKihS4fM/YvDJ7zEoUKrQw9MBW8e3g2tNC0OHRkRlpHVy8+233yInJwf29vZ4+PAhOnfujIYNG8La2hqzZ8/WR4xERBUiNTsPQ388gXUnEiCRAMHdG2Ppm36wVpgaOjQi0oLWyY2trS327duHHTt2YOHChZg4cSJ27dqFQ4cOwdLSslxBhIWFwd3dHQqFAgEBAYiMjCy17osvvgiJRFLs1bt373Kdm4josS+3X8Spm+mwlpvgx+H+eK9bI/avIaqCyt3dv0OHDujQocNzB7Bx40YEBwdj6dKlCAgIwIIFCxAUFIS4uDjY2xefP2LLli0oKPj32fe9e/fg4+OD119//bljIaLq7cs+zZH5sBAz+3mhQR0rQ4dDROVUrhmKIyIiEBERgdTUVKhUKo1tK1eu1OpYAQEBaN26NRYvXgwAUKlUcHV1xaRJkzB16tRn7r9gwQJMmzYNSUlJZbpzxBmKieixQqUK+2NTEdTc0dChENEz6HWG4hkzZqBHjx6IiIhAWloa0tPTNV7aKCgoQFRUFAIDA/8NSCpFYGAgjh8/XqZj/PTTT3jjjTdKTWzy8/ORlZWl8SIiupudj6ErTmLs2ihsi+bs6kTGROvHUkuXLsXq1asxbNiw5z55WloalEolHBwcNModHBwQGxv7zP0jIyNx4cIF/PTTT6XWCQ0NxYwZM547ViIyHuduZ2Ds2igkZ+XBSm4CSzNOyEdkTLS+c1NQUIB27drpIxat/fTTT/D29kabNm1KrRMSEoLMzEz16/bt2xUYIRFVNptO38bry44jOSsPHnUs8ceE9gj0dHj2jkRUZWid3IwePRrr16/Xyclr164NmUyGlJQUjfKUlBQ4Oj79GXhubi5+/fVXvP3220+tJ5fLYWNjo/EiouqnUKnC9G0X8NHm8ygoUiGwmQP+mNAeDe3ZcZjI2Gh9LzYvLw/Lly/HX3/9hRYtWsDUVHP+h/nz55f5WGZmZvDz80NERAT69+8P4FGH4oiICEycOPGp+27atAn5+fl48803tf0IRFQNnbhxDz8fvwUAmBLYCO915TBvImNVrlXBfX19AQAXLlzQ2CaRaP8fRXBwMEaMGAF/f3+0adMGCxYsQG5uLkaNGgUAGD58OFxcXBAaGqqx308//YT+/fujVq1aWp+TiKqfjo3q4P3AxvB0tkF3PoYiMmpaJzcHDhzQaQCDBg3C3bt3MW3aNCQnJ8PX1xfh4eHqTsYJCQmQSjWfnsXFxeHIkSPYu3evTmMhIuOyLToRL3jUgoONAgAwObCRgSMioopQrnluqjLOc0Nk/AqVKszeeRmrj91Ey3p2+PWdFyA3kRk6LCJ6Dtp8f5fpzs2rr76K1atXw8bGBq+++upT627ZsqXskRIR6VhaTj4m/HIGJ+PvAwA6NaoDU6nWYyeIqAorU3Jja2ur7k9ja2ur14CIiMor5p9MjF17GncyH81f8+1AH84+TFQN8bEUERmF36P+QcjWGBQUqeBR2xLLh/uhob21ocMiIh3R+WMpIqLKrKBIheWHb6CgSIVuTe3x3Ru+sFGYPntHIjJK5UpuNm/ejN9++w0JCQkaK3QDwJkzZ3QSGBFRWZmZSLFsmB92nLuDCV0acv4aompO6152CxcuxKhRo+Dg4ICzZ8+iTZs2qFWrFm7cuIGXXnpJHzESERVzITET608mqN+717bEpG6cmI+IynHnZsmSJVi+fDkGDx6M1atX4+OPP4aHhwemTZuG+/fv6yNGIiINW8/+g6m/x6BQqYJ7LQu0a1jb0CERUSWi9Z2bhIQE9cKZ5ubmyM7OBgAMGzYMGzZs0G10RERPKFKqMOvPS3h/4znkF6nwYhN7NHfhCE4i0qR1cuPo6Ki+Q1OvXj2cOHECABAfH49qNvCKiCrQ/dwCDF8ZiZ+OxAMAJnVtiB+H+8PWnB2HiUiT1o+lunbtiu3bt6Nly5YYNWoU3n//fWzevBmnT59+5gR/RETlcSExE2PXRiEx4yEszWT4dqAPeno5GTosIqqktE5uli9fDpVKBQCYMGECatWqhWPHjqFv374YO3aszgMkIjp7OwOJGQ/hXssCy4f7o7ED568hotJxEj8iqvSEEFhz/Bb6t3ThYyiiakrnk/idP3++zCdv0aJFmesSEZXkfm4B5u6+jM96ecLWwhQSiQQj2rkbOiwiqiLKlNz4+vpCIpE8s8OwRCKBUqnUSWBEVD1dvJOJd9Y86l+Tk1+EJUP9DB0SEVUxZUpu4uPj9R0HERG2RSfik9/PI6/w0fw1UwIbGzokIqqCypTcuLm56TsOIqrGipQqzAuPxYq/H/0h9WKTOvh+UEvYWrB/DRFpr1xrS8XFxWHRokW4fPkyAKBZs2aYNGkSmjRpotPgiMj4pecWYNKGszhyLQ0AMP7FBvigRxPIuIwCEZWT1pP4/f777/Dy8kJUVBR8fHzg4+ODM2fOwMvLC7///rs+YiQiIyYAxKflwsJMhiVDW+Hjnk2Z2BDRc9F6KHiDBg0wdOhQzJw5U6N8+vTpWLduHa5fv67TAHWNQ8GJKp9Ld7Igk0rQxJHz1xBRybT5/tb6zk1SUhKGDx9erPzNN99EUlKStocjomqmSKlC6K7L+O3UbXWZp7MNExsi0hmt+9y8+OKL+Pvvv9GwYUON8iNHjqBjx446C4yIjM+T/WvMTKTo1LgOHG0Vhg6LiIyM1slN37598cknnyAqKgovvPACAODEiRPYtGkTZsyYge3bt2vUJSICHj16GrvuNG7ffwhzUxm+ed2HiQ0R6YXWfW6k0rI9yaqsE/qxzw1Rxdtx7g4+2nwOeYUq1KtpgeXD/dDUkb9/RFR2Ol9+4UmPF80kIiqLubtjsfTQo4EGHRvVxqLBLWFnYWbgqIjImJVrnpvSPHjwABYWFro8JBFVcQrTR3d73+3cAB8Fcf4aItI/rUdLdevWDYmJicXKT548CV9fX13ERERV3JNPu9/r2gi/vvMCpr7E+WuIqGJondwoFAq0aNECGzduBPDoMdWXX36Jjh07olevXjoPkIiqlj/P38HAZcfxsOBRnzupVIIXPGoZOCoiqk60fiy1c+dOhIWF4a233sK2bdtw8+ZN3Lp1C3/++Sd69OihjxiJqApQqgS+2hOLZYduAAB+Pn4T73ZuYOCoiKg6KlefmwkTJuCff/7BvHnzYGJigoMHD6Jdu3a6jo2IqoiMB4/mr/n76qP1ocZ28sDoDvUNHBURVVdaP5ZKT0/Ha6+9hh9++AHLli3DwIED0aNHDyxZskQf8RFRJRebnIW+i4/i76tpUJhKsXBwS4T0agYTmdb/vRAR6YTWd268vLxQv359nD17FvXr18eYMWOwceNGjB8/Hjt37sTOnTv1EScRVUKHrtzFu2uj8LBQibo1zLF8mD88nTl/DREZltZ/Wr377rs4fPgw6tf/95bzoEGDcO7cORQUFOg0OCKq3BraW8HcTIYODWtjx8QOTGyIqFLQeobiqo4zFBM9n4IiFcxM/v276MbdHNSracHHUESkV3pZFfyrr77Cw4cP1e+PHj2K/Px89fvs7GyMHz++HOESUVURl5yNoAWHse9SirrMo44VExsiqlTKfOdGJpMhKSkJ9vb2AAAbGxtER0fDw8MDAJCSkgJnZ+dKuZ7Uk3jnhqh8dsck4YNN5/CgQImmjtbY9V5HSDkpHxFVEL2sLfXfHKiaPc0iqraUKoFv98ZhycFH60O1a1ALi4e0YmJDRJWWTteWIiLjkvmgEJM3nsXBuLsAgNEd6mPqS035GIqIKjWD/w8VFhYGd3d3KBQKBAQEIDIy8qn1MzIyMGHCBDg5OUEul6Nx48bYtWtXBUVLVH1k5RWiX9gRHIy7C7mJFAsG+eLzlz2Z2BBRpafVnZsff/wRVlZWAICioiKsXr0atWvXBvCoQ7G2Nm7ciODgYCxduhQBAQFYsGABgoKCEBcXp+7b86SCggJ0794d9vb22Lx5M1xcXHDr1i3Y2dlpfW4iejobhSk6N66DwsupWDbMD14utoYOiYioTMrcodjd3R0SybOfscfHx5f55AEBAWjdujUWL14M4NEinK6urpg0aRKmTp1arP7SpUvx9ddfIzY2FqampmU+z5PYoZiodEqVwIOCIlgrHv1+FSpVyM4rQk1LMwNHRkTVnTbf3wab56agoAAWFhbYvHkz+vfvry4fMWIEMjIysG3btmL79OrVCzVr1oSFhQW2bduGOnXqYMiQIfjkk08gk8lKPE9+fr7GkPWsrCy4uroyuSH6j8yHhZjy61nkFaqw5u02MOXjJyKqRPQyz42upaWlQalUwsHBQaPcwcEBycnJJe5z48YNbN68GUqlErt27cIXX3yBb7/9Fv/73/9KPU9oaChsbW3VL1dXV51+DiJjcDUlG/3DjuJA3F2cSUjHxTtZhg6JiKjcqtSfZiqVCvb29li+fDn8/PwwaNAgfPbZZ1i6dGmp+4SEhCAzM1P9un37dgVGTFT5hV9IRv+wo4hPy4WLnTl+H9cOvq52hg6LiKjcDDYUvHbt2pDJZEhJSdEoT0lJgaOjY4n7ODk5wdTUVOMRVLNmzZCcnIyCggKYmRXvFyCXyyGXy3UbPJERUKkEvvvrChbtvwYAeMGjJsKGtEItK/6+EFHVZrA7N2ZmZvDz80NERIS6TKVSISIiAm3bti1xn/bt2+PatWtQqVTqsitXrsDJyanExIaISjdjx0V1YvNW+/pY93YAExsiMgoGfSwVHByMFStW4Oeff8bly5cxbtw45ObmYtSoUQCA4cOHIyQkRF1/3LhxuH//PiZPnowrV65g586dmDNnDiZMmGCoj0BUZb35ghtqWZph/kAfTOvD+WuIyHiU67HU9evXsWrVKly/fh3ff/897O3tsXv3btSrVw/Nmzcv83EGDRqEu3fvYtq0aUhOToavry/Cw8PVnYwTEhIglf77H66rqyv27NmD999/Hy1atICLiwsmT56MTz75pDwfg6ja+Sf9AerWsAAANHKwxt+fdIGFGScqJyLjovVQ8EOHDuGll15C+/btcfjwYVy+fBkeHh6YO3cuTp8+jc2bN+srVp3gPDdUHalUAgv+uoIfDl3HurcDEOBRy9AhERFpRa9DwadOnYr//e9/2Ldvn0Y/l65du+LEiRPaR0tEepWVV4gxa05j4f5rKFQKHL9xz9AhERHpldb3o2NiYrB+/fpi5fb29khLS9NJUESkG9dSc/DO2tO4cTcXZiZSzH3VG6+2qmvosIiI9Err5MbOzg5JSUmoX7++RvnZs2fh4uKis8CI6Pnsu5SC9zdGIye/CM62Ciwb5g/vulwfioiMn9aPpd544w188sknSE5OhkQigUqlwtGjR/Hhhx9i+PDh+oiRiLQUdes+xqw5jZz8IgTUr4ntkzowsSGiakPrOzePh167urpCqVTC09MTSqUSQ4YMweeff66PGIlIS63q1UAfH2fUsjTDZ72bcZ0oIqpWyr1wZkJCAi5cuICcnBy0bNkSjRo10nVsesHRUmSsbtzNgb2NAlbyR3+zKFUCMqnEwFEREemGNt/fWt+5OXLkCDp06IB69eqhXr165Q6SiHTncf+aDg1r44c3W0EikTCxIaJqS+t71V27dkX9+vXx6aef4tKlS/qIiYjK6PH8NY/719x/UIDcAqWhwyIiMiitk5s7d+7ggw8+wKFDh+Dl5QVfX198/fXX+Oeff/QRHxGVIjuvEGPXRWHBX1cBACPbueOX0QHqx1JERNVVufvcAEB8fDzWr1+PDRs2IDY2Fp06dcL+/ft1GZ/Osc8NGYPrd3PwzprTuP7/89fM7u+F1/1dDR0WEZHeaPP9/VzJDQAolUrs3r0bX3zxBc6fPw+lsnLfEmdyQ1WJUiUQGX8fqdl5sLdWoE39mpAA6LHgMK6l5sDRRoFlw/zg42pn6FCJiPRKrx2KHzt69Ch++eUXbN68GXl5eejXrx9CQ0PLezgi+o/wC0mYseMSkjLz1GVOtgpM7+OJea+1wHf7ruC7Qb6oYy03YJRERJWP1nduQkJC8Ouvv+LOnTvo3r07hg4din79+sHCwkJfMeoU79xQVRB+IQnj1p3Bf385H49/+uHNVghq7giJhCOiiKh60Oudm8OHD+Ojjz7CwIEDUbt27XIHSUQlU6oEZuy4VCyxAQCBRwnOjB2X0N3TETLmNkRExWid3Bw9elQfcRDR/4uMv6/xKOq/BICkzDxExt9H2wa1Ki4wIqIqokzJzfbt2/HSSy/B1NQU27dvf2rdvn376iQwouoqNbv0xKY89YiIqpsyJTf9+/dHcnIy7O3t0b9//1LrSSSSSj9aiqiys1GYlqmevbVCz5EQEVVNZUpuVCpVif8mIt27mpr91O0SAI62j4aFExFRcVrPULxmzRrk5+cXKy8oKMCaNWt0EhRRdfZ2Bw8E/H/i8t/+wo/fT+/jybWjiIhKofVQcJlMhqSkJNjb22uU37t3D/b29pX+sRSHglNlI4TAH9GJ6OXtBLmJTF3+tHlueno5GSJUIiKD0etQcCFEiXNr/PPPP7C1tdX2cETVWl6hEiFbYrD1bCIi49MR+qq3eltPLyd093QsNkMx79gQET1dmZObli1bQiKRQCKRoFu3bjAx+XdXpVKJ+Ph49OzZUy9BEhmjxIyHGLv2NC4kZkEmlaCxg1WxPx5kUgmHexMRaanMyc3jUVLR0dEICgqClZWVepuZmRnc3d3x2muv6TxAImN08sY9jP/lDO7lFqCGhSnChrZCuwacFJOISBfKnNxMnz4dAODu7o5BgwZBoeAwVCJtCSGw7sQtzNhxCUUqAU8nGywb5gfXmlVj+RIioqpA6z43I0aM0EccRNVCWk4Bvt4ThyKVQB8fZ3z1WguYm8mevSMREZWZ1smNUqnEd999h99++w0JCQkoKCjQ2H7//n2dBUdkbOpYy7FwcEvEJmdjbCcPLnxJRKQHWs9zM2PGDMyfPx+DBg1CZmYmgoOD8eqrr0IqleLLL7/UQ4hEVdvZhHQcu5amfv9iE3u827kBExsiIj3ROrn55ZdfsGLFCnzwwQcwMTHB4MGD8eOPP2LatGk4ceKEPmIkqrJ+O30bg5adwLhfziDh3gNDh0NEVC1ondwkJyfD2/vRXBxWVlbIzMwEALz88svYuXOnbqMjqqIKlSpM33YBH28+jwKlCi941ERNKzNDh0VEVC1ondzUrVsXSUlJAIAGDRpg7969AIBTp05BLpfrNjqiKigtJx9DfzyJn4/fAgAEd2+MH4b6wUqudRc3IiIqB63/t33llVcQERGBgIAATJo0CW+++SZ++uknJCQk4P3339dHjERVRsw/mRi79jTuZObBSm6C7wb5orung6HDIiKqVrRObubOnav+96BBg1CvXj0cP34cjRo1Qp8+fXQaHFFVs+FUAu5k5qF+bUusGO6HhvbWhg6JiKja0XrhzKqOC2eSPuUVKvHdX1cw/sWGsDU3NXQ4RERGQ+cLZ27fvr3MJ+/bt2+Z6xJVdRkPCrD62E1M6toIMqkEClMZQl5qZuiwiIiqtTIlN4/XlXoWiUQCpVL5PPEQVRmxyVl4Z00UEu4/gEolENyjiaFDIiIilDG5UalU+o6DqErZHZOEDzadw4MCJVxrmuMlbydDh0RERP+PY1OJtKBSCczfdwWLD1wDALRvWAuLB7dCDUvOYUNEVFlondzMnDnzqdunTZtW7mCIKrOsvEK8/2s0ImJTAQCjO9TH1JeawkSm9XRRRESkR1onN1u3btV4X1hYiPj4eJiYmKBBgwblSm7CwsLw9ddfIzk5GT4+Pli0aBHatGlTYt3Vq1dj1KhRGmVyuRx5eXlan5dIG//cf4ij19MgN5Fi7mveeKVlXUOHREREJdA6uTl79myxsqysLIwcORKvvPKK1gFs3LgRwcHBWLp0KQICArBgwQIEBQUhLi4O9vb2Je5jY2ODuLg49XsuQEgVwdPZBgsGtYSLnTm869oaOhwiIiqFTu6n29jYYMaMGfjiiy+03nf+/PkYM2YMRo0aBU9PTyxduhQWFhZYuXJlqftIJBI4OjqqXw4OnAGWdE+lEgg7cA3nbmeoy3p6OTKxISKq5HTWWSAzM1O9iGZZFRQUICoqCoGBgf8GJJUiMDAQx48fL3W/nJwcuLm5wdXVFf369cPFixdLrZufn4+srCyNF9Gz5OYXYfwvZ/D1njiMXRuF7LxCQ4dERERlpPVjqYULF2q8F0IgKSkJa9euxUsvvaTVsdLS0qBUKovdeXFwcEBsbGyJ+zRp0gQrV65EixYtkJmZiW+++Qbt2rXDxYsXUbdu8T4QoaGhmDFjhlZxUfV2614u3lkThbiUbJjKJJgS2AjWCs42TERUVWi9/EL9+vU13kulUtSpUwddu3ZFSEgIrK3LvpbOnTt34OLigmPHjqFt27bq8o8//hiHDh3CyZMnn3mMwsJCNGvWDIMHD8asWbOKbc/Pz0d+fr76fVZWFlxdXbn8ApXo8JW7mLThLDIfFsLeWo4f3vSDn1sNQ4dFRFTt6Xz5hSfFx8eXO7D/ql27NmQyGVJSUjTKU1JS4OjoWKZjmJqaomXLlrh27VqJ2+VyOeRy+XPHSsZNCIEVf9/A3N2xUAnA19UOy4b5wcFGYejQiIhISwadoMPMzAx+fn6IiIhQl6lUKkRERGjcyXkapVKJmJgYODlxhlgqPyGAyPh0qAQw0L8uNo59gYkNEVEVpfWdm7y8PCxatAgHDhxAampqsaUZzpw5o9XxgoODMWLECPj7+6NNmzZYsGABcnNz1XPZDB8+HC4uLggNDQXwaBLBF154AQ0bNkRGRga+/vpr3Lp1C6NHj9b2oxCpSaUSfDfIB3svpuDVVi6cXoCIqArTOrl5++23sXfvXgwYMABt2rR57i+BQYMG4e7du5g2bRqSk5Ph6+uL8PBwdSfjhIQESKX/3mBKT0/HmDFjkJycjBo1asDPzw/Hjh2Dp6fnc8VB1c+JG/ew52Iypr3sCYlEAmuFKV7z48R8RERVndYdim1tbbFr1y60b99eXzHplTYdksg4CSGw5vgtzPrzEopUAt+87oMBTGqIiCo1vXYodnFx0WpEFFFlkl+kxBd/XMBvp/8BAPT1cUZvruhNRGRUtO5Q/O233+KTTz7BrVu39BEPkd6kZOVh0LIT+O30P5BKgM96NcP3b/jC3Exm6NCIiEiHtL5z4+/vj7y8PHh4eMDCwgKmppqTm92/f19nwRHpypmEdIxdG4W72fmwNTfFosEt0alxHUOHRUREeqB1cjN48GAkJiZizpw5cHBw4KgSqhLyCpW4n1uAJg7WWD7cD261LA0dEhER6YnWHYotLCxw/Phx+Pj46CsmvWKH4uprf2wKAurXgqVc65yeiIgMTJvvb6373DRt2hQPHz4sd3BEFeFudj7eXn0K11Jz1GVdmzowsSEiqga0Tm7mzp2LDz74AAcPHsS9e/e44jZVOjH/ZKLv4iOIiE3FB79FQ8ubk0REVMVp/Wdsz549AQDdunXTKBdCQCKRQKlU6iYyonLYcuYfhGyJQX6RCh51LPHtQF/2CyMiqma0Tm4OHDigjziInkuRUoXQ3bH46cijhV27NrXHgjd8YaMwfcaeRERkbLRObjp37qyPOIjKLSuvEOPWReHotXsAgIldGiK4e2NIpbxjQ0RUHWmd3Bw+fPip2zt16lTuYIjKQ2EiQ2GRgIWZDN+87oNenHGYiKha03oo+JOLWKoP8kSfhsre54ZDwY3H435eAJCWk4+0nHw0deTPlIjIGOl1KHh6errGKzU1FeHh4WjdujX27t1b7qCJykqpEvh6Tyz+t/Oyuqy2lZyJDRERASjHYylbW9tiZd27d4eZmRmCg4MRFRWlk8CISpL5sBBTfj2LA3F3AQD9fV3gXbf4NUlERNWXzmY0c3BwQFxcnK4OR1TMtdRsvLMmCjfSciE3keKrAS2Y2BARUTFaJzfnz5/XeC+EQFJSEubOnQtfX19dxUWkYd+lFLy/MRo5+UVwsTPHsmF+8HJhYkNERMVpndz4+j6aFO2//ZBfeOEFrFy5UmeBET227NB1hO6OBQAE1K+JsKGtUNtKbuCoiIiostI6uYmPj9d4L5VKUadOHSgUCp0FRfSkejUtAAAj2rrh85c9YSrTuh88ERFVI1oPBa/qOBS8alCqBGRPTMJ3ITGTj6GIiKoxvQwF379/Pzw9PUtcHDMzMxPNmzfH33//rX20RP9x6Mpd9PjuEJIy/119nokNERGVVZmTmwULFmDMmDElZku2trYYO3Ys5s+fr9PgqHoRQmDpoesYtSoS1+/mYtH+a4YOiYiIqqAyJzfnzp1Trwhekh49enCOGyq3hwVKvPdrNObujoVKAG+0dsX0Pp6GDouIiKqgMncoTklJgalp6Sssm5iY4O7duzoJiqqX2/cfYOzaKFxKyoKJVILpfTzx5gtuGst6EBERlVWZkxsXFxdcuHABDRs2LHH7+fPn4eTEBQtJO5fuZOHNn07ifm4BalmaYcnQVgjwqGXosIiIqAor82OpXr164YsvvkBeXl6xbQ8fPsT06dPx8ssv6zQ4Mn7utS1gby2Hl4sNdkzqwMSGiIieW5mHgqekpKBVq1aQyWSYOHEimjRpAgCIjY1FWFgYlEolzpw5AwcHB70G/Lw4FNzw8ouUMJNJ1Y+dUrLyYGtuCoWpzMCRERFRZaXN93eZH0s5ODjg2LFjGDduHEJCQtQzFEskEgQFBSEsLKzSJzZkeEmZD/Hu2ij0aO6ICV0ePeJ0sOEEkEREpDtazVDs5uaGXbt2IT09HdeuXYMQAo0aNUKNGjX0FR8ZkdM37+PddWeQlpOP2+kP8eYLbrA1L72TOhERUXmUa1XwGjVqoHXr1rqOhYzYLydv4cvtF1GoFGjqaI3lw/yZ2BARkV6UK7khKquCIhW+3HER608mAAB6ezvh69dbwMKMlx4REekHv2FIb1QqgZGrInHs+j1IJMCHPZpg/IsNOH8NERHpFZMb0hupVIKXWzgjJjETC99oiS5N7Q0dEhERVQNMbkjnsvIKYaN41J9mSEA9dPd0QB1ruYGjIiKi6qLMk/gRPUuRUoUZOy6i98K/kZ5boC5nYkNERBWJyQ3pxP3cAgxfGYlVR2/i9v2HOBCXauiQiIiomuJjKXpul+5k4Z21p/FP+kNYmMkwf6APenpxnTEiIjIMJjf0XHacu4OPNp9DXqEKbrUssHyYP5o4Whs6LCIiqsYqxWOpsLAwuLu7Q6FQICAgAJGRkWXa79dff4VEIkH//v31GyCVaNPp25i04SzyClXo1LgOtk/owMSGiIgMzuDJzcaNGxEcHIzp06fjzJkz8PHxQVBQEFJTn95n4+bNm/jwww/RsWPHCoqU/qu7pwPq1bTAu50bYNXI1rC14IzDRERkeGVeFVxfAgIC0Lp1ayxevBgAoFKp4OrqikmTJmHq1Kkl7qNUKtGpUye89dZb+Pvvv5GRkYE//vijTOfjquDPJzUrD/ZPLHSZk18EKzmfbhIRkX5p8/1t0Ds3BQUFiIqKQmBgoLpMKpUiMDAQx48fL3W/mTNnwt7eHm+//fYzz5Gfn4+srCyNF5XPnovJ6PLNQfVSCgCY2BARUaVj0OQmLS0NSqUSDg4OGuUODg5ITk4ucZ8jR47gp59+wooVK8p0jtDQUNja2qpfrq6uzx13daNSCXy37wrGro1CboESuy8kwcA3/IiIiEpl8D432sjOzsawYcOwYsUK1K5du0z7hISEIDMzU/26ffu2nqM0Ltl5hXhnbRS+j7gKABjZzh0rR7bm+lBERFRpGfSZQu3atSGTyZCSkqJRnpKSAkdHx2L1r1+/jps3b6JPnz7qMpVKBQAwMTFBXFwcGjRooLGPXC6HXM4Zcsvjxt0cvLM2CtdSc2BmIsXs/l543Z93voiIqHIz6J0bMzMz+Pn5ISIiQl2mUqkQERGBtm3bFqvftGlTxMTEIDo6Wv3q27cvunTpgujoaD5y0qGMBwV49YdjuJaaAwcbOX4b25aJDRERVQkG7w0aHByMESNGwN/fH23atMGCBQuQm5uLUaNGAQCGDx8OFxcXhIaGQqFQwMvLS2N/Ozs7AChWTs/HzsIMYzp6YH9sKn54sxXsrRXP3omIiKgSMHhyM2jQINy9exfTpk1DcnIyfH19ER4eru5knJCQAKm0SnUNqrIeFBQh62ERHG0fJTLjX2yAMR09YGbC9icioqrD4PPcVDTOc1Oy2/cfYMya0wCALePbwcLM4HkvERGRWpWZ54Yqh2PX0tB38RHEJmcjLScft+8/NHRIRERE5cY/z6sxIQRWHr2JObsuQ6kSaFHXFsuG+cHJ1tzQoREREZUbk5tqKq9QiU+3xmDLmUQAwKutXDDnFW8oTGUGjoyIiOj5MLmppr7cfhFbziRCJpXgs17NMKq9OyfmIyIio8DkppqaHNgIZxLS8WWf5mjXsGyzPRMREVUFTG6qkXO3M+DjagcAcLI1R/jkTpBKebeGiIiMC0dLVQP5RUqEbIlBv7Cj2B2TpC5nYkNERMaId26MXGpWHsb9cgZRt9IhkQB3MvMMHRIREZFeMbkxYtG3MzB27WmkZOXDWmGChYNboksTe0OHRUREpFdMbozUptO38dnWCyhQqtDQ3gorhvujfm1LQ4dFRESkd0xujNC52xn4aPN5AEB3Twd8N8gXVnL+qImIqHrgN54R8nG1w5iO9WEpN8F7XRux4zAREVUrTG6MxMU7mbC3VqCOtRwA8GmvZpyUj4iIqiUOBTcC26IT8doPxzDhlzMoKFIBABMbIiKqtnjnpgpTqgS+Co/FssM3AAAWchnyi5QwM2HOSkRE1ReTmyoq40EBJm04i7+vpgEAxr3YAB/2aAIZ+9cQEVE1x+SmCopLzsY7a0/j1r0HMDeV4evXW+DlFs6GDouIiKhSYHJTxQgh8NHmc7h17wHq1jDH8mH+8HS2MXRYRERElQY7Z1QxEokE3w3yRVBzB2yf2IGJDRER0X8wuakCsvMK8delFPX7BnWssGyYP2pamhkwKiIiosqJyU0ld/1uDvqHHcXYdVE4di3N0OEQERFVeuxzU4ntj03B5A3RyM4vgqONApZcQoGIiOiZ+G1ZCQkhsOTgdXyzNw5CAP5uNfDDm37q2YeJiIiodExuKpnc/CJ8tPkcdsUkAwCGBtTD9D7NOTEfERFRGTG5qWR2xSRhV0wyTGUSzOjrhSEB9QwdEhERUZXC5KaSGeBXF7HJ2XjJyxH+7jUNHQ4REVGVw2cdBiaEwK+RCcjOKwTwaB6bL172ZGJDRERUTkxuDCivUIn3N0Zj6pYYvL8xGiqVMHRIREREVR4fSxlIYsZDjF17GhcSsyCTStChYW1IuOYlERHRc2NyYwAnb9zD+F/O4F5uAWpYmCJsaCu0a1Db0GEREREZBSY3FUgIgbUnbmHmjksoUgl4Otlg2TA/uNa0MHRoRERERoPJTQXKzi/CkgPXUaQS6OPjjK9eawFzM5mhwyIiIjIqTG4qkI3CFMuG+eHEjXt4p5MHJOxkQ0REpHNMbvTsTEI6kjPz0MvbCQDg42oHH1c7wwZFRERkxJjc6IhSJRAZfx+p2Xmwt1agTf2a+D3qH3z+xwVIJIBbLQs0d7Y1dJhERERGj8mNDoRfSMKMHZeQlJmnLrMwk+FBgRIAENTcAW61LA0VHhERUbXC5OY5hV9Iwrh1Z/Df6fceJzZ9WzhhwRstIZWyfw0REVFFqBQzFIeFhcHd3R0KhQIBAQGIjIwste6WLVvg7+8POzs7WFpawtfXF2vXrq3AaP+lVAnM2HGpWGLzpFO30p+6nYiIiHTL4MnNxo0bERwcjOnTp+PMmTPw8fFBUFAQUlNTS6xfs2ZNfPbZZzh+/DjOnz+PUaNGYdSoUdizZ08FRw5Ext/XeBRVkqTMPETG36+giIiIiMjgyc38+fMxZswYjBo1Cp6enli6dCksLCywcuXKEuu/+OKLeOWVV9CsWTM0aNAAkydPRosWLXDkyJEKjhxIzX56YqNtPSIiInp+Bk1uCgoKEBUVhcDAQHWZVCpFYGAgjh8//sz9hRCIiIhAXFwcOnXqpM9QS2RvrdBpPSIiInp+Bu1QnJaWBqVSCQcHB41yBwcHxMbGlrpfZmYmXFxckJ+fD5lMhiVLlqB79+4l1s3Pz0d+fr76fVZWlm6CB9Cmfk042SqQnJlXYr8aCQBH20fDwomIiKhiGPyxVHlYW1sjOjoap06dwuzZsxEcHIyDBw+WWDc0NBS2trbql6urq87ikEklmN7HE8CjROZJj99P7+MJGUdKERERVRiDJje1a9eGTCZDSkqKRnlKSgocHR1L3U8qlaJhw4bw9fXFBx98gAEDBiA0NLTEuiEhIcjMzFS/bt++rdPP0NPLCT+82QqOtpqPnhxtFfjhzVbo6eWk0/MRERHR0xn0sZSZmRn8/PwQERGB/v37AwBUKhUiIiIwceLEMh9HpVJpPHp6klwuh1wu10W4perp5YTuno7FZijmHRsiIqKKZ/BJ/IKDgzFixAj4+/ujTZs2WLBgAXJzczFq1CgAwPDhw+Hi4qK+MxMaGgp/f380aNAA+fn52LVrF9auXYsffvjBkB8DMqkEbRvUMmgMREREVAmSm0GDBuHu3buYNm0akpOT4evri/DwcHUn44SEBEil/z49y83Nxfjx4/HPP//A3NwcTZs2xbp16zBo0CBDfQQiIiKqRCRCiGo1gW5WVhZsbW2RmZkJGxsbQ4dDREREZaDN93eVHC1FREREVBomN0RERGRUmNwQERGRUWFyQ0REREaFyQ0REREZFSY3REREZFSY3BAREZFRMfgkfhXt8bQ+ulwdnIiIiPTr8fd2Wabnq3bJTXZ2NgDodHVwIiIiqhjZ2dmwtbV9ap1qN0OxSqXCnTt3YG1tDYlEtwtbZmVlwdXVFbdv3+bsx8/Atio7tlXZsa3Kjm2lHbZX2emrrYQQyM7OhrOzs8ayTCWpdndupFIp6tatq9dz2NjY8OIvI7ZV2bGtyo5tVXZsK+2wvcpOH231rDs2j7FDMRERERkVJjdERERkVJjc6JBcLsf06dMhl8sNHUqlx7YqO7ZV2bGtyo5tpR22V9lVhraqdh2KiYiIyLjxzg0REREZFSY3REREZFSY3BAREZFRYXJDRERERoXJTRkdPnwYffr0gbOzMyQSCf74449n7nPw4EG0atUKcrkcDRs2xOrVq/UeZ2WhbXsdPHgQEomk2Cs5ObliAjaQ0NBQtG7dGtbW1rC3t0f//v0RFxf3zP02bdqEpk2bQqFQwNvbG7t27aqAaA2rPG21evXqYteUQqGooIgN64cffkCLFi3UE6m1bdsWu3fvfuo+1fG6ArRvq+p8XT1p7ty5kEgkmDJlylPrGeK6YnJTRrm5ufDx8UFYWFiZ6sfHx6N3797o0qULoqOjMWXKFIwePRp79uzRc6SVg7bt9VhcXBySkpLUL3t7ez1FWDkcOnQIEyZMwIkTJ7Bv3z4UFhaiR48eyM3NLXWfY8eOYfDgwXj77bdx9uxZ9O/fH/3798eFCxcqMPKKV562Ah7NkvrkNXXr1q0Kitiw6tati7lz5yIqKgqnT59G165d0a9fP1y8eLHE+tX1ugK0byug+l5Xj506dQrLli1DixYtnlrPYNeVIK0BEFu3bn1qnY8//lg0b95co2zQoEEiKChIj5FVTmVprwMHDggAIj09vUJiqqxSU1MFAHHo0KFS6wwcOFD07t1boywgIECMHTtW3+FVKmVpq1WrVglbW9uKC6qSq1Gjhvjxxx9L3MbrStPT2qq6X1fZ2dmiUaNGYt++faJz585i8uTJpdY11HXFOzd6cvz4cQQGBmqUBQUF4fjx4waKqGrw9fWFk5MTunfvjqNHjxo6nAqXmZkJAKhZs2apdXhtPVKWtgKAnJwcuLm5wdXV9Zl/jRsrpVKJX3/9Fbm5uWjbtm2JdXhdPVKWtgKq93U1YcIE9O7du9j1UhJDXVfVbuHMipKcnAwHBweNMgcHB2RlZeHhw4cwNzc3UGSVk5OTE5YuXQp/f3/k5+fjxx9/xIsvvoiTJ0+iVatWhg6vQqhUKkyZMgXt27eHl5dXqfVKu7aMvX/Sk8raVk2aNMHKlSvRokULZGZm4ptvvkG7du1w8eJFvS+gWxnExMSgbdu2yMvLg5WVFbZu3QpPT88S61b360qbtqrO19Wvv/6KM2fO4NSpU2Wqb6jriskNVQpNmjRBkyZN1O/btWuH69ev47vvvsPatWsNGFnFmTBhAi5cuIAjR44YOpRKr6xt1bZtW42/vtu1a4dmzZph2bJlmDVrlr7DNLgmTZogOjoamZmZ2Lx5M0aMGIFDhw6V+qVdnWnTVtX1urp9+zYmT56Mffv2VfoO1Exu9MTR0REpKSkaZSkpKbCxseFdmzJq06ZNtfminzhxIv78808cPnz4mX/5lXZtOTo66jPESkObtvovU1NTtGzZEteuXdNTdJWLmZkZGjZsCADw8/PDqVOn8P3332PZsmXF6lb360qbtvqv6nJdRUVFITU1VeNuulKpxOHDh7F48WLk5+dDJpNp7GOo64p9bvSkbdu2iIiI0Cjbt2/fU5/hkqbo6Gg4OTkZOgy9EkJg4sSJ2Lp1K/bv34/69es/c5/qem2Vp63+S6lUIiYmxuivq9KoVCrk5+eXuK26XleleVpb/Vd1ua66deuGmJgYREdHq1/+/v4YOnQooqOjiyU2gAGvK712VzYi2dnZ4uzZs+Ls2bMCgJg/f744e/asuHXrlhBCiKlTp4phw4ap69+4cUNYWFiIjz76SFy+fFmEhYUJmUwmwsPDDfURKpS27fXdd9+JP/74Q1y9elXExMSIyZMnC6lUKv766y9DfYQKMW7cOGFraysOHjwokpKS1K8HDx6o6wwbNkxMnTpV/f7o0aPCxMREfPPNN+Ly5cti+vTpwtTUVMTExBjiI1SY8rTVjBkzxJ49e8T169dFVFSUeOONN4RCoRAXL140xEeoUFOnThWHDh0S8fHx4vz582Lq1KlCIpGIvXv3CiF4XT1J27aqztfVf/13tFRlua6Y3JTR46HK/32NGDFCCCHEiBEjROfOnYvt4+vrK8zMzISHh4dYtWpVhcdtKNq217x580SDBg2EQqEQNWvWFC+++KLYv3+/YYKvQCW1EQCNa6Vz587qdnvst99+E40bNxZmZmaiefPmYufOnRUbuAGUp62mTJki6tWrJ8zMzISDg4Po1auXOHPmTMUHbwBvvfWWcHNzE2ZmZqJOnTqiW7du6i9rIXhdPUnbtqrO19V//Te5qSzXlUQIIfR7b4iIiIio4rDPDRERERkVJjdERERkVJjcEBERkVFhckNERERGhckNERERGRUmN0RERGRUmNwQERGRUWFyQ0QAgJs3b0IikSA6OtrQoajFxsbihRdegEKhgK+vr6HDIaIqgskNUSUxcuRISCQSzJ07V6P8jz/+gEQiMVBUhjV9+nRYWloiLi6u2Po0T0pOTsakSZPg4eEBuVwOV1dX9OnT56n7VEcjR45E//79DR0Gkd4xuSGqRBQKBebNm4f09HRDh6IzBQUF5d73+vXr6NChA9zc3FCrVq0S69y8eRN+fn7Yv38/vv76a8TExCA8PBxdunTBhAkTyn1uIqq6mNwQVSKBgYFwdHREaGhoqXW+/PLLYo9oFixYAHd3d/X7x3+hz5kzBw4ODrCzs8PMmTNRVFSEjz76CDVr1kTdunWxatWqYsePjY1Fu3btoFAo4OXlhUOHDmlsv3DhAl566SVYWVnBwcEBw4YNQ1pamnr7iy++iIkTJ2LKlCmoXbs2goKCSvwcKpUKM2fORN26dSGXy+Hr64vw8HD1dolEgqioKMycORMSiQRffvlliccZP348JBIJIiMj8dprr6Fx48Zo3rw5goODceLECXW9hIQE9OvXD1ZWVrCxscHAgQORkpJSrF1XrlyJevXqwcrKCuPHj4dSqcRXX30FR0dH2NvbY/bs2Rrnl0gk+OGHH/DSSy/B3NwcHh4e2Lx5s0admJgYdO3aFebm5qhVqxbeeecd5OTkFPt5ffPNN3ByckKtWrUwYcIEFBYWquvk5+fjww8/hIuLCywtLREQEICDBw+qt69evRp2dnbYs2cPmjVrBisrK/Ts2RNJSUnqz/fzzz9j27ZtkEgkkEgkOHjwIAoKCjBx4kQ4OTlBoVDAzc3tqdcfUZWg99WriKhMRowYIfr16ye2bNkiFAqFuH37thBCiK1bt4onf1WnT58ufHx8NPb97rvvhJubm8axrK2txYQJE0RsbKz46aefBAARFBQkZs+eLa5cuSJmzZolTE1N1eeJj48XAETdunXF5s2bxaVLl8To0aOFtbW1SEtLE0IIkZ6eLurUqSNCQkLE5cuXxZkzZ0T37t1Fly5d1Ofu3LmzsLKyEh999JGIjY0VsbGxJX7e+fPnCxsbG7FhwwYRGxsrPv74Y2FqaiquXLkihBAiKSlJNG/eXHzwwQciKSlJZGdnFzvGvXv3hEQiEXPmzHlq2yqVSuHr6ys6dOggTp8+LU6cOCH8/Pw0Fm+dPn26sLKyEgMGDBAXL14U27dvF2ZmZiIoKEhMmjRJxMbGipUrVwoA4sSJE+r9AIhatWqJFStWiLi4OPH5558LmUwmLl26JIQQIicnRzg5OYlXX31VxMTEiIiICFG/fn2NxQVHjBghbGxsxLvvvisuX74sduzYISwsLMTy5cvVdUaPHi3atWsnDh8+LK5duya+/vprIZfL1e21atUqYWpqKgIDA8WpU6dEVFSUaNasmRgyZIgQQojs7GwxcOBA0bNnT/WK6vn5+eLrr78Wrq6u4vDhw+LmzZvi77//FuvXr39qexJVdkxuiCqJx8mNEEK88MIL4q233hJClD+5cXNzE0qlUl3WpEkT0bFjR/X7oqIiYWlpKTZs2CCE+De5mTt3rrpOYWGhqFu3rpg3b54QQohZs2aJHj16aJz79u3bAoCIi4sTQjxKblq2bPnMz+vs7Cxmz56tUda6dWsxfvx49XsfHx8xffr0Uo9x8uRJAUBs2bLlqefau3evkMlkIiEhQV128eJFAUBERkYKIR61q4WFhcjKylLXCQoKEu7u7sXaMTQ0VP0egHj33Xc1zhcQECDGjRsnhBBi+fLlokaNGiInJ0e9fefOnUIqlYrk5GQhxL8/r6KiInWd119/XQwaNEgIIcStW7eETCYTiYmJGufp1q2bCAkJEUI8Sm4AiGvXrqm3h4WFCQcHB/X7J6+xxyZNmiS6du0qVCpVqe1HVNXwsRRRJTRv3jz8/PPPuHz5crmP0bx5c0il//6KOzg4wNvbW/1eJpOhVq1aSE1N1divbdu26n+bmJjA399fHce5c+dw4MABWFlZqV9NmzYF8Kh/zGN+fn5PjS0rKwt37txB+/btNcrbt2+v1WcWQpSp3uXLl+Hq6gpXV1d1maenJ+zs7DTO5+7uDmtra/V7BwcHeHp6FmvHp7XZ4/ePj3v58mX4+PjA0tJSvb19+/ZQqVSIi4tTlzVv3hwymUz93snJSX2emJgYKJVKNG7cWKPtDx06pNHuFhYWaNCgQYnHKM3IkSMRHR2NJk2a4L333sPevXufWp+oKjAxdABEVFynTp0QFBSEkJAQjBw5UmObVCot9qX+ZN+Mx0xNTTXeSySSEstUKlWZ48rJyUGfPn0wb968YtucnJzU/37yi1yfGjVqBIlEgtjYWJ0cTx9t9jznfnyenJwcyGQyREVFaSRAAGBlZfXUYzwrAWzVqhXi4+Oxe/du/PXXXxg4cCACAwOL9Rsiqkp454aokpo7dy527NiB48ePa5TXqVMHycnJGl9aupyb5slOuEVFRYiKikKzZs0APPoivHjxItzd3dGwYUONlzYJjY2NDZydnXH06FGN8qNHj8LT07PMx6lZsyaCgoIQFhaG3NzcYtszMjIAAM2aNcPt27dx+/Zt9bZLly4hIyNDq/OV5sk2e/z+cZs1a9YM586d04jv6NGjkEqlaNKkSZmO37JlSyiVSqSmphZrd0dHxzLHaWZmBqVSWazcxsYGgwYNwooVK7Bx40b8/vvvuH//fpmPS1TZMLkhqqS8vb0xdOhQLFy4UKP8xRdfxN27d/HVV1/h+vXrCAsLw+7du3V23rCwMGzduhWxsbGYMGEC0tPT8dZbbwEAJkyYgPv372Pw4ME4deoUrl+/jj179mDUqFElfmk+zUcffYR58+Zh48aNiIuLw9SpUxEdHY3JkydrHa9SqUSbNm3w+++/4+rVq7h8+TIWLlyoflwUGBiobs8zZ84gMjISw4cPR+fOneHv76/V+UqyadMmrFy5EleuXMH06dMRGRmJiRMnAgCGDh0KhUKBESNG4MKFCzhw4AAmTZqEYcOGwcHBoUzHb9y4MYYOHYrhw4djy5YtiI+PR2RkJEJDQ7Fz584yx+nu7o7z588jLi4OaWlpKCwsxPz587FhwwbExsbiypUr2LRpExwdHWFnZ1eepiCqFJjcEFViM2fOLPYIpFmzZliyZAnCwsLg4+ODyMhIfPjhhzo759y5czF37lz4+PjgyJEj2L59O2rXrg0A6rstSqUSPXr0gLe3N6ZMmQI7OzuNfill8d577yE4OBgffPABvL29ER4eju3bt6NRo0ZaHcfDwwNnzpxBly5d8MEHH8DLywvdu3dHREQEfvjhBwCPHs9s27YNNWrUQKdOnRAYGAgPDw9s3LhRq3OVZsaMGfj111/RokULrFmzBhs2bFDfEbKwsMCePXtw//59tG7dGgMGDEC3bt2wePFirc6xatUqDB8+HB988AGaNGmC/v3749SpU6hXr16ZjzFmzBg0adIE/v7+qFOnDo4ePQpra2t89dVX8Pf3R+vWrXHz5k3s2rVL658nUWUiEWXtkUdERMVIJBJs3bqVM/8SVSJMzYmIiMioMLkhIiIio8Kh4EREz4FP9okqH965ISIiIqPC5IaIiIiMCpMbIiIiMipMboiIiMioMLkhIiIio8LkhoiIiIwKkxsiIiIyKkxuiIiIyKgwuSEiIiKj8n/fm8NCxAAaYQAAAABJRU5ErkJggg=="/>
          <p:cNvSpPr>
            <a:spLocks noChangeAspect="1" noChangeArrowheads="1"/>
          </p:cNvSpPr>
          <p:nvPr/>
        </p:nvSpPr>
        <p:spPr bwMode="auto">
          <a:xfrm>
            <a:off x="1682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sp>
        <p:nvSpPr>
          <p:cNvPr id="1038" name="AutoShape 14" descr="data:image/png;base64,iVBORw0KGgoAAAANSUhEUgAAAjcAAAHHCAYAAABDUnkqAAAAOXRFWHRTb2Z0d2FyZQBNYXRwbG90bGliIHZlcnNpb24zLjYuMCwgaHR0cHM6Ly9tYXRwbG90bGliLm9yZy89olMNAAAACXBIWXMAAA9hAAAPYQGoP6dpAABxBUlEQVR4nO3deXhM1/8H8PfMJJnJHltWkYg9EgkJqb0IUWppqxS1tVRtpekmXSi+hC6qiFpaFKVKKYqgsdUaQoglsYVoZBGyk23m/P7wMzVNQiZmMsnk/XqeeR5z7rn3fubkxnxy71kkQggBIiIiIiMhNXQARERERLrE5IaIiIiMCpMbIiIiMipMboiIiMioMLkhIiIio8LkhoiIiIwKkxsiIiIyKkxuiIiIyKgwuSEiIiKjwuSGqBQjR46Eu7t7ufZ1d3fHyJEjdRpPWT1P3PpSGWMqD3d3d7z88suGDoOInoHJDVVqq1evhkQiKfV14sQJQ4dY5aSmpsLExARvvvlmqXWys7Nhbm6OV199tQIjoydlZWVhxowZ8PHxgZWVFczNzeHl5YVPPvkEd+7cMXR4Vd6xY8fw5ZdfIiMjw9ChkB6YGDoAorKYOXMm6tevX6y8YcOGBojm2eLi4iCVVs6/Hezt7dG9e3ds27YNDx48gIWFRbE6W7ZsQV5e3lMTIG2sWLECKpVKJ8eqDm7cuIHAwEAkJCTg9ddfxzvvvAMzMzOcP38eP/30E7Zu3YorV64YOswq7dixY5gxYwZGjhwJOzs7Q4dDOsbkhqqEl156Cf7+/oYOo8zkcrmhQ3iqoUOHIjw8HNu3b8cbb7xRbPv69etha2uL3r17P9d5cnNzYWlpCVNT0+c6TnVSVFSEV199FSkpKTh48CA6dOigsX327NmYN2+egaIjqhoq55+WRFqaPn06pFIpIiIiNMof/8V77tw5AMDBgwchkUiwceNGfPrpp3B0dISlpSX69u2L27dvP/M833zzDdq1a4datWrB3Nwcfn5+2Lx5c7F6/+1z8/jx2tGjRxEcHIw6derA0tISr7zyCu7evVts/927d6Njx46wtLSEtbU1evfujYsXLxar98cff8DLywsKhQJeXl7YunXrMz8DALzyyiuwtLTE+vXri21LTU1FREQEBgwYALlcjr///huvv/466tWrB7lcDldXV7z//vt4+PChxn4jR46ElZUVrl+/jl69esHa2hpDhw5Vb/tvn5uytqVEIsHEiRPVn1Uul6N58+YIDw8vVjcxMRFvv/02nJ2dIZfLUb9+fYwbNw4FBQXqOhkZGZgyZQpcXV0hl8vRsGFDzJs3T6s7S3v37oWvry8UCgU8PT2xZcsW9bYbN25AIpHgu+++K7bfsWPHIJFIsGHDhlKP/fvvv+PcuXP47LPPiiU2AGBjY4PZs2drlG3atAl+fn4wNzdH7dq18eabbyIxMVGjzuOfT0JCAl5++WVYWVnBxcUFYWFhAICYmBh07doVlpaWcHNzK3ZtPL6GDx8+jLFjx6JWrVqwsbHB8OHDkZ6eXizOJUuWoHnz5pDL5XB2dsaECROKPQJ68cUX4eXlhUuXLqFLly6wsLCAi4sLvvrqq2LHy8/Px/Tp09GwYUP1dfjxxx8jPz9fo15Zrpcvv/wSH330EQCgfv366sfcN2/eLHZeqqIEUSW2atUqAUD89ddf4u7duxqvtLQ0db2CggLRsmVL4ebmJrKysoQQQoSHhwsAYtasWep6Bw4cEACEt7e3aNGihZg/f76YOnWqUCgUonHjxuLBgwfquiNGjBBubm4a8dStW1eMHz9eLF68WMyfP1+0adNGABB//vmnRj03NzcxYsSIYp+jZcuWomvXrmLRokXigw8+EDKZTAwcOFBj3zVr1giJRCJ69uwpFi1aJObNmyfc3d2FnZ2diI+PV9fbs2ePkEqlwsvLS8yfP1989tlnwtbWVjRv3rxY3CUZMmSIMDMzE/fu3dMoX7hwoQAg9u/fL4QQYtKkSaJXr15izpw5YtmyZeLtt98WMplMDBgwQGO/ESNGCLlcLho0aCBGjBghli5dKtasWfPcbQlA+Pj4CCcnJzFr1iyxYMEC4eHhISwsLDSugcTEROHs7CwsLCzElClTxNKlS8UXX3whmjVrJtLT04UQQuTm5ooWLVqIWrVqiU8//VQsXbpUDB8+XEgkEjF58uRntpmbm5to3LixsLOzE1OnThXz588X3t7eQiqVir1796rrtW/fXvj5+RXbf/z48cLa2lrk5uaWeo4hQ4YIACIhIeGZ8Qjx77XVunVr8d1334mpU6cKc3Nz4e7urv7cQjz6GSgUCuHp6SneffddERYWJtq1aycAiFWrVglnZ2fx0UcfiUWLFonmzZsLmUwmbty4Uew83t7eomPHjmLhwoViwoQJQiqVik6dOgmVSqWuO336dAFABAYGikWLFomJEycKmUwmWrduLQoKCtT1OnfuLJydnYWrq6uYPHmyWLJkiejatasAIHbt2qWup1QqRY8ePdQ/22XLlomJEycKExMT0a9fP432KMv1cu7cOTF48GABQHz33Xdi7dq1Yu3atSInJ6dMbU6VH5MbqtQe/4da0ksul2vUjYmJEWZmZmL06NEiPT1duLi4CH9/f1FYWKiu8zi5cXFxUSdBQgjx22+/CQDi+++/V5eV9IX8ZPIjxKOkysvLS3Tt2lWjvLTkJjAwUONL4P333xcymUxkZGQIIYTIzs4WdnZ2YsyYMRrHS05OFra2thrlvr6+wsnJSb2vEELs3btXAChTcrNz504BQCxbtkyj/IUXXhAuLi5CqVSW+JmFECI0NFRIJBJx69YtddmIESMEADF16tRi9Z+nLQEIMzMzce3aNXXZuXPnBACxaNEiddnw4cOFVCoVp06dKnb+x20+a9YsYWlpKa5cuaKxferUqUImkz0zoXBzcxMAxO+//64uy8zMFE5OTqJly5bqsmXLlgkA4vLlyxqfr3bt2hrXRUlatmwpbG1tn1rnyWPa29sLLy8v8fDhQ3X5n3/+KQCIadOmqcse/3zmzJmjLktPTxfm5uZCIpGIX3/9VV0eGxsrAIjp06eryx5fw35+fhoJyldffSUAiG3btgkhhEhNTRVmZmaiR48e6mtICCEWL14sAIiVK1eqyzp37iwAqJNgIYTIz88Xjo6O4rXXXlOXrV27VkilUvH3339rfP6lS5cKAOLo0aPqsrJeL19//bUAoPEHAxkPPpaiKiEsLAz79u3TeO3evVujjpeXF2bMmIEff/wRQUFBSEtLw88//wwTk+Jdy4YPHw5ra2v1+wEDBsDJyQm7du16ahzm5ubqf6enpyMzMxMdO3bEmTNnyvQ53nnnHUgkEvX7jh07QqlU4tatWwCAffv2ISMjA4MHD0ZaWpr6JZPJEBAQgAMHDgAAkpKSEB0djREjRsDW1lZ9vO7du8PT07NMsfTo0QN16tTRePwQHx+PEydOYPDgweoO0U9+5tzcXKSlpaFdu3YQQuDs2bPFjjtu3LgynV+btgwMDESDBg3U71u0aAEbGxvcuHEDAKBSqfDHH3+gT58+JfbNetzmmzZtQseOHVGjRg2N9g0MDIRSqcThw4efGbezszNeeeUV9fvHj2bOnj2L5ORkAMDAgQOhUCjwyy+/qOvt2bMHaWlpz+yknZWVpXFtPs3p06eRmpqK8ePHQ6FQqMt79+6Npk2bYufOncX2GT16tPrfdnZ2aNKkCSwtLTFw4EB1eZMmTWBnZ6du3ye98847Gn2oxo0bBxMTE/Xvzl9//YWCggJMmTJFo1P9mDFjYGNjUywmKysrjTYxMzNDmzZtNM69adMmNGvWDE2bNtX4uXXt2hUA1L8Xjz3reiHjxw7FVCW0adOmTB2KP/roI/z666+IjIzEnDlzSv2ib9SokcZ7iUSChg0bPvOZ+59//on//e9/iI6O1njW/2TC8jT16tXTeF+jRg0AUPdZuHr1KgCo/9P+LxsbGwBQJ0P//RzAoy+msiRbJiYmGDRoEJYsWYLExES4uLioE53HfWUAICEhAdOmTcP27duL9a3IzMwsdsy6des+89yAdm3533YDHrXd43ju3r2LrKwseHl5PfWcV69exfnz51GnTp0St6empj4z7oYNGxaLsXHjxgCAmzdvwtHREXZ2dujTpw/Wr1+PWbNmAQB++eUXuLi4lPqzfUybL+HH10GTJk2KbWvatCmOHDmiUaZQKIp9dltbW9StW7fYZ7K1tS2xL81/rzkrKys4OTmpf3dKi8nMzAweHh7q7Y+VdO4aNWrg/Pnz6vdXr17F5cuXy/xze9b1QsaPyQ0ZlRs3bqgThJiYGJ0e+++//0bfvn3RqVMnLFmyBE5OTjA1NcWqVatK7JhbEplMVmK5EAIA1J1a165dC0dHx2L1SroL9TzefPNNLF68GBs2bMCHH36IDRs2wNPTE76+vgAApVKJ7t274/79+/jkk0/QtGlTWFpaIjExESNHjizWCVcul5dpCLy2bfmsdisrlUqF7t274+OPPy5x++MkRReGDx+OTZs24dixY/D29sb27dsxfvz4Z7ZP06ZNcfbsWdy+fRuurq46iwcovR111b7lUZZzq1QqeHt7Y/78+SXW/W87GfLzUOXA5IaMhkqlwsiRI2FjY4MpU6Zgzpw5GDBgQIkT0T1OgB4TQuDatWto0aJFqcf//fffoVAosGfPHo2h3qtWrdLZZ3h8K93e3h6BgYGl1nNzcwNQ/HMAj+bYKauAgAA0aNAA69evR/fu3XHx4kWNkTgxMTG4cuUKfv75ZwwfPlxdvm/fvjKfoyS6bss6derAxsYGFy5ceGq9Bg0aICcn56lt+yzXrl2DEELjbsPjOWeeHBHWs2dP1KlTB7/88gsCAgLw4MEDDBs27JnH79OnDzZs2IB169YhJCTkqXUfXwdxcXHF7gjFxcWpt+vS1atX0aVLF/X7nJwcJCUloVevXsVi8vDwUNcrKChAfHx8udq+QYMGOHfuHLp161bmu6TPoqvjUOXEPjdkNObPn49jx45h+fLlmDVrFtq1a4dx48YhLS2tWN01a9YgOztb/X7z5s1ISkrCSy+9VOrxZTIZJBIJlEqluuzmzZv4448/dPYZgoKCYGNjgzlz5qCwsLDY9sfDxp2cnODr64uff/5Z49HQvn37cOnSJa3OOXToUJw9exbTp0+HRCLBkCFD1Nse/wX85F+8Qgh8//33Wp3jv3TdllKpFP3798eOHTtw+vTpYtsfxz9w4EAcP34ce/bsKVYnIyMDRUVFzzzXnTt3NIbcZ2VlYc2aNfD19dW422ZiYoLBgwfjt99+w+rVq+Ht7f3U5PmxAQMGwNvbG7Nnz8bx48eLbc/OzsZnn30GAPD394e9vT2WLl2q8Whv9+7duHz58nPPU1SS5cuXa1ybP/zwA4qKitS/O4GBgTAzM8PChQs1rpuffvoJmZmZ5Ypp4MCBSExMxIoVK4pte/jwIXJzc7U+pqWlJQBwhmIjxTs3VCXs3r0bsbGxxcrbtWsHDw8PXL58GV988QVGjhyJPn36AHg0L4evry/Gjx+P3377TWO/mjVrokOHDhg1ahRSUlKwYMECNGzYEGPGjCk1ht69e2P+/Pno2bMnhgwZgtTUVISFhaFhw4Ya/QOeh42NDX744QcMGzYMrVq1whtvvIE6deogISEBO3fuRPv27bF48WIAQGhoKHr37o0OHTrgrbfewv3797Fo0SI0b94cOTk5ZT7nm2++iZkzZ2Lbtm1o3769xt2Hpk2bokGDBvjwww+RmJgIGxsb/P7778/dd0EfbTlnzhzs3bsXnTt3xjvvvINmzZohKSkJmzZtwpEjR2BnZ4ePPvoI27dvx8svv4yRI0fCz88Pubm5iImJwebNm3Hz5k3Url37qedp3Lgx3n77bZw6dQoODg5YuXIlUlJSSrzrNHz4cCxcuBAHDhwo88R7pqam2LJlCwIDA9GpUycMHDgQ7du3h6mpKS5evIj169ejRo0amD17NkxNTTFv3jyMGjUKnTt3xuDBg5GSkoLvv/8e7u7ueP/998vVlk9TUFCAbt26YeDAgYiLi8OSJUvQoUMH9O3bF8Cju2ghISGYMWMGevbsib59+6rrtW7dulyzXg8bNgy//fYb3n33XRw4cADt27eHUqlEbGwsfvvtN+zZs0frST79/PwAAJ999hneeOMNmJqaok+fPuqkh6o4wwzSIiqbpw0Fx//Pz1FUVCRat24t6tatqzEsWgghvv/+ewFAbNy4UQjx71DwDRs2iJCQEGFvby/Mzc1F7969NYY1C1Hy8OWffvpJNGrUSMjlctG0aVOxatUq9ZweTyptKPh/hyk/jufAgQPFyoOCgoStra1QKBSiQYMGYuTIkeL06dMa9X7//XfRrFkzIZfLhaenp9iyZUuJcT9L69atBQCxZMmSYtsuXbokAgMDhZWVlahdu7YYM2aMemjtqlWr1PVGjBghLC0tSzz+87QlADFhwoRix/xvGwshxK1bt8Tw4cNFnTp1hFwuFx4eHmLChAkiPz9fXSc7O1uEhISIhg0bCjMzM1G7dm3Rrl078c0332gMcS6Jm5ub6N27t9izZ49o0aKFOvZNmzaVuk/z5s2FVCoV//zzz1OP/V/p6eli2rRpwtvbW1hYWAiFQiG8vLxESEiISEpK0qi7ceNG0bJlSyGXy0XNmjXF0KFDi52vtJ9P586dRfPmzUv9rI89voYPHTok3nnnHVGjRg1hZWUlhg4dWmyuJCEeDf1u2rSpMDU1FQ4ODmLcuHEa8+487dwlXS8FBQVi3rx5onnz5kIul4saNWoIPz8/MWPGDJGZmamup831MmvWLOHi4iKkUimHhRsZiRDsYUXVx8GDB9GlSxds2rQJAwYMMHQ4VA20bNkSNWvWLDZ7dlWzevVqjBo1CqdOnapSS6FQ9cQ+N0REenL69GlER0drdMYmIv1jnxsiIh27cOECoqKi8O2338LJyQmDBg0ydEhE1Qrv3BAR6djmzZsxatQoFBYWYsOGDRqzBxOR/rHPDRERERkV3rkhIiIio8LkhoiIiIxKtetQrFKpcOfOHVhbW3P6bSIioipCCIHs7Gw4Ozs/c422apfc3LlzR+eL0REREVHFuH37NurWrfvUOtUuubG2tgbwqHFsbGwMHA0RERGVRVZWFlxdXdXf409T7ZKbx4+ibGxsmNwQERFVMWXpUsIOxURERGRUmNwQERGRUWFyQ0REREaFyQ0REREZFSY3REREZFSY3BAREZFRYXJDRERERoXJDRERERkVJjdERERkVKrdDMVERESkH0qVQGT8faRm58HeWoE29WtCJq34RaoNeufm8OHD6NOnD5ydnSGRSPDHH388c5+DBw+iVatWkMvlaNiwIVavXq33OImIiOjpwi8kocO8/Ri84gQm/xqNwStOoMO8/Qi/kFThsRg0ucnNzYWPjw/CwsLKVD8+Ph69e/dGly5dEB0djSlTpmD06NHYs2ePniMlIiKi0oRfSMK4dWeQlJmnUZ6cmYdx685UeIIjEUKICj1jKSQSCbZu3Yr+/fuXWueTTz7Bzp07ceHCBXXZG2+8gYyMDISHh5fpPFlZWbC1tUVmZiYXziQiInpOSpVAh3n7iyU2j0kAONoqcOSTrs/1iEqb7+8q1aH4+PHjCAwM1CgLCgrC8ePHS90nPz8fWVlZGi8iIiLSjcj4+6UmNgAgACRl5iEy/n6FxVSlkpvk5GQ4ODholDk4OCArKwsPHz4scZ/Q0FDY2tqqX66urhURKhERUbWQml16YlOeerpQpZKb8ggJCUFmZqb6dfv2bUOHREREZBRSs/OwITKhTHXtrRV6juZfVWoouKOjI1JSUjTKUlJSYGNjA3Nz8xL3kcvlkMvlFREeERFRtaBSCfx66jbm7r6MrLyip9Z93OemTf2aFRMcqlhy07ZtW+zatUujbN++fWjbtq2BIiIiIqperqZkI2RLDE7fSgcAeLnYoE8LZ8zdHQvgUR+bxx53H57ex7NC57sxaHKTk5ODa9euqd/Hx8cjOjoaNWvWRL169RASEoLExESsWbMGAPDuu+9i8eLF+Pjjj/HWW29h//79+O2337Bz505DfQQiIqJqIb9IicX7r2HpoesoVApYmMkQ3L0xRrZzh4lMCrdaFpix45JG52JHWwWm9/FETy+nCo3VoMnN6dOn0aVLF/X74OBgAMCIESOwevVqJCUlISHh32d59evXx86dO/H+++/j+++/R926dfHjjz8iKCiowmMnIiKqTqQSCfZdSkGhUiCwmT1m9POCi92/XUJ6ejmhu6djpZihuNLMc1NROM8NERFR2dzPLYClXAa5iQwAcO52Bu5kPERPL0dIJBWbtBjtPDdERESkf0IIbI76B92+PYhlh26oy31c7fCSt1OFJzbaYnJDREREavFpuRj640l8uOkc0h8UIuJyCpSqqvWQp0qNliIiIiL9KChSYdmh61h04BoKilRQmEoxuVtjjO5Y3yD9Zp4HkxsiIqJq7uKdTEz5NRpXU3MAAB0b1cbs/t6oV8vCwJGVD5MbIiKias7SzAQJ9x+gtpUZvnjZE319nCt9v5qnYXJDRERUzQghEJOYiRZ17QAA7rUtsfRNP7SsZwc7CzPDBqcD7FBMRERUjdy+/wAjV51C38VHEXXr35W6uzS1N4rEBuCdGyIiomqhUKnCT0fiseCvK8grVMFMJsXVlBz4uVXcmk8VhckNERGRkYu+nYGpv59HbHI2AOAFj5qY84o3POpYGTgy/WByQ0REZMTm743DogPXIARgZ2GKz3o1wwC/ulW6w/CzMLkhIiIyYq41LSAE8GpLF3zWuxlqWckNHZLeMbkhIiIyIncyHuJOxkP4uz/qSzPAry4aOVjD19XOsIFVICY3RERERkCpEvj52E18uzcOVgoT7AvuDBuFKSQSSbVKbAAmN0RERFXehcRMfLo1Buf/yQQANHWyQdbDQtgoTA0cmWEwuSEiIqqicvOL8N2+K1h5NB4qAVgrTDD1paYY3LoepFVsPShdYnJDRERUBWU+KESvhX8jMeMhAODlFk6Y1scT9tYKA0dmeExuiIiIqiBbC1P4u9cAbgL/e8ULXZrYGzqkSoPJDRERURWgUglsOJWArk3t4WRrDgCY0bc5zEyksDDj1/mT2BpERESVXFxyNkK2nMeZhAwENXfAsmH+AGA0a0HpGpMbIiKiSiqvUImFEVex/PANFKkELM1keMGjFoQQRj3D8PNickNERFQJ/X31Lj7begEJ9x8AAHp4OmBGv+bqR1JUOiY3RERElcy26ERM/jUaAOBoo8CMfs0R1NzRsEFVIUxuiIiIKpnung6oV9MCXZva44MejWFdTSfjKy8mN0RERAZ2/W4O1p24hS96e0IqlcDCzAThUzpyFFQ5sdWIiIgMJL9IiR8OXseSA9dRoFShQR0rvPmCGwAwsXkObDkiIiIDOHnjHj7dGoPrd3MBAC82qYPOjesYOCrjwOSGiIioAmU8KEDorlhsPH0bAFDbSo7pfTzxcgsnDu/WESY3REREFWjyr9E4dOUuAGBIQD18EtQUthbsMKxLTG6IiIgq0Ic9miAlKw//6+8Ff/eahg7HKDG5ISIi0pNCpQor/r4BIYAJXRoCALzr2mLXex0hlfIRlL4wuSEiItKDqFvp+HRLDOJSsmEqk6BPC2fUq2UBAExs9IzJDRERkQ5l5RXiq/BY/HIyAUIANS3N8HnvZnCtyWUTKgqTGyIiIh0QQmD3hWR8uf0iUrPzAQAD/Ori017NUNOSq3dXJCY3REREOnA3Jx/Bv0Ujr1CF+rUtMfsVL7RrUNvQYVVLTG6IiIjKSQihnpvG3lqBj4OaIuNBAcZ3aQiFqczA0VVfUkMHQEREVBXF/JOJvouP4uSNe+qytzrUR3CPJkxsDIzJDRERkRZy84swc8cl9As7gpjETMwLjzV0SPQfBk9uwsLC4O7uDoVCgYCAAERGRpZat7CwEDNnzkSDBg2gUCjg4+OD8PDwCoyWiIiqs78upaD7/ENYeTQeKgH083XGsmH+hg6L/sOgfW42btyI4OBgLF26FAEBAViwYAGCgoIQFxcHe3v7YvU///xzrFu3DitWrEDTpk2xZ88evPLKKzh27BhatmxpgE9ARETVQXJmHr7cfhHhF5MBAK41zfG//t5c6LKSkgghhKFOHhAQgNatW2Px4sUAAJVKBVdXV0yaNAlTp04tVt/Z2RmfffYZJkyYoC577bXXYG5ujnXr1pXpnFlZWbC1tUVmZiZsbGx080GIiMiobYtOxORfoyGTSjCmowcmd2sEczP2q6lI2nx/G+zOTUFBAaKiohASEqIuk0qlCAwMxPHjx0vcJz8/HwqFQqPM3NwcR44cKfU8+fn5yM/PV7/Pysp6zsiJiKg6eFigVCcwfX2ccSExE6+0rAtPZ/5hXNkZrM9NWloalEolHBwcNModHByQnJxc4j5BQUGYP38+rl69CpVKhX379mHLli1ISkoq9TyhoaGwtbVVv1xdXXX6OYiIyLg8LFAidPdldP32IDIfFAIAJBIJPuvtycSmijB4h2JtfP/992jUqBGaNm0KMzMzTJw4EaNGjYJUWvrHCAkJQWZmpvp1+/btCoyYiIiqkkNX7qLHgkNYdugGkjLz8GfMHUOHROVgsMdStWvXhkwmQ0pKikZ5SkoKHB0dS9ynTp06+OOPP5CXl4d79+7B2dkZU6dOhYeHR6nnkcvlkMvlOo2diIiMy93sfMz68xK2n3uUzDjbKjCznxcCPR2esSdVRga7c2NmZgY/Pz9ERESoy1QqFSIiItC2bdun7qtQKODi4oKioiL8/vvv6Nevn77DJSIiI/VrZAK6fXsQ28/dgVQCvNW+PvYGd2ZiU4UZdCh4cHAwRowYAX9/f7Rp0wYLFixAbm4uRo0aBQAYPnw4XFxcEBoaCgA4efIkEhMT4evri8TERHz55ZdQqVT4+OOPDfkxiIioCjt1Mx1ZeUVo7myDua+2gHddW0OHRM/JoMnNoEGDcPfuXUybNg3Jycnw9fVFeHi4upNxQkKCRn+avLw8fP7557hx4wasrKzQq1cvrF27FnZ2dgb6BEREVNXkFSrxoECpXqn7s97N4OVig2EvuMFEVqW6olIpDDrPjSFwnhsiourr2PU0fL71AurXtsSPI/zVi15S5Vcl5rkhIiKqKOm5BZi96zI2R/0DAMjJL8Ld7HzY2yiesSdVRUxuiIjIaAkhsPVsIv638zLu5xZAIgGGBtTDxz2bwkZhaujwSE+Y3BARkVFKzc7D+xujcfTaPQBAEwdrzHnVG35uNQwcGekbkxsiIjJKNgpT/JP+EHITKd7r1gjvdPKAKTsMVwtMboiIyGjE/JMJT2cbyKQSKExl+P6NlqhhYQq3WpaGDo0qEFNYIiKq8jIfFCJkSwz6LD6Ctcdvqst9Xe2Y2FRD5Upu1q5di/bt28PZ2Rm3bt0CACxYsADbtm3TaXBERERPI4TAjnN30G3+IWyITAAA3Lr/wMBRkaFpndz88MMPCA4ORq9evZCRkQGlUgkAsLOzw4IFC3QdHxERUYlu33+AUatPYdKGs0jLyUeDOpbY+M4LmN6nuaFDIwPTOrlZtGgRVqxYgc8++wwymUxd7u/vj5iYGJ0GR0REVJLt5+6gx3eHcTDuLsxkUrwf2Bi7JndEgEctQ4dGlYDWHYrj4+PRsmXLYuVyuRy5ubk6CYqIiOhpGtaxQoFShYD6NTHnVW80qGNl6JCoEtE6ualfvz6io6Ph5uamUR4eHo5mzZrpLDAiIqLHcvKLcPLGPXRr9mjtQU9nG2wd3w7eLrZcQoGK0Tq5CQ4OxoQJE5CXlwchBCIjI7FhwwaEhobixx9/1EeMRERUje25mIzp2y4iLScff77XAU0dH60r1KKunWEDo0pL6+Rm9OjRMDc3x+eff44HDx5gyJAhcHZ2xvfff4833nhDHzESEVE1lJT5ENO3XcTeSykAALdaFsjNVxo4KqoKnmtV8AcPHiAnJwf29va6jEmvuCo4EVHlplQJrDl+E9/siUNugRImUgnGdvbApK6NoDCVPfsAZJT0uip4fHw8ioqK0KhRI1hYWMDCwgIAcPXqVZiamsLd3b1cQRMREQkhMOynkzh2/dF6UK3q2SH01RZo4mht4MioKtF6KPjIkSNx7NixYuUnT57EyJEjdRETERFVUxKJBIHNHGAtN8H/+nth87vtmNiQ1rR+LGVjY4MzZ86gYcOGGuXXrl2Dv78/MjIydBmfzvGxFBFR5XIgNhUWZjL1HDVKlcC93HzYWysMHBlVJnp9LCWRSJCdnV2sPDMzUz1bMRER0bOkZuVhxo5L2BmTBPdaFgif0gkKUxlkUgkTG3ouWj+W6tSpE0JDQzUSGaVSidDQUHTo0EGnwRERkfFRqQTWnbiFbvMPYWdMEqQSoLunA8o/vIVIk9Z3bubNm4dOnTqhSZMm6NixIwDg77//RlZWFvbv36/zAImIyHjEJWfj060xiLqVDgDwdrFF6Kve8HKxNXBkZEy0vnPj6emJ8+fPY+DAgUhNTUV2djaGDx+O2NhYeHl56SNGIiIyAldSstF74d+IupUOSzMZpr3siT8mtGdiQzr3XPPcVEXsUExEZBhCCLy1+hRkUilm9msOZztzQ4dEVYheOxQDQEZGBiIjI5GamgqVSqWxbfjw4eU5JBERGZl7OflY8NdVBHdvjBqWZpBIJFgy1A8KUynXgyK90jq52bFjB4YOHYqcnBzY2NhoXKASiYTJDRFRNSeEwKaofzBn12VkPChEXqESX7/uAwAwN+MMw6R/Wic3H3zwAd566y3MmTNHPTsxERERANy4m4NPt8bgxI37AICmjtYYElDPwFFRdaN1cpOYmIj33nuPiQ0REanlFymx9OANhB24hgKlCgpTKaYENsbbHerDVKb12BWi56J1chMUFITTp0/Dw8NDH/EQEVEVtHj/NSzafw0A0KlxHfyvnxfq1eIfwWQYWic3vXv3xkcffYRLly7B29sbpqamGtv79u2rs+CIiKhqGN3BA/supWDciw3Q18eZHYbJoLQeCi6Vln57USKRVPolGDgUnIjo+QghsP3cHRyKu4tvB/qoExkhBJMa0hu9DgX/79BvIiKqPhLuPcDn2y7g8JW7AIAgL0cENXcEACY2VGmUa54bIiKqXgqVKvz4dzy+j7iCvEIVzEykeK9rQ3RpYm/o0IiKKVdyk5ubi0OHDiEhIQEFBQUa29577z2dBEZERJXDmYR0fLolBrHJ2QCAdg1qYfYr3qhf29LAkRGVTOvk5uzZs+jVqxcePHiA3Nxc1KxZE2lpabCwsIC9vT2TGyIiI6JUCXy06Ryu381FDQtTfN7bE6+2cuEjKKrUtJ584P3330efPn2Qnp4Oc3NznDhxArdu3YKfnx+++eYbfcRIREQVSAgBlerRWBOZVIL/9ffGa63qIuKDF/GaX10mNlTpaT1ays7ODidPnkSTJk1gZ2eH48ePo1mzZjh58iRGjBiB2NhYfcWqExwtRUTVnVIlEBl/H6nZebC3VqBN/ZqQSR8lLIkZDzF92wUE1K+FMZ04nxlVHnodLWVqaqoeDm5vb4+EhAQ0a9YMtra2uH37dvkiJiKiChF+IQkzdlxCUmaeuszJVoHPezdDclY+vt0bhwcFSkTG38eQgHqwlHPcCVU9Wl+1LVu2xKlTp9CoUSN07twZ06ZNQ1paGtauXQsvLy99xEhERDoQfiEJ49adwX9v1ydl5mHC+rPq9/5uNRD6qjcTG6qytO5zM2fOHDg5OQEAZs+ejRo1amDcuHG4e/culi9frnUAYWFhcHd3h0KhQEBAACIjI59af8GCBWjSpAnMzc3h6uqK999/H3l5eU/dh4ioulOqBGbsuFQssXmSBMDsV7zw29i2aORgXVGhEemc1mm5v7+/+t/29vYIDw8v98k3btyI4OBgLF26FAEBAViwYAGCgoIQFxcHe/vicyesX78eU6dOxcqVK9GuXTtcuXIFI0eOhEQiwfz588sdBxGRsYuMv6/xKKokAoBHbStIpewwTFWbQZdqnT9/PsaMGYNRo0bB09MTS5cuhYWFBVauXFli/WPHjqF9+/YYMmQI3N3d0aNHDwwePPiZd3uIiKq71Oyy3eEuaz2iyqxMd25atWqFiIgI1KhRAy1btnzqMMAzZ86U6cQFBQWIiopCSEiIukwqlSIwMBDHjx8vcZ927dph3bp1iIyMRJs2bXDjxg3s2rULw4YNK9M5iYiqK3trhU7rEVVmZUpu+vXrB7lcDgDo37+/Tk6clpYGpVIJBwcHjXIHB4dSh5MPGTIEaWlp6NChA4QQKCoqwrvvvotPP/201PPk5+cjPz9f/T4rK0sn8RMRVSXOdgqYSCUoUpXc60YCwNH20bBwoqquTMnN9OnTAQBKpRJdunRBixYtYGdnp8+4SnTw4EHMmTMHS5YsQUBAAK5du4bJkydj1qxZ+OKLL0rcJzQ0FDNmzKjgSImIKo9j19Mwcf3ZpyY2ADC9j6d6vhuiqkyrPjcymQw9evRAenr6c5+4du3akMlkSElJ0ShPSUmBo6Njift88cUXGDZsGEaPHg1vb2+88sormDNnDkJDQ0tdrTwkJASZmZnqF+fiIaLqQgiBn47EY9hPkbifWwAvFxvMfsULTraaj54cbRX44c1W6OnlZKBIiXRL69FSXl5euHHjBurXr/9cJzYzM4Ofnx8iIiLUj7pUKhUiIiIwceLEEvd58OCBegLBx2QyGYBHv8Qlkcvl6kdqRETVRV6hEp9uicGWs4kAgFdbumDOq95QmMrwRut6pc5QTGQMtE5u/ve//+HDDz/ErFmz4OfnB0tLzVVhtVnSIDg4GCNGjIC/vz/atGmDBQsWIDc3F6NGjQIADB8+HC4uLggNDQUA9OnTB/Pnz0fLli3Vj6W++OIL9OnTR53kEBERYCKVIDkrDzKpBJ/1aoZR7d3Vg0FkUgnaNqhl4AiJ9Efr5KZXr14AgL59+2qMmhJCQCKRQKlUlvlYgwYNwt27dzFt2jQkJyfD19cX4eHh6k7GCQkJGndqPv/8c0gkEnz++edITExEnTp10KdPH8yePVvbj0FEZNRMZFIsHtIKV1Ky8YIHExmqXrReOPPQoUNP3d65c+fnCkjfuHAmERkjIQRWH7uJW/ce4Mu+zQ0dDpHO6XXhzMqevBARVTd5hUp8ujUGW8486l/To7kD2jWobeCoiAyn3KuiPXjwAAkJCSgoKNAob9GixXMHRUREZXMn4yHGro1CTGImZFIJQl5qirZ8DEXVnNbJzd27dzFq1Cjs3r27xO3a9LkhIqLyO3HjHib8cgb3cgtQw8IUYUNaoV1D3rEh0nptqSlTpiAjIwMnT56Eubk5wsPD8fPPP6NRo0bYvn27PmIkIqL/WH8yAW/+eBL3cgvg6WSD7RM7MLEh+n9a37nZv38/tm3bBn9/f0ilUri5uaF79+6wsbFBaGgoevfurY84iYjoCfbWchSpBPr5OmPuqy1gbsbpMIge0zq5yc3Nhb29PQCgRo0auHv3Lho3bgxvb+8yL5pJRETaU6kEpP8/2V6gpwO2jG+Hlq52T13MmKg60vqxVJMmTRAXFwcA8PHxwbJly5CYmIilS5fCyYlTdxMR6UNk/H30/P4w/kl/oC5rVa8GExuiEmh952by5MlISkoC8GhBzZ49e+KXX36BmZkZVq9erev4iIiqNSEE1p64hZk7LqFIJTB/7xXMH+Rr6LCIKrUyJzcDBgzA6NGjMXToUPVfCn5+frh16xZiY2NRr1491K7NzmxERLqSV6jEF39cwKaofwAAfX2cMfsVbwNHRVT5lTm5SU9PR+/eveHs7IxRo0Zh5MiR8PDwgIWFBVq1aqXPGImIqp2kzId4d20Uzv2TCakECHmpGUZ3rM/HUERlUOY+NxEREbhx4wbefvttrFu3Do0aNULXrl2xfv165Ofn6zNGIqJq5UpKNvosOoJz/2TCzsIUa94KwJhOHkxsiMpIqw7Fbm5u+PLLL3Hjxg3s27cPzs7OGDNmDJycnDBhwgRERUXpK04iomqjXk0LONmao5mTDXZM7IAOjfjIn0gbWi+c+V/Z2dlYv349Pv30U2RmZqKoqEhXsekFF84kosoov0gJU6lUPdQ7NSsPVgoTWJiVe5UcIqOi14UznxQfH4/Vq1dj9erVyMzMRGBg4PMcjoioWkrOzMPYdVF4sXEdvN+9MQDA3kZh4KiIqi6t57nJy8vDunXr0LVrVzRq1Ahr1qzB22+/jfj4eISHh+sjRiIio3Xq5n28vOgIzt3OwJrjN5HxoODZOxHRU5X5zk1kZCRWrlyJjRs3Ii8vD6+88grCw8PRrVs3dnIjItKSEALrTiZgxvaLKFIJNHW0xvJh/rCzMDN0aERVXpmTmxdeeAE+Pj6YNWsWhg4diho1augzLiIio5VfpMS0Py5i4+nbAIDeLZzw9YAW7F9DpCNl/k06ffo057MhInpOQgiMWBmJEzfuQyoBPu7ZFGM5zJtIp8qc3DCxISJ6fhKJBK+1qovLSdlYOLglOjeuY+iQiIwO74ESEVWA+7kFqGn5qD/N6/6u6NbMQf2eiHRL69FSRERUdvlFSoRsOY+XF/6Nezn/zubOxIZIf5jcEBHpSUpWHt5YfgIbIm8jKSsPR6/fM3RIRNUCH0sREelB1K37eHfdGdzNzoeNwgSLhrRi/xqiClKm5KZly5Zl7sl/5syZ5wqIiKiqW38yAdO3X0ChUqCJgzWWDfODe21LQ4dFVG2UKbnp37+/+t95eXlYsmQJPD090bZtWwDAiRMncPHiRYwfP14vQRIRVRVrT9zCF39cAAD08nbE1wN8YCnnTXKiiqT1wpmjR4+Gk5MTZs2apVE+ffp03L59GytXrtRpgLrGhTOJSJ8yHxbilSVH8Vqruhj/YgPOX0OkI9p8f2ud3Nja2uL06dNo1KiRRvnVq1fh7++PzMxM7SOuQExuiEjX4tNy4V7LQp3I5BUqoTCVGTgqIuOizfe31qOlzM3NcfTo0WLlR48ehULBVWyJqHpZfzIBPb47hDXHb6nLmNgQGZbWD4KnTJmCcePG4cyZM2jTpg0A4OTJk1i5ciW++OILnQdIRFQZFRSp8OWOi1h/MgEAcPpWOoa3deNjKKJKQOvkZurUqfDw8MD333+PdevWAQCaNWuGVatWYeDAgToPkIiosknNysO4X84g6lY6JBLgwx5N2L+GqBLRus9NVcc+N0T0PM4kpOPdtVFIzc6HtcIEC99oiS5N7Q0dFpHR02ufGwDIyMjAjz/+iE8//RT3798H8Gh+m8TExPIcjoioSribnY8hK04gNTsfjeytsH1iByY2RJWQ1o+lzp8/j8DAQNja2uLmzZsYPXo0atasiS1btiAhIQFr1qzRR5xERAZXx1qO4O6NEXUrHd8O9IUV568hqpS0vnMTHByMkSNH4urVqxqjo3r16oXDhw/rNDgiIkNLzc7DrXu56vdjOnrgh6F+TGyIKjGtk5tTp05h7NixxcpdXFyQnJysk6CIiCqDswnp6LPoCEb/fBo5+UUAAIlEAqmUHYeJKjOtkxu5XI6srKxi5VeuXEGdOlwUjoiMw8ZTCRi07ARSsvIhAKTnFhg6JCIqI62Tm759+2LmzJkoLCwE8OivmISEBHzyySd47bXXdB4gEVFFKihS4fM/YvDJ7zEoUKrQw9MBW8e3g2tNC0OHRkRlpHVy8+233yInJwf29vZ4+PAhOnfujIYNG8La2hqzZ8/WR4xERBUiNTsPQ388gXUnEiCRAMHdG2Ppm36wVpgaOjQi0oLWyY2trS327duHHTt2YOHChZg4cSJ27dqFQ4cOwdLSslxBhIWFwd3dHQqFAgEBAYiMjCy17osvvgiJRFLs1bt373Kdm4josS+3X8Spm+mwlpvgx+H+eK9bI/avIaqCyt3dv0OHDujQocNzB7Bx40YEBwdj6dKlCAgIwIIFCxAUFIS4uDjY2xefP2LLli0oKPj32fe9e/fg4+OD119//bljIaLq7cs+zZH5sBAz+3mhQR0rQ4dDROVUrhmKIyIiEBERgdTUVKhUKo1tK1eu1OpYAQEBaN26NRYvXgwAUKlUcHV1xaRJkzB16tRn7r9gwQJMmzYNSUlJZbpzxBmKieixQqUK+2NTEdTc0dChENEz6HWG4hkzZqBHjx6IiIhAWloa0tPTNV7aKCgoQFRUFAIDA/8NSCpFYGAgjh8/XqZj/PTTT3jjjTdKTWzy8/ORlZWl8SIiupudj6ErTmLs2ihsi+bs6kTGROvHUkuXLsXq1asxbNiw5z55WloalEolHBwcNModHBwQGxv7zP0jIyNx4cIF/PTTT6XWCQ0NxYwZM547ViIyHuduZ2Ds2igkZ+XBSm4CSzNOyEdkTLS+c1NQUIB27drpIxat/fTTT/D29kabNm1KrRMSEoLMzEz16/bt2xUYIRFVNptO38bry44jOSsPHnUs8ceE9gj0dHj2jkRUZWid3IwePRrr16/Xyclr164NmUyGlJQUjfKUlBQ4Oj79GXhubi5+/fVXvP3220+tJ5fLYWNjo/EiouqnUKnC9G0X8NHm8ygoUiGwmQP+mNAeDe3ZcZjI2Gh9LzYvLw/Lly/HX3/9hRYtWsDUVHP+h/nz55f5WGZmZvDz80NERAT69+8P4FGH4oiICEycOPGp+27atAn5+fl48803tf0IRFQNnbhxDz8fvwUAmBLYCO915TBvImNVrlXBfX19AQAXLlzQ2CaRaP8fRXBwMEaMGAF/f3+0adMGCxYsQG5uLkaNGgUAGD58OFxcXBAaGqqx308//YT+/fujVq1aWp+TiKqfjo3q4P3AxvB0tkF3PoYiMmpaJzcHDhzQaQCDBg3C3bt3MW3aNCQnJ8PX1xfh4eHqTsYJCQmQSjWfnsXFxeHIkSPYu3evTmMhIuOyLToRL3jUgoONAgAwObCRgSMioopQrnluqjLOc0Nk/AqVKszeeRmrj91Ey3p2+PWdFyA3kRk6LCJ6Dtp8f5fpzs2rr76K1atXw8bGBq+++upT627ZsqXskRIR6VhaTj4m/HIGJ+PvAwA6NaoDU6nWYyeIqAorU3Jja2ur7k9ja2ur14CIiMor5p9MjF17GncyH81f8+1AH84+TFQN8bEUERmF36P+QcjWGBQUqeBR2xLLh/uhob21ocMiIh3R+WMpIqLKrKBIheWHb6CgSIVuTe3x3Ru+sFGYPntHIjJK5UpuNm/ejN9++w0JCQkaK3QDwJkzZ3QSGBFRWZmZSLFsmB92nLuDCV0acv4aompO6152CxcuxKhRo+Dg4ICzZ8+iTZs2qFWrFm7cuIGXXnpJHzESERVzITET608mqN+717bEpG6cmI+IynHnZsmSJVi+fDkGDx6M1atX4+OPP4aHhwemTZuG+/fv6yNGIiINW8/+g6m/x6BQqYJ7LQu0a1jb0CERUSWi9Z2bhIQE9cKZ5ubmyM7OBgAMGzYMGzZs0G10RERPKFKqMOvPS3h/4znkF6nwYhN7NHfhCE4i0qR1cuPo6Ki+Q1OvXj2cOHECABAfH49qNvCKiCrQ/dwCDF8ZiZ+OxAMAJnVtiB+H+8PWnB2HiUiT1o+lunbtiu3bt6Nly5YYNWoU3n//fWzevBmnT59+5gR/RETlcSExE2PXRiEx4yEszWT4dqAPeno5GTosIqqktE5uli9fDpVKBQCYMGECatWqhWPHjqFv374YO3aszgMkIjp7OwOJGQ/hXssCy4f7o7ED568hotJxEj8iqvSEEFhz/Bb6t3ThYyiiakrnk/idP3++zCdv0aJFmesSEZXkfm4B5u6+jM96ecLWwhQSiQQj2rkbOiwiqiLKlNz4+vpCIpE8s8OwRCKBUqnUSWBEVD1dvJOJd9Y86l+Tk1+EJUP9DB0SEVUxZUpu4uPj9R0HERG2RSfik9/PI6/w0fw1UwIbGzokIqqCypTcuLm56TsOIqrGipQqzAuPxYq/H/0h9WKTOvh+UEvYWrB/DRFpr1xrS8XFxWHRokW4fPkyAKBZs2aYNGkSmjRpotPgiMj4pecWYNKGszhyLQ0AMP7FBvigRxPIuIwCEZWT1pP4/f777/Dy8kJUVBR8fHzg4+ODM2fOwMvLC7///rs+YiQiIyYAxKflwsJMhiVDW+Hjnk2Z2BDRc9F6KHiDBg0wdOhQzJw5U6N8+vTpWLduHa5fv67TAHWNQ8GJKp9Ld7Igk0rQxJHz1xBRybT5/tb6zk1SUhKGDx9erPzNN99EUlKStocjomqmSKlC6K7L+O3UbXWZp7MNExsi0hmt+9y8+OKL+Pvvv9GwYUON8iNHjqBjx446C4yIjM+T/WvMTKTo1LgOHG0Vhg6LiIyM1slN37598cknnyAqKgovvPACAODEiRPYtGkTZsyYge3bt2vUJSICHj16GrvuNG7ffwhzUxm+ed2HiQ0R6YXWfW6k0rI9yaqsE/qxzw1Rxdtx7g4+2nwOeYUq1KtpgeXD/dDUkb9/RFR2Ol9+4UmPF80kIiqLubtjsfTQo4EGHRvVxqLBLWFnYWbgqIjImJVrnpvSPHjwABYWFro8JBFVcQrTR3d73+3cAB8Fcf4aItI/rUdLdevWDYmJicXKT548CV9fX13ERERV3JNPu9/r2gi/vvMCpr7E+WuIqGJondwoFAq0aNECGzduBPDoMdWXX36Jjh07olevXjoPkIiqlj/P38HAZcfxsOBRnzupVIIXPGoZOCoiqk60fiy1c+dOhIWF4a233sK2bdtw8+ZN3Lp1C3/++Sd69OihjxiJqApQqgS+2hOLZYduAAB+Pn4T73ZuYOCoiKg6KlefmwkTJuCff/7BvHnzYGJigoMHD6Jdu3a6jo2IqoiMB4/mr/n76qP1ocZ28sDoDvUNHBURVVdaP5ZKT0/Ha6+9hh9++AHLli3DwIED0aNHDyxZskQf8RFRJRebnIW+i4/i76tpUJhKsXBwS4T0agYTmdb/vRAR6YTWd268vLxQv359nD17FvXr18eYMWOwceNGjB8/Hjt37sTOnTv1EScRVUKHrtzFu2uj8LBQibo1zLF8mD88nTl/DREZltZ/Wr377rs4fPgw6tf/95bzoEGDcO7cORQUFOg0OCKq3BraW8HcTIYODWtjx8QOTGyIqFLQeobiqo4zFBM9n4IiFcxM/v276MbdHNSracHHUESkV3pZFfyrr77Cw4cP1e+PHj2K/Px89fvs7GyMHz++HOESUVURl5yNoAWHse9SirrMo44VExsiqlTKfOdGJpMhKSkJ9vb2AAAbGxtER0fDw8MDAJCSkgJnZ+dKuZ7Uk3jnhqh8dsck4YNN5/CgQImmjtbY9V5HSDkpHxFVEL2sLfXfHKiaPc0iqraUKoFv98ZhycFH60O1a1ALi4e0YmJDRJWWTteWIiLjkvmgEJM3nsXBuLsAgNEd6mPqS035GIqIKjWD/w8VFhYGd3d3KBQKBAQEIDIy8qn1MzIyMGHCBDg5OUEul6Nx48bYtWtXBUVLVH1k5RWiX9gRHIy7C7mJFAsG+eLzlz2Z2BBRpafVnZsff/wRVlZWAICioiKsXr0atWvXBvCoQ7G2Nm7ciODgYCxduhQBAQFYsGABgoKCEBcXp+7b86SCggJ0794d9vb22Lx5M1xcXHDr1i3Y2dlpfW4iejobhSk6N66DwsupWDbMD14utoYOiYioTMrcodjd3R0SybOfscfHx5f55AEBAWjdujUWL14M4NEinK6urpg0aRKmTp1arP7SpUvx9ddfIzY2FqampmU+z5PYoZiodEqVwIOCIlgrHv1+FSpVyM4rQk1LMwNHRkTVnTbf3wab56agoAAWFhbYvHkz+vfvry4fMWIEMjIysG3btmL79OrVCzVr1oSFhQW2bduGOnXqYMiQIfjkk08gk8lKPE9+fr7GkPWsrCy4uroyuSH6j8yHhZjy61nkFaqw5u02MOXjJyKqRPQyz42upaWlQalUwsHBQaPcwcEBycnJJe5z48YNbN68GUqlErt27cIXX3yBb7/9Fv/73/9KPU9oaChsbW3VL1dXV51+DiJjcDUlG/3DjuJA3F2cSUjHxTtZhg6JiKjcqtSfZiqVCvb29li+fDn8/PwwaNAgfPbZZ1i6dGmp+4SEhCAzM1P9un37dgVGTFT5hV9IRv+wo4hPy4WLnTl+H9cOvq52hg6LiKjcDDYUvHbt2pDJZEhJSdEoT0lJgaOjY4n7ODk5wdTUVOMRVLNmzZCcnIyCggKYmRXvFyCXyyGXy3UbPJERUKkEvvvrChbtvwYAeMGjJsKGtEItK/6+EFHVZrA7N2ZmZvDz80NERIS6TKVSISIiAm3bti1xn/bt2+PatWtQqVTqsitXrsDJyanExIaISjdjx0V1YvNW+/pY93YAExsiMgoGfSwVHByMFStW4Oeff8bly5cxbtw45ObmYtSoUQCA4cOHIyQkRF1/3LhxuH//PiZPnowrV65g586dmDNnDiZMmGCoj0BUZb35ghtqWZph/kAfTOvD+WuIyHiU67HU9evXsWrVKly/fh3ff/897O3tsXv3btSrVw/Nmzcv83EGDRqEu3fvYtq0aUhOToavry/Cw8PVnYwTEhIglf77H66rqyv27NmD999/Hy1atICLiwsmT56MTz75pDwfg6ja+Sf9AerWsAAANHKwxt+fdIGFGScqJyLjovVQ8EOHDuGll15C+/btcfjwYVy+fBkeHh6YO3cuTp8+jc2bN+srVp3gPDdUHalUAgv+uoIfDl3HurcDEOBRy9AhERFpRa9DwadOnYr//e9/2Ldvn0Y/l65du+LEiRPaR0tEepWVV4gxa05j4f5rKFQKHL9xz9AhERHpldb3o2NiYrB+/fpi5fb29khLS9NJUESkG9dSc/DO2tO4cTcXZiZSzH3VG6+2qmvosIiI9Err5MbOzg5JSUmoX7++RvnZs2fh4uKis8CI6Pnsu5SC9zdGIye/CM62Ciwb5g/vulwfioiMn9aPpd544w188sknSE5OhkQigUqlwtGjR/Hhhx9i+PDh+oiRiLQUdes+xqw5jZz8IgTUr4ntkzowsSGiakPrOzePh167urpCqVTC09MTSqUSQ4YMweeff66PGIlIS63q1UAfH2fUsjTDZ72bcZ0oIqpWyr1wZkJCAi5cuICcnBy0bNkSjRo10nVsesHRUmSsbtzNgb2NAlbyR3+zKFUCMqnEwFEREemGNt/fWt+5OXLkCDp06IB69eqhXr165Q6SiHTncf+aDg1r44c3W0EikTCxIaJqS+t71V27dkX9+vXx6aef4tKlS/qIiYjK6PH8NY/719x/UIDcAqWhwyIiMiitk5s7d+7ggw8+wKFDh+Dl5QVfX198/fXX+Oeff/QRHxGVIjuvEGPXRWHBX1cBACPbueOX0QHqx1JERNVVufvcAEB8fDzWr1+PDRs2IDY2Fp06dcL+/ft1GZ/Osc8NGYPrd3PwzprTuP7/89fM7u+F1/1dDR0WEZHeaPP9/VzJDQAolUrs3r0bX3zxBc6fPw+lsnLfEmdyQ1WJUiUQGX8fqdl5sLdWoE39mpAA6LHgMK6l5sDRRoFlw/zg42pn6FCJiPRKrx2KHzt69Ch++eUXbN68GXl5eejXrx9CQ0PLezgi+o/wC0mYseMSkjLz1GVOtgpM7+OJea+1wHf7ruC7Qb6oYy03YJRERJWP1nduQkJC8Ouvv+LOnTvo3r07hg4din79+sHCwkJfMeoU79xQVRB+IQnj1p3Bf385H49/+uHNVghq7giJhCOiiKh60Oudm8OHD+Ojjz7CwIEDUbt27XIHSUQlU6oEZuy4VCyxAQCBRwnOjB2X0N3TETLmNkRExWid3Bw9elQfcRDR/4uMv6/xKOq/BICkzDxExt9H2wa1Ki4wIqIqokzJzfbt2/HSSy/B1NQU27dvf2rdvn376iQwouoqNbv0xKY89YiIqpsyJTf9+/dHcnIy7O3t0b9//1LrSSSSSj9aiqiys1GYlqmevbVCz5EQEVVNZUpuVCpVif8mIt27mpr91O0SAI62j4aFExFRcVrPULxmzRrk5+cXKy8oKMCaNWt0EhRRdfZ2Bw8E/H/i8t/+wo/fT+/jybWjiIhKofVQcJlMhqSkJNjb22uU37t3D/b29pX+sRSHglNlI4TAH9GJ6OXtBLmJTF3+tHlueno5GSJUIiKD0etQcCFEiXNr/PPPP7C1tdX2cETVWl6hEiFbYrD1bCIi49MR+qq3eltPLyd093QsNkMx79gQET1dmZObli1bQiKRQCKRoFu3bjAx+XdXpVKJ+Ph49OzZUy9BEhmjxIyHGLv2NC4kZkEmlaCxg1WxPx5kUgmHexMRaanMyc3jUVLR0dEICgqClZWVepuZmRnc3d3x2muv6TxAImN08sY9jP/lDO7lFqCGhSnChrZCuwacFJOISBfKnNxMnz4dAODu7o5BgwZBoeAwVCJtCSGw7sQtzNhxCUUqAU8nGywb5gfXmlVj+RIioqpA6z43I0aM0EccRNVCWk4Bvt4ThyKVQB8fZ3z1WguYm8mevSMREZWZ1smNUqnEd999h99++w0JCQkoKCjQ2H7//n2dBUdkbOpYy7FwcEvEJmdjbCcPLnxJRKQHWs9zM2PGDMyfPx+DBg1CZmYmgoOD8eqrr0IqleLLL7/UQ4hEVdvZhHQcu5amfv9iE3u827kBExsiIj3ROrn55ZdfsGLFCnzwwQcwMTHB4MGD8eOPP2LatGk4ceKEPmIkqrJ+O30bg5adwLhfziDh3gNDh0NEVC1ondwkJyfD2/vRXBxWVlbIzMwEALz88svYuXOnbqMjqqIKlSpM33YBH28+jwKlCi941ERNKzNDh0VEVC1ondzUrVsXSUlJAIAGDRpg7969AIBTp05BLpfrNjqiKigtJx9DfzyJn4/fAgAEd2+MH4b6wUqudRc3IiIqB63/t33llVcQERGBgIAATJo0CW+++SZ++uknJCQk4P3339dHjERVRsw/mRi79jTuZObBSm6C7wb5orung6HDIiKqVrRObubOnav+96BBg1CvXj0cP34cjRo1Qp8+fXQaHFFVs+FUAu5k5qF+bUusGO6HhvbWhg6JiKja0XrhzKqOC2eSPuUVKvHdX1cw/sWGsDU3NXQ4RERGQ+cLZ27fvr3MJ+/bt2+Z6xJVdRkPCrD62E1M6toIMqkEClMZQl5qZuiwiIiqtTIlN4/XlXoWiUQCpVL5PPEQVRmxyVl4Z00UEu4/gEolENyjiaFDIiIilDG5UalU+o6DqErZHZOEDzadw4MCJVxrmuMlbydDh0RERP+PY1OJtKBSCczfdwWLD1wDALRvWAuLB7dCDUvOYUNEVFlondzMnDnzqdunTZtW7mCIKrOsvEK8/2s0ImJTAQCjO9TH1JeawkSm9XRRRESkR1onN1u3btV4X1hYiPj4eJiYmKBBgwblSm7CwsLw9ddfIzk5GT4+Pli0aBHatGlTYt3Vq1dj1KhRGmVyuRx5eXlan5dIG//cf4ij19MgN5Fi7mveeKVlXUOHREREJdA6uTl79myxsqysLIwcORKvvPKK1gFs3LgRwcHBWLp0KQICArBgwQIEBQUhLi4O9vb2Je5jY2ODuLg49XsuQEgVwdPZBgsGtYSLnTm869oaOhwiIiqFTu6n29jYYMaMGfjiiy+03nf+/PkYM2YMRo0aBU9PTyxduhQWFhZYuXJlqftIJBI4OjqqXw4OnAGWdE+lEgg7cA3nbmeoy3p6OTKxISKq5HTWWSAzM1O9iGZZFRQUICoqCoGBgf8GJJUiMDAQx48fL3W/nJwcuLm5wdXVFf369cPFixdLrZufn4+srCyNF9Gz5OYXYfwvZ/D1njiMXRuF7LxCQ4dERERlpPVjqYULF2q8F0IgKSkJa9euxUsvvaTVsdLS0qBUKovdeXFwcEBsbGyJ+zRp0gQrV65EixYtkJmZiW+++Qbt2rXDxYsXUbdu8T4QoaGhmDFjhlZxUfV2614u3lkThbiUbJjKJJgS2AjWCs42TERUVWi9/EL9+vU13kulUtSpUwddu3ZFSEgIrK3LvpbOnTt34OLigmPHjqFt27bq8o8//hiHDh3CyZMnn3mMwsJCNGvWDIMHD8asWbOKbc/Pz0d+fr76fVZWFlxdXbn8ApXo8JW7mLThLDIfFsLeWo4f3vSDn1sNQ4dFRFTt6Xz5hSfFx8eXO7D/ql27NmQyGVJSUjTKU1JS4OjoWKZjmJqaomXLlrh27VqJ2+VyOeRy+XPHSsZNCIEVf9/A3N2xUAnA19UOy4b5wcFGYejQiIhISwadoMPMzAx+fn6IiIhQl6lUKkRERGjcyXkapVKJmJgYODlxhlgqPyGAyPh0qAQw0L8uNo59gYkNEVEVpfWdm7y8PCxatAgHDhxAampqsaUZzpw5o9XxgoODMWLECPj7+6NNmzZYsGABcnNz1XPZDB8+HC4uLggNDQXwaBLBF154AQ0bNkRGRga+/vpr3Lp1C6NHj9b2oxCpSaUSfDfIB3svpuDVVi6cXoCIqArTOrl5++23sXfvXgwYMABt2rR57i+BQYMG4e7du5g2bRqSk5Ph6+uL8PBwdSfjhIQESKX/3mBKT0/HmDFjkJycjBo1asDPzw/Hjh2Dp6fnc8VB1c+JG/ew52Iypr3sCYlEAmuFKV7z48R8RERVndYdim1tbbFr1y60b99eXzHplTYdksg4CSGw5vgtzPrzEopUAt+87oMBTGqIiCo1vXYodnFx0WpEFFFlkl+kxBd/XMBvp/8BAPT1cUZvruhNRGRUtO5Q/O233+KTTz7BrVu39BEPkd6kZOVh0LIT+O30P5BKgM96NcP3b/jC3Exm6NCIiEiHtL5z4+/vj7y8PHh4eMDCwgKmppqTm92/f19nwRHpypmEdIxdG4W72fmwNTfFosEt0alxHUOHRUREeqB1cjN48GAkJiZizpw5cHBw4KgSqhLyCpW4n1uAJg7WWD7cD261LA0dEhER6YnWHYotLCxw/Phx+Pj46CsmvWKH4uprf2wKAurXgqVc65yeiIgMTJvvb6373DRt2hQPHz4sd3BEFeFudj7eXn0K11Jz1GVdmzowsSEiqga0Tm7mzp2LDz74AAcPHsS9e/e44jZVOjH/ZKLv4iOIiE3FB79FQ8ubk0REVMVp/Wdsz549AQDdunXTKBdCQCKRQKlU6iYyonLYcuYfhGyJQX6RCh51LPHtQF/2CyMiqma0Tm4OHDigjziInkuRUoXQ3bH46cijhV27NrXHgjd8YaMwfcaeRERkbLRObjp37qyPOIjKLSuvEOPWReHotXsAgIldGiK4e2NIpbxjQ0RUHWmd3Bw+fPip2zt16lTuYIjKQ2EiQ2GRgIWZDN+87oNenHGYiKha03oo+JOLWKoP8kSfhsre54ZDwY3H435eAJCWk4+0nHw0deTPlIjIGOl1KHh6errGKzU1FeHh4WjdujX27t1b7qCJykqpEvh6Tyz+t/Oyuqy2lZyJDRERASjHYylbW9tiZd27d4eZmRmCg4MRFRWlk8CISpL5sBBTfj2LA3F3AQD9fV3gXbf4NUlERNWXzmY0c3BwQFxcnK4OR1TMtdRsvLMmCjfSciE3keKrAS2Y2BARUTFaJzfnz5/XeC+EQFJSEubOnQtfX19dxUWkYd+lFLy/MRo5+UVwsTPHsmF+8HJhYkNERMVpndz4+j6aFO2//ZBfeOEFrFy5UmeBET227NB1hO6OBQAE1K+JsKGtUNtKbuCoiIiostI6uYmPj9d4L5VKUadOHSgUCp0FRfSkejUtAAAj2rrh85c9YSrTuh88ERFVI1oPBa/qOBS8alCqBGRPTMJ3ITGTj6GIiKoxvQwF379/Pzw9PUtcHDMzMxPNmzfH33//rX20RP9x6Mpd9PjuEJIy/119nokNERGVVZmTmwULFmDMmDElZku2trYYO3Ys5s+fr9PgqHoRQmDpoesYtSoS1+/mYtH+a4YOiYiIqqAyJzfnzp1Trwhekh49enCOGyq3hwVKvPdrNObujoVKAG+0dsX0Pp6GDouIiKqgMncoTklJgalp6Sssm5iY4O7duzoJiqqX2/cfYOzaKFxKyoKJVILpfTzx5gtuGst6EBERlVWZkxsXFxdcuHABDRs2LHH7+fPn4eTEBQtJO5fuZOHNn07ifm4BalmaYcnQVgjwqGXosIiIqAor82OpXr164YsvvkBeXl6xbQ8fPsT06dPx8ssv6zQ4Mn7utS1gby2Hl4sNdkzqwMSGiIieW5mHgqekpKBVq1aQyWSYOHEimjRpAgCIjY1FWFgYlEolzpw5AwcHB70G/Lw4FNzw8ouUMJNJ1Y+dUrLyYGtuCoWpzMCRERFRZaXN93eZH0s5ODjg2LFjGDduHEJCQtQzFEskEgQFBSEsLKzSJzZkeEmZD/Hu2ij0aO6ICV0ePeJ0sOEEkEREpDtazVDs5uaGXbt2IT09HdeuXYMQAo0aNUKNGjX0FR8ZkdM37+PddWeQlpOP2+kP8eYLbrA1L72TOhERUXmUa1XwGjVqoHXr1rqOhYzYLydv4cvtF1GoFGjqaI3lw/yZ2BARkV6UK7khKquCIhW+3HER608mAAB6ezvh69dbwMKMlx4REekHv2FIb1QqgZGrInHs+j1IJMCHPZpg/IsNOH8NERHpFZMb0hupVIKXWzgjJjETC99oiS5N7Q0dEhERVQNMbkjnsvIKYaN41J9mSEA9dPd0QB1ruYGjIiKi6qLMk/gRPUuRUoUZOy6i98K/kZ5boC5nYkNERBWJyQ3pxP3cAgxfGYlVR2/i9v2HOBCXauiQiIiomuJjKXpul+5k4Z21p/FP+kNYmMkwf6APenpxnTEiIjIMJjf0XHacu4OPNp9DXqEKbrUssHyYP5o4Whs6LCIiqsYqxWOpsLAwuLu7Q6FQICAgAJGRkWXa79dff4VEIkH//v31GyCVaNPp25i04SzyClXo1LgOtk/owMSGiIgMzuDJzcaNGxEcHIzp06fjzJkz8PHxQVBQEFJTn95n4+bNm/jwww/RsWPHCoqU/qu7pwPq1bTAu50bYNXI1rC14IzDRERkeGVeFVxfAgIC0Lp1ayxevBgAoFKp4OrqikmTJmHq1Kkl7qNUKtGpUye89dZb+Pvvv5GRkYE//vijTOfjquDPJzUrD/ZPLHSZk18EKzmfbhIRkX5p8/1t0Ds3BQUFiIqKQmBgoLpMKpUiMDAQx48fL3W/mTNnwt7eHm+//fYzz5Gfn4+srCyNF5XPnovJ6PLNQfVSCgCY2BARUaVj0OQmLS0NSqUSDg4OGuUODg5ITk4ucZ8jR47gp59+wooVK8p0jtDQUNja2qpfrq6uzx13daNSCXy37wrGro1CboESuy8kwcA3/IiIiEpl8D432sjOzsawYcOwYsUK1K5du0z7hISEIDMzU/26ffu2nqM0Ltl5hXhnbRS+j7gKABjZzh0rR7bm+lBERFRpGfSZQu3atSGTyZCSkqJRnpKSAkdHx2L1r1+/jps3b6JPnz7qMpVKBQAwMTFBXFwcGjRooLGPXC6HXM4Zcsvjxt0cvLM2CtdSc2BmIsXs/l543Z93voiIqHIz6J0bMzMz+Pn5ISIiQl2mUqkQERGBtm3bFqvftGlTxMTEIDo6Wv3q27cvunTpgujoaD5y0qGMBwV49YdjuJaaAwcbOX4b25aJDRERVQkG7w0aHByMESNGwN/fH23atMGCBQuQm5uLUaNGAQCGDx8OFxcXhIaGQqFQwMvLS2N/Ozs7AChWTs/HzsIMYzp6YH9sKn54sxXsrRXP3omIiKgSMHhyM2jQINy9exfTpk1DcnIyfH19ER4eru5knJCQAKm0SnUNqrIeFBQh62ERHG0fJTLjX2yAMR09YGbC9icioqrD4PPcVDTOc1Oy2/cfYMya0wCALePbwcLM4HkvERGRWpWZ54Yqh2PX0tB38RHEJmcjLScft+8/NHRIRERE5cY/z6sxIQRWHr2JObsuQ6kSaFHXFsuG+cHJ1tzQoREREZUbk5tqKq9QiU+3xmDLmUQAwKutXDDnFW8oTGUGjoyIiOj5MLmppr7cfhFbziRCJpXgs17NMKq9OyfmIyIio8DkppqaHNgIZxLS8WWf5mjXsGyzPRMREVUFTG6qkXO3M+DjagcAcLI1R/jkTpBKebeGiIiMC0dLVQP5RUqEbIlBv7Cj2B2TpC5nYkNERMaId26MXGpWHsb9cgZRt9IhkQB3MvMMHRIREZFeMbkxYtG3MzB27WmkZOXDWmGChYNboksTe0OHRUREpFdMbozUptO38dnWCyhQqtDQ3gorhvujfm1LQ4dFRESkd0xujNC52xn4aPN5AEB3Twd8N8gXVnL+qImIqHrgN54R8nG1w5iO9WEpN8F7XRux4zAREVUrTG6MxMU7mbC3VqCOtRwA8GmvZpyUj4iIqiUOBTcC26IT8doPxzDhlzMoKFIBABMbIiKqtnjnpgpTqgS+Co/FssM3AAAWchnyi5QwM2HOSkRE1ReTmyoq40EBJm04i7+vpgEAxr3YAB/2aAIZ+9cQEVE1x+SmCopLzsY7a0/j1r0HMDeV4evXW+DlFs6GDouIiKhSYHJTxQgh8NHmc7h17wHq1jDH8mH+8HS2MXRYRERElQY7Z1QxEokE3w3yRVBzB2yf2IGJDRER0X8wuakCsvMK8delFPX7BnWssGyYP2pamhkwKiIiosqJyU0ld/1uDvqHHcXYdVE4di3N0OEQERFVeuxzU4ntj03B5A3RyM4vgqONApZcQoGIiOiZ+G1ZCQkhsOTgdXyzNw5CAP5uNfDDm37q2YeJiIiodExuKpnc/CJ8tPkcdsUkAwCGBtTD9D7NOTEfERFRGTG5qWR2xSRhV0wyTGUSzOjrhSEB9QwdEhERUZXC5KaSGeBXF7HJ2XjJyxH+7jUNHQ4REVGVw2cdBiaEwK+RCcjOKwTwaB6bL172ZGJDRERUTkxuDCivUIn3N0Zj6pYYvL8xGiqVMHRIREREVR4fSxlIYsZDjF17GhcSsyCTStChYW1IuOYlERHRc2NyYwAnb9zD+F/O4F5uAWpYmCJsaCu0a1Db0GEREREZBSY3FUgIgbUnbmHmjksoUgl4Otlg2TA/uNa0MHRoRERERoPJTQXKzi/CkgPXUaQS6OPjjK9eawFzM5mhwyIiIjIqTG4qkI3CFMuG+eHEjXt4p5MHJOxkQ0REpHNMbvTsTEI6kjPz0MvbCQDg42oHH1c7wwZFRERkxJjc6IhSJRAZfx+p2Xmwt1agTf2a+D3qH3z+xwVIJIBbLQs0d7Y1dJhERERGj8mNDoRfSMKMHZeQlJmnLrMwk+FBgRIAENTcAW61LA0VHhERUbXC5OY5hV9Iwrh1Z/Df6fceJzZ9WzhhwRstIZWyfw0REVFFqBQzFIeFhcHd3R0KhQIBAQGIjIwste6WLVvg7+8POzs7WFpawtfXF2vXrq3AaP+lVAnM2HGpWGLzpFO30p+6nYiIiHTL4MnNxo0bERwcjOnTp+PMmTPw8fFBUFAQUlNTS6xfs2ZNfPbZZzh+/DjOnz+PUaNGYdSoUdizZ08FRw5Ext/XeBRVkqTMPETG36+giIiIiMjgyc38+fMxZswYjBo1Cp6enli6dCksLCywcuXKEuu/+OKLeOWVV9CsWTM0aNAAkydPRosWLXDkyJEKjhxIzX56YqNtPSIiInp+Bk1uCgoKEBUVhcDAQHWZVCpFYGAgjh8//sz9hRCIiIhAXFwcOnXqpM9QS2RvrdBpPSIiInp+Bu1QnJaWBqVSCQcHB41yBwcHxMbGlrpfZmYmXFxckJ+fD5lMhiVLlqB79+4l1s3Pz0d+fr76fVZWlm6CB9Cmfk042SqQnJlXYr8aCQBH20fDwomIiKhiGPyxVHlYW1sjOjoap06dwuzZsxEcHIyDBw+WWDc0NBS2trbql6urq87ikEklmN7HE8CjROZJj99P7+MJGUdKERERVRiDJje1a9eGTCZDSkqKRnlKSgocHR1L3U8qlaJhw4bw9fXFBx98gAEDBiA0NLTEuiEhIcjMzFS/bt++rdPP0NPLCT+82QqOtpqPnhxtFfjhzVbo6eWk0/MRERHR0xn0sZSZmRn8/PwQERGB/v37AwBUKhUiIiIwceLEMh9HpVJpPHp6klwuh1wu10W4perp5YTuno7FZijmHRsiIqKKZ/BJ/IKDgzFixAj4+/ujTZs2WLBgAXJzczFq1CgAwPDhw+Hi4qK+MxMaGgp/f380aNAA+fn52LVrF9auXYsffvjBkB8DMqkEbRvUMmgMREREVAmSm0GDBuHu3buYNm0akpOT4evri/DwcHUn44SEBEil/z49y83Nxfjx4/HPP//A3NwcTZs2xbp16zBo0CBDfQQiIiKqRCRCiGo1gW5WVhZsbW2RmZkJGxsbQ4dDREREZaDN93eVHC1FREREVBomN0RERGRUmNwQERGRUWFyQ0REREaFyQ0REREZFSY3REREZFSY3BAREZFRMfgkfhXt8bQ+ulwdnIiIiPTr8fd2Wabnq3bJTXZ2NgDodHVwIiIiqhjZ2dmwtbV9ap1qN0OxSqXCnTt3YG1tDYlEtwtbZmVlwdXVFbdv3+bsx8/Atio7tlXZsa3Kjm2lHbZX2emrrYQQyM7OhrOzs8ayTCWpdndupFIp6tatq9dz2NjY8OIvI7ZV2bGtyo5tVXZsK+2wvcpOH231rDs2j7FDMRERERkVJjdERERkVJjc6JBcLsf06dMhl8sNHUqlx7YqO7ZV2bGtyo5tpR22V9lVhraqdh2KiYiIyLjxzg0REREZFSY3REREZFSY3BAREZFRYXJDRERERoXJTRkdPnwYffr0gbOzMyQSCf74449n7nPw4EG0atUKcrkcDRs2xOrVq/UeZ2WhbXsdPHgQEomk2Cs5ObliAjaQ0NBQtG7dGtbW1rC3t0f//v0RFxf3zP02bdqEpk2bQqFQwNvbG7t27aqAaA2rPG21evXqYteUQqGooIgN64cffkCLFi3UE6m1bdsWu3fvfuo+1fG6ArRvq+p8XT1p7ty5kEgkmDJlylPrGeK6YnJTRrm5ufDx8UFYWFiZ6sfHx6N3797o0qULoqOjMWXKFIwePRp79uzRc6SVg7bt9VhcXBySkpLUL3t7ez1FWDkcOnQIEyZMwIkTJ7Bv3z4UFhaiR48eyM3NLXWfY8eOYfDgwXj77bdx9uxZ9O/fH/3798eFCxcqMPKKV562Ah7NkvrkNXXr1q0Kitiw6tati7lz5yIqKgqnT59G165d0a9fP1y8eLHE+tX1ugK0byug+l5Xj506dQrLli1DixYtnlrPYNeVIK0BEFu3bn1qnY8//lg0b95co2zQoEEiKChIj5FVTmVprwMHDggAIj09vUJiqqxSU1MFAHHo0KFS6wwcOFD07t1boywgIECMHTtW3+FVKmVpq1WrVglbW9uKC6qSq1Gjhvjxxx9L3MbrStPT2qq6X1fZ2dmiUaNGYt++faJz585i8uTJpdY11HXFOzd6cvz4cQQGBmqUBQUF4fjx4waKqGrw9fWFk5MTunfvjqNHjxo6nAqXmZkJAKhZs2apdXhtPVKWtgKAnJwcuLm5wdXV9Zl/jRsrpVKJX3/9Fbm5uWjbtm2JdXhdPVKWtgKq93U1YcIE9O7du9j1UhJDXVfVbuHMipKcnAwHBweNMgcHB2RlZeHhw4cwNzc3UGSVk5OTE5YuXQp/f3/k5+fjxx9/xIsvvoiTJ0+iVatWhg6vQqhUKkyZMgXt27eHl5dXqfVKu7aMvX/Sk8raVk2aNMHKlSvRokULZGZm4ptvvkG7du1w8eJFvS+gWxnExMSgbdu2yMvLg5WVFbZu3QpPT88S61b360qbtqrO19Wvv/6KM2fO4NSpU2Wqb6jriskNVQpNmjRBkyZN1O/btWuH69ev47vvvsPatWsNGFnFmTBhAi5cuIAjR44YOpRKr6xt1bZtW42/vtu1a4dmzZph2bJlmDVrlr7DNLgmTZogOjoamZmZ2Lx5M0aMGIFDhw6V+qVdnWnTVtX1urp9+zYmT56Mffv2VfoO1Exu9MTR0REpKSkaZSkpKbCxseFdmzJq06ZNtfminzhxIv78808cPnz4mX/5lXZtOTo66jPESkObtvovU1NTtGzZEteuXdNTdJWLmZkZGjZsCADw8/PDqVOn8P3332PZsmXF6lb360qbtvqv6nJdRUVFITU1VeNuulKpxOHDh7F48WLk5+dDJpNp7GOo64p9bvSkbdu2iIiI0Cjbt2/fU5/hkqbo6Gg4OTkZOgy9EkJg4sSJ2Lp1K/bv34/69es/c5/qem2Vp63+S6lUIiYmxuivq9KoVCrk5+eXuK26XleleVpb/Vd1ua66deuGmJgYREdHq1/+/v4YOnQooqOjiyU2gAGvK712VzYi2dnZ4uzZs+Ls2bMCgJg/f744e/asuHXrlhBCiKlTp4phw4ap69+4cUNYWFiIjz76SFy+fFmEhYUJmUwmwsPDDfURKpS27fXdd9+JP/74Q1y9elXExMSIyZMnC6lUKv766y9DfYQKMW7cOGFraysOHjwokpKS1K8HDx6o6wwbNkxMnTpV/f7o0aPCxMREfPPNN+Ly5cti+vTpwtTUVMTExBjiI1SY8rTVjBkzxJ49e8T169dFVFSUeOONN4RCoRAXL140xEeoUFOnThWHDh0S8fHx4vz582Lq1KlCIpGIvXv3CiF4XT1J27aqztfVf/13tFRlua6Y3JTR46HK/32NGDFCCCHEiBEjROfOnYvt4+vrK8zMzISHh4dYtWpVhcdtKNq217x580SDBg2EQqEQNWvWFC+++KLYv3+/YYKvQCW1EQCNa6Vz587qdnvst99+E40bNxZmZmaiefPmYufOnRUbuAGUp62mTJki6tWrJ8zMzISDg4Po1auXOHPmTMUHbwBvvfWWcHNzE2ZmZqJOnTqiW7du6i9rIXhdPUnbtqrO19V//Te5qSzXlUQIIfR7b4iIiIio4rDPDRERERkVJjdERERkVJjcEBERkVFhckNERERGhckNERERGRUmN0RERGRUmNwQERGRUWFyQ0QAgJs3b0IikSA6OtrQoajFxsbihRdegEKhgK+vr6HDIaIqgskNUSUxcuRISCQSzJ07V6P8jz/+gEQiMVBUhjV9+nRYWloiLi6u2Po0T0pOTsakSZPg4eEBuVwOV1dX9OnT56n7VEcjR45E//79DR0Gkd4xuSGqRBQKBebNm4f09HRDh6IzBQUF5d73+vXr6NChA9zc3FCrVq0S69y8eRN+fn7Yv38/vv76a8TExCA8PBxdunTBhAkTyn1uIqq6mNwQVSKBgYFwdHREaGhoqXW+/PLLYo9oFixYAHd3d/X7x3+hz5kzBw4ODrCzs8PMmTNRVFSEjz76CDVr1kTdunWxatWqYsePjY1Fu3btoFAo4OXlhUOHDmlsv3DhAl566SVYWVnBwcEBw4YNQ1pamnr7iy++iIkTJ2LKlCmoXbs2goKCSvwcKpUKM2fORN26dSGXy+Hr64vw8HD1dolEgqioKMycORMSiQRffvlliccZP348JBIJIiMj8dprr6Fx48Zo3rw5goODceLECXW9hIQE9OvXD1ZWVrCxscHAgQORkpJSrF1XrlyJevXqwcrKCuPHj4dSqcRXX30FR0dH2NvbY/bs2Rrnl0gk+OGHH/DSSy/B3NwcHh4e2Lx5s0admJgYdO3aFebm5qhVqxbeeecd5OTkFPt5ffPNN3ByckKtWrUwYcIEFBYWquvk5+fjww8/hIuLCywtLREQEICDBw+qt69evRp2dnbYs2cPmjVrBisrK/Ts2RNJSUnqz/fzzz9j27ZtkEgkkEgkOHjwIAoKCjBx4kQ4OTlBoVDAzc3tqdcfUZWg99WriKhMRowYIfr16ye2bNkiFAqFuH37thBCiK1bt4onf1WnT58ufHx8NPb97rvvhJubm8axrK2txYQJE0RsbKz46aefBAARFBQkZs+eLa5cuSJmzZolTE1N1eeJj48XAETdunXF5s2bxaVLl8To0aOFtbW1SEtLE0IIkZ6eLurUqSNCQkLE5cuXxZkzZ0T37t1Fly5d1Ofu3LmzsLKyEh999JGIjY0VsbGxJX7e+fPnCxsbG7FhwwYRGxsrPv74Y2FqaiquXLkihBAiKSlJNG/eXHzwwQciKSlJZGdnFzvGvXv3hEQiEXPmzHlq2yqVSuHr6ys6dOggTp8+LU6cOCH8/Pw0Fm+dPn26sLKyEgMGDBAXL14U27dvF2ZmZiIoKEhMmjRJxMbGipUrVwoA4sSJE+r9AIhatWqJFStWiLi4OPH5558LmUwmLl26JIQQIicnRzg5OYlXX31VxMTEiIiICFG/fn2NxQVHjBghbGxsxLvvvisuX74sduzYISwsLMTy5cvVdUaPHi3atWsnDh8+LK5duya+/vprIZfL1e21atUqYWpqKgIDA8WpU6dEVFSUaNasmRgyZIgQQojs7GwxcOBA0bNnT/WK6vn5+eLrr78Wrq6u4vDhw+LmzZvi77//FuvXr39qexJVdkxuiCqJx8mNEEK88MIL4q233hJClD+5cXNzE0qlUl3WpEkT0bFjR/X7oqIiYWlpKTZs2CCE+De5mTt3rrpOYWGhqFu3rpg3b54QQohZs2aJHj16aJz79u3bAoCIi4sTQjxKblq2bPnMz+vs7Cxmz56tUda6dWsxfvx49XsfHx8xffr0Uo9x8uRJAUBs2bLlqefau3evkMlkIiEhQV128eJFAUBERkYKIR61q4WFhcjKylLXCQoKEu7u7sXaMTQ0VP0egHj33Xc1zhcQECDGjRsnhBBi+fLlokaNGiInJ0e9fefOnUIqlYrk5GQhxL8/r6KiInWd119/XQwaNEgIIcStW7eETCYTiYmJGufp1q2bCAkJEUI8Sm4AiGvXrqm3h4WFCQcHB/X7J6+xxyZNmiS6du0qVCpVqe1HVNXwsRRRJTRv3jz8/PPPuHz5crmP0bx5c0il//6KOzg4wNvbW/1eJpOhVq1aSE1N1divbdu26n+bmJjA399fHce5c+dw4MABWFlZqV9NmzYF8Kh/zGN+fn5PjS0rKwt37txB+/btNcrbt2+v1WcWQpSp3uXLl+Hq6gpXV1d1maenJ+zs7DTO5+7uDmtra/V7BwcHeHp6FmvHp7XZ4/ePj3v58mX4+PjA0tJSvb19+/ZQqVSIi4tTlzVv3hwymUz93snJSX2emJgYKJVKNG7cWKPtDx06pNHuFhYWaNCgQYnHKM3IkSMRHR2NJk2a4L333sPevXufWp+oKjAxdABEVFynTp0QFBSEkJAQjBw5UmObVCot9qX+ZN+Mx0xNTTXeSySSEstUKlWZ48rJyUGfPn0wb968YtucnJzU/37yi1yfGjVqBIlEgtjYWJ0cTx9t9jznfnyenJwcyGQyREVFaSRAAGBlZfXUYzwrAWzVqhXi4+Oxe/du/PXXXxg4cCACAwOL9Rsiqkp454aokpo7dy527NiB48ePa5TXqVMHycnJGl9aupyb5slOuEVFRYiKikKzZs0APPoivHjxItzd3dGwYUONlzYJjY2NDZydnXH06FGN8qNHj8LT07PMx6lZsyaCgoIQFhaG3NzcYtszMjIAAM2aNcPt27dx+/Zt9bZLly4hIyNDq/OV5sk2e/z+cZs1a9YM586d04jv6NGjkEqlaNKkSZmO37JlSyiVSqSmphZrd0dHxzLHaWZmBqVSWazcxsYGgwYNwooVK7Bx40b8/vvvuH//fpmPS1TZMLkhqqS8vb0xdOhQLFy4UKP8xRdfxN27d/HVV1/h+vXrCAsLw+7du3V23rCwMGzduhWxsbGYMGEC0tPT8dZbbwEAJkyYgPv372Pw4ME4deoUrl+/jj179mDUqFElfmk+zUcffYR58+Zh48aNiIuLw9SpUxEdHY3JkydrHa9SqUSbNm3w+++/4+rVq7h8+TIWLlyoflwUGBiobs8zZ84gMjISw4cPR+fOneHv76/V+UqyadMmrFy5EleuXMH06dMRGRmJiRMnAgCGDh0KhUKBESNG4MKFCzhw4AAmTZqEYcOGwcHBoUzHb9y4MYYOHYrhw4djy5YtiI+PR2RkJEJDQ7Fz584yx+nu7o7z588jLi4OaWlpKCwsxPz587FhwwbExsbiypUr2LRpExwdHWFnZ1eepiCqFJjcEFViM2fOLPYIpFmzZliyZAnCwsLg4+ODyMhIfPjhhzo759y5czF37lz4+PjgyJEj2L59O2rXrg0A6rstSqUSPXr0gLe3N6ZMmQI7OzuNfill8d577yE4OBgffPABvL29ER4eju3bt6NRo0ZaHcfDwwNnzpxBly5d8MEHH8DLywvdu3dHREQEfvjhBwCPHs9s27YNNWrUQKdOnRAYGAgPDw9s3LhRq3OVZsaMGfj111/RokULrFmzBhs2bFDfEbKwsMCePXtw//59tG7dGgMGDEC3bt2wePFirc6xatUqDB8+HB988AGaNGmC/v3749SpU6hXr16ZjzFmzBg0adIE/v7+qFOnDo4ePQpra2t89dVX8Pf3R+vWrXHz5k3s2rVL658nUWUiEWXtkUdERMVIJBJs3bqVM/8SVSJMzYmIiMioMLkhIiIio8Kh4EREz4FP9okqH965ISIiIqPC5IaIiIiMCpMbIiIiMipMboiIiMioMLkhIiIio8LkhoiIiIwKkxsiIiIyKkxuiIiIyKgwuSEiIiKj8n/fm8NCxAAaYQAAAABJRU5ErkJggg=="/>
          <p:cNvSpPr>
            <a:spLocks noChangeAspect="1" noChangeArrowheads="1"/>
          </p:cNvSpPr>
          <p:nvPr/>
        </p:nvSpPr>
        <p:spPr bwMode="auto">
          <a:xfrm>
            <a:off x="1682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sp>
        <p:nvSpPr>
          <p:cNvPr id="1040" name="AutoShape 16" descr="data:image/png;base64,iVBORw0KGgoAAAANSUhEUgAAAjcAAAHHCAYAAABDUnkqAAAAOXRFWHRTb2Z0d2FyZQBNYXRwbG90bGliIHZlcnNpb24zLjYuMCwgaHR0cHM6Ly9tYXRwbG90bGliLm9yZy89olMNAAAACXBIWXMAAA9hAAAPYQGoP6dpAABxBUlEQVR4nO3deXhM1/8H8PfMJJnJHltWkYg9EgkJqb0IUWppqxS1tVRtpekmXSi+hC6qiFpaFKVKKYqgsdUaQoglsYVoZBGyk23m/P7wMzVNQiZmMsnk/XqeeR5z7rn3fubkxnxy71kkQggBIiIiIiMhNXQARERERLrE5IaIiIiMCpMbIiIiMipMboiIiMioMLkhIiIio8LkhoiIiIwKkxsiIiIyKkxuiIiIyKgwuSEiIiKjwuSGqBQjR46Eu7t7ufZ1d3fHyJEjdRpPWT1P3PpSGWMqD3d3d7z88suGDoOInoHJDVVqq1evhkQiKfV14sQJQ4dY5aSmpsLExARvvvlmqXWys7Nhbm6OV199tQIjoydlZWVhxowZ8PHxgZWVFczNzeHl5YVPPvkEd+7cMXR4Vd6xY8fw5ZdfIiMjw9ChkB6YGDoAorKYOXMm6tevX6y8YcOGBojm2eLi4iCVVs6/Hezt7dG9e3ds27YNDx48gIWFRbE6W7ZsQV5e3lMTIG2sWLECKpVKJ8eqDm7cuIHAwEAkJCTg9ddfxzvvvAMzMzOcP38eP/30E7Zu3YorV64YOswq7dixY5gxYwZGjhwJOzs7Q4dDOsbkhqqEl156Cf7+/oYOo8zkcrmhQ3iqoUOHIjw8HNu3b8cbb7xRbPv69etha2uL3r17P9d5cnNzYWlpCVNT0+c6TnVSVFSEV199FSkpKTh48CA6dOigsX327NmYN2+egaIjqhoq55+WRFqaPn06pFIpIiIiNMof/8V77tw5AMDBgwchkUiwceNGfPrpp3B0dISlpSX69u2L27dvP/M833zzDdq1a4datWrB3Nwcfn5+2Lx5c7F6/+1z8/jx2tGjRxEcHIw6derA0tISr7zyCu7evVts/927d6Njx46wtLSEtbU1evfujYsXLxar98cff8DLywsKhQJeXl7YunXrMz8DALzyyiuwtLTE+vXri21LTU1FREQEBgwYALlcjr///huvv/466tWrB7lcDldXV7z//vt4+PChxn4jR46ElZUVrl+/jl69esHa2hpDhw5Vb/tvn5uytqVEIsHEiRPVn1Uul6N58+YIDw8vVjcxMRFvv/02nJ2dIZfLUb9+fYwbNw4FBQXqOhkZGZgyZQpcXV0hl8vRsGFDzJs3T6s7S3v37oWvry8UCgU8PT2xZcsW9bYbN25AIpHgu+++K7bfsWPHIJFIsGHDhlKP/fvvv+PcuXP47LPPiiU2AGBjY4PZs2drlG3atAl+fn4wNzdH7dq18eabbyIxMVGjzuOfT0JCAl5++WVYWVnBxcUFYWFhAICYmBh07doVlpaWcHNzK3ZtPL6GDx8+jLFjx6JWrVqwsbHB8OHDkZ6eXizOJUuWoHnz5pDL5XB2dsaECROKPQJ68cUX4eXlhUuXLqFLly6wsLCAi4sLvvrqq2LHy8/Px/Tp09GwYUP1dfjxxx8jPz9fo15Zrpcvv/wSH330EQCgfv366sfcN2/eLHZeqqIEUSW2atUqAUD89ddf4u7duxqvtLQ0db2CggLRsmVL4ebmJrKysoQQQoSHhwsAYtasWep6Bw4cEACEt7e3aNGihZg/f76YOnWqUCgUonHjxuLBgwfquiNGjBBubm4a8dStW1eMHz9eLF68WMyfP1+0adNGABB//vmnRj03NzcxYsSIYp+jZcuWomvXrmLRokXigw8+EDKZTAwcOFBj3zVr1giJRCJ69uwpFi1aJObNmyfc3d2FnZ2diI+PV9fbs2ePkEqlwsvLS8yfP1989tlnwtbWVjRv3rxY3CUZMmSIMDMzE/fu3dMoX7hwoQAg9u/fL4QQYtKkSaJXr15izpw5YtmyZeLtt98WMplMDBgwQGO/ESNGCLlcLho0aCBGjBghli5dKtasWfPcbQlA+Pj4CCcnJzFr1iyxYMEC4eHhISwsLDSugcTEROHs7CwsLCzElClTxNKlS8UXX3whmjVrJtLT04UQQuTm5ooWLVqIWrVqiU8//VQsXbpUDB8+XEgkEjF58uRntpmbm5to3LixsLOzE1OnThXz588X3t7eQiqVir1796rrtW/fXvj5+RXbf/z48cLa2lrk5uaWeo4hQ4YIACIhIeGZ8Qjx77XVunVr8d1334mpU6cKc3Nz4e7urv7cQjz6GSgUCuHp6SneffddERYWJtq1aycAiFWrVglnZ2fx0UcfiUWLFonmzZsLmUwmbty4Uew83t7eomPHjmLhwoViwoQJQiqVik6dOgmVSqWuO336dAFABAYGikWLFomJEycKmUwmWrduLQoKCtT1OnfuLJydnYWrq6uYPHmyWLJkiejatasAIHbt2qWup1QqRY8ePdQ/22XLlomJEycKExMT0a9fP432KMv1cu7cOTF48GABQHz33Xdi7dq1Yu3atSInJ6dMbU6VH5MbqtQe/4da0ksul2vUjYmJEWZmZmL06NEiPT1duLi4CH9/f1FYWKiu8zi5cXFxUSdBQgjx22+/CQDi+++/V5eV9IX8ZPIjxKOkysvLS3Tt2lWjvLTkJjAwUONL4P333xcymUxkZGQIIYTIzs4WdnZ2YsyYMRrHS05OFra2thrlvr6+wsnJSb2vEELs3btXAChTcrNz504BQCxbtkyj/IUXXhAuLi5CqVSW+JmFECI0NFRIJBJx69YtddmIESMEADF16tRi9Z+nLQEIMzMzce3aNXXZuXPnBACxaNEiddnw4cOFVCoVp06dKnb+x20+a9YsYWlpKa5cuaKxferUqUImkz0zoXBzcxMAxO+//64uy8zMFE5OTqJly5bqsmXLlgkA4vLlyxqfr3bt2hrXRUlatmwpbG1tn1rnyWPa29sLLy8v8fDhQ3X5n3/+KQCIadOmqcse/3zmzJmjLktPTxfm5uZCIpGIX3/9VV0eGxsrAIjp06eryx5fw35+fhoJyldffSUAiG3btgkhhEhNTRVmZmaiR48e6mtICCEWL14sAIiVK1eqyzp37iwAqJNgIYTIz88Xjo6O4rXXXlOXrV27VkilUvH3339rfP6lS5cKAOLo0aPqsrJeL19//bUAoPEHAxkPPpaiKiEsLAz79u3TeO3evVujjpeXF2bMmIEff/wRQUFBSEtLw88//wwTk+Jdy4YPHw5ra2v1+wEDBsDJyQm7du16ahzm5ubqf6enpyMzMxMdO3bEmTNnyvQ53nnnHUgkEvX7jh07QqlU4tatWwCAffv2ISMjA4MHD0ZaWpr6JZPJEBAQgAMHDgAAkpKSEB0djREjRsDW1lZ9vO7du8PT07NMsfTo0QN16tTRePwQHx+PEydOYPDgweoO0U9+5tzcXKSlpaFdu3YQQuDs2bPFjjtu3LgynV+btgwMDESDBg3U71u0aAEbGxvcuHEDAKBSqfDHH3+gT58+JfbNetzmmzZtQseOHVGjRg2N9g0MDIRSqcThw4efGbezszNeeeUV9fvHj2bOnj2L5ORkAMDAgQOhUCjwyy+/qOvt2bMHaWlpz+yknZWVpXFtPs3p06eRmpqK8ePHQ6FQqMt79+6Npk2bYufOncX2GT16tPrfdnZ2aNKkCSwtLTFw4EB1eZMmTWBnZ6du3ye98847Gn2oxo0bBxMTE/Xvzl9//YWCggJMmTJFo1P9mDFjYGNjUywmKysrjTYxMzNDmzZtNM69adMmNGvWDE2bNtX4uXXt2hUA1L8Xjz3reiHjxw7FVCW0adOmTB2KP/roI/z666+IjIzEnDlzSv2ib9SokcZ7iUSChg0bPvOZ+59//on//e9/iI6O1njW/2TC8jT16tXTeF+jRg0AUPdZuHr1KgCo/9P+LxsbGwBQJ0P//RzAoy+msiRbJiYmGDRoEJYsWYLExES4uLioE53HfWUAICEhAdOmTcP27duL9a3IzMwsdsy6des+89yAdm3533YDHrXd43ju3r2LrKwseHl5PfWcV69exfnz51GnTp0St6empj4z7oYNGxaLsXHjxgCAmzdvwtHREXZ2dujTpw/Wr1+PWbNmAQB++eUXuLi4lPqzfUybL+HH10GTJk2KbWvatCmOHDmiUaZQKIp9dltbW9StW7fYZ7K1tS2xL81/rzkrKys4OTmpf3dKi8nMzAweHh7q7Y+VdO4aNWrg/Pnz6vdXr17F5cuXy/xze9b1QsaPyQ0ZlRs3bqgThJiYGJ0e+++//0bfvn3RqVMnLFmyBE5OTjA1NcWqVatK7JhbEplMVmK5EAIA1J1a165dC0dHx2L1SroL9TzefPNNLF68GBs2bMCHH36IDRs2wNPTE76+vgAApVKJ7t274/79+/jkk0/QtGlTWFpaIjExESNHjizWCVcul5dpCLy2bfmsdisrlUqF7t274+OPPy5x++MkRReGDx+OTZs24dixY/D29sb27dsxfvz4Z7ZP06ZNcfbsWdy+fRuurq46iwcovR111b7lUZZzq1QqeHt7Y/78+SXW/W87GfLzUOXA5IaMhkqlwsiRI2FjY4MpU6Zgzpw5GDBgQIkT0T1OgB4TQuDatWto0aJFqcf//fffoVAosGfPHo2h3qtWrdLZZ3h8K93e3h6BgYGl1nNzcwNQ/HMAj+bYKauAgAA0aNAA69evR/fu3XHx4kWNkTgxMTG4cuUKfv75ZwwfPlxdvm/fvjKfoyS6bss6derAxsYGFy5ceGq9Bg0aICcn56lt+yzXrl2DEELjbsPjOWeeHBHWs2dP1KlTB7/88gsCAgLw4MEDDBs27JnH79OnDzZs2IB169YhJCTkqXUfXwdxcXHF7gjFxcWpt+vS1atX0aVLF/X7nJwcJCUloVevXsVi8vDwUNcrKChAfHx8udq+QYMGOHfuHLp161bmu6TPoqvjUOXEPjdkNObPn49jx45h+fLlmDVrFtq1a4dx48YhLS2tWN01a9YgOztb/X7z5s1ISkrCSy+9VOrxZTIZJBIJlEqluuzmzZv4448/dPYZgoKCYGNjgzlz5qCwsLDY9sfDxp2cnODr64uff/5Z49HQvn37cOnSJa3OOXToUJw9exbTp0+HRCLBkCFD1Nse/wX85F+8Qgh8//33Wp3jv3TdllKpFP3798eOHTtw+vTpYtsfxz9w4EAcP34ce/bsKVYnIyMDRUVFzzzXnTt3NIbcZ2VlYc2aNfD19dW422ZiYoLBgwfjt99+w+rVq+Ht7f3U5PmxAQMGwNvbG7Nnz8bx48eLbc/OzsZnn30GAPD394e9vT2WLl2q8Whv9+7duHz58nPPU1SS5cuXa1ybP/zwA4qKitS/O4GBgTAzM8PChQs1rpuffvoJmZmZ5Ypp4MCBSExMxIoVK4pte/jwIXJzc7U+pqWlJQBwhmIjxTs3VCXs3r0bsbGxxcrbtWsHDw8PXL58GV988QVGjhyJPn36AHg0L4evry/Gjx+P3377TWO/mjVrokOHDhg1ahRSUlKwYMECNGzYEGPGjCk1ht69e2P+/Pno2bMnhgwZgtTUVISFhaFhw4Ya/QOeh42NDX744QcMGzYMrVq1whtvvIE6deogISEBO3fuRPv27bF48WIAQGhoKHr37o0OHTrgrbfewv3797Fo0SI0b94cOTk5ZT7nm2++iZkzZ2Lbtm1o3769xt2Hpk2bokGDBvjwww+RmJgIGxsb/P7778/dd0EfbTlnzhzs3bsXnTt3xjvvvINmzZohKSkJmzZtwpEjR2BnZ4ePPvoI27dvx8svv4yRI0fCz88Pubm5iImJwebNm3Hz5k3Url37qedp3Lgx3n77bZw6dQoODg5YuXIlUlJSSrzrNHz4cCxcuBAHDhwo88R7pqam2LJlCwIDA9GpUycMHDgQ7du3h6mpKS5evIj169ejRo0amD17NkxNTTFv3jyMGjUKnTt3xuDBg5GSkoLvv/8e7u7ueP/998vVlk9TUFCAbt26YeDAgYiLi8OSJUvQoUMH9O3bF8Cju2ghISGYMWMGevbsib59+6rrtW7dulyzXg8bNgy//fYb3n33XRw4cADt27eHUqlEbGwsfvvtN+zZs0frST79/PwAAJ999hneeOMNmJqaok+fPuqkh6o4wwzSIiqbpw0Fx//Pz1FUVCRat24t6tatqzEsWgghvv/+ewFAbNy4UQjx71DwDRs2iJCQEGFvby/Mzc1F7969NYY1C1Hy8OWffvpJNGrUSMjlctG0aVOxatUq9ZweTyptKPh/hyk/jufAgQPFyoOCgoStra1QKBSiQYMGYuTIkeL06dMa9X7//XfRrFkzIZfLhaenp9iyZUuJcT9L69atBQCxZMmSYtsuXbokAgMDhZWVlahdu7YYM2aMemjtqlWr1PVGjBghLC0tSzz+87QlADFhwoRix/xvGwshxK1bt8Tw4cNFnTp1hFwuFx4eHmLChAkiPz9fXSc7O1uEhISIhg0bCjMzM1G7dm3Rrl078c0332gMcS6Jm5ub6N27t9izZ49o0aKFOvZNmzaVuk/z5s2FVCoV//zzz1OP/V/p6eli2rRpwtvbW1hYWAiFQiG8vLxESEiISEpK0qi7ceNG0bJlSyGXy0XNmjXF0KFDi52vtJ9P586dRfPmzUv9rI89voYPHTok3nnnHVGjRg1hZWUlhg4dWmyuJCEeDf1u2rSpMDU1FQ4ODmLcuHEa8+487dwlXS8FBQVi3rx5onnz5kIul4saNWoIPz8/MWPGDJGZmamup831MmvWLOHi4iKkUimHhRsZiRDsYUXVx8GDB9GlSxds2rQJAwYMMHQ4VA20bNkSNWvWLDZ7dlWzevVqjBo1CqdOnapSS6FQ9cQ+N0REenL69GlER0drdMYmIv1jnxsiIh27cOECoqKi8O2338LJyQmDBg0ydEhE1Qrv3BAR6djmzZsxatQoFBYWYsOGDRqzBxOR/rHPDRERERkV3rkhIiIio8LkhoiIiIxKtetQrFKpcOfOHVhbW3P6bSIioipCCIHs7Gw4Ozs/c422apfc3LlzR+eL0REREVHFuH37NurWrfvUOtUuubG2tgbwqHFsbGwMHA0RERGVRVZWFlxdXdXf409T7ZKbx4+ibGxsmNwQERFVMWXpUsIOxURERGRUmNwQERGRUWFyQ0REREaFyQ0REREZFSY3REREZFSY3BAREZFRYXJDRERERoXJDRERERkVJjdERERkVKrdDMVERESkH0qVQGT8faRm58HeWoE29WtCJq34RaoNeufm8OHD6NOnD5ydnSGRSPDHH388c5+DBw+iVatWkMvlaNiwIVavXq33OImIiOjpwi8kocO8/Ri84gQm/xqNwStOoMO8/Qi/kFThsRg0ucnNzYWPjw/CwsLKVD8+Ph69e/dGly5dEB0djSlTpmD06NHYs2ePniMlIiKi0oRfSMK4dWeQlJmnUZ6cmYdx685UeIIjEUKICj1jKSQSCbZu3Yr+/fuXWueTTz7Bzp07ceHCBXXZG2+8gYyMDISHh5fpPFlZWbC1tUVmZiYXziQiInpOSpVAh3n7iyU2j0kAONoqcOSTrs/1iEqb7+8q1aH4+PHjCAwM1CgLCgrC8ePHS90nPz8fWVlZGi8iIiLSjcj4+6UmNgAgACRl5iEy/n6FxVSlkpvk5GQ4ODholDk4OCArKwsPHz4scZ/Q0FDY2tqqX66urhURKhERUbWQml16YlOeerpQpZKb8ggJCUFmZqb6dfv2bUOHREREZBRSs/OwITKhTHXtrRV6juZfVWoouKOjI1JSUjTKUlJSYGNjA3Nz8xL3kcvlkMvlFREeERFRtaBSCfx66jbm7r6MrLyip9Z93OemTf2aFRMcqlhy07ZtW+zatUujbN++fWjbtq2BIiIiIqperqZkI2RLDE7fSgcAeLnYoE8LZ8zdHQvgUR+bxx53H57ex7NC57sxaHKTk5ODa9euqd/Hx8cjOjoaNWvWRL169RASEoLExESsWbMGAPDuu+9i8eLF+Pjjj/HWW29h//79+O2337Bz505DfQQiIqJqIb9IicX7r2HpoesoVApYmMkQ3L0xRrZzh4lMCrdaFpix45JG52JHWwWm9/FETy+nCo3VoMnN6dOn0aVLF/X74OBgAMCIESOwevVqJCUlISHh32d59evXx86dO/H+++/j+++/R926dfHjjz8iKCiowmMnIiKqTqQSCfZdSkGhUiCwmT1m9POCi92/XUJ6ejmhu6djpZihuNLMc1NROM8NERFR2dzPLYClXAa5iQwAcO52Bu5kPERPL0dIJBWbtBjtPDdERESkf0IIbI76B92+PYhlh26oy31c7fCSt1OFJzbaYnJDREREavFpuRj640l8uOkc0h8UIuJyCpSqqvWQp0qNliIiIiL9KChSYdmh61h04BoKilRQmEoxuVtjjO5Y3yD9Zp4HkxsiIqJq7uKdTEz5NRpXU3MAAB0b1cbs/t6oV8vCwJGVD5MbIiKias7SzAQJ9x+gtpUZvnjZE319nCt9v5qnYXJDRERUzQghEJOYiRZ17QAA7rUtsfRNP7SsZwc7CzPDBqcD7FBMRERUjdy+/wAjV51C38VHEXXr35W6uzS1N4rEBuCdGyIiomqhUKnCT0fiseCvK8grVMFMJsXVlBz4uVXcmk8VhckNERGRkYu+nYGpv59HbHI2AOAFj5qY84o3POpYGTgy/WByQ0REZMTm743DogPXIARgZ2GKz3o1wwC/ulW6w/CzMLkhIiIyYq41LSAE8GpLF3zWuxlqWckNHZLeMbkhIiIyIncyHuJOxkP4uz/qSzPAry4aOVjD19XOsIFVICY3RERERkCpEvj52E18uzcOVgoT7AvuDBuFKSQSSbVKbAAmN0RERFXehcRMfLo1Buf/yQQANHWyQdbDQtgoTA0cmWEwuSEiIqqicvOL8N2+K1h5NB4qAVgrTDD1paYY3LoepFVsPShdYnJDRERUBWU+KESvhX8jMeMhAODlFk6Y1scT9tYKA0dmeExuiIiIqiBbC1P4u9cAbgL/e8ULXZrYGzqkSoPJDRERURWgUglsOJWArk3t4WRrDgCY0bc5zEyksDDj1/mT2BpERESVXFxyNkK2nMeZhAwENXfAsmH+AGA0a0HpGpMbIiKiSiqvUImFEVex/PANFKkELM1keMGjFoQQRj3D8PNickNERFQJ/X31Lj7begEJ9x8AAHp4OmBGv+bqR1JUOiY3RERElcy26ERM/jUaAOBoo8CMfs0R1NzRsEFVIUxuiIiIKpnung6oV9MCXZva44MejWFdTSfjKy8mN0RERAZ2/W4O1p24hS96e0IqlcDCzAThUzpyFFQ5sdWIiIgMJL9IiR8OXseSA9dRoFShQR0rvPmCGwAwsXkObDkiIiIDOHnjHj7dGoPrd3MBAC82qYPOjesYOCrjwOSGiIioAmU8KEDorlhsPH0bAFDbSo7pfTzxcgsnDu/WESY3REREFWjyr9E4dOUuAGBIQD18EtQUthbsMKxLTG6IiIgq0Ic9miAlKw//6+8Ff/eahg7HKDG5ISIi0pNCpQor/r4BIYAJXRoCALzr2mLXex0hlfIRlL4wuSEiItKDqFvp+HRLDOJSsmEqk6BPC2fUq2UBAExs9IzJDRERkQ5l5RXiq/BY/HIyAUIANS3N8HnvZnCtyWUTKgqTGyIiIh0QQmD3hWR8uf0iUrPzAQAD/Ori017NUNOSq3dXJCY3REREOnA3Jx/Bv0Ujr1CF+rUtMfsVL7RrUNvQYVVLTG6IiIjKSQihnpvG3lqBj4OaIuNBAcZ3aQiFqczA0VVfUkMHQEREVBXF/JOJvouP4uSNe+qytzrUR3CPJkxsDIzJDRERkRZy84swc8cl9As7gpjETMwLjzV0SPQfBk9uwsLC4O7uDoVCgYCAAERGRpZat7CwEDNnzkSDBg2gUCjg4+OD8PDwCoyWiIiqs78upaD7/ENYeTQeKgH083XGsmH+hg6L/sOgfW42btyI4OBgLF26FAEBAViwYAGCgoIQFxcHe3v7YvU///xzrFu3DitWrEDTpk2xZ88evPLKKzh27BhatmxpgE9ARETVQXJmHr7cfhHhF5MBAK41zfG//t5c6LKSkgghhKFOHhAQgNatW2Px4sUAAJVKBVdXV0yaNAlTp04tVt/Z2RmfffYZJkyYoC577bXXYG5ujnXr1pXpnFlZWbC1tUVmZiZsbGx080GIiMiobYtOxORfoyGTSjCmowcmd2sEczP2q6lI2nx/G+zOTUFBAaKiohASEqIuk0qlCAwMxPHjx0vcJz8/HwqFQqPM3NwcR44cKfU8+fn5yM/PV7/Pysp6zsiJiKg6eFigVCcwfX2ccSExE6+0rAtPZ/5hXNkZrM9NWloalEolHBwcNModHByQnJxc4j5BQUGYP38+rl69CpVKhX379mHLli1ISkoq9TyhoaGwtbVVv1xdXXX6OYiIyLg8LFAidPdldP32IDIfFAIAJBIJPuvtycSmijB4h2JtfP/992jUqBGaNm0KMzMzTJw4EaNGjYJUWvrHCAkJQWZmpvp1+/btCoyYiIiqkkNX7qLHgkNYdugGkjLz8GfMHUOHROVgsMdStWvXhkwmQ0pKikZ5SkoKHB0dS9ynTp06+OOPP5CXl4d79+7B2dkZU6dOhYeHR6nnkcvlkMvlOo2diIiMy93sfMz68xK2n3uUzDjbKjCznxcCPR2esSdVRga7c2NmZgY/Pz9ERESoy1QqFSIiItC2bdun7qtQKODi4oKioiL8/vvv6Nevn77DJSIiI/VrZAK6fXsQ28/dgVQCvNW+PvYGd2ZiU4UZdCh4cHAwRowYAX9/f7Rp0wYLFixAbm4uRo0aBQAYPnw4XFxcEBoaCgA4efIkEhMT4evri8TERHz55ZdQqVT4+OOPDfkxiIioCjt1Mx1ZeUVo7myDua+2gHddW0OHRM/JoMnNoEGDcPfuXUybNg3Jycnw9fVFeHi4upNxQkKCRn+avLw8fP7557hx4wasrKzQq1cvrF27FnZ2dgb6BEREVNXkFSrxoECpXqn7s97N4OVig2EvuMFEVqW6olIpDDrPjSFwnhsiourr2PU0fL71AurXtsSPI/zVi15S5Vcl5rkhIiKqKOm5BZi96zI2R/0DAMjJL8Ld7HzY2yiesSdVRUxuiIjIaAkhsPVsIv638zLu5xZAIgGGBtTDxz2bwkZhaujwSE+Y3BARkVFKzc7D+xujcfTaPQBAEwdrzHnVG35uNQwcGekbkxsiIjJKNgpT/JP+EHITKd7r1gjvdPKAKTsMVwtMboiIyGjE/JMJT2cbyKQSKExl+P6NlqhhYQq3WpaGDo0qEFNYIiKq8jIfFCJkSwz6LD6Ctcdvqst9Xe2Y2FRD5Upu1q5di/bt28PZ2Rm3bt0CACxYsADbtm3TaXBERERPI4TAjnN30G3+IWyITAAA3Lr/wMBRkaFpndz88MMPCA4ORq9evZCRkQGlUgkAsLOzw4IFC3QdHxERUYlu33+AUatPYdKGs0jLyUeDOpbY+M4LmN6nuaFDIwPTOrlZtGgRVqxYgc8++wwymUxd7u/vj5iYGJ0GR0REVJLt5+6gx3eHcTDuLsxkUrwf2Bi7JndEgEctQ4dGlYDWHYrj4+PRsmXLYuVyuRy5ubk6CYqIiOhpGtaxQoFShYD6NTHnVW80qGNl6JCoEtE6ualfvz6io6Ph5uamUR4eHo5mzZrpLDAiIqLHcvKLcPLGPXRr9mjtQU9nG2wd3w7eLrZcQoGK0Tq5CQ4OxoQJE5CXlwchBCIjI7FhwwaEhobixx9/1EeMRERUje25mIzp2y4iLScff77XAU0dH60r1KKunWEDo0pL6+Rm9OjRMDc3x+eff44HDx5gyJAhcHZ2xvfff4833nhDHzESEVE1lJT5ENO3XcTeSykAALdaFsjNVxo4KqoKnmtV8AcPHiAnJwf29va6jEmvuCo4EVHlplQJrDl+E9/siUNugRImUgnGdvbApK6NoDCVPfsAZJT0uip4fHw8ioqK0KhRI1hYWMDCwgIAcPXqVZiamsLd3b1cQRMREQkhMOynkzh2/dF6UK3q2SH01RZo4mht4MioKtF6KPjIkSNx7NixYuUnT57EyJEjdRETERFVUxKJBIHNHGAtN8H/+nth87vtmNiQ1rR+LGVjY4MzZ86gYcOGGuXXrl2Dv78/MjIydBmfzvGxFBFR5XIgNhUWZjL1HDVKlcC93HzYWysMHBlVJnp9LCWRSJCdnV2sPDMzUz1bMRER0bOkZuVhxo5L2BmTBPdaFgif0gkKUxlkUgkTG3ouWj+W6tSpE0JDQzUSGaVSidDQUHTo0EGnwRERkfFRqQTWnbiFbvMPYWdMEqQSoLunA8o/vIVIk9Z3bubNm4dOnTqhSZMm6NixIwDg77//RlZWFvbv36/zAImIyHjEJWfj060xiLqVDgDwdrFF6Kve8HKxNXBkZEy0vnPj6emJ8+fPY+DAgUhNTUV2djaGDx+O2NhYeHl56SNGIiIyAldSstF74d+IupUOSzMZpr3siT8mtGdiQzr3XPPcVEXsUExEZBhCCLy1+hRkUilm9msOZztzQ4dEVYheOxQDQEZGBiIjI5GamgqVSqWxbfjw4eU5JBERGZl7OflY8NdVBHdvjBqWZpBIJFgy1A8KUynXgyK90jq52bFjB4YOHYqcnBzY2NhoXKASiYTJDRFRNSeEwKaofzBn12VkPChEXqESX7/uAwAwN+MMw6R/Wic3H3zwAd566y3MmTNHPTsxERERANy4m4NPt8bgxI37AICmjtYYElDPwFFRdaN1cpOYmIj33nuPiQ0REanlFymx9OANhB24hgKlCgpTKaYENsbbHerDVKb12BWi56J1chMUFITTp0/Dw8NDH/EQEVEVtHj/NSzafw0A0KlxHfyvnxfq1eIfwWQYWic3vXv3xkcffYRLly7B29sbpqamGtv79u2rs+CIiKhqGN3BA/supWDciw3Q18eZHYbJoLQeCi6Vln57USKRVPolGDgUnIjo+QghsP3cHRyKu4tvB/qoExkhBJMa0hu9DgX/79BvIiKqPhLuPcDn2y7g8JW7AIAgL0cENXcEACY2VGmUa54bIiKqXgqVKvz4dzy+j7iCvEIVzEykeK9rQ3RpYm/o0IiKKVdyk5ubi0OHDiEhIQEFBQUa29577z2dBEZERJXDmYR0fLolBrHJ2QCAdg1qYfYr3qhf29LAkRGVTOvk5uzZs+jVqxcePHiA3Nxc1KxZE2lpabCwsIC9vT2TGyIiI6JUCXy06Ryu381FDQtTfN7bE6+2cuEjKKrUtJ584P3330efPn2Qnp4Oc3NznDhxArdu3YKfnx+++eYbfcRIREQVSAgBlerRWBOZVIL/9ffGa63qIuKDF/GaX10mNlTpaT1ays7ODidPnkSTJk1gZ2eH48ePo1mzZjh58iRGjBiB2NhYfcWqExwtRUTVnVIlEBl/H6nZebC3VqBN/ZqQSR8lLIkZDzF92wUE1K+FMZ04nxlVHnodLWVqaqoeDm5vb4+EhAQ0a9YMtra2uH37dvkiJiKiChF+IQkzdlxCUmaeuszJVoHPezdDclY+vt0bhwcFSkTG38eQgHqwlHPcCVU9Wl+1LVu2xKlTp9CoUSN07twZ06ZNQ1paGtauXQsvLy99xEhERDoQfiEJ49adwX9v1ydl5mHC+rPq9/5uNRD6qjcTG6qytO5zM2fOHDg5OQEAZs+ejRo1amDcuHG4e/culi9frnUAYWFhcHd3h0KhQEBAACIjI59af8GCBWjSpAnMzc3h6uqK999/H3l5eU/dh4ioulOqBGbsuFQssXmSBMDsV7zw29i2aORgXVGhEemc1mm5v7+/+t/29vYIDw8v98k3btyI4OBgLF26FAEBAViwYAGCgoIQFxcHe/vicyesX78eU6dOxcqVK9GuXTtcuXIFI0eOhEQiwfz588sdBxGRsYuMv6/xKKokAoBHbStIpewwTFWbQZdqnT9/PsaMGYNRo0bB09MTS5cuhYWFBVauXFli/WPHjqF9+/YYMmQI3N3d0aNHDwwePPiZd3uIiKq71Oyy3eEuaz2iyqxMd25atWqFiIgI1KhRAy1btnzqMMAzZ86U6cQFBQWIiopCSEiIukwqlSIwMBDHjx8vcZ927dph3bp1iIyMRJs2bXDjxg3s2rULw4YNK9M5iYiqK3trhU7rEVVmZUpu+vXrB7lcDgDo37+/Tk6clpYGpVIJBwcHjXIHB4dSh5MPGTIEaWlp6NChA4QQKCoqwrvvvotPP/201PPk5+cjPz9f/T4rK0sn8RMRVSXOdgqYSCUoUpXc60YCwNH20bBwoqquTMnN9OnTAQBKpRJdunRBixYtYGdnp8+4SnTw4EHMmTMHS5YsQUBAAK5du4bJkydj1qxZ+OKLL0rcJzQ0FDNmzKjgSImIKo9j19Mwcf3ZpyY2ADC9j6d6vhuiqkyrPjcymQw9evRAenr6c5+4du3akMlkSElJ0ShPSUmBo6Njift88cUXGDZsGEaPHg1vb2+88sormDNnDkJDQ0tdrTwkJASZmZnqF+fiIaLqQgiBn47EY9hPkbifWwAvFxvMfsULTraaj54cbRX44c1W6OnlZKBIiXRL69FSXl5euHHjBurXr/9cJzYzM4Ofnx8iIiLUj7pUKhUiIiIwceLEEvd58OCBegLBx2QyGYBHv8Qlkcvl6kdqRETVRV6hEp9uicGWs4kAgFdbumDOq95QmMrwRut6pc5QTGQMtE5u/ve//+HDDz/ErFmz4OfnB0tLzVVhtVnSIDg4GCNGjIC/vz/atGmDBQsWIDc3F6NGjQIADB8+HC4uLggNDQUA9OnTB/Pnz0fLli3Vj6W++OIL9OnTR53kEBERYCKVIDkrDzKpBJ/1aoZR7d3Vg0FkUgnaNqhl4AiJ9Efr5KZXr14AgL59+2qMmhJCQCKRQKlUlvlYgwYNwt27dzFt2jQkJyfD19cX4eHh6k7GCQkJGndqPv/8c0gkEnz++edITExEnTp10KdPH8yePVvbj0FEZNRMZFIsHtIKV1Ky8YIHExmqXrReOPPQoUNP3d65c+fnCkjfuHAmERkjIQRWH7uJW/ce4Mu+zQ0dDpHO6XXhzMqevBARVTd5hUp8ujUGW8486l/To7kD2jWobeCoiAyn3KuiPXjwAAkJCSgoKNAob9GixXMHRUREZXMn4yHGro1CTGImZFIJQl5qirZ8DEXVnNbJzd27dzFq1Cjs3r27xO3a9LkhIqLyO3HjHib8cgb3cgtQw8IUYUNaoV1D3rEh0nptqSlTpiAjIwMnT56Eubk5wsPD8fPPP6NRo0bYvn27PmIkIqL/WH8yAW/+eBL3cgvg6WSD7RM7MLEh+n9a37nZv38/tm3bBn9/f0ilUri5uaF79+6wsbFBaGgoevfurY84iYjoCfbWchSpBPr5OmPuqy1gbsbpMIge0zq5yc3Nhb29PQCgRo0auHv3Lho3bgxvb+8yL5pJRETaU6kEpP8/2V6gpwO2jG+Hlq52T13MmKg60vqxVJMmTRAXFwcA8PHxwbJly5CYmIilS5fCyYlTdxMR6UNk/H30/P4w/kl/oC5rVa8GExuiEmh952by5MlISkoC8GhBzZ49e+KXX36BmZkZVq9erev4iIiqNSEE1p64hZk7LqFIJTB/7xXMH+Rr6LCIKrUyJzcDBgzA6NGjMXToUPVfCn5+frh16xZiY2NRr1491K7NzmxERLqSV6jEF39cwKaofwAAfX2cMfsVbwNHRVT5lTm5SU9PR+/eveHs7IxRo0Zh5MiR8PDwgIWFBVq1aqXPGImIqp2kzId4d20Uzv2TCakECHmpGUZ3rM/HUERlUOY+NxEREbhx4wbefvttrFu3Do0aNULXrl2xfv165Ofn6zNGIqJq5UpKNvosOoJz/2TCzsIUa94KwJhOHkxsiMpIqw7Fbm5u+PLLL3Hjxg3s27cPzs7OGDNmDJycnDBhwgRERUXpK04iomqjXk0LONmao5mTDXZM7IAOjfjIn0gbWi+c+V/Z2dlYv349Pv30U2RmZqKoqEhXsekFF84kosoov0gJU6lUPdQ7NSsPVgoTWJiVe5UcIqOi14UznxQfH4/Vq1dj9erVyMzMRGBg4PMcjoioWkrOzMPYdVF4sXEdvN+9MQDA3kZh4KiIqi6t57nJy8vDunXr0LVrVzRq1Ahr1qzB22+/jfj4eISHh+sjRiIio3Xq5n28vOgIzt3OwJrjN5HxoODZOxHRU5X5zk1kZCRWrlyJjRs3Ii8vD6+88grCw8PRrVs3dnIjItKSEALrTiZgxvaLKFIJNHW0xvJh/rCzMDN0aERVXpmTmxdeeAE+Pj6YNWsWhg4diho1augzLiIio5VfpMS0Py5i4+nbAIDeLZzw9YAW7F9DpCNl/k06ffo057MhInpOQgiMWBmJEzfuQyoBPu7ZFGM5zJtIp8qc3DCxISJ6fhKJBK+1qovLSdlYOLglOjeuY+iQiIwO74ESEVWA+7kFqGn5qD/N6/6u6NbMQf2eiHRL69FSRERUdvlFSoRsOY+XF/6Nezn/zubOxIZIf5jcEBHpSUpWHt5YfgIbIm8jKSsPR6/fM3RIRNUCH0sREelB1K37eHfdGdzNzoeNwgSLhrRi/xqiClKm5KZly5Zl7sl/5syZ5wqIiKiqW38yAdO3X0ChUqCJgzWWDfODe21LQ4dFVG2UKbnp37+/+t95eXlYsmQJPD090bZtWwDAiRMncPHiRYwfP14vQRIRVRVrT9zCF39cAAD08nbE1wN8YCnnTXKiiqT1wpmjR4+Gk5MTZs2apVE+ffp03L59GytXrtRpgLrGhTOJSJ8yHxbilSVH8Vqruhj/YgPOX0OkI9p8f2ud3Nja2uL06dNo1KiRRvnVq1fh7++PzMxM7SOuQExuiEjX4tNy4V7LQp3I5BUqoTCVGTgqIuOizfe31qOlzM3NcfTo0WLlR48ehULBVWyJqHpZfzIBPb47hDXHb6nLmNgQGZbWD4KnTJmCcePG4cyZM2jTpg0A4OTJk1i5ciW++OILnQdIRFQZFRSp8OWOi1h/MgEAcPpWOoa3deNjKKJKQOvkZurUqfDw8MD333+PdevWAQCaNWuGVatWYeDAgToPkIiosknNysO4X84g6lY6JBLgwx5N2L+GqBLRus9NVcc+N0T0PM4kpOPdtVFIzc6HtcIEC99oiS5N7Q0dFpHR02ufGwDIyMjAjz/+iE8//RT3798H8Gh+m8TExPIcjoioSribnY8hK04gNTsfjeytsH1iByY2RJWQ1o+lzp8/j8DAQNja2uLmzZsYPXo0atasiS1btiAhIQFr1qzRR5xERAZXx1qO4O6NEXUrHd8O9IUV568hqpS0vnMTHByMkSNH4urVqxqjo3r16oXDhw/rNDgiIkNLzc7DrXu56vdjOnrgh6F+TGyIKjGtk5tTp05h7NixxcpdXFyQnJysk6CIiCqDswnp6LPoCEb/fBo5+UUAAIlEAqmUHYeJKjOtkxu5XI6srKxi5VeuXEGdOlwUjoiMw8ZTCRi07ARSsvIhAKTnFhg6JCIqI62Tm759+2LmzJkoLCwE8OivmISEBHzyySd47bXXdB4gEVFFKihS4fM/YvDJ7zEoUKrQw9MBW8e3g2tNC0OHRkRlpHVy8+233yInJwf29vZ4+PAhOnfujIYNG8La2hqzZ8/WR4xERBUiNTsPQ388gXUnEiCRAMHdG2Ppm36wVpgaOjQi0oLWyY2trS327duHHTt2YOHChZg4cSJ27dqFQ4cOwdLSslxBhIWFwd3dHQqFAgEBAYiMjCy17osvvgiJRFLs1bt373Kdm4josS+3X8Spm+mwlpvgx+H+eK9bI/avIaqCyt3dv0OHDujQocNzB7Bx40YEBwdj6dKlCAgIwIIFCxAUFIS4uDjY2xefP2LLli0oKPj32fe9e/fg4+OD119//bljIaLq7cs+zZH5sBAz+3mhQR0rQ4dDROVUrhmKIyIiEBERgdTUVKhUKo1tK1eu1OpYAQEBaN26NRYvXgwAUKlUcHV1xaRJkzB16tRn7r9gwQJMmzYNSUlJZbpzxBmKieixQqUK+2NTEdTc0dChENEz6HWG4hkzZqBHjx6IiIhAWloa0tPTNV7aKCgoQFRUFAIDA/8NSCpFYGAgjh8/XqZj/PTTT3jjjTdKTWzy8/ORlZWl8SIiupudj6ErTmLs2ihsi+bs6kTGROvHUkuXLsXq1asxbNiw5z55WloalEolHBwcNModHBwQGxv7zP0jIyNx4cIF/PTTT6XWCQ0NxYwZM547ViIyHuduZ2Ds2igkZ+XBSm4CSzNOyEdkTLS+c1NQUIB27drpIxat/fTTT/D29kabNm1KrRMSEoLMzEz16/bt2xUYIRFVNptO38bry44jOSsPHnUs8ceE9gj0dHj2jkRUZWid3IwePRrr16/Xyclr164NmUyGlJQUjfKUlBQ4Oj79GXhubi5+/fVXvP3220+tJ5fLYWNjo/EiouqnUKnC9G0X8NHm8ygoUiGwmQP+mNAeDe3ZcZjI2Gh9LzYvLw/Lly/HX3/9hRYtWsDUVHP+h/nz55f5WGZmZvDz80NERAT69+8P4FGH4oiICEycOPGp+27atAn5+fl48803tf0IRFQNnbhxDz8fvwUAmBLYCO915TBvImNVrlXBfX19AQAXLlzQ2CaRaP8fRXBwMEaMGAF/f3+0adMGCxYsQG5uLkaNGgUAGD58OFxcXBAaGqqx308//YT+/fujVq1aWp+TiKqfjo3q4P3AxvB0tkF3PoYiMmpaJzcHDhzQaQCDBg3C3bt3MW3aNCQnJ8PX1xfh4eHqTsYJCQmQSjWfnsXFxeHIkSPYu3evTmMhIuOyLToRL3jUgoONAgAwObCRgSMioopQrnluqjLOc0Nk/AqVKszeeRmrj91Ey3p2+PWdFyA3kRk6LCJ6Dtp8f5fpzs2rr76K1atXw8bGBq+++upT627ZsqXskRIR6VhaTj4m/HIGJ+PvAwA6NaoDU6nWYyeIqAorU3Jja2ur7k9ja2ur14CIiMor5p9MjF17GncyH81f8+1AH84+TFQN8bEUERmF36P+QcjWGBQUqeBR2xLLh/uhob21ocMiIh3R+WMpIqLKrKBIheWHb6CgSIVuTe3x3Ru+sFGYPntHIjJK5UpuNm/ejN9++w0JCQkaK3QDwJkzZ3QSGBFRWZmZSLFsmB92nLuDCV0acv4aompO6152CxcuxKhRo+Dg4ICzZ8+iTZs2qFWrFm7cuIGXXnpJHzESERVzITET608mqN+717bEpG6cmI+IynHnZsmSJVi+fDkGDx6M1atX4+OPP4aHhwemTZuG+/fv6yNGIiINW8/+g6m/x6BQqYJ7LQu0a1jb0CERUSWi9Z2bhIQE9cKZ5ubmyM7OBgAMGzYMGzZs0G10RERPKFKqMOvPS3h/4znkF6nwYhN7NHfhCE4i0qR1cuPo6Ki+Q1OvXj2cOHECABAfH49qNvCKiCrQ/dwCDF8ZiZ+OxAMAJnVtiB+H+8PWnB2HiUiT1o+lunbtiu3bt6Nly5YYNWoU3n//fWzevBmnT59+5gR/RETlcSExE2PXRiEx4yEszWT4dqAPeno5GTosIqqktE5uli9fDpVKBQCYMGECatWqhWPHjqFv374YO3aszgMkIjp7OwOJGQ/hXssCy4f7o7ED568hotJxEj8iqvSEEFhz/Bb6t3ThYyiiakrnk/idP3++zCdv0aJFmesSEZXkfm4B5u6+jM96ecLWwhQSiQQj2rkbOiwiqiLKlNz4+vpCIpE8s8OwRCKBUqnUSWBEVD1dvJOJd9Y86l+Tk1+EJUP9DB0SEVUxZUpu4uPj9R0HERG2RSfik9/PI6/w0fw1UwIbGzokIqqCypTcuLm56TsOIqrGipQqzAuPxYq/H/0h9WKTOvh+UEvYWrB/DRFpr1xrS8XFxWHRokW4fPkyAKBZs2aYNGkSmjRpotPgiMj4pecWYNKGszhyLQ0AMP7FBvigRxPIuIwCEZWT1pP4/f777/Dy8kJUVBR8fHzg4+ODM2fOwMvLC7///rs+YiQiIyYAxKflwsJMhiVDW+Hjnk2Z2BDRc9F6KHiDBg0wdOhQzJw5U6N8+vTpWLduHa5fv67TAHWNQ8GJKp9Ld7Igk0rQxJHz1xBRybT5/tb6zk1SUhKGDx9erPzNN99EUlKStocjomqmSKlC6K7L+O3UbXWZp7MNExsi0hmt+9y8+OKL+Pvvv9GwYUON8iNHjqBjx446C4yIjM+T/WvMTKTo1LgOHG0Vhg6LiIyM1slN37598cknnyAqKgovvPACAODEiRPYtGkTZsyYge3bt2vUJSICHj16GrvuNG7ffwhzUxm+ed2HiQ0R6YXWfW6k0rI9yaqsE/qxzw1Rxdtx7g4+2nwOeYUq1KtpgeXD/dDUkb9/RFR2Ol9+4UmPF80kIiqLubtjsfTQo4EGHRvVxqLBLWFnYWbgqIjImJVrnpvSPHjwABYWFro8JBFVcQrTR3d73+3cAB8Fcf4aItI/rUdLdevWDYmJicXKT548CV9fX13ERERV3JNPu9/r2gi/vvMCpr7E+WuIqGJondwoFAq0aNECGzduBPDoMdWXX36Jjh07olevXjoPkIiqlj/P38HAZcfxsOBRnzupVIIXPGoZOCoiqk60fiy1c+dOhIWF4a233sK2bdtw8+ZN3Lp1C3/++Sd69OihjxiJqApQqgS+2hOLZYduAAB+Pn4T73ZuYOCoiKg6KlefmwkTJuCff/7BvHnzYGJigoMHD6Jdu3a6jo2IqoiMB4/mr/n76qP1ocZ28sDoDvUNHBURVVdaP5ZKT0/Ha6+9hh9++AHLli3DwIED0aNHDyxZskQf8RFRJRebnIW+i4/i76tpUJhKsXBwS4T0agYTmdb/vRAR6YTWd268vLxQv359nD17FvXr18eYMWOwceNGjB8/Hjt37sTOnTv1EScRVUKHrtzFu2uj8LBQibo1zLF8mD88nTl/DREZltZ/Wr377rs4fPgw6tf/95bzoEGDcO7cORQUFOg0OCKq3BraW8HcTIYODWtjx8QOTGyIqFLQeobiqo4zFBM9n4IiFcxM/v276MbdHNSracHHUESkV3pZFfyrr77Cw4cP1e+PHj2K/Px89fvs7GyMHz++HOESUVURl5yNoAWHse9SirrMo44VExsiqlTKfOdGJpMhKSkJ9vb2AAAbGxtER0fDw8MDAJCSkgJnZ+dKuZ7Uk3jnhqh8dsck4YNN5/CgQImmjtbY9V5HSDkpHxFVEL2sLfXfHKiaPc0iqraUKoFv98ZhycFH60O1a1ALi4e0YmJDRJWWTteWIiLjkvmgEJM3nsXBuLsAgNEd6mPqS035GIqIKjWD/w8VFhYGd3d3KBQKBAQEIDIy8qn1MzIyMGHCBDg5OUEul6Nx48bYtWtXBUVLVH1k5RWiX9gRHIy7C7mJFAsG+eLzlz2Z2BBRpafVnZsff/wRVlZWAICioiKsXr0atWvXBvCoQ7G2Nm7ciODgYCxduhQBAQFYsGABgoKCEBcXp+7b86SCggJ0794d9vb22Lx5M1xcXHDr1i3Y2dlpfW4iejobhSk6N66DwsupWDbMD14utoYOiYioTMrcodjd3R0SybOfscfHx5f55AEBAWjdujUWL14M4NEinK6urpg0aRKmTp1arP7SpUvx9ddfIzY2FqampmU+z5PYoZiodEqVwIOCIlgrHv1+FSpVyM4rQk1LMwNHRkTVnTbf3wab56agoAAWFhbYvHkz+vfvry4fMWIEMjIysG3btmL79OrVCzVr1oSFhQW2bduGOnXqYMiQIfjkk08gk8lKPE9+fr7GkPWsrCy4uroyuSH6j8yHhZjy61nkFaqw5u02MOXjJyKqRPQyz42upaWlQalUwsHBQaPcwcEBycnJJe5z48YNbN68GUqlErt27cIXX3yBb7/9Fv/73/9KPU9oaChsbW3VL1dXV51+DiJjcDUlG/3DjuJA3F2cSUjHxTtZhg6JiKjcqtSfZiqVCvb29li+fDn8/PwwaNAgfPbZZ1i6dGmp+4SEhCAzM1P9un37dgVGTFT5hV9IRv+wo4hPy4WLnTl+H9cOvq52hg6LiKjcDDYUvHbt2pDJZEhJSdEoT0lJgaOjY4n7ODk5wdTUVOMRVLNmzZCcnIyCggKYmRXvFyCXyyGXy3UbPJERUKkEvvvrChbtvwYAeMGjJsKGtEItK/6+EFHVZrA7N2ZmZvDz80NERIS6TKVSISIiAm3bti1xn/bt2+PatWtQqVTqsitXrsDJyanExIaISjdjx0V1YvNW+/pY93YAExsiMgoGfSwVHByMFStW4Oeff8bly5cxbtw45ObmYtSoUQCA4cOHIyQkRF1/3LhxuH//PiZPnowrV65g586dmDNnDiZMmGCoj0BUZb35ghtqWZph/kAfTOvD+WuIyHiU67HU9evXsWrVKly/fh3ff/897O3tsXv3btSrVw/Nmzcv83EGDRqEu3fvYtq0aUhOToavry/Cw8PVnYwTEhIglf77H66rqyv27NmD999/Hy1atICLiwsmT56MTz75pDwfg6ja+Sf9AerWsAAANHKwxt+fdIGFGScqJyLjovVQ8EOHDuGll15C+/btcfjwYVy+fBkeHh6YO3cuTp8+jc2bN+srVp3gPDdUHalUAgv+uoIfDl3HurcDEOBRy9AhERFpRa9DwadOnYr//e9/2Ldvn0Y/l65du+LEiRPaR0tEepWVV4gxa05j4f5rKFQKHL9xz9AhERHpldb3o2NiYrB+/fpi5fb29khLS9NJUESkG9dSc/DO2tO4cTcXZiZSzH3VG6+2qmvosIiI9Err5MbOzg5JSUmoX7++RvnZs2fh4uKis8CI6Pnsu5SC9zdGIye/CM62Ciwb5g/vulwfioiMn9aPpd544w188sknSE5OhkQigUqlwtGjR/Hhhx9i+PDh+oiRiLQUdes+xqw5jZz8IgTUr4ntkzowsSGiakPrOzePh167urpCqVTC09MTSqUSQ4YMweeff66PGIlIS63q1UAfH2fUsjTDZ72bcZ0oIqpWyr1wZkJCAi5cuICcnBy0bNkSjRo10nVsesHRUmSsbtzNgb2NAlbyR3+zKFUCMqnEwFEREemGNt/fWt+5OXLkCDp06IB69eqhXr165Q6SiHTncf+aDg1r44c3W0EikTCxIaJqS+t71V27dkX9+vXx6aef4tKlS/qIiYjK6PH8NY/719x/UIDcAqWhwyIiMiitk5s7d+7ggw8+wKFDh+Dl5QVfX198/fXX+Oeff/QRHxGVIjuvEGPXRWHBX1cBACPbueOX0QHqx1JERNVVufvcAEB8fDzWr1+PDRs2IDY2Fp06dcL+/ft1GZ/Osc8NGYPrd3PwzprTuP7/89fM7u+F1/1dDR0WEZHeaPP9/VzJDQAolUrs3r0bX3zxBc6fPw+lsnLfEmdyQ1WJUiUQGX8fqdl5sLdWoE39mpAA6LHgMK6l5sDRRoFlw/zg42pn6FCJiPRKrx2KHzt69Ch++eUXbN68GXl5eejXrx9CQ0PLezgi+o/wC0mYseMSkjLz1GVOtgpM7+OJea+1wHf7ruC7Qb6oYy03YJRERJWP1nduQkJC8Ouvv+LOnTvo3r07hg4din79+sHCwkJfMeoU79xQVRB+IQnj1p3Bf385H49/+uHNVghq7giJhCOiiKh60Oudm8OHD+Ojjz7CwIEDUbt27XIHSUQlU6oEZuy4VCyxAQCBRwnOjB2X0N3TETLmNkRExWid3Bw9elQfcRDR/4uMv6/xKOq/BICkzDxExt9H2wa1Ki4wIqIqokzJzfbt2/HSSy/B1NQU27dvf2rdvn376iQwouoqNbv0xKY89YiIqpsyJTf9+/dHcnIy7O3t0b9//1LrSSSSSj9aiqiys1GYlqmevbVCz5EQEVVNZUpuVCpVif8mIt27mpr91O0SAI62j4aFExFRcVrPULxmzRrk5+cXKy8oKMCaNWt0EhRRdfZ2Bw8E/H/i8t/+wo/fT+/jybWjiIhKofVQcJlMhqSkJNjb22uU37t3D/b29pX+sRSHglNlI4TAH9GJ6OXtBLmJTF3+tHlueno5GSJUIiKD0etQcCFEiXNr/PPPP7C1tdX2cETVWl6hEiFbYrD1bCIi49MR+qq3eltPLyd093QsNkMx79gQET1dmZObli1bQiKRQCKRoFu3bjAx+XdXpVKJ+Ph49OzZUy9BEhmjxIyHGLv2NC4kZkEmlaCxg1WxPx5kUgmHexMRaanMyc3jUVLR0dEICgqClZWVepuZmRnc3d3x2muv6TxAImN08sY9jP/lDO7lFqCGhSnChrZCuwacFJOISBfKnNxMnz4dAODu7o5BgwZBoeAwVCJtCSGw7sQtzNhxCUUqAU8nGywb5gfXmlVj+RIioqpA6z43I0aM0EccRNVCWk4Bvt4ThyKVQB8fZ3z1WguYm8mevSMREZWZ1smNUqnEd999h99++w0JCQkoKCjQ2H7//n2dBUdkbOpYy7FwcEvEJmdjbCcPLnxJRKQHWs9zM2PGDMyfPx+DBg1CZmYmgoOD8eqrr0IqleLLL7/UQ4hEVdvZhHQcu5amfv9iE3u827kBExsiIj3ROrn55ZdfsGLFCnzwwQcwMTHB4MGD8eOPP2LatGk4ceKEPmIkqrJ+O30bg5adwLhfziDh3gNDh0NEVC1ondwkJyfD2/vRXBxWVlbIzMwEALz88svYuXOnbqMjqqIKlSpM33YBH28+jwKlCi941ERNKzNDh0VEVC1ondzUrVsXSUlJAIAGDRpg7969AIBTp05BLpfrNjqiKigtJx9DfzyJn4/fAgAEd2+MH4b6wUqudRc3IiIqB63/t33llVcQERGBgIAATJo0CW+++SZ++uknJCQk4P3339dHjERVRsw/mRi79jTuZObBSm6C7wb5orung6HDIiKqVrRObubOnav+96BBg1CvXj0cP34cjRo1Qp8+fXQaHFFVs+FUAu5k5qF+bUusGO6HhvbWhg6JiKja0XrhzKqOC2eSPuUVKvHdX1cw/sWGsDU3NXQ4RERGQ+cLZ27fvr3MJ+/bt2+Z6xJVdRkPCrD62E1M6toIMqkEClMZQl5qZuiwiIiqtTIlN4/XlXoWiUQCpVL5PPEQVRmxyVl4Z00UEu4/gEolENyjiaFDIiIilDG5UalU+o6DqErZHZOEDzadw4MCJVxrmuMlbydDh0RERP+PY1OJtKBSCczfdwWLD1wDALRvWAuLB7dCDUvOYUNEVFlondzMnDnzqdunTZtW7mCIKrOsvEK8/2s0ImJTAQCjO9TH1JeawkSm9XRRRESkR1onN1u3btV4X1hYiPj4eJiYmKBBgwblSm7CwsLw9ddfIzk5GT4+Pli0aBHatGlTYt3Vq1dj1KhRGmVyuRx5eXlan5dIG//cf4ij19MgN5Fi7mveeKVlXUOHREREJdA6uTl79myxsqysLIwcORKvvPKK1gFs3LgRwcHBWLp0KQICArBgwQIEBQUhLi4O9vb2Je5jY2ODuLg49XsuQEgVwdPZBgsGtYSLnTm869oaOhwiIiqFTu6n29jYYMaMGfjiiy+03nf+/PkYM2YMRo0aBU9PTyxduhQWFhZYuXJlqftIJBI4OjqqXw4OnAGWdE+lEgg7cA3nbmeoy3p6OTKxISKq5HTWWSAzM1O9iGZZFRQUICoqCoGBgf8GJJUiMDAQx48fL3W/nJwcuLm5wdXVFf369cPFixdLrZufn4+srCyNF9Gz5OYXYfwvZ/D1njiMXRuF7LxCQ4dERERlpPVjqYULF2q8F0IgKSkJa9euxUsvvaTVsdLS0qBUKovdeXFwcEBsbGyJ+zRp0gQrV65EixYtkJmZiW+++Qbt2rXDxYsXUbdu8T4QoaGhmDFjhlZxUfV2614u3lkThbiUbJjKJJgS2AjWCs42TERUVWi9/EL9+vU13kulUtSpUwddu3ZFSEgIrK3LvpbOnTt34OLigmPHjqFt27bq8o8//hiHDh3CyZMnn3mMwsJCNGvWDIMHD8asWbOKbc/Pz0d+fr76fVZWFlxdXbn8ApXo8JW7mLThLDIfFsLeWo4f3vSDn1sNQ4dFRFTt6Xz5hSfFx8eXO7D/ql27NmQyGVJSUjTKU1JS4OjoWKZjmJqaomXLlrh27VqJ2+VyOeRy+XPHSsZNCIEVf9/A3N2xUAnA19UOy4b5wcFGYejQiIhISwadoMPMzAx+fn6IiIhQl6lUKkRERGjcyXkapVKJmJgYODlxhlgqPyGAyPh0qAQw0L8uNo59gYkNEVEVpfWdm7y8PCxatAgHDhxAampqsaUZzpw5o9XxgoODMWLECPj7+6NNmzZYsGABcnNz1XPZDB8+HC4uLggNDQXwaBLBF154AQ0bNkRGRga+/vpr3Lp1C6NHj9b2oxCpSaUSfDfIB3svpuDVVi6cXoCIqArTOrl5++23sXfvXgwYMABt2rR57i+BQYMG4e7du5g2bRqSk5Ph6+uL8PBwdSfjhIQESKX/3mBKT0/HmDFjkJycjBo1asDPzw/Hjh2Dp6fnc8VB1c+JG/ew52Iypr3sCYlEAmuFKV7z48R8RERVndYdim1tbbFr1y60b99eXzHplTYdksg4CSGw5vgtzPrzEopUAt+87oMBTGqIiCo1vXYodnFx0WpEFFFlkl+kxBd/XMBvp/8BAPT1cUZvruhNRGRUtO5Q/O233+KTTz7BrVu39BEPkd6kZOVh0LIT+O30P5BKgM96NcP3b/jC3Exm6NCIiEiHtL5z4+/vj7y8PHh4eMDCwgKmppqTm92/f19nwRHpypmEdIxdG4W72fmwNTfFosEt0alxHUOHRUREeqB1cjN48GAkJiZizpw5cHBw4KgSqhLyCpW4n1uAJg7WWD7cD261LA0dEhER6YnWHYotLCxw/Phx+Pj46CsmvWKH4uprf2wKAurXgqVc65yeiIgMTJvvb6373DRt2hQPHz4sd3BEFeFudj7eXn0K11Jz1GVdmzowsSEiqga0Tm7mzp2LDz74AAcPHsS9e/e44jZVOjH/ZKLv4iOIiE3FB79FQ8ubk0REVMVp/Wdsz549AQDdunXTKBdCQCKRQKlU6iYyonLYcuYfhGyJQX6RCh51LPHtQF/2CyMiqma0Tm4OHDigjziInkuRUoXQ3bH46cijhV27NrXHgjd8YaMwfcaeRERkbLRObjp37qyPOIjKLSuvEOPWReHotXsAgIldGiK4e2NIpbxjQ0RUHWmd3Bw+fPip2zt16lTuYIjKQ2EiQ2GRgIWZDN+87oNenHGYiKha03oo+JOLWKoP8kSfhsre54ZDwY3H435eAJCWk4+0nHw0deTPlIjIGOl1KHh6errGKzU1FeHh4WjdujX27t1b7qCJykqpEvh6Tyz+t/Oyuqy2lZyJDRERASjHYylbW9tiZd27d4eZmRmCg4MRFRWlk8CISpL5sBBTfj2LA3F3AQD9fV3gXbf4NUlERNWXzmY0c3BwQFxcnK4OR1TMtdRsvLMmCjfSciE3keKrAS2Y2BARUTFaJzfnz5/XeC+EQFJSEubOnQtfX19dxUWkYd+lFLy/MRo5+UVwsTPHsmF+8HJhYkNERMVpndz4+j6aFO2//ZBfeOEFrFy5UmeBET227NB1hO6OBQAE1K+JsKGtUNtKbuCoiIiostI6uYmPj9d4L5VKUadOHSgUCp0FRfSkejUtAAAj2rrh85c9YSrTuh88ERFVI1oPBa/qOBS8alCqBGRPTMJ3ITGTj6GIiKoxvQwF379/Pzw9PUtcHDMzMxPNmzfH33//rX20RP9x6Mpd9PjuEJIy/119nokNERGVVZmTmwULFmDMmDElZku2trYYO3Ys5s+fr9PgqHoRQmDpoesYtSoS1+/mYtH+a4YOiYiIqqAyJzfnzp1Trwhekh49enCOGyq3hwVKvPdrNObujoVKAG+0dsX0Pp6GDouIiKqgMncoTklJgalp6Sssm5iY4O7duzoJiqqX2/cfYOzaKFxKyoKJVILpfTzx5gtuGst6EBERlVWZkxsXFxdcuHABDRs2LHH7+fPn4eTEBQtJO5fuZOHNn07ifm4BalmaYcnQVgjwqGXosIiIqAor82OpXr164YsvvkBeXl6xbQ8fPsT06dPx8ssv6zQ4Mn7utS1gby2Hl4sNdkzqwMSGiIieW5mHgqekpKBVq1aQyWSYOHEimjRpAgCIjY1FWFgYlEolzpw5AwcHB70G/Lw4FNzw8ouUMJNJ1Y+dUrLyYGtuCoWpzMCRERFRZaXN93eZH0s5ODjg2LFjGDduHEJCQtQzFEskEgQFBSEsLKzSJzZkeEmZD/Hu2ij0aO6ICV0ePeJ0sOEEkEREpDtazVDs5uaGXbt2IT09HdeuXYMQAo0aNUKNGjX0FR8ZkdM37+PddWeQlpOP2+kP8eYLbrA1L72TOhERUXmUa1XwGjVqoHXr1rqOhYzYLydv4cvtF1GoFGjqaI3lw/yZ2BARkV6UK7khKquCIhW+3HER608mAAB6ezvh69dbwMKMlx4REekHv2FIb1QqgZGrInHs+j1IJMCHPZpg/IsNOH8NERHpFZMb0hupVIKXWzgjJjETC99oiS5N7Q0dEhERVQNMbkjnsvIKYaN41J9mSEA9dPd0QB1ruYGjIiKi6qLMk/gRPUuRUoUZOy6i98K/kZ5boC5nYkNERBWJyQ3pxP3cAgxfGYlVR2/i9v2HOBCXauiQiIiomuJjKXpul+5k4Z21p/FP+kNYmMkwf6APenpxnTEiIjIMJjf0XHacu4OPNp9DXqEKbrUssHyYP5o4Whs6LCIiqsYqxWOpsLAwuLu7Q6FQICAgAJGRkWXa79dff4VEIkH//v31GyCVaNPp25i04SzyClXo1LgOtk/owMSGiIgMzuDJzcaNGxEcHIzp06fjzJkz8PHxQVBQEFJTn95n4+bNm/jwww/RsWPHCoqU/qu7pwPq1bTAu50bYNXI1rC14IzDRERkeGVeFVxfAgIC0Lp1ayxevBgAoFKp4OrqikmTJmHq1Kkl7qNUKtGpUye89dZb+Pvvv5GRkYE//vijTOfjquDPJzUrD/ZPLHSZk18EKzmfbhIRkX5p8/1t0Ds3BQUFiIqKQmBgoLpMKpUiMDAQx48fL3W/mTNnwt7eHm+//fYzz5Gfn4+srCyNF5XPnovJ6PLNQfVSCgCY2BARUaVj0OQmLS0NSqUSDg4OGuUODg5ITk4ucZ8jR47gp59+wooVK8p0jtDQUNja2qpfrq6uzx13daNSCXy37wrGro1CboESuy8kwcA3/IiIiEpl8D432sjOzsawYcOwYsUK1K5du0z7hISEIDMzU/26ffu2nqM0Ltl5hXhnbRS+j7gKABjZzh0rR7bm+lBERFRpGfSZQu3atSGTyZCSkqJRnpKSAkdHx2L1r1+/jps3b6JPnz7qMpVKBQAwMTFBXFwcGjRooLGPXC6HXM4Zcsvjxt0cvLM2CtdSc2BmIsXs/l543Z93voiIqHIz6J0bMzMz+Pn5ISIiQl2mUqkQERGBtm3bFqvftGlTxMTEIDo6Wv3q27cvunTpgujoaD5y0qGMBwV49YdjuJaaAwcbOX4b25aJDRERVQkG7w0aHByMESNGwN/fH23atMGCBQuQm5uLUaNGAQCGDx8OFxcXhIaGQqFQwMvLS2N/Ozs7AChWTs/HzsIMYzp6YH9sKn54sxXsrRXP3omIiKgSMHhyM2jQINy9exfTpk1DcnIyfH19ER4eru5knJCQAKm0SnUNqrIeFBQh62ERHG0fJTLjX2yAMR09YGbC9icioqrD4PPcVDTOc1Oy2/cfYMya0wCALePbwcLM4HkvERGRWpWZ54Yqh2PX0tB38RHEJmcjLScft+8/NHRIRERE5cY/z6sxIQRWHr2JObsuQ6kSaFHXFsuG+cHJ1tzQoREREZUbk5tqKq9QiU+3xmDLmUQAwKutXDDnFW8oTGUGjoyIiOj5MLmppr7cfhFbziRCJpXgs17NMKq9OyfmIyIio8DkppqaHNgIZxLS8WWf5mjXsGyzPRMREVUFTG6qkXO3M+DjagcAcLI1R/jkTpBKebeGiIiMC0dLVQP5RUqEbIlBv7Cj2B2TpC5nYkNERMaId26MXGpWHsb9cgZRt9IhkQB3MvMMHRIREZFeMbkxYtG3MzB27WmkZOXDWmGChYNboksTe0OHRUREpFdMbozUptO38dnWCyhQqtDQ3gorhvujfm1LQ4dFRESkd0xujNC52xn4aPN5AEB3Twd8N8gXVnL+qImIqHrgN54R8nG1w5iO9WEpN8F7XRux4zAREVUrTG6MxMU7mbC3VqCOtRwA8GmvZpyUj4iIqiUOBTcC26IT8doPxzDhlzMoKFIBABMbIiKqtnjnpgpTqgS+Co/FssM3AAAWchnyi5QwM2HOSkRE1ReTmyoq40EBJm04i7+vpgEAxr3YAB/2aAIZ+9cQEVE1x+SmCopLzsY7a0/j1r0HMDeV4evXW+DlFs6GDouIiKhSYHJTxQgh8NHmc7h17wHq1jDH8mH+8HS2MXRYRERElQY7Z1QxEokE3w3yRVBzB2yf2IGJDRER0X8wuakCsvMK8delFPX7BnWssGyYP2pamhkwKiIiosqJyU0ld/1uDvqHHcXYdVE4di3N0OEQERFVeuxzU4ntj03B5A3RyM4vgqONApZcQoGIiOiZ+G1ZCQkhsOTgdXyzNw5CAP5uNfDDm37q2YeJiIiodExuKpnc/CJ8tPkcdsUkAwCGBtTD9D7NOTEfERFRGTG5qWR2xSRhV0wyTGUSzOjrhSEB9QwdEhERUZXC5KaSGeBXF7HJ2XjJyxH+7jUNHQ4REVGVw2cdBiaEwK+RCcjOKwTwaB6bL172ZGJDRERUTkxuDCivUIn3N0Zj6pYYvL8xGiqVMHRIREREVR4fSxlIYsZDjF17GhcSsyCTStChYW1IuOYlERHRc2NyYwAnb9zD+F/O4F5uAWpYmCJsaCu0a1Db0GEREREZBSY3FUgIgbUnbmHmjksoUgl4Otlg2TA/uNa0MHRoRERERoPJTQXKzi/CkgPXUaQS6OPjjK9eawFzM5mhwyIiIjIqTG4qkI3CFMuG+eHEjXt4p5MHJOxkQ0REpHNMbvTsTEI6kjPz0MvbCQDg42oHH1c7wwZFRERkxJjc6IhSJRAZfx+p2Xmwt1agTf2a+D3qH3z+xwVIJIBbLQs0d7Y1dJhERERGj8mNDoRfSMKMHZeQlJmnLrMwk+FBgRIAENTcAW61LA0VHhERUbXC5OY5hV9Iwrh1Z/Df6fceJzZ9WzhhwRstIZWyfw0REVFFqBQzFIeFhcHd3R0KhQIBAQGIjIwste6WLVvg7+8POzs7WFpawtfXF2vXrq3AaP+lVAnM2HGpWGLzpFO30p+6nYiIiHTL4MnNxo0bERwcjOnTp+PMmTPw8fFBUFAQUlNTS6xfs2ZNfPbZZzh+/DjOnz+PUaNGYdSoUdizZ08FRw5Ext/XeBRVkqTMPETG36+giIiIiMjgyc38+fMxZswYjBo1Cp6enli6dCksLCywcuXKEuu/+OKLeOWVV9CsWTM0aNAAkydPRosWLXDkyJEKjhxIzX56YqNtPSIiInp+Bk1uCgoKEBUVhcDAQHWZVCpFYGAgjh8//sz9hRCIiIhAXFwcOnXqpM9QS2RvrdBpPSIiInp+Bu1QnJaWBqVSCQcHB41yBwcHxMbGlrpfZmYmXFxckJ+fD5lMhiVLlqB79+4l1s3Pz0d+fr76fVZWlm6CB9Cmfk042SqQnJlXYr8aCQBH20fDwomIiKhiGPyxVHlYW1sjOjoap06dwuzZsxEcHIyDBw+WWDc0NBS2trbql6urq87ikEklmN7HE8CjROZJj99P7+MJGUdKERERVRiDJje1a9eGTCZDSkqKRnlKSgocHR1L3U8qlaJhw4bw9fXFBx98gAEDBiA0NLTEuiEhIcjMzFS/bt++rdPP0NPLCT+82QqOtpqPnhxtFfjhzVbo6eWk0/MRERHR0xn0sZSZmRn8/PwQERGB/v37AwBUKhUiIiIwceLEMh9HpVJpPHp6klwuh1wu10W4perp5YTuno7FZijmHRsiIqKKZ/BJ/IKDgzFixAj4+/ujTZs2WLBgAXJzczFq1CgAwPDhw+Hi4qK+MxMaGgp/f380aNAA+fn52LVrF9auXYsffvjBkB8DMqkEbRvUMmgMREREVAmSm0GDBuHu3buYNm0akpOT4evri/DwcHUn44SEBEil/z49y83Nxfjx4/HPP//A3NwcTZs2xbp16zBo0CBDfQQiIiKqRCRCiGo1gW5WVhZsbW2RmZkJGxsbQ4dDREREZaDN93eVHC1FREREVBomN0RERGRUmNwQERGRUWFyQ0REREaFyQ0REREZFSY3REREZFSY3BAREZFRMfgkfhXt8bQ+ulwdnIiIiPTr8fd2Wabnq3bJTXZ2NgDodHVwIiIiqhjZ2dmwtbV9ap1qN0OxSqXCnTt3YG1tDYlEtwtbZmVlwdXVFbdv3+bsx8/Atio7tlXZsa3Kjm2lHbZX2emrrYQQyM7OhrOzs8ayTCWpdndupFIp6tatq9dz2NjY8OIvI7ZV2bGtyo5tVXZsK+2wvcpOH231rDs2j7FDMRERERkVJjdERERkVJjc6JBcLsf06dMhl8sNHUqlx7YqO7ZV2bGtyo5tpR22V9lVhraqdh2KiYiIyLjxzg0REREZFSY3REREZFSY3BAREZFRYXJDRERERoXJTRkdPnwYffr0gbOzMyQSCf74449n7nPw4EG0atUKcrkcDRs2xOrVq/UeZ2WhbXsdPHgQEomk2Cs5ObliAjaQ0NBQtG7dGtbW1rC3t0f//v0RFxf3zP02bdqEpk2bQqFQwNvbG7t27aqAaA2rPG21evXqYteUQqGooIgN64cffkCLFi3UE6m1bdsWu3fvfuo+1fG6ArRvq+p8XT1p7ty5kEgkmDJlylPrGeK6YnJTRrm5ufDx8UFYWFiZ6sfHx6N3797o0qULoqOjMWXKFIwePRp79uzRc6SVg7bt9VhcXBySkpLUL3t7ez1FWDkcOnQIEyZMwIkTJ7Bv3z4UFhaiR48eyM3NLXWfY8eOYfDgwXj77bdx9uxZ9O/fH/3798eFCxcqMPKKV562Ah7NkvrkNXXr1q0Kitiw6tati7lz5yIqKgqnT59G165d0a9fP1y8eLHE+tX1ugK0byug+l5Xj506dQrLli1DixYtnlrPYNeVIK0BEFu3bn1qnY8//lg0b95co2zQoEEiKChIj5FVTmVprwMHDggAIj09vUJiqqxSU1MFAHHo0KFS6wwcOFD07t1boywgIECMHTtW3+FVKmVpq1WrVglbW9uKC6qSq1Gjhvjxxx9L3MbrStPT2qq6X1fZ2dmiUaNGYt++faJz585i8uTJpdY11HXFOzd6cvz4cQQGBmqUBQUF4fjx4waKqGrw9fWFk5MTunfvjqNHjxo6nAqXmZkJAKhZs2apdXhtPVKWtgKAnJwcuLm5wdXV9Zl/jRsrpVKJX3/9Fbm5uWjbtm2JdXhdPVKWtgKq93U1YcIE9O7du9j1UhJDXVfVbuHMipKcnAwHBweNMgcHB2RlZeHhw4cwNzc3UGSVk5OTE5YuXQp/f3/k5+fjxx9/xIsvvoiTJ0+iVatWhg6vQqhUKkyZMgXt27eHl5dXqfVKu7aMvX/Sk8raVk2aNMHKlSvRokULZGZm4ptvvkG7du1w8eJFvS+gWxnExMSgbdu2yMvLg5WVFbZu3QpPT88S61b360qbtqrO19Wvv/6KM2fO4NSpU2Wqb6jriskNVQpNmjRBkyZN1O/btWuH69ev47vvvsPatWsNGFnFmTBhAi5cuIAjR44YOpRKr6xt1bZtW42/vtu1a4dmzZph2bJlmDVrlr7DNLgmTZogOjoamZmZ2Lx5M0aMGIFDhw6V+qVdnWnTVtX1urp9+zYmT56Mffv2VfoO1Exu9MTR0REpKSkaZSkpKbCxseFdmzJq06ZNtfminzhxIv78808cPnz4mX/5lXZtOTo66jPESkObtvovU1NTtGzZEteuXdNTdJWLmZkZGjZsCADw8/PDqVOn8P3332PZsmXF6lb360qbtvqv6nJdRUVFITU1VeNuulKpxOHDh7F48WLk5+dDJpNp7GOo64p9bvSkbdu2iIiI0Cjbt2/fU5/hkqbo6Gg4OTkZOgy9EkJg4sSJ2Lp1K/bv34/69es/c5/qem2Vp63+S6lUIiYmxuivq9KoVCrk5+eXuK26XleleVpb/Vd1ua66deuGmJgYREdHq1/+/v4YOnQooqOjiyU2gAGvK712VzYi2dnZ4uzZs+Ls2bMCgJg/f744e/asuHXrlhBCiKlTp4phw4ap69+4cUNYWFiIjz76SFy+fFmEhYUJmUwmwsPDDfURKpS27fXdd9+JP/74Q1y9elXExMSIyZMnC6lUKv766y9DfYQKMW7cOGFraysOHjwokpKS1K8HDx6o6wwbNkxMnTpV/f7o0aPCxMREfPPNN+Ly5cti+vTpwtTUVMTExBjiI1SY8rTVjBkzxJ49e8T169dFVFSUeOONN4RCoRAXL140xEeoUFOnThWHDh0S8fHx4vz582Lq1KlCIpGIvXv3CiF4XT1J27aqztfVf/13tFRlua6Y3JTR46HK/32NGDFCCCHEiBEjROfOnYvt4+vrK8zMzISHh4dYtWpVhcdtKNq217x580SDBg2EQqEQNWvWFC+++KLYv3+/YYKvQCW1EQCNa6Vz587qdnvst99+E40bNxZmZmaiefPmYufOnRUbuAGUp62mTJki6tWrJ8zMzISDg4Po1auXOHPmTMUHbwBvvfWWcHNzE2ZmZqJOnTqiW7du6i9rIXhdPUnbtqrO19V//Te5qSzXlUQIIfR7b4iIiIio4rDPDRERERkVJjdERERkVJjcEBERkVFhckNERERGhckNERERGRUmN0RERGRUmNwQERGRUWFyQ0QAgJs3b0IikSA6OtrQoajFxsbihRdegEKhgK+vr6HDIaIqgskNUSUxcuRISCQSzJ07V6P8jz/+gEQiMVBUhjV9+nRYWloiLi6u2Po0T0pOTsakSZPg4eEBuVwOV1dX9OnT56n7VEcjR45E//79DR0Gkd4xuSGqRBQKBebNm4f09HRDh6IzBQUF5d73+vXr6NChA9zc3FCrVq0S69y8eRN+fn7Yv38/vv76a8TExCA8PBxdunTBhAkTyn1uIqq6mNwQVSKBgYFwdHREaGhoqXW+/PLLYo9oFixYAHd3d/X7x3+hz5kzBw4ODrCzs8PMmTNRVFSEjz76CDVr1kTdunWxatWqYsePjY1Fu3btoFAo4OXlhUOHDmlsv3DhAl566SVYWVnBwcEBw4YNQ1pamnr7iy++iIkTJ2LKlCmoXbs2goKCSvwcKpUKM2fORN26dSGXy+Hr64vw8HD1dolEgqioKMycORMSiQRffvlliccZP348JBIJIiMj8dprr6Fx48Zo3rw5goODceLECXW9hIQE9OvXD1ZWVrCxscHAgQORkpJSrF1XrlyJevXqwcrKCuPHj4dSqcRXX30FR0dH2NvbY/bs2Rrnl0gk+OGHH/DSSy/B3NwcHh4e2Lx5s0admJgYdO3aFebm5qhVqxbeeecd5OTkFPt5ffPNN3ByckKtWrUwYcIEFBYWquvk5+fjww8/hIuLCywtLREQEICDBw+qt69evRp2dnbYs2cPmjVrBisrK/Ts2RNJSUnqz/fzzz9j27ZtkEgkkEgkOHjwIAoKCjBx4kQ4OTlBoVDAzc3tqdcfUZWg99WriKhMRowYIfr16ye2bNkiFAqFuH37thBCiK1bt4onf1WnT58ufHx8NPb97rvvhJubm8axrK2txYQJE0RsbKz46aefBAARFBQkZs+eLa5cuSJmzZolTE1N1eeJj48XAETdunXF5s2bxaVLl8To0aOFtbW1SEtLE0IIkZ6eLurUqSNCQkLE5cuXxZkzZ0T37t1Fly5d1Ofu3LmzsLKyEh999JGIjY0VsbGxJX7e+fPnCxsbG7FhwwYRGxsrPv74Y2FqaiquXLkihBAiKSlJNG/eXHzwwQciKSlJZGdnFzvGvXv3hEQiEXPmzHlq2yqVSuHr6ys6dOggTp8+LU6cOCH8/Pw0Fm+dPn26sLKyEgMGDBAXL14U27dvF2ZmZiIoKEhMmjRJxMbGipUrVwoA4sSJE+r9AIhatWqJFStWiLi4OPH5558LmUwmLl26JIQQIicnRzg5OYlXX31VxMTEiIiICFG/fn2NxQVHjBghbGxsxLvvvisuX74sduzYISwsLMTy5cvVdUaPHi3atWsnDh8+LK5duya+/vprIZfL1e21atUqYWpqKgIDA8WpU6dEVFSUaNasmRgyZIgQQojs7GwxcOBA0bNnT/WK6vn5+eLrr78Wrq6u4vDhw+LmzZvi77//FuvXr39qexJVdkxuiCqJx8mNEEK88MIL4q233hJClD+5cXNzE0qlUl3WpEkT0bFjR/X7oqIiYWlpKTZs2CCE+De5mTt3rrpOYWGhqFu3rpg3b54QQohZs2aJHj16aJz79u3bAoCIi4sTQjxKblq2bPnMz+vs7Cxmz56tUda6dWsxfvx49XsfHx8xffr0Uo9x8uRJAUBs2bLlqefau3evkMlkIiEhQV128eJFAUBERkYKIR61q4WFhcjKylLXCQoKEu7u7sXaMTQ0VP0egHj33Xc1zhcQECDGjRsnhBBi+fLlokaNGiInJ0e9fefOnUIqlYrk5GQhxL8/r6KiInWd119/XQwaNEgIIcStW7eETCYTiYmJGufp1q2bCAkJEUI8Sm4AiGvXrqm3h4WFCQcHB/X7J6+xxyZNmiS6du0qVCpVqe1HVNXwsRRRJTRv3jz8/PPPuHz5crmP0bx5c0il//6KOzg4wNvbW/1eJpOhVq1aSE1N1divbdu26n+bmJjA399fHce5c+dw4MABWFlZqV9NmzYF8Kh/zGN+fn5PjS0rKwt37txB+/btNcrbt2+v1WcWQpSp3uXLl+Hq6gpXV1d1maenJ+zs7DTO5+7uDmtra/V7BwcHeHp6FmvHp7XZ4/ePj3v58mX4+PjA0tJSvb19+/ZQqVSIi4tTlzVv3hwymUz93snJSX2emJgYKJVKNG7cWKPtDx06pNHuFhYWaNCgQYnHKM3IkSMRHR2NJk2a4L333sPevXufWp+oKjAxdABEVFynTp0QFBSEkJAQjBw5UmObVCot9qX+ZN+Mx0xNTTXeSySSEstUKlWZ48rJyUGfPn0wb968YtucnJzU/37yi1yfGjVqBIlEgtjYWJ0cTx9t9jznfnyenJwcyGQyREVFaSRAAGBlZfXUYzwrAWzVqhXi4+Oxe/du/PXXXxg4cCACAwOL9Rsiqkp454aokpo7dy527NiB48ePa5TXqVMHycnJGl9aupyb5slOuEVFRYiKikKzZs0APPoivHjxItzd3dGwYUONlzYJjY2NDZydnXH06FGN8qNHj8LT07PMx6lZsyaCgoIQFhaG3NzcYtszMjIAAM2aNcPt27dx+/Zt9bZLly4hIyNDq/OV5sk2e/z+cZs1a9YM586d04jv6NGjkEqlaNKkSZmO37JlSyiVSqSmphZrd0dHxzLHaWZmBqVSWazcxsYGgwYNwooVK7Bx40b8/vvvuH//fpmPS1TZMLkhqqS8vb0xdOhQLFy4UKP8xRdfxN27d/HVV1/h+vXrCAsLw+7du3V23rCwMGzduhWxsbGYMGEC0tPT8dZbbwEAJkyYgPv372Pw4ME4deoUrl+/jj179mDUqFElfmk+zUcffYR58+Zh48aNiIuLw9SpUxEdHY3JkydrHa9SqUSbNm3w+++/4+rVq7h8+TIWLlyoflwUGBiobs8zZ84gMjISw4cPR+fOneHv76/V+UqyadMmrFy5EleuXMH06dMRGRmJiRMnAgCGDh0KhUKBESNG4MKFCzhw4AAmTZqEYcOGwcHBoUzHb9y4MYYOHYrhw4djy5YtiI+PR2RkJEJDQ7Fz584yx+nu7o7z588jLi4OaWlpKCwsxPz587FhwwbExsbiypUr2LRpExwdHWFnZ1eepiCqFJjcEFViM2fOLPYIpFmzZliyZAnCwsLg4+ODyMhIfPjhhzo759y5czF37lz4+PjgyJEj2L59O2rXrg0A6rstSqUSPXr0gLe3N6ZMmQI7OzuNfill8d577yE4OBgffPABvL29ER4eju3bt6NRo0ZaHcfDwwNnzpxBly5d8MEHH8DLywvdu3dHREQEfvjhBwCPHs9s27YNNWrUQKdOnRAYGAgPDw9s3LhRq3OVZsaMGfj111/RokULrFmzBhs2bFDfEbKwsMCePXtw//59tG7dGgMGDEC3bt2wePFirc6xatUqDB8+HB988AGaNGmC/v3749SpU6hXr16ZjzFmzBg0adIE/v7+qFOnDo4ePQpra2t89dVX8Pf3R+vWrXHz5k3s2rVL658nUWUiEWXtkUdERMVIJBJs3bqVM/8SVSJMzYmIiMioMLkhIiIio8Kh4EREz4FP9okqH965ISIiIqPC5IaIiIiMCpMbIiIiMipMboiIiMioMLkhIiIio8LkhoiIiIwKkxsiIiIyKkxuiIiIyKgwuSEiIiKj8n/fm8NCxAAaYQAAAABJRU5ErkJggg=="/>
          <p:cNvSpPr>
            <a:spLocks noChangeAspect="1" noChangeArrowheads="1"/>
          </p:cNvSpPr>
          <p:nvPr/>
        </p:nvSpPr>
        <p:spPr bwMode="auto">
          <a:xfrm>
            <a:off x="1682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pic>
        <p:nvPicPr>
          <p:cNvPr id="16" name="그림 15" descr="heatmap1.png"/>
          <p:cNvPicPr>
            <a:picLocks noChangeAspect="1"/>
          </p:cNvPicPr>
          <p:nvPr/>
        </p:nvPicPr>
        <p:blipFill>
          <a:blip r:embed="rId3"/>
          <a:stretch>
            <a:fillRect/>
          </a:stretch>
        </p:blipFill>
        <p:spPr>
          <a:xfrm>
            <a:off x="714348" y="1666690"/>
            <a:ext cx="3000396" cy="3191076"/>
          </a:xfrm>
          <a:prstGeom prst="rect">
            <a:avLst/>
          </a:prstGeom>
        </p:spPr>
      </p:pic>
      <p:sp>
        <p:nvSpPr>
          <p:cNvPr id="23" name="직사각형 22"/>
          <p:cNvSpPr/>
          <p:nvPr/>
        </p:nvSpPr>
        <p:spPr>
          <a:xfrm>
            <a:off x="4071934" y="1746259"/>
            <a:ext cx="4429156" cy="923330"/>
          </a:xfrm>
          <a:prstGeom prst="rect">
            <a:avLst/>
          </a:prstGeom>
        </p:spPr>
        <p:txBody>
          <a:bodyPr wrap="square">
            <a:spAutoFit/>
          </a:bodyPr>
          <a:lstStyle/>
          <a:p>
            <a:pPr marL="91440" indent="274320" latinLnBrk="0">
              <a:lnSpc>
                <a:spcPct val="150000"/>
              </a:lnSpc>
              <a:buFont typeface="Arial" pitchFamily="34" charset="0"/>
              <a:buChar char="•"/>
            </a:pPr>
            <a:r>
              <a:rPr lang="en-US" sz="1400" b="1" dirty="0" smtClean="0">
                <a:latin typeface="Arial" pitchFamily="34" charset="0"/>
                <a:cs typeface="Arial" pitchFamily="34" charset="0"/>
              </a:rPr>
              <a:t>The first component: </a:t>
            </a:r>
          </a:p>
          <a:p>
            <a:pPr marL="457200" latinLnBrk="0"/>
            <a:r>
              <a:rPr lang="en-US" sz="1100" dirty="0" smtClean="0">
                <a:latin typeface="Arial" pitchFamily="34" charset="0"/>
                <a:cs typeface="Arial" pitchFamily="34" charset="0"/>
              </a:rPr>
              <a:t>A high positive correlation to Annual Premium (0.7) and negative to Policy Sales Channel (-0.7) shows higher-paying customers prefer specific channels.</a:t>
            </a:r>
          </a:p>
        </p:txBody>
      </p:sp>
      <p:sp>
        <p:nvSpPr>
          <p:cNvPr id="24" name="직사각형 23"/>
          <p:cNvSpPr/>
          <p:nvPr/>
        </p:nvSpPr>
        <p:spPr>
          <a:xfrm>
            <a:off x="4071934" y="2746391"/>
            <a:ext cx="4572032" cy="923330"/>
          </a:xfrm>
          <a:prstGeom prst="rect">
            <a:avLst/>
          </a:prstGeom>
        </p:spPr>
        <p:txBody>
          <a:bodyPr wrap="square">
            <a:spAutoFit/>
          </a:bodyPr>
          <a:lstStyle/>
          <a:p>
            <a:pPr marL="91440" indent="274320" latinLnBrk="0">
              <a:lnSpc>
                <a:spcPct val="150000"/>
              </a:lnSpc>
              <a:buFont typeface="Arial" pitchFamily="34" charset="0"/>
              <a:buChar char="•"/>
            </a:pPr>
            <a:r>
              <a:rPr lang="en-US" sz="1400" b="1" dirty="0" smtClean="0">
                <a:latin typeface="Arial" pitchFamily="34" charset="0"/>
                <a:cs typeface="Arial" pitchFamily="34" charset="0"/>
              </a:rPr>
              <a:t>The second component:</a:t>
            </a:r>
            <a:r>
              <a:rPr lang="en-US" sz="1400" dirty="0" smtClean="0">
                <a:latin typeface="Arial" pitchFamily="34" charset="0"/>
                <a:cs typeface="Arial" pitchFamily="34" charset="0"/>
              </a:rPr>
              <a:t> </a:t>
            </a:r>
          </a:p>
          <a:p>
            <a:pPr marL="457200" latinLnBrk="0"/>
            <a:r>
              <a:rPr lang="en-US" sz="1100" dirty="0" smtClean="0">
                <a:latin typeface="Arial" pitchFamily="34" charset="0"/>
                <a:cs typeface="Arial" pitchFamily="34" charset="0"/>
              </a:rPr>
              <a:t>A high positive correlation to Vintage (0.85) and negative to Region Code (-0.52), indicates long-standing customers cluster in certain regions.</a:t>
            </a:r>
          </a:p>
        </p:txBody>
      </p:sp>
      <p:sp>
        <p:nvSpPr>
          <p:cNvPr id="25" name="직사각형 24"/>
          <p:cNvSpPr/>
          <p:nvPr/>
        </p:nvSpPr>
        <p:spPr>
          <a:xfrm>
            <a:off x="4071934" y="3746523"/>
            <a:ext cx="4500594" cy="754053"/>
          </a:xfrm>
          <a:prstGeom prst="rect">
            <a:avLst/>
          </a:prstGeom>
        </p:spPr>
        <p:txBody>
          <a:bodyPr wrap="square">
            <a:spAutoFit/>
          </a:bodyPr>
          <a:lstStyle/>
          <a:p>
            <a:pPr marL="91440" indent="274320" latinLnBrk="0">
              <a:lnSpc>
                <a:spcPct val="150000"/>
              </a:lnSpc>
              <a:buFont typeface="Arial" pitchFamily="34" charset="0"/>
              <a:buChar char="•"/>
            </a:pPr>
            <a:r>
              <a:rPr lang="en-US" sz="1400" b="1" dirty="0" smtClean="0">
                <a:latin typeface="Arial" pitchFamily="34" charset="0"/>
                <a:cs typeface="Arial" pitchFamily="34" charset="0"/>
              </a:rPr>
              <a:t>The final component:</a:t>
            </a:r>
            <a:r>
              <a:rPr lang="en-US" sz="1400" dirty="0" smtClean="0">
                <a:latin typeface="Arial" pitchFamily="34" charset="0"/>
                <a:cs typeface="Arial" pitchFamily="34" charset="0"/>
              </a:rPr>
              <a:t> </a:t>
            </a:r>
          </a:p>
          <a:p>
            <a:pPr marL="457200" latinLnBrk="0"/>
            <a:r>
              <a:rPr lang="en-US" sz="1100" dirty="0" smtClean="0">
                <a:latin typeface="Arial" pitchFamily="34" charset="0"/>
                <a:cs typeface="Arial" pitchFamily="34" charset="0"/>
              </a:rPr>
              <a:t>Strong negative correlation to Region Code (-0.84) represents newer customers from specific geographic areas.</a:t>
            </a:r>
            <a:endParaRPr lang="en-US" sz="1100" dirty="0">
              <a:latin typeface="Arial" pitchFamily="34" charset="0"/>
              <a:cs typeface="Arial" pitchFamily="34" charset="0"/>
            </a:endParaRPr>
          </a:p>
        </p:txBody>
      </p:sp>
      <p:sp>
        <p:nvSpPr>
          <p:cNvPr id="20" name="타원 19"/>
          <p:cNvSpPr/>
          <p:nvPr/>
        </p:nvSpPr>
        <p:spPr>
          <a:xfrm>
            <a:off x="4071934" y="1746259"/>
            <a:ext cx="285752" cy="2857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latin typeface="Times New Roman" pitchFamily="18" charset="0"/>
                <a:cs typeface="Times New Roman" pitchFamily="18" charset="0"/>
              </a:rPr>
              <a:t>1</a:t>
            </a:r>
            <a:endParaRPr lang="ko-KR" altLang="en-US" dirty="0">
              <a:latin typeface="Times New Roman" pitchFamily="18" charset="0"/>
              <a:cs typeface="Times New Roman" pitchFamily="18" charset="0"/>
            </a:endParaRPr>
          </a:p>
        </p:txBody>
      </p:sp>
      <p:sp>
        <p:nvSpPr>
          <p:cNvPr id="26" name="타원 25"/>
          <p:cNvSpPr/>
          <p:nvPr/>
        </p:nvSpPr>
        <p:spPr>
          <a:xfrm>
            <a:off x="4071934" y="2746391"/>
            <a:ext cx="285752" cy="2857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latin typeface="Times New Roman" pitchFamily="18" charset="0"/>
                <a:cs typeface="Times New Roman" pitchFamily="18" charset="0"/>
              </a:rPr>
              <a:t>2</a:t>
            </a:r>
            <a:endParaRPr lang="ko-KR" altLang="en-US" dirty="0">
              <a:latin typeface="Times New Roman" pitchFamily="18" charset="0"/>
              <a:cs typeface="Times New Roman" pitchFamily="18" charset="0"/>
            </a:endParaRPr>
          </a:p>
        </p:txBody>
      </p:sp>
      <p:sp>
        <p:nvSpPr>
          <p:cNvPr id="27" name="타원 26"/>
          <p:cNvSpPr/>
          <p:nvPr/>
        </p:nvSpPr>
        <p:spPr>
          <a:xfrm>
            <a:off x="4071934" y="3746523"/>
            <a:ext cx="285752" cy="2857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latin typeface="Times New Roman" pitchFamily="18" charset="0"/>
                <a:cs typeface="Times New Roman" pitchFamily="18" charset="0"/>
              </a:rPr>
              <a:t>3</a:t>
            </a:r>
            <a:endParaRPr lang="ko-KR"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algn="l"/>
            <a:r>
              <a:rPr lang="en-US" altLang="ko-KR" sz="3200" b="1" dirty="0" smtClean="0">
                <a:latin typeface="Times New Roman" pitchFamily="18" charset="0"/>
                <a:cs typeface="Times New Roman" pitchFamily="18" charset="0"/>
              </a:rPr>
              <a:t>K-means Clustering</a:t>
            </a:r>
            <a:endParaRPr lang="ko-KR" altLang="en-US" sz="3200" b="1" dirty="0">
              <a:latin typeface="Times New Roman" pitchFamily="18" charset="0"/>
              <a:cs typeface="Times New Roman" pitchFamily="18" charset="0"/>
            </a:endParaRPr>
          </a:p>
        </p:txBody>
      </p:sp>
      <p:sp>
        <p:nvSpPr>
          <p:cNvPr id="8" name="직사각형 7"/>
          <p:cNvSpPr/>
          <p:nvPr/>
        </p:nvSpPr>
        <p:spPr>
          <a:xfrm>
            <a:off x="1071538" y="4286262"/>
            <a:ext cx="7286676" cy="600164"/>
          </a:xfrm>
          <a:prstGeom prst="rect">
            <a:avLst/>
          </a:prstGeom>
        </p:spPr>
        <p:txBody>
          <a:bodyPr wrap="square">
            <a:spAutoFit/>
          </a:bodyPr>
          <a:lstStyle/>
          <a:p>
            <a:pPr latinLnBrk="0"/>
            <a:r>
              <a:rPr lang="en-US" sz="1100" dirty="0" smtClean="0">
                <a:latin typeface="Arial" pitchFamily="34" charset="0"/>
                <a:cs typeface="Arial" pitchFamily="34" charset="0"/>
              </a:rPr>
              <a:t>Using WCSS and elbow method, four clusters were chosen as the optimal number of cluster for ‘Business Cluster’. The four segments are labeled based on the values of variables and components.</a:t>
            </a:r>
          </a:p>
          <a:p>
            <a:pPr latinLnBrk="0"/>
            <a:endParaRPr lang="en-US" sz="1100" dirty="0">
              <a:latin typeface="Arial" pitchFamily="34" charset="0"/>
              <a:cs typeface="Arial" pitchFamily="34" charset="0"/>
            </a:endParaRPr>
          </a:p>
        </p:txBody>
      </p:sp>
      <p:cxnSp>
        <p:nvCxnSpPr>
          <p:cNvPr id="7" name="직선 연결선 6"/>
          <p:cNvCxnSpPr/>
          <p:nvPr/>
        </p:nvCxnSpPr>
        <p:spPr>
          <a:xfrm rot="16200000" flipH="1">
            <a:off x="38862" y="824694"/>
            <a:ext cx="635322" cy="12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그림 9" descr="wcss1.png"/>
          <p:cNvPicPr>
            <a:picLocks noChangeAspect="1"/>
          </p:cNvPicPr>
          <p:nvPr/>
        </p:nvPicPr>
        <p:blipFill>
          <a:blip r:embed="rId2"/>
          <a:stretch>
            <a:fillRect/>
          </a:stretch>
        </p:blipFill>
        <p:spPr>
          <a:xfrm>
            <a:off x="500034" y="1285866"/>
            <a:ext cx="3749317" cy="2857520"/>
          </a:xfrm>
          <a:prstGeom prst="rect">
            <a:avLst/>
          </a:prstGeom>
        </p:spPr>
      </p:pic>
      <p:pic>
        <p:nvPicPr>
          <p:cNvPr id="11" name="그림 10" descr="viz_business.png"/>
          <p:cNvPicPr>
            <a:picLocks noChangeAspect="1"/>
          </p:cNvPicPr>
          <p:nvPr/>
        </p:nvPicPr>
        <p:blipFill>
          <a:blip r:embed="rId3"/>
          <a:stretch>
            <a:fillRect/>
          </a:stretch>
        </p:blipFill>
        <p:spPr>
          <a:xfrm>
            <a:off x="4286248" y="1285866"/>
            <a:ext cx="4189002" cy="2857520"/>
          </a:xfrm>
          <a:prstGeom prst="rect">
            <a:avLst/>
          </a:prstGeom>
        </p:spPr>
      </p:pic>
      <p:sp>
        <p:nvSpPr>
          <p:cNvPr id="13318" name="AutoShape 6" descr="Data Analytics Interface Symbol Of Connected Circles Vector SVG Icon - SVG  Repo"/>
          <p:cNvSpPr>
            <a:spLocks noChangeAspect="1" noChangeArrowheads="1"/>
          </p:cNvSpPr>
          <p:nvPr/>
        </p:nvSpPr>
        <p:spPr bwMode="auto">
          <a:xfrm>
            <a:off x="1682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sp>
        <p:nvSpPr>
          <p:cNvPr id="13320" name="AutoShape 8" descr="Data Analytics Interface Symbol Of Connected Circles Vector SVG Icon - SVG  Repo"/>
          <p:cNvSpPr>
            <a:spLocks noChangeAspect="1" noChangeArrowheads="1"/>
          </p:cNvSpPr>
          <p:nvPr/>
        </p:nvSpPr>
        <p:spPr bwMode="auto">
          <a:xfrm>
            <a:off x="1682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sp>
        <p:nvSpPr>
          <p:cNvPr id="13322" name="AutoShape 10" descr="Data Analytics Interface Symbol Of Connected Circles Vector SVG Icon - SVG  Repo"/>
          <p:cNvSpPr>
            <a:spLocks noChangeAspect="1" noChangeArrowheads="1"/>
          </p:cNvSpPr>
          <p:nvPr/>
        </p:nvSpPr>
        <p:spPr bwMode="auto">
          <a:xfrm>
            <a:off x="1682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sp>
        <p:nvSpPr>
          <p:cNvPr id="19" name="직사각형 18"/>
          <p:cNvSpPr/>
          <p:nvPr/>
        </p:nvSpPr>
        <p:spPr>
          <a:xfrm>
            <a:off x="500034" y="926417"/>
            <a:ext cx="5929354" cy="261610"/>
          </a:xfrm>
          <a:prstGeom prst="rect">
            <a:avLst/>
          </a:prstGeom>
        </p:spPr>
        <p:txBody>
          <a:bodyPr wrap="square">
            <a:spAutoFit/>
          </a:bodyPr>
          <a:lstStyle/>
          <a:p>
            <a:pPr latinLnBrk="0"/>
            <a:r>
              <a:rPr lang="en-US" sz="1100" dirty="0" smtClean="0">
                <a:latin typeface="Arial" pitchFamily="34" charset="0"/>
                <a:cs typeface="Arial" pitchFamily="34" charset="0"/>
              </a:rPr>
              <a:t>Evaluation using WCSS and clustering using K-means clustering algorithm</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algn="l"/>
            <a:r>
              <a:rPr lang="en-US" altLang="ko-KR" sz="3200" b="1" dirty="0" smtClean="0">
                <a:latin typeface="Times New Roman" pitchFamily="18" charset="0"/>
                <a:cs typeface="Times New Roman" pitchFamily="18" charset="0"/>
              </a:rPr>
              <a:t>Segment Profiling</a:t>
            </a:r>
            <a:endParaRPr lang="ko-KR" altLang="en-US" sz="3200" b="1" dirty="0">
              <a:latin typeface="Times New Roman" pitchFamily="18" charset="0"/>
              <a:cs typeface="Times New Roman" pitchFamily="18" charset="0"/>
            </a:endParaRPr>
          </a:p>
        </p:txBody>
      </p:sp>
      <p:cxnSp>
        <p:nvCxnSpPr>
          <p:cNvPr id="7" name="직선 연결선 6"/>
          <p:cNvCxnSpPr/>
          <p:nvPr/>
        </p:nvCxnSpPr>
        <p:spPr>
          <a:xfrm rot="16200000" flipH="1">
            <a:off x="38862" y="824694"/>
            <a:ext cx="635322" cy="12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직사각형 33"/>
          <p:cNvSpPr/>
          <p:nvPr/>
        </p:nvSpPr>
        <p:spPr>
          <a:xfrm>
            <a:off x="285720" y="1857370"/>
            <a:ext cx="2928958" cy="769441"/>
          </a:xfrm>
          <a:prstGeom prst="rect">
            <a:avLst/>
          </a:prstGeom>
        </p:spPr>
        <p:txBody>
          <a:bodyPr wrap="square">
            <a:spAutoFit/>
          </a:bodyPr>
          <a:lstStyle/>
          <a:p>
            <a:pPr latinLnBrk="0"/>
            <a:r>
              <a:rPr lang="en-US" sz="1100" dirty="0" smtClean="0">
                <a:latin typeface="Arial" pitchFamily="34" charset="0"/>
                <a:cs typeface="Arial" pitchFamily="34" charset="0"/>
              </a:rPr>
              <a:t>Segment that pays the lowest average annual premium ($18587 on average) and prefers the highest Policy Sales Channel (code 125 on average)</a:t>
            </a:r>
          </a:p>
        </p:txBody>
      </p:sp>
      <p:sp>
        <p:nvSpPr>
          <p:cNvPr id="36" name="직사각형 35"/>
          <p:cNvSpPr/>
          <p:nvPr/>
        </p:nvSpPr>
        <p:spPr>
          <a:xfrm>
            <a:off x="5857884" y="1857370"/>
            <a:ext cx="2928958" cy="600164"/>
          </a:xfrm>
          <a:prstGeom prst="rect">
            <a:avLst/>
          </a:prstGeom>
        </p:spPr>
        <p:txBody>
          <a:bodyPr wrap="square">
            <a:spAutoFit/>
          </a:bodyPr>
          <a:lstStyle/>
          <a:p>
            <a:pPr algn="r" latinLnBrk="0"/>
            <a:r>
              <a:rPr lang="en-US" sz="1100" dirty="0" smtClean="0">
                <a:latin typeface="Arial" pitchFamily="34" charset="0"/>
                <a:cs typeface="Arial" pitchFamily="34" charset="0"/>
              </a:rPr>
              <a:t>Segment that pays the middle range price of average annual premium ($22335 on average) compared to other clusters </a:t>
            </a:r>
          </a:p>
        </p:txBody>
      </p:sp>
      <p:sp>
        <p:nvSpPr>
          <p:cNvPr id="37" name="직사각형 36"/>
          <p:cNvSpPr/>
          <p:nvPr/>
        </p:nvSpPr>
        <p:spPr>
          <a:xfrm>
            <a:off x="285720" y="3286130"/>
            <a:ext cx="2857520" cy="938719"/>
          </a:xfrm>
          <a:prstGeom prst="rect">
            <a:avLst/>
          </a:prstGeom>
        </p:spPr>
        <p:txBody>
          <a:bodyPr wrap="square">
            <a:spAutoFit/>
          </a:bodyPr>
          <a:lstStyle/>
          <a:p>
            <a:pPr latinLnBrk="0"/>
            <a:r>
              <a:rPr lang="en-US" sz="1100" dirty="0" smtClean="0">
                <a:latin typeface="Arial" pitchFamily="34" charset="0"/>
                <a:cs typeface="Arial" pitchFamily="34" charset="0"/>
              </a:rPr>
              <a:t>Segment that pays the highest annual premium ($38522 on average) and have been associated with the company for the shortest period (77 days on average)</a:t>
            </a:r>
          </a:p>
          <a:p>
            <a:pPr latinLnBrk="0"/>
            <a:endParaRPr lang="en-US" sz="1100" dirty="0" smtClean="0">
              <a:latin typeface="Arial" pitchFamily="34" charset="0"/>
              <a:cs typeface="Arial" pitchFamily="34" charset="0"/>
            </a:endParaRPr>
          </a:p>
        </p:txBody>
      </p:sp>
      <p:sp>
        <p:nvSpPr>
          <p:cNvPr id="44" name="직사각형 43"/>
          <p:cNvSpPr/>
          <p:nvPr/>
        </p:nvSpPr>
        <p:spPr>
          <a:xfrm>
            <a:off x="6143636" y="3321142"/>
            <a:ext cx="2643206" cy="1107996"/>
          </a:xfrm>
          <a:prstGeom prst="rect">
            <a:avLst/>
          </a:prstGeom>
        </p:spPr>
        <p:txBody>
          <a:bodyPr wrap="square">
            <a:spAutoFit/>
          </a:bodyPr>
          <a:lstStyle/>
          <a:p>
            <a:pPr algn="r" latinLnBrk="0"/>
            <a:r>
              <a:rPr lang="en-US" sz="1100" dirty="0" smtClean="0">
                <a:latin typeface="Arial" pitchFamily="34" charset="0"/>
                <a:cs typeface="Arial" pitchFamily="34" charset="0"/>
              </a:rPr>
              <a:t>Segment that pays the high average annual premium ($38395 on average) and have been associated with the company for the longest period (234 days on average)</a:t>
            </a:r>
          </a:p>
          <a:p>
            <a:pPr algn="r" latinLnBrk="0"/>
            <a:endParaRPr lang="en-US" sz="1100" dirty="0" smtClean="0">
              <a:latin typeface="Arial" pitchFamily="34" charset="0"/>
              <a:cs typeface="Arial" pitchFamily="34" charset="0"/>
            </a:endParaRPr>
          </a:p>
        </p:txBody>
      </p:sp>
      <p:sp>
        <p:nvSpPr>
          <p:cNvPr id="55" name="제목 1"/>
          <p:cNvSpPr txBox="1">
            <a:spLocks/>
          </p:cNvSpPr>
          <p:nvPr/>
        </p:nvSpPr>
        <p:spPr>
          <a:xfrm>
            <a:off x="1428728" y="1428742"/>
            <a:ext cx="1394732" cy="565707"/>
          </a:xfrm>
          <a:prstGeom prst="rect">
            <a:avLst/>
          </a:prstGeom>
        </p:spPr>
        <p:txBody>
          <a:bodyPr vert="horz" lIns="91440" tIns="45720" rIns="91440" bIns="45720" rtlCol="0" anchor="ctr">
            <a:normAutofit/>
          </a:bodyPr>
          <a:lstStyle/>
          <a:p>
            <a:pPr lvl="0" algn="ctr">
              <a:spcBef>
                <a:spcPct val="0"/>
              </a:spcBef>
            </a:pPr>
            <a:r>
              <a:rPr lang="en-US" altLang="ko-KR" sz="1400" b="1" dirty="0" smtClean="0">
                <a:latin typeface="Times New Roman" pitchFamily="18" charset="0"/>
                <a:ea typeface="+mj-ea"/>
                <a:cs typeface="Times New Roman" pitchFamily="18" charset="0"/>
              </a:rPr>
              <a:t>Thrifty Insurer</a:t>
            </a:r>
            <a:endParaRPr kumimoji="0" lang="ko-KR" altLang="en-US" sz="1400" b="1" i="0" u="none" strike="noStrike" kern="1200" cap="none" spc="0" normalizeH="0" baseline="0" noProof="0" dirty="0">
              <a:ln>
                <a:noFill/>
              </a:ln>
              <a:effectLst/>
              <a:uLnTx/>
              <a:uFillTx/>
              <a:latin typeface="Times New Roman" pitchFamily="18" charset="0"/>
              <a:ea typeface="+mj-ea"/>
              <a:cs typeface="Times New Roman" pitchFamily="18" charset="0"/>
            </a:endParaRPr>
          </a:p>
        </p:txBody>
      </p:sp>
      <p:sp>
        <p:nvSpPr>
          <p:cNvPr id="57" name="제목 1"/>
          <p:cNvSpPr txBox="1">
            <a:spLocks/>
          </p:cNvSpPr>
          <p:nvPr/>
        </p:nvSpPr>
        <p:spPr>
          <a:xfrm>
            <a:off x="857224" y="4071948"/>
            <a:ext cx="1785950" cy="481885"/>
          </a:xfrm>
          <a:prstGeom prst="rect">
            <a:avLst/>
          </a:prstGeom>
        </p:spPr>
        <p:txBody>
          <a:bodyPr vert="horz" lIns="91440" tIns="45720" rIns="91440" bIns="45720" rtlCol="0" anchor="ctr">
            <a:normAutofit lnSpcReduction="10000"/>
          </a:bodyPr>
          <a:lstStyle/>
          <a:p>
            <a:pPr lvl="0" algn="r">
              <a:spcBef>
                <a:spcPct val="0"/>
              </a:spcBef>
            </a:pPr>
            <a:r>
              <a:rPr lang="en-US" altLang="ko-KR" sz="1400" b="1" dirty="0" smtClean="0">
                <a:latin typeface="Times New Roman" pitchFamily="18" charset="0"/>
                <a:ea typeface="+mj-ea"/>
                <a:cs typeface="Times New Roman" pitchFamily="18" charset="0"/>
              </a:rPr>
              <a:t>Short-Term Premium Insurer</a:t>
            </a:r>
            <a:endParaRPr kumimoji="0" lang="ko-KR" altLang="en-US" sz="1400" b="1" i="0" u="none" strike="noStrike" kern="1200" cap="none" spc="0" normalizeH="0" baseline="0" noProof="0" dirty="0">
              <a:ln>
                <a:noFill/>
              </a:ln>
              <a:effectLst/>
              <a:uLnTx/>
              <a:uFillTx/>
              <a:latin typeface="Times New Roman" pitchFamily="18" charset="0"/>
              <a:ea typeface="+mj-ea"/>
              <a:cs typeface="Times New Roman" pitchFamily="18" charset="0"/>
            </a:endParaRPr>
          </a:p>
        </p:txBody>
      </p:sp>
      <p:sp>
        <p:nvSpPr>
          <p:cNvPr id="59" name="제목 1"/>
          <p:cNvSpPr txBox="1">
            <a:spLocks/>
          </p:cNvSpPr>
          <p:nvPr/>
        </p:nvSpPr>
        <p:spPr>
          <a:xfrm>
            <a:off x="5214974" y="1446923"/>
            <a:ext cx="2714612" cy="481885"/>
          </a:xfrm>
          <a:prstGeom prst="rect">
            <a:avLst/>
          </a:prstGeom>
        </p:spPr>
        <p:txBody>
          <a:bodyPr vert="horz" lIns="91440" tIns="45720" rIns="91440" bIns="45720" rtlCol="0" anchor="ctr">
            <a:normAutofit/>
          </a:bodyPr>
          <a:lstStyle/>
          <a:p>
            <a:pPr lvl="0" algn="r">
              <a:spcBef>
                <a:spcPct val="0"/>
              </a:spcBef>
            </a:pPr>
            <a:r>
              <a:rPr lang="en-US" altLang="ko-KR" sz="1400" b="1" dirty="0" smtClean="0">
                <a:latin typeface="Times New Roman" pitchFamily="18" charset="0"/>
                <a:ea typeface="+mj-ea"/>
                <a:cs typeface="Times New Roman" pitchFamily="18" charset="0"/>
              </a:rPr>
              <a:t>Mid-Range Insurer</a:t>
            </a:r>
            <a:endParaRPr kumimoji="0" lang="ko-KR" altLang="en-US" sz="1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60" name="제목 1"/>
          <p:cNvSpPr txBox="1">
            <a:spLocks/>
          </p:cNvSpPr>
          <p:nvPr/>
        </p:nvSpPr>
        <p:spPr>
          <a:xfrm>
            <a:off x="6357950" y="4084785"/>
            <a:ext cx="1428760" cy="481885"/>
          </a:xfrm>
          <a:prstGeom prst="rect">
            <a:avLst/>
          </a:prstGeom>
        </p:spPr>
        <p:txBody>
          <a:bodyPr vert="horz" lIns="91440" tIns="45720" rIns="91440" bIns="45720" rtlCol="0" anchor="ctr">
            <a:normAutofit fontScale="92500" lnSpcReduction="10000"/>
          </a:bodyPr>
          <a:lstStyle/>
          <a:p>
            <a:pPr lvl="0">
              <a:spcBef>
                <a:spcPct val="0"/>
              </a:spcBef>
            </a:pPr>
            <a:r>
              <a:rPr lang="en-US" altLang="ko-KR" sz="1400" b="1" dirty="0" smtClean="0">
                <a:latin typeface="Times New Roman" pitchFamily="18" charset="0"/>
                <a:ea typeface="+mj-ea"/>
                <a:cs typeface="Times New Roman" pitchFamily="18" charset="0"/>
              </a:rPr>
              <a:t>Long-Term Premium Insurer</a:t>
            </a:r>
            <a:endParaRPr kumimoji="0" lang="ko-KR" altLang="en-US" sz="1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grpSp>
        <p:nvGrpSpPr>
          <p:cNvPr id="76" name="그룹 75"/>
          <p:cNvGrpSpPr/>
          <p:nvPr/>
        </p:nvGrpSpPr>
        <p:grpSpPr>
          <a:xfrm>
            <a:off x="3214678" y="1500180"/>
            <a:ext cx="2928958" cy="2857516"/>
            <a:chOff x="3143240" y="1428742"/>
            <a:chExt cx="2928958" cy="2857516"/>
          </a:xfrm>
        </p:grpSpPr>
        <p:grpSp>
          <p:nvGrpSpPr>
            <p:cNvPr id="62" name="그룹 61"/>
            <p:cNvGrpSpPr/>
            <p:nvPr/>
          </p:nvGrpSpPr>
          <p:grpSpPr>
            <a:xfrm>
              <a:off x="3143240" y="1428742"/>
              <a:ext cx="2928958" cy="2857516"/>
              <a:chOff x="3143240" y="1428744"/>
              <a:chExt cx="2928958" cy="2857516"/>
            </a:xfrm>
          </p:grpSpPr>
          <p:sp>
            <p:nvSpPr>
              <p:cNvPr id="21" name="타원 20"/>
              <p:cNvSpPr/>
              <p:nvPr/>
            </p:nvSpPr>
            <p:spPr>
              <a:xfrm>
                <a:off x="3214678" y="1714494"/>
                <a:ext cx="2643206" cy="25003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22" name="타원 21"/>
              <p:cNvSpPr/>
              <p:nvPr/>
            </p:nvSpPr>
            <p:spPr>
              <a:xfrm>
                <a:off x="3571868" y="2071684"/>
                <a:ext cx="1928826" cy="17859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cxnSp>
            <p:nvCxnSpPr>
              <p:cNvPr id="25" name="직선 연결선 24"/>
              <p:cNvCxnSpPr/>
              <p:nvPr/>
            </p:nvCxnSpPr>
            <p:spPr>
              <a:xfrm rot="16200000" flipH="1">
                <a:off x="4196954" y="1732357"/>
                <a:ext cx="642940" cy="35714"/>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rot="10800000">
                <a:off x="3143240" y="3000378"/>
                <a:ext cx="857256" cy="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직선 연결선 41"/>
              <p:cNvCxnSpPr/>
              <p:nvPr/>
            </p:nvCxnSpPr>
            <p:spPr>
              <a:xfrm rot="10800000">
                <a:off x="5214942" y="3000378"/>
                <a:ext cx="857256" cy="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직선 연결선 42"/>
              <p:cNvCxnSpPr/>
              <p:nvPr/>
            </p:nvCxnSpPr>
            <p:spPr>
              <a:xfrm rot="5400000">
                <a:off x="4143374" y="3857632"/>
                <a:ext cx="857254" cy="2"/>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52" name="이등변 삼각형 51"/>
              <p:cNvSpPr/>
              <p:nvPr/>
            </p:nvSpPr>
            <p:spPr>
              <a:xfrm rot="7869719">
                <a:off x="5358934" y="3737670"/>
                <a:ext cx="351249" cy="249453"/>
              </a:xfrm>
              <a:prstGeom prst="triangle">
                <a:avLst>
                  <a:gd name="adj" fmla="val 5338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pic>
            <p:nvPicPr>
              <p:cNvPr id="1026" name="Picture 2" descr="Multy User Icon - Free Icons"/>
              <p:cNvPicPr>
                <a:picLocks noChangeAspect="1" noChangeArrowheads="1"/>
              </p:cNvPicPr>
              <p:nvPr/>
            </p:nvPicPr>
            <p:blipFill>
              <a:blip r:embed="rId2" cstate="print"/>
              <a:srcRect/>
              <a:stretch>
                <a:fillRect/>
              </a:stretch>
            </p:blipFill>
            <p:spPr bwMode="auto">
              <a:xfrm>
                <a:off x="4000496" y="2357436"/>
                <a:ext cx="1071570" cy="1000132"/>
              </a:xfrm>
              <a:prstGeom prst="rect">
                <a:avLst/>
              </a:prstGeom>
              <a:noFill/>
            </p:spPr>
          </p:pic>
        </p:grpSp>
        <p:sp>
          <p:nvSpPr>
            <p:cNvPr id="70" name="이등변 삼각형 69"/>
            <p:cNvSpPr/>
            <p:nvPr/>
          </p:nvSpPr>
          <p:spPr>
            <a:xfrm rot="2618134">
              <a:off x="5323933" y="1872669"/>
              <a:ext cx="351249" cy="249453"/>
            </a:xfrm>
            <a:prstGeom prst="triangle">
              <a:avLst>
                <a:gd name="adj" fmla="val 5338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71" name="이등변 삼각형 70"/>
            <p:cNvSpPr/>
            <p:nvPr/>
          </p:nvSpPr>
          <p:spPr>
            <a:xfrm rot="18526170">
              <a:off x="3331368" y="1949641"/>
              <a:ext cx="351249" cy="249453"/>
            </a:xfrm>
            <a:prstGeom prst="triangle">
              <a:avLst>
                <a:gd name="adj" fmla="val 5338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72" name="이등변 삼각형 71"/>
            <p:cNvSpPr/>
            <p:nvPr/>
          </p:nvSpPr>
          <p:spPr>
            <a:xfrm rot="13175809">
              <a:off x="3395731" y="3810611"/>
              <a:ext cx="351249" cy="249453"/>
            </a:xfrm>
            <a:prstGeom prst="triangle">
              <a:avLst>
                <a:gd name="adj" fmla="val 5338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73" name="제목 1"/>
            <p:cNvSpPr txBox="1">
              <a:spLocks/>
            </p:cNvSpPr>
            <p:nvPr/>
          </p:nvSpPr>
          <p:spPr>
            <a:xfrm>
              <a:off x="3214710" y="3214692"/>
              <a:ext cx="2714612" cy="481885"/>
            </a:xfrm>
            <a:prstGeom prst="rect">
              <a:avLst/>
            </a:prstGeom>
          </p:spPr>
          <p:txBody>
            <a:bodyPr vert="horz" lIns="91440" tIns="45720" rIns="91440" bIns="45720" rtlCol="0" anchor="ctr">
              <a:normAutofit/>
            </a:bodyPr>
            <a:lstStyle/>
            <a:p>
              <a:pPr lvl="0" algn="ctr">
                <a:spcBef>
                  <a:spcPct val="0"/>
                </a:spcBef>
              </a:pPr>
              <a:r>
                <a:rPr lang="en-US" altLang="ko-KR" sz="1600" b="1" dirty="0" smtClean="0">
                  <a:latin typeface="Times New Roman" pitchFamily="18" charset="0"/>
                  <a:ea typeface="+mj-ea"/>
                  <a:cs typeface="Times New Roman" pitchFamily="18" charset="0"/>
                </a:rPr>
                <a:t>Customers</a:t>
              </a:r>
              <a:endParaRPr kumimoji="0" lang="ko-KR" altLang="en-US" sz="1600" b="1" i="0" u="none" strike="noStrike" kern="1200" cap="none" spc="0" normalizeH="0" baseline="0" noProof="0" dirty="0">
                <a:ln>
                  <a:noFill/>
                </a:ln>
                <a:effectLst/>
                <a:uLnTx/>
                <a:uFillTx/>
                <a:latin typeface="Times New Roman" pitchFamily="18" charset="0"/>
                <a:ea typeface="+mj-ea"/>
                <a:cs typeface="Times New Roman" pitchFamily="18" charset="0"/>
              </a:endParaRPr>
            </a:p>
          </p:txBody>
        </p:sp>
      </p:grpSp>
      <p:sp>
        <p:nvSpPr>
          <p:cNvPr id="1030" name="AutoShape 6" descr="Vector Piggy Bank Icon 442226 Vector Art at Vecteezy"/>
          <p:cNvSpPr>
            <a:spLocks noChangeAspect="1" noChangeArrowheads="1"/>
          </p:cNvSpPr>
          <p:nvPr/>
        </p:nvSpPr>
        <p:spPr bwMode="auto">
          <a:xfrm>
            <a:off x="1682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sp>
        <p:nvSpPr>
          <p:cNvPr id="1032" name="AutoShape 8" descr="Vector Piggy Bank Icon 442226 Vector Art at Vecteezy"/>
          <p:cNvSpPr>
            <a:spLocks noChangeAspect="1" noChangeArrowheads="1"/>
          </p:cNvSpPr>
          <p:nvPr/>
        </p:nvSpPr>
        <p:spPr bwMode="auto">
          <a:xfrm>
            <a:off x="1682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sp>
        <p:nvSpPr>
          <p:cNvPr id="1034" name="AutoShape 10" descr="Vector Piggy Bank Icon 442226 Vector Art at Vecteezy"/>
          <p:cNvSpPr>
            <a:spLocks noChangeAspect="1" noChangeArrowheads="1"/>
          </p:cNvSpPr>
          <p:nvPr/>
        </p:nvSpPr>
        <p:spPr bwMode="auto">
          <a:xfrm>
            <a:off x="1682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sp>
        <p:nvSpPr>
          <p:cNvPr id="1036" name="AutoShape 12" descr="Vector Piggy Bank Icon 442226 Vector Art at Vecteezy"/>
          <p:cNvSpPr>
            <a:spLocks noChangeAspect="1" noChangeArrowheads="1"/>
          </p:cNvSpPr>
          <p:nvPr/>
        </p:nvSpPr>
        <p:spPr bwMode="auto">
          <a:xfrm>
            <a:off x="1682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sp>
        <p:nvSpPr>
          <p:cNvPr id="1038" name="AutoShape 14" descr="Vector Piggy Bank Icon 442226 Vector Art at Vecteezy"/>
          <p:cNvSpPr>
            <a:spLocks noChangeAspect="1" noChangeArrowheads="1"/>
          </p:cNvSpPr>
          <p:nvPr/>
        </p:nvSpPr>
        <p:spPr bwMode="auto">
          <a:xfrm>
            <a:off x="1682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pic>
        <p:nvPicPr>
          <p:cNvPr id="1040" name="Picture 16" descr="Piggy bank Special Lineal icon"/>
          <p:cNvPicPr>
            <a:picLocks noChangeAspect="1" noChangeArrowheads="1"/>
          </p:cNvPicPr>
          <p:nvPr/>
        </p:nvPicPr>
        <p:blipFill>
          <a:blip r:embed="rId3" cstate="print"/>
          <a:srcRect/>
          <a:stretch>
            <a:fillRect/>
          </a:stretch>
        </p:blipFill>
        <p:spPr bwMode="auto">
          <a:xfrm>
            <a:off x="2928926" y="1428742"/>
            <a:ext cx="500066" cy="500066"/>
          </a:xfrm>
          <a:prstGeom prst="rect">
            <a:avLst/>
          </a:prstGeom>
          <a:noFill/>
        </p:spPr>
      </p:pic>
      <p:pic>
        <p:nvPicPr>
          <p:cNvPr id="1046" name="Picture 22" descr="Money Icon PNG Images, Vectors Free Download - Pngtree"/>
          <p:cNvPicPr>
            <a:picLocks noChangeAspect="1" noChangeArrowheads="1"/>
          </p:cNvPicPr>
          <p:nvPr/>
        </p:nvPicPr>
        <p:blipFill>
          <a:blip r:embed="rId4" cstate="print"/>
          <a:srcRect l="6250" t="10416" r="6249" b="12500"/>
          <a:stretch>
            <a:fillRect/>
          </a:stretch>
        </p:blipFill>
        <p:spPr bwMode="auto">
          <a:xfrm>
            <a:off x="5715008" y="1428742"/>
            <a:ext cx="500066" cy="440535"/>
          </a:xfrm>
          <a:prstGeom prst="rect">
            <a:avLst/>
          </a:prstGeom>
          <a:noFill/>
        </p:spPr>
      </p:pic>
      <p:pic>
        <p:nvPicPr>
          <p:cNvPr id="1048" name="Picture 24" descr="Money - Free business icons"/>
          <p:cNvPicPr>
            <a:picLocks noChangeAspect="1" noChangeArrowheads="1"/>
          </p:cNvPicPr>
          <p:nvPr/>
        </p:nvPicPr>
        <p:blipFill>
          <a:blip r:embed="rId5" cstate="print"/>
          <a:srcRect/>
          <a:stretch>
            <a:fillRect/>
          </a:stretch>
        </p:blipFill>
        <p:spPr bwMode="auto">
          <a:xfrm>
            <a:off x="2786050" y="4000510"/>
            <a:ext cx="571504" cy="571504"/>
          </a:xfrm>
          <a:prstGeom prst="rect">
            <a:avLst/>
          </a:prstGeom>
          <a:noFill/>
        </p:spPr>
      </p:pic>
      <p:pic>
        <p:nvPicPr>
          <p:cNvPr id="1050" name="Picture 26" descr="Long-Term Icons - Free SVG &amp; PNG Long-Term Images - Noun Project"/>
          <p:cNvPicPr>
            <a:picLocks noChangeAspect="1" noChangeArrowheads="1"/>
          </p:cNvPicPr>
          <p:nvPr/>
        </p:nvPicPr>
        <p:blipFill>
          <a:blip r:embed="rId6" cstate="print"/>
          <a:srcRect/>
          <a:stretch>
            <a:fillRect/>
          </a:stretch>
        </p:blipFill>
        <p:spPr bwMode="auto">
          <a:xfrm>
            <a:off x="5786446" y="4084785"/>
            <a:ext cx="500066" cy="500066"/>
          </a:xfrm>
          <a:prstGeom prst="rect">
            <a:avLst/>
          </a:prstGeom>
          <a:noFill/>
        </p:spPr>
      </p:pic>
      <p:sp>
        <p:nvSpPr>
          <p:cNvPr id="79" name="제목 1"/>
          <p:cNvSpPr txBox="1">
            <a:spLocks/>
          </p:cNvSpPr>
          <p:nvPr/>
        </p:nvSpPr>
        <p:spPr>
          <a:xfrm rot="18952639">
            <a:off x="3051767" y="2031109"/>
            <a:ext cx="1417070" cy="516741"/>
          </a:xfrm>
          <a:prstGeom prst="rect">
            <a:avLst/>
          </a:prstGeom>
        </p:spPr>
        <p:txBody>
          <a:bodyPr vert="horz" lIns="91440" tIns="45720" rIns="91440" bIns="45720" rtlCol="0" anchor="ctr">
            <a:normAutofit/>
          </a:bodyPr>
          <a:lstStyle/>
          <a:p>
            <a:pPr lvl="0" algn="ctr">
              <a:spcBef>
                <a:spcPct val="0"/>
              </a:spcBef>
            </a:pPr>
            <a:r>
              <a:rPr kumimoji="0" lang="en-US" altLang="ko-KR" sz="1200" b="1" i="0" u="none" strike="noStrike" kern="1200" cap="none" spc="0" normalizeH="0" baseline="0" noProof="0" dirty="0" smtClean="0">
                <a:ln>
                  <a:noFill/>
                </a:ln>
                <a:solidFill>
                  <a:schemeClr val="bg1"/>
                </a:solidFill>
                <a:effectLst/>
                <a:uLnTx/>
                <a:uFillTx/>
                <a:latin typeface="Times New Roman" pitchFamily="18" charset="0"/>
                <a:ea typeface="+mj-ea"/>
                <a:cs typeface="Times New Roman" pitchFamily="18" charset="0"/>
              </a:rPr>
              <a:t>27%</a:t>
            </a:r>
            <a:endParaRPr kumimoji="0" lang="ko-KR" altLang="en-US" sz="12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82" name="제목 1"/>
          <p:cNvSpPr txBox="1">
            <a:spLocks/>
          </p:cNvSpPr>
          <p:nvPr/>
        </p:nvSpPr>
        <p:spPr>
          <a:xfrm rot="2583793">
            <a:off x="4700414" y="1998012"/>
            <a:ext cx="1417070" cy="516741"/>
          </a:xfrm>
          <a:prstGeom prst="rect">
            <a:avLst/>
          </a:prstGeom>
        </p:spPr>
        <p:txBody>
          <a:bodyPr vert="horz" lIns="91440" tIns="45720" rIns="91440" bIns="45720" rtlCol="0" anchor="ctr">
            <a:normAutofit/>
          </a:bodyPr>
          <a:lstStyle/>
          <a:p>
            <a:pPr lvl="0" algn="ctr">
              <a:spcBef>
                <a:spcPct val="0"/>
              </a:spcBef>
            </a:pPr>
            <a:r>
              <a:rPr lang="en-US" altLang="ko-KR" sz="1200" b="1" dirty="0" smtClean="0">
                <a:solidFill>
                  <a:schemeClr val="bg1"/>
                </a:solidFill>
                <a:latin typeface="Times New Roman" pitchFamily="18" charset="0"/>
                <a:ea typeface="+mj-ea"/>
                <a:cs typeface="Times New Roman" pitchFamily="18" charset="0"/>
              </a:rPr>
              <a:t>19.3</a:t>
            </a:r>
            <a:r>
              <a:rPr kumimoji="0" lang="en-US" altLang="ko-KR" sz="1200" b="1" i="0" u="none" strike="noStrike" kern="1200" cap="none" spc="0" normalizeH="0" baseline="0" noProof="0" dirty="0" smtClean="0">
                <a:ln>
                  <a:noFill/>
                </a:ln>
                <a:solidFill>
                  <a:schemeClr val="bg1"/>
                </a:solidFill>
                <a:effectLst/>
                <a:uLnTx/>
                <a:uFillTx/>
                <a:latin typeface="Times New Roman" pitchFamily="18" charset="0"/>
                <a:ea typeface="+mj-ea"/>
                <a:cs typeface="Times New Roman" pitchFamily="18" charset="0"/>
              </a:rPr>
              <a:t>%</a:t>
            </a:r>
            <a:endParaRPr kumimoji="0" lang="ko-KR" altLang="en-US" sz="12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83" name="제목 1"/>
          <p:cNvSpPr txBox="1">
            <a:spLocks/>
          </p:cNvSpPr>
          <p:nvPr/>
        </p:nvSpPr>
        <p:spPr>
          <a:xfrm rot="18995094">
            <a:off x="4689713" y="3562492"/>
            <a:ext cx="1435626" cy="416884"/>
          </a:xfrm>
          <a:prstGeom prst="rect">
            <a:avLst/>
          </a:prstGeom>
        </p:spPr>
        <p:txBody>
          <a:bodyPr vert="horz" lIns="91440" tIns="45720" rIns="91440" bIns="45720" rtlCol="0" anchor="ctr">
            <a:normAutofit/>
          </a:bodyPr>
          <a:lstStyle/>
          <a:p>
            <a:pPr lvl="0" algn="ctr">
              <a:spcBef>
                <a:spcPct val="0"/>
              </a:spcBef>
            </a:pPr>
            <a:r>
              <a:rPr kumimoji="0" lang="en-US" altLang="ko-KR" sz="1200" b="1" i="0" u="none" strike="noStrike" kern="1200" cap="none" spc="0" normalizeH="0" baseline="0" noProof="0" dirty="0" smtClean="0">
                <a:ln>
                  <a:noFill/>
                </a:ln>
                <a:solidFill>
                  <a:schemeClr val="bg1"/>
                </a:solidFill>
                <a:effectLst/>
                <a:uLnTx/>
                <a:uFillTx/>
                <a:latin typeface="Times New Roman" pitchFamily="18" charset="0"/>
                <a:ea typeface="+mj-ea"/>
                <a:cs typeface="Times New Roman" pitchFamily="18" charset="0"/>
              </a:rPr>
              <a:t>27.1%</a:t>
            </a:r>
            <a:endParaRPr kumimoji="0" lang="ko-KR" altLang="en-US" sz="12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84" name="제목 1"/>
          <p:cNvSpPr txBox="1">
            <a:spLocks/>
          </p:cNvSpPr>
          <p:nvPr/>
        </p:nvSpPr>
        <p:spPr>
          <a:xfrm rot="2483479">
            <a:off x="3143240" y="3555207"/>
            <a:ext cx="1417070" cy="516741"/>
          </a:xfrm>
          <a:prstGeom prst="rect">
            <a:avLst/>
          </a:prstGeom>
        </p:spPr>
        <p:txBody>
          <a:bodyPr vert="horz" lIns="91440" tIns="45720" rIns="91440" bIns="45720" rtlCol="0" anchor="ctr">
            <a:normAutofit/>
          </a:bodyPr>
          <a:lstStyle/>
          <a:p>
            <a:pPr lvl="0" algn="ctr">
              <a:spcBef>
                <a:spcPct val="0"/>
              </a:spcBef>
            </a:pPr>
            <a:r>
              <a:rPr kumimoji="0" lang="en-US" altLang="ko-KR" sz="1200" b="1" i="0" u="none" strike="noStrike" kern="1200" cap="none" spc="0" normalizeH="0" baseline="0" noProof="0" dirty="0" smtClean="0">
                <a:ln>
                  <a:noFill/>
                </a:ln>
                <a:solidFill>
                  <a:schemeClr val="bg1"/>
                </a:solidFill>
                <a:effectLst/>
                <a:uLnTx/>
                <a:uFillTx/>
                <a:latin typeface="Times New Roman" pitchFamily="18" charset="0"/>
                <a:ea typeface="+mj-ea"/>
                <a:cs typeface="Times New Roman" pitchFamily="18" charset="0"/>
              </a:rPr>
              <a:t>26.7%</a:t>
            </a:r>
            <a:endParaRPr kumimoji="0" lang="ko-KR" altLang="en-US" sz="12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39" name="직사각형 38"/>
          <p:cNvSpPr/>
          <p:nvPr/>
        </p:nvSpPr>
        <p:spPr>
          <a:xfrm>
            <a:off x="500034" y="926417"/>
            <a:ext cx="3429024" cy="261610"/>
          </a:xfrm>
          <a:prstGeom prst="rect">
            <a:avLst/>
          </a:prstGeom>
        </p:spPr>
        <p:txBody>
          <a:bodyPr wrap="square">
            <a:spAutoFit/>
          </a:bodyPr>
          <a:lstStyle/>
          <a:p>
            <a:pPr latinLnBrk="0"/>
            <a:r>
              <a:rPr lang="en-US" sz="1100" dirty="0" smtClean="0">
                <a:latin typeface="Arial" pitchFamily="34" charset="0"/>
                <a:cs typeface="Arial" pitchFamily="34" charset="0"/>
              </a:rPr>
              <a:t>Segment profiling for Business Cluster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4056</TotalTime>
  <Words>1537</Words>
  <Application>Microsoft Office PowerPoint</Application>
  <PresentationFormat>화면 슬라이드 쇼(16:9)</PresentationFormat>
  <Paragraphs>205</Paragraphs>
  <Slides>19</Slides>
  <Notes>5</Notes>
  <HiddenSlides>0</HiddenSlides>
  <MMClips>0</MMClips>
  <ScaleCrop>false</ScaleCrop>
  <HeadingPairs>
    <vt:vector size="4" baseType="variant">
      <vt:variant>
        <vt:lpstr>테마</vt:lpstr>
      </vt:variant>
      <vt:variant>
        <vt:i4>1</vt:i4>
      </vt:variant>
      <vt:variant>
        <vt:lpstr>슬라이드 제목</vt:lpstr>
      </vt:variant>
      <vt:variant>
        <vt:i4>19</vt:i4>
      </vt:variant>
    </vt:vector>
  </HeadingPairs>
  <TitlesOfParts>
    <vt:vector size="20" baseType="lpstr">
      <vt:lpstr>Office 테마</vt:lpstr>
      <vt:lpstr>Car Insurance Customer Segmentation</vt:lpstr>
      <vt:lpstr>Problem Statement</vt:lpstr>
      <vt:lpstr>Dataset Used</vt:lpstr>
      <vt:lpstr>Approach</vt:lpstr>
      <vt:lpstr>Cluster Analysis</vt:lpstr>
      <vt:lpstr>Business Cluster Analysis</vt:lpstr>
      <vt:lpstr>Principal Component Analysis</vt:lpstr>
      <vt:lpstr>K-means Clustering</vt:lpstr>
      <vt:lpstr>Segment Profiling</vt:lpstr>
      <vt:lpstr>Segment Analysis</vt:lpstr>
      <vt:lpstr>Demographic Cluster Analysis</vt:lpstr>
      <vt:lpstr>Principal Component Analysis</vt:lpstr>
      <vt:lpstr>K-means Clustering</vt:lpstr>
      <vt:lpstr>Segment Profiling</vt:lpstr>
      <vt:lpstr>Segment Analysis</vt:lpstr>
      <vt:lpstr>Findings</vt:lpstr>
      <vt:lpstr>Findings</vt:lpstr>
      <vt:lpstr>Conclusion</vt:lpstr>
      <vt:lpstr>Thank you</vt:lpstr>
    </vt:vector>
  </TitlesOfParts>
  <Company>R&amp;D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Insurance Sales Prediction</dc:title>
  <dc:creator>Microsoft Corporation</dc:creator>
  <cp:lastModifiedBy>eunbin5004@gmail.com</cp:lastModifiedBy>
  <cp:revision>181</cp:revision>
  <dcterms:created xsi:type="dcterms:W3CDTF">2006-10-05T04:04:58Z</dcterms:created>
  <dcterms:modified xsi:type="dcterms:W3CDTF">2024-07-03T13:20:33Z</dcterms:modified>
</cp:coreProperties>
</file>