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8" r:id="rId3"/>
    <p:sldId id="259" r:id="rId4"/>
    <p:sldId id="264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71" r:id="rId21"/>
  </p:sldIdLst>
  <p:sldSz cx="9144000" cy="5143500" type="screen16x9"/>
  <p:notesSz cx="6858000" cy="9144000"/>
  <p:embeddedFontLst>
    <p:embeddedFont>
      <p:font typeface="Exo 2" panose="02020500000000000000" charset="0"/>
      <p:regular r:id="rId23"/>
      <p:bold r:id="rId24"/>
      <p:italic r:id="rId25"/>
      <p:boldItalic r:id="rId26"/>
    </p:embeddedFont>
    <p:embeddedFont>
      <p:font typeface="Fira Sans Extra Condensed Medium" panose="02020500000000000000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bold r:id="rId32"/>
      <p:italic r:id="rId33"/>
      <p:boldItalic r:id="rId34"/>
    </p:embeddedFont>
    <p:embeddedFont>
      <p:font typeface="Squada One" panose="02020500000000000000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7BA33-C18B-426E-947A-741C62057F1A}">
  <a:tblStyle styleId="{3B97BA33-C18B-426E-947A-741C62057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47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89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803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22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691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12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9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950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32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12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66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75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47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35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06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59" r:id="rId7"/>
    <p:sldLayoutId id="2147483661" r:id="rId8"/>
    <p:sldLayoutId id="2147483662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6EWgV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#optimize=false&amp;runs=200&amp;evmVersion=null&amp;version=soljson-v0.8.7+commit.e28d00a7.j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</a:t>
            </a:r>
            <a:br>
              <a:rPr lang="en-US" dirty="0"/>
            </a:br>
            <a:r>
              <a:rPr lang="en-US" dirty="0"/>
              <a:t>CONTRACTS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BLOCKCHAIN</a:t>
            </a:r>
            <a:endParaRPr lang="en-US" dirty="0">
              <a:solidFill>
                <a:schemeClr val="dk2"/>
              </a:solidFill>
            </a:endParaRPr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Modifiers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3075040" y="1209367"/>
            <a:ext cx="5751870" cy="227374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240;p38">
            <a:extLst>
              <a:ext uri="{FF2B5EF4-FFF2-40B4-BE49-F238E27FC236}">
                <a16:creationId xmlns:a16="http://schemas.microsoft.com/office/drawing/2014/main" id="{47728339-CD45-4505-B7EF-FAA2E7A41248}"/>
              </a:ext>
            </a:extLst>
          </p:cNvPr>
          <p:cNvCxnSpPr>
            <a:cxnSpLocks/>
          </p:cNvCxnSpPr>
          <p:nvPr/>
        </p:nvCxnSpPr>
        <p:spPr>
          <a:xfrm>
            <a:off x="4036205" y="2273377"/>
            <a:ext cx="69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C34E5FCB-2531-472F-9A0F-606E257D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163" y="1518561"/>
            <a:ext cx="4938251" cy="1655357"/>
          </a:xfrm>
          <a:prstGeom prst="rect">
            <a:avLst/>
          </a:prstGeom>
        </p:spPr>
      </p:pic>
      <p:cxnSp>
        <p:nvCxnSpPr>
          <p:cNvPr id="13" name="Google Shape;378;p43">
            <a:extLst>
              <a:ext uri="{FF2B5EF4-FFF2-40B4-BE49-F238E27FC236}">
                <a16:creationId xmlns:a16="http://schemas.microsoft.com/office/drawing/2014/main" id="{16E077E5-D774-4C07-BAD0-393FCA768AEB}"/>
              </a:ext>
            </a:extLst>
          </p:cNvPr>
          <p:cNvCxnSpPr>
            <a:cxnSpLocks/>
          </p:cNvCxnSpPr>
          <p:nvPr/>
        </p:nvCxnSpPr>
        <p:spPr>
          <a:xfrm flipH="1">
            <a:off x="2831690" y="2059684"/>
            <a:ext cx="11383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0ECD02-09FA-4171-92F4-26096339D6E0}"/>
              </a:ext>
            </a:extLst>
          </p:cNvPr>
          <p:cNvSpPr txBox="1"/>
          <p:nvPr/>
        </p:nvSpPr>
        <p:spPr>
          <a:xfrm>
            <a:off x="943031" y="1905795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lt2"/>
                </a:solidFill>
                <a:latin typeface="Roboto Condensed Light" panose="02000000000000000000" pitchFamily="2" charset="0"/>
              </a:rPr>
              <a:t>接續回原本的</a:t>
            </a:r>
            <a:r>
              <a:rPr lang="en-US" altLang="zh-TW" dirty="0">
                <a:solidFill>
                  <a:schemeClr val="lt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function</a:t>
            </a:r>
            <a:endParaRPr lang="zh-TW" altLang="en-US" dirty="0">
              <a:latin typeface="Roboto Condensed Light" panose="02000000000000000000" pitchFamily="2" charset="0"/>
            </a:endParaRPr>
          </a:p>
        </p:txBody>
      </p:sp>
      <p:cxnSp>
        <p:nvCxnSpPr>
          <p:cNvPr id="17" name="Google Shape;378;p43">
            <a:extLst>
              <a:ext uri="{FF2B5EF4-FFF2-40B4-BE49-F238E27FC236}">
                <a16:creationId xmlns:a16="http://schemas.microsoft.com/office/drawing/2014/main" id="{70272FF4-CCB9-4CE5-A12B-1E3AD47052E1}"/>
              </a:ext>
            </a:extLst>
          </p:cNvPr>
          <p:cNvCxnSpPr>
            <a:cxnSpLocks/>
          </p:cNvCxnSpPr>
          <p:nvPr/>
        </p:nvCxnSpPr>
        <p:spPr>
          <a:xfrm flipH="1">
            <a:off x="-3264" y="4301650"/>
            <a:ext cx="693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81;p43">
            <a:extLst>
              <a:ext uri="{FF2B5EF4-FFF2-40B4-BE49-F238E27FC236}">
                <a16:creationId xmlns:a16="http://schemas.microsoft.com/office/drawing/2014/main" id="{BCBBFAE2-E045-4A23-8251-70D07E385881}"/>
              </a:ext>
            </a:extLst>
          </p:cNvPr>
          <p:cNvSpPr/>
          <p:nvPr/>
        </p:nvSpPr>
        <p:spPr>
          <a:xfrm rot="5400000">
            <a:off x="1457699" y="2944711"/>
            <a:ext cx="1078150" cy="2613729"/>
          </a:xfrm>
          <a:prstGeom prst="snip1Rect">
            <a:avLst>
              <a:gd name="adj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29F8B6-20B5-479A-8C2E-74CB9092EB2B}"/>
              </a:ext>
            </a:extLst>
          </p:cNvPr>
          <p:cNvSpPr txBox="1"/>
          <p:nvPr/>
        </p:nvSpPr>
        <p:spPr>
          <a:xfrm>
            <a:off x="783140" y="4097686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lt2"/>
                </a:solidFill>
              </a:rPr>
              <a:t>在</a:t>
            </a:r>
            <a:r>
              <a:rPr lang="en-US" altLang="zh-TW" dirty="0">
                <a:solidFill>
                  <a:schemeClr val="lt2"/>
                </a:solidFill>
              </a:rPr>
              <a:t>function</a:t>
            </a:r>
            <a:r>
              <a:rPr lang="zh-TW" altLang="en-US" dirty="0">
                <a:solidFill>
                  <a:schemeClr val="lt2"/>
                </a:solidFill>
              </a:rPr>
              <a:t>執行前做預先處理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19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Mapping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3679722" y="1224116"/>
            <a:ext cx="5147187" cy="106188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378;p43">
            <a:extLst>
              <a:ext uri="{FF2B5EF4-FFF2-40B4-BE49-F238E27FC236}">
                <a16:creationId xmlns:a16="http://schemas.microsoft.com/office/drawing/2014/main" id="{16E077E5-D774-4C07-BAD0-393FCA768AEB}"/>
              </a:ext>
            </a:extLst>
          </p:cNvPr>
          <p:cNvCxnSpPr>
            <a:cxnSpLocks/>
          </p:cNvCxnSpPr>
          <p:nvPr/>
        </p:nvCxnSpPr>
        <p:spPr>
          <a:xfrm flipH="1">
            <a:off x="8816771" y="1772091"/>
            <a:ext cx="32722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378;p43">
            <a:extLst>
              <a:ext uri="{FF2B5EF4-FFF2-40B4-BE49-F238E27FC236}">
                <a16:creationId xmlns:a16="http://schemas.microsoft.com/office/drawing/2014/main" id="{70272FF4-CCB9-4CE5-A12B-1E3AD47052E1}"/>
              </a:ext>
            </a:extLst>
          </p:cNvPr>
          <p:cNvCxnSpPr>
            <a:cxnSpLocks/>
          </p:cNvCxnSpPr>
          <p:nvPr/>
        </p:nvCxnSpPr>
        <p:spPr>
          <a:xfrm flipH="1">
            <a:off x="-3264" y="4301650"/>
            <a:ext cx="693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81;p43">
            <a:extLst>
              <a:ext uri="{FF2B5EF4-FFF2-40B4-BE49-F238E27FC236}">
                <a16:creationId xmlns:a16="http://schemas.microsoft.com/office/drawing/2014/main" id="{BCBBFAE2-E045-4A23-8251-70D07E385881}"/>
              </a:ext>
            </a:extLst>
          </p:cNvPr>
          <p:cNvSpPr/>
          <p:nvPr/>
        </p:nvSpPr>
        <p:spPr>
          <a:xfrm rot="5400000">
            <a:off x="1530594" y="1690253"/>
            <a:ext cx="2259713" cy="3941084"/>
          </a:xfrm>
          <a:prstGeom prst="snip1Rect">
            <a:avLst>
              <a:gd name="adj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29F8B6-20B5-479A-8C2E-74CB9092EB2B}"/>
              </a:ext>
            </a:extLst>
          </p:cNvPr>
          <p:cNvSpPr txBox="1"/>
          <p:nvPr/>
        </p:nvSpPr>
        <p:spPr>
          <a:xfrm>
            <a:off x="952746" y="2746832"/>
            <a:ext cx="3619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</a:t>
            </a:r>
            <a:r>
              <a:rPr lang="en-US" altLang="zh-TW" dirty="0">
                <a:solidFill>
                  <a:schemeClr val="lt2"/>
                </a:solidFill>
              </a:rPr>
              <a:t>Mapping</a:t>
            </a:r>
            <a:r>
              <a:rPr lang="zh-TW" altLang="en-US" dirty="0">
                <a:solidFill>
                  <a:schemeClr val="lt2"/>
                </a:solidFill>
              </a:rPr>
              <a:t>是動態大小的陣列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CD6DA6-5C71-47E8-957D-842D398C7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80" y="1469052"/>
            <a:ext cx="4658375" cy="5906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CB24D0-4412-4793-82A1-B3F174075EE3}"/>
              </a:ext>
            </a:extLst>
          </p:cNvPr>
          <p:cNvSpPr txBox="1"/>
          <p:nvPr/>
        </p:nvSpPr>
        <p:spPr>
          <a:xfrm>
            <a:off x="952746" y="3211246"/>
            <a:ext cx="3619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</a:t>
            </a:r>
            <a:r>
              <a:rPr lang="en-US" altLang="zh-TW" dirty="0">
                <a:solidFill>
                  <a:schemeClr val="lt2"/>
                </a:solidFill>
              </a:rPr>
              <a:t>_</a:t>
            </a:r>
            <a:r>
              <a:rPr lang="en-US" altLang="zh-TW" dirty="0" err="1">
                <a:solidFill>
                  <a:schemeClr val="lt2"/>
                </a:solidFill>
              </a:rPr>
              <a:t>KeyType</a:t>
            </a:r>
            <a:r>
              <a:rPr lang="en-US" altLang="zh-TW" dirty="0">
                <a:solidFill>
                  <a:schemeClr val="lt2"/>
                </a:solidFill>
              </a:rPr>
              <a:t> </a:t>
            </a:r>
            <a:r>
              <a:rPr lang="zh-TW" altLang="en-US" dirty="0">
                <a:solidFill>
                  <a:schemeClr val="lt2"/>
                </a:solidFill>
              </a:rPr>
              <a:t>不支援 </a:t>
            </a:r>
            <a:r>
              <a:rPr lang="en-US" altLang="zh-TW" dirty="0" err="1">
                <a:solidFill>
                  <a:schemeClr val="lt2"/>
                </a:solidFill>
              </a:rPr>
              <a:t>enum</a:t>
            </a:r>
            <a:r>
              <a:rPr lang="en-US" altLang="zh-TW" dirty="0">
                <a:solidFill>
                  <a:schemeClr val="lt2"/>
                </a:solidFill>
              </a:rPr>
              <a:t> </a:t>
            </a:r>
            <a:r>
              <a:rPr lang="zh-TW" altLang="en-US" dirty="0">
                <a:solidFill>
                  <a:schemeClr val="lt2"/>
                </a:solidFill>
              </a:rPr>
              <a:t>和 </a:t>
            </a:r>
            <a:r>
              <a:rPr lang="en-US" altLang="zh-TW" dirty="0">
                <a:solidFill>
                  <a:schemeClr val="lt2"/>
                </a:solidFill>
              </a:rPr>
              <a:t>struct </a:t>
            </a:r>
            <a:r>
              <a:rPr lang="zh-TW" altLang="en-US" dirty="0">
                <a:solidFill>
                  <a:schemeClr val="lt2"/>
                </a:solidFill>
              </a:rPr>
              <a:t>的型態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392462-7843-42BE-A985-1EC19593AE4B}"/>
              </a:ext>
            </a:extLst>
          </p:cNvPr>
          <p:cNvSpPr txBox="1"/>
          <p:nvPr/>
        </p:nvSpPr>
        <p:spPr>
          <a:xfrm>
            <a:off x="952746" y="3675660"/>
            <a:ext cx="3619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</a:t>
            </a:r>
            <a:r>
              <a:rPr lang="en-US" altLang="zh-TW" dirty="0">
                <a:solidFill>
                  <a:schemeClr val="lt2"/>
                </a:solidFill>
              </a:rPr>
              <a:t>_</a:t>
            </a:r>
            <a:r>
              <a:rPr lang="en-US" altLang="zh-TW" dirty="0" err="1">
                <a:solidFill>
                  <a:schemeClr val="lt2"/>
                </a:solidFill>
              </a:rPr>
              <a:t>ValueType</a:t>
            </a:r>
            <a:r>
              <a:rPr lang="en-US" altLang="zh-TW" dirty="0">
                <a:solidFill>
                  <a:schemeClr val="lt2"/>
                </a:solidFill>
              </a:rPr>
              <a:t> </a:t>
            </a:r>
            <a:r>
              <a:rPr lang="zh-TW" altLang="en-US" dirty="0">
                <a:solidFill>
                  <a:schemeClr val="lt2"/>
                </a:solidFill>
              </a:rPr>
              <a:t>則無限制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ED5790C-FEFB-416E-9B5F-04EB1E6E4A97}"/>
              </a:ext>
            </a:extLst>
          </p:cNvPr>
          <p:cNvSpPr txBox="1"/>
          <p:nvPr/>
        </p:nvSpPr>
        <p:spPr>
          <a:xfrm>
            <a:off x="952746" y="4140074"/>
            <a:ext cx="3619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</a:t>
            </a:r>
            <a:r>
              <a:rPr lang="en-US" altLang="zh-TW" dirty="0">
                <a:solidFill>
                  <a:schemeClr val="lt2"/>
                </a:solidFill>
              </a:rPr>
              <a:t>Key</a:t>
            </a:r>
            <a:r>
              <a:rPr lang="zh-TW" altLang="en-US" dirty="0">
                <a:solidFill>
                  <a:schemeClr val="lt2"/>
                </a:solidFill>
              </a:rPr>
              <a:t> 對應到的 </a:t>
            </a:r>
            <a:r>
              <a:rPr lang="en-US" altLang="zh-TW" dirty="0">
                <a:solidFill>
                  <a:schemeClr val="lt2"/>
                </a:solidFill>
              </a:rPr>
              <a:t>value</a:t>
            </a:r>
            <a:r>
              <a:rPr lang="zh-TW" altLang="en-US" dirty="0">
                <a:solidFill>
                  <a:schemeClr val="lt2"/>
                </a:solidFill>
              </a:rPr>
              <a:t> 將全部被初始化</a:t>
            </a:r>
            <a:endParaRPr lang="en-US" altLang="zh-TW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6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</a:rPr>
              <a:t>錯誤處理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4372897" y="1039761"/>
            <a:ext cx="4350774" cy="153198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378;p43">
            <a:extLst>
              <a:ext uri="{FF2B5EF4-FFF2-40B4-BE49-F238E27FC236}">
                <a16:creationId xmlns:a16="http://schemas.microsoft.com/office/drawing/2014/main" id="{16E077E5-D774-4C07-BAD0-393FCA768AEB}"/>
              </a:ext>
            </a:extLst>
          </p:cNvPr>
          <p:cNvCxnSpPr>
            <a:cxnSpLocks/>
          </p:cNvCxnSpPr>
          <p:nvPr/>
        </p:nvCxnSpPr>
        <p:spPr>
          <a:xfrm flipH="1">
            <a:off x="8723671" y="1484497"/>
            <a:ext cx="42032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378;p43">
            <a:extLst>
              <a:ext uri="{FF2B5EF4-FFF2-40B4-BE49-F238E27FC236}">
                <a16:creationId xmlns:a16="http://schemas.microsoft.com/office/drawing/2014/main" id="{70272FF4-CCB9-4CE5-A12B-1E3AD47052E1}"/>
              </a:ext>
            </a:extLst>
          </p:cNvPr>
          <p:cNvCxnSpPr>
            <a:cxnSpLocks/>
          </p:cNvCxnSpPr>
          <p:nvPr/>
        </p:nvCxnSpPr>
        <p:spPr>
          <a:xfrm flipH="1">
            <a:off x="-8118" y="1484497"/>
            <a:ext cx="4800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381;p43">
            <a:extLst>
              <a:ext uri="{FF2B5EF4-FFF2-40B4-BE49-F238E27FC236}">
                <a16:creationId xmlns:a16="http://schemas.microsoft.com/office/drawing/2014/main" id="{64F06428-A6D5-4341-8203-792A0ADFC9CA}"/>
              </a:ext>
            </a:extLst>
          </p:cNvPr>
          <p:cNvSpPr/>
          <p:nvPr/>
        </p:nvSpPr>
        <p:spPr>
          <a:xfrm rot="5400000">
            <a:off x="1117188" y="382088"/>
            <a:ext cx="2086899" cy="3377381"/>
          </a:xfrm>
          <a:prstGeom prst="snip1Rect">
            <a:avLst>
              <a:gd name="adj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383;p43">
            <a:extLst>
              <a:ext uri="{FF2B5EF4-FFF2-40B4-BE49-F238E27FC236}">
                <a16:creationId xmlns:a16="http://schemas.microsoft.com/office/drawing/2014/main" id="{9194BA7A-91EF-42DB-9ECA-0FC14AECDB18}"/>
              </a:ext>
            </a:extLst>
          </p:cNvPr>
          <p:cNvSpPr txBox="1">
            <a:spLocks/>
          </p:cNvSpPr>
          <p:nvPr/>
        </p:nvSpPr>
        <p:spPr>
          <a:xfrm>
            <a:off x="557637" y="1170651"/>
            <a:ext cx="3291691" cy="588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>
                <a:solidFill>
                  <a:schemeClr val="lt2"/>
                </a:solidFill>
              </a:rPr>
              <a:t>require( bool condition)</a:t>
            </a:r>
          </a:p>
          <a:p>
            <a:r>
              <a:rPr lang="en-US" altLang="zh-TW" dirty="0">
                <a:solidFill>
                  <a:schemeClr val="lt2"/>
                </a:solidFill>
              </a:rPr>
              <a:t>require( bool condition, string message)</a:t>
            </a:r>
          </a:p>
          <a:p>
            <a:endParaRPr lang="en-US" altLang="zh-TW" dirty="0">
              <a:solidFill>
                <a:schemeClr val="lt2"/>
              </a:solidFill>
            </a:endParaRPr>
          </a:p>
        </p:txBody>
      </p:sp>
      <p:sp>
        <p:nvSpPr>
          <p:cNvPr id="20" name="Google Shape;382;p43">
            <a:extLst>
              <a:ext uri="{FF2B5EF4-FFF2-40B4-BE49-F238E27FC236}">
                <a16:creationId xmlns:a16="http://schemas.microsoft.com/office/drawing/2014/main" id="{F4EEC570-6EFA-475F-B3A7-43851EC5542C}"/>
              </a:ext>
            </a:extLst>
          </p:cNvPr>
          <p:cNvSpPr txBox="1">
            <a:spLocks/>
          </p:cNvSpPr>
          <p:nvPr/>
        </p:nvSpPr>
        <p:spPr>
          <a:xfrm>
            <a:off x="2797545" y="2581439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Require</a:t>
            </a:r>
          </a:p>
        </p:txBody>
      </p:sp>
      <p:sp>
        <p:nvSpPr>
          <p:cNvPr id="23" name="Google Shape;383;p43">
            <a:extLst>
              <a:ext uri="{FF2B5EF4-FFF2-40B4-BE49-F238E27FC236}">
                <a16:creationId xmlns:a16="http://schemas.microsoft.com/office/drawing/2014/main" id="{2353F37E-A5B6-4734-936B-99C6C7B38DCC}"/>
              </a:ext>
            </a:extLst>
          </p:cNvPr>
          <p:cNvSpPr txBox="1">
            <a:spLocks/>
          </p:cNvSpPr>
          <p:nvPr/>
        </p:nvSpPr>
        <p:spPr>
          <a:xfrm>
            <a:off x="555790" y="1850350"/>
            <a:ext cx="3212423" cy="6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4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</a:t>
            </a:r>
            <a:r>
              <a:rPr lang="zh-TW" altLang="en-US" dirty="0">
                <a:solidFill>
                  <a:schemeClr val="lt2"/>
                </a:solidFill>
              </a:rPr>
              <a:t>檢查條件是否符合預期，</a:t>
            </a:r>
            <a:endParaRPr lang="en-US" altLang="zh-TW" dirty="0">
              <a:solidFill>
                <a:schemeClr val="lt2"/>
              </a:solidFill>
            </a:endParaRPr>
          </a:p>
          <a:p>
            <a:r>
              <a:rPr lang="zh-TW" altLang="en-US" dirty="0">
                <a:solidFill>
                  <a:schemeClr val="lt2"/>
                </a:solidFill>
              </a:rPr>
              <a:t>  若否則狀態將被復原。</a:t>
            </a:r>
            <a:endParaRPr lang="en-US" altLang="zh-TW" dirty="0">
              <a:solidFill>
                <a:schemeClr val="lt2"/>
              </a:solidFill>
            </a:endParaRPr>
          </a:p>
        </p:txBody>
      </p:sp>
      <p:sp>
        <p:nvSpPr>
          <p:cNvPr id="24" name="Google Shape;383;p43">
            <a:extLst>
              <a:ext uri="{FF2B5EF4-FFF2-40B4-BE49-F238E27FC236}">
                <a16:creationId xmlns:a16="http://schemas.microsoft.com/office/drawing/2014/main" id="{1FC43A9B-BB37-4CEA-A380-9575E664DB9E}"/>
              </a:ext>
            </a:extLst>
          </p:cNvPr>
          <p:cNvSpPr txBox="1">
            <a:spLocks/>
          </p:cNvSpPr>
          <p:nvPr/>
        </p:nvSpPr>
        <p:spPr>
          <a:xfrm>
            <a:off x="555790" y="2613936"/>
            <a:ext cx="2069421" cy="362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4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</a:t>
            </a:r>
            <a:r>
              <a:rPr lang="zh-TW" altLang="en-US" dirty="0">
                <a:solidFill>
                  <a:schemeClr val="lt2"/>
                </a:solidFill>
              </a:rPr>
              <a:t>退回剩餘 </a:t>
            </a:r>
            <a:r>
              <a:rPr lang="en-US" altLang="zh-TW" dirty="0">
                <a:solidFill>
                  <a:schemeClr val="lt2"/>
                </a:solidFill>
              </a:rPr>
              <a:t>Gas </a:t>
            </a:r>
            <a:r>
              <a:rPr lang="zh-TW" altLang="en-US" dirty="0">
                <a:solidFill>
                  <a:schemeClr val="lt2"/>
                </a:solidFill>
              </a:rPr>
              <a:t>費用。</a:t>
            </a:r>
            <a:endParaRPr lang="en-US" altLang="zh-TW" dirty="0">
              <a:solidFill>
                <a:schemeClr val="lt2"/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DE8899E-DB12-4717-8BBE-820802E3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86" y="1277474"/>
            <a:ext cx="3768213" cy="1048807"/>
          </a:xfrm>
          <a:prstGeom prst="rect">
            <a:avLst/>
          </a:prstGeom>
        </p:spPr>
      </p:pic>
      <p:cxnSp>
        <p:nvCxnSpPr>
          <p:cNvPr id="27" name="Google Shape;378;p43">
            <a:extLst>
              <a:ext uri="{FF2B5EF4-FFF2-40B4-BE49-F238E27FC236}">
                <a16:creationId xmlns:a16="http://schemas.microsoft.com/office/drawing/2014/main" id="{03FBB0BB-5C63-4F8B-B560-9A23E8D886A1}"/>
              </a:ext>
            </a:extLst>
          </p:cNvPr>
          <p:cNvCxnSpPr>
            <a:cxnSpLocks/>
          </p:cNvCxnSpPr>
          <p:nvPr/>
        </p:nvCxnSpPr>
        <p:spPr>
          <a:xfrm>
            <a:off x="0" y="3763089"/>
            <a:ext cx="279754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381;p43">
            <a:extLst>
              <a:ext uri="{FF2B5EF4-FFF2-40B4-BE49-F238E27FC236}">
                <a16:creationId xmlns:a16="http://schemas.microsoft.com/office/drawing/2014/main" id="{2F1FEE4C-7B3E-477D-80AF-B4B676207295}"/>
              </a:ext>
            </a:extLst>
          </p:cNvPr>
          <p:cNvSpPr/>
          <p:nvPr/>
        </p:nvSpPr>
        <p:spPr>
          <a:xfrm rot="5400000">
            <a:off x="3547299" y="2507796"/>
            <a:ext cx="1791842" cy="3291350"/>
          </a:xfrm>
          <a:prstGeom prst="snip1Rect">
            <a:avLst>
              <a:gd name="adj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BE0A2D6-95AB-464B-8E2F-45044C540AE6}"/>
              </a:ext>
            </a:extLst>
          </p:cNvPr>
          <p:cNvSpPr txBox="1"/>
          <p:nvPr/>
        </p:nvSpPr>
        <p:spPr>
          <a:xfrm>
            <a:off x="2908724" y="3419375"/>
            <a:ext cx="2073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lt2"/>
                </a:solidFill>
              </a:rPr>
              <a:t>revert( )</a:t>
            </a:r>
          </a:p>
          <a:p>
            <a:r>
              <a:rPr lang="en-US" altLang="zh-TW" dirty="0">
                <a:solidFill>
                  <a:schemeClr val="lt2"/>
                </a:solidFill>
              </a:rPr>
              <a:t>revert( string message )</a:t>
            </a:r>
          </a:p>
          <a:p>
            <a:endParaRPr lang="zh-TW" altLang="en-US" dirty="0"/>
          </a:p>
        </p:txBody>
      </p:sp>
      <p:sp>
        <p:nvSpPr>
          <p:cNvPr id="36" name="Google Shape;383;p43">
            <a:extLst>
              <a:ext uri="{FF2B5EF4-FFF2-40B4-BE49-F238E27FC236}">
                <a16:creationId xmlns:a16="http://schemas.microsoft.com/office/drawing/2014/main" id="{D6D04EF3-E5C9-46DD-ABFF-D5FF011EC270}"/>
              </a:ext>
            </a:extLst>
          </p:cNvPr>
          <p:cNvSpPr txBox="1">
            <a:spLocks/>
          </p:cNvSpPr>
          <p:nvPr/>
        </p:nvSpPr>
        <p:spPr>
          <a:xfrm>
            <a:off x="2908724" y="3936858"/>
            <a:ext cx="3212423" cy="6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4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●執行將被終止，並回復回修改前的狀</a:t>
            </a:r>
            <a:endParaRPr lang="en-US" altLang="zh-TW" sz="1400" dirty="0">
              <a:solidFill>
                <a:schemeClr val="lt2"/>
              </a:solidFill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r>
              <a:rPr lang="zh-TW" altLang="en-US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  態。</a:t>
            </a:r>
            <a:endParaRPr lang="en-US" altLang="zh-TW" dirty="0">
              <a:solidFill>
                <a:schemeClr val="lt2"/>
              </a:solidFill>
            </a:endParaRPr>
          </a:p>
        </p:txBody>
      </p:sp>
      <p:sp>
        <p:nvSpPr>
          <p:cNvPr id="38" name="Google Shape;383;p43">
            <a:extLst>
              <a:ext uri="{FF2B5EF4-FFF2-40B4-BE49-F238E27FC236}">
                <a16:creationId xmlns:a16="http://schemas.microsoft.com/office/drawing/2014/main" id="{D6E2239E-EDF1-4A6D-AD6F-162F947E122B}"/>
              </a:ext>
            </a:extLst>
          </p:cNvPr>
          <p:cNvSpPr txBox="1">
            <a:spLocks/>
          </p:cNvSpPr>
          <p:nvPr/>
        </p:nvSpPr>
        <p:spPr>
          <a:xfrm>
            <a:off x="2908724" y="4474843"/>
            <a:ext cx="2069421" cy="362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4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</a:t>
            </a:r>
            <a:r>
              <a:rPr lang="zh-TW" altLang="en-US" dirty="0">
                <a:solidFill>
                  <a:schemeClr val="lt2"/>
                </a:solidFill>
              </a:rPr>
              <a:t>退回剩餘 </a:t>
            </a:r>
            <a:r>
              <a:rPr lang="en-US" altLang="zh-TW" dirty="0">
                <a:solidFill>
                  <a:schemeClr val="lt2"/>
                </a:solidFill>
              </a:rPr>
              <a:t>Gas </a:t>
            </a:r>
            <a:r>
              <a:rPr lang="zh-TW" altLang="en-US" dirty="0">
                <a:solidFill>
                  <a:schemeClr val="lt2"/>
                </a:solidFill>
              </a:rPr>
              <a:t>費用。</a:t>
            </a:r>
            <a:endParaRPr lang="en-US" altLang="zh-TW" dirty="0">
              <a:solidFill>
                <a:schemeClr val="lt2"/>
              </a:solidFill>
            </a:endParaRPr>
          </a:p>
        </p:txBody>
      </p:sp>
      <p:sp>
        <p:nvSpPr>
          <p:cNvPr id="39" name="Google Shape;382;p43">
            <a:extLst>
              <a:ext uri="{FF2B5EF4-FFF2-40B4-BE49-F238E27FC236}">
                <a16:creationId xmlns:a16="http://schemas.microsoft.com/office/drawing/2014/main" id="{D8433426-6E07-4410-B10D-48CFF22B915E}"/>
              </a:ext>
            </a:extLst>
          </p:cNvPr>
          <p:cNvSpPr txBox="1">
            <a:spLocks/>
          </p:cNvSpPr>
          <p:nvPr/>
        </p:nvSpPr>
        <p:spPr>
          <a:xfrm>
            <a:off x="5102178" y="4530249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208431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特殊變數、函式</a:t>
            </a:r>
            <a:endParaRPr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msg.sender</a:t>
            </a:r>
            <a:endParaRPr dirty="0"/>
          </a:p>
        </p:txBody>
      </p:sp>
      <p:sp>
        <p:nvSpPr>
          <p:cNvPr id="327" name="Google Shape;327;p4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address 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正在與合約互動的帳戶</a:t>
            </a:r>
            <a:endParaRPr dirty="0"/>
          </a:p>
        </p:txBody>
      </p:sp>
      <p:sp>
        <p:nvSpPr>
          <p:cNvPr id="328" name="Google Shape;328;p4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sg.value</a:t>
            </a:r>
            <a:endParaRPr dirty="0"/>
          </a:p>
        </p:txBody>
      </p:sp>
      <p:sp>
        <p:nvSpPr>
          <p:cNvPr id="329" name="Google Shape;329;p4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 uint256 )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發送的以太幣數量</a:t>
            </a:r>
            <a:r>
              <a:rPr lang="en-US" altLang="zh-TW" dirty="0"/>
              <a:t>( </a:t>
            </a:r>
            <a:r>
              <a:rPr lang="en-US" altLang="zh-TW" dirty="0" err="1"/>
              <a:t>wei</a:t>
            </a:r>
            <a:r>
              <a:rPr lang="en-US" altLang="zh-TW" dirty="0"/>
              <a:t> )</a:t>
            </a:r>
            <a:endParaRPr dirty="0"/>
          </a:p>
        </p:txBody>
      </p:sp>
      <p:sp>
        <p:nvSpPr>
          <p:cNvPr id="330" name="Google Shape;330;p42"/>
          <p:cNvSpPr txBox="1">
            <a:spLocks noGrp="1"/>
          </p:cNvSpPr>
          <p:nvPr>
            <p:ph type="ctrTitle" idx="5"/>
          </p:nvPr>
        </p:nvSpPr>
        <p:spPr>
          <a:xfrm>
            <a:off x="3690374" y="1806500"/>
            <a:ext cx="3101258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elfdestruct( address recipient)</a:t>
            </a:r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658236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摧毀目前的合約，並將合約內的錢移轉給參數中的位址。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42"/>
          <p:cNvSpPr txBox="1">
            <a:spLocks noGrp="1"/>
          </p:cNvSpPr>
          <p:nvPr>
            <p:ph type="ctrTitle" idx="7"/>
          </p:nvPr>
        </p:nvSpPr>
        <p:spPr>
          <a:xfrm>
            <a:off x="3050814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this</a:t>
            </a:r>
          </a:p>
        </p:txBody>
      </p:sp>
      <p:sp>
        <p:nvSpPr>
          <p:cNvPr id="333" name="Google Shape;333;p42"/>
          <p:cNvSpPr txBox="1">
            <a:spLocks noGrp="1"/>
          </p:cNvSpPr>
          <p:nvPr>
            <p:ph type="subTitle" idx="8"/>
          </p:nvPr>
        </p:nvSpPr>
        <p:spPr>
          <a:xfrm>
            <a:off x="3202464" y="3971552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altLang="en-US" dirty="0"/>
              <a:t>只當前的合約，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altLang="en-US" dirty="0"/>
              <a:t>可以轉換為合約位址。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42"/>
          <p:cNvSpPr txBox="1">
            <a:spLocks noGrp="1"/>
          </p:cNvSpPr>
          <p:nvPr>
            <p:ph type="ctrTitle" idx="9"/>
          </p:nvPr>
        </p:nvSpPr>
        <p:spPr>
          <a:xfrm>
            <a:off x="4831314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&lt;address&gt;.balance</a:t>
            </a:r>
            <a:endParaRPr dirty="0"/>
          </a:p>
        </p:txBody>
      </p:sp>
      <p:sp>
        <p:nvSpPr>
          <p:cNvPr id="335" name="Google Shape;335;p42"/>
          <p:cNvSpPr txBox="1">
            <a:spLocks noGrp="1"/>
          </p:cNvSpPr>
          <p:nvPr>
            <p:ph type="subTitle" idx="13"/>
          </p:nvPr>
        </p:nvSpPr>
        <p:spPr>
          <a:xfrm>
            <a:off x="4982964" y="3983162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 uint256 )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餘額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 err="1"/>
              <a:t>wei</a:t>
            </a:r>
            <a:r>
              <a:rPr lang="en-US" altLang="zh-TW" dirty="0"/>
              <a:t> )</a:t>
            </a:r>
            <a:endParaRPr dirty="0"/>
          </a:p>
        </p:txBody>
      </p:sp>
      <p:sp>
        <p:nvSpPr>
          <p:cNvPr id="336" name="Google Shape;336;p42"/>
          <p:cNvSpPr txBox="1">
            <a:spLocks noGrp="1"/>
          </p:cNvSpPr>
          <p:nvPr>
            <p:ph type="ctrTitle" idx="14"/>
          </p:nvPr>
        </p:nvSpPr>
        <p:spPr>
          <a:xfrm>
            <a:off x="7071850" y="3660703"/>
            <a:ext cx="1850923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&lt;address&gt;.transfer( uint256 amount)</a:t>
            </a:r>
          </a:p>
        </p:txBody>
      </p:sp>
      <p:sp>
        <p:nvSpPr>
          <p:cNvPr id="337" name="Google Shape;337;p42"/>
          <p:cNvSpPr txBox="1">
            <a:spLocks noGrp="1"/>
          </p:cNvSpPr>
          <p:nvPr>
            <p:ph type="subTitle" idx="15"/>
          </p:nvPr>
        </p:nvSpPr>
        <p:spPr>
          <a:xfrm>
            <a:off x="7223499" y="3977362"/>
            <a:ext cx="1850923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  </a:t>
            </a:r>
            <a:r>
              <a:rPr lang="en-US" altLang="zh-TW" dirty="0" err="1"/>
              <a:t>wei</a:t>
            </a:r>
            <a:r>
              <a:rPr lang="en-US" altLang="zh-TW" dirty="0"/>
              <a:t> 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將合約內的錢移轉給指定的位址，</a:t>
            </a:r>
            <a:endParaRPr lang="en-US" altLang="zh-TW" dirty="0"/>
          </a:p>
        </p:txBody>
      </p:sp>
      <p:cxnSp>
        <p:nvCxnSpPr>
          <p:cNvPr id="338" name="Google Shape;338;p42"/>
          <p:cNvCxnSpPr/>
          <p:nvPr/>
        </p:nvCxnSpPr>
        <p:spPr>
          <a:xfrm rot="10800000">
            <a:off x="-49600" y="1722725"/>
            <a:ext cx="53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2"/>
          <p:cNvCxnSpPr/>
          <p:nvPr/>
        </p:nvCxnSpPr>
        <p:spPr>
          <a:xfrm rot="10800000">
            <a:off x="3886250" y="3461525"/>
            <a:ext cx="529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092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實作智能合約範例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382;p43">
            <a:extLst>
              <a:ext uri="{FF2B5EF4-FFF2-40B4-BE49-F238E27FC236}">
                <a16:creationId xmlns:a16="http://schemas.microsoft.com/office/drawing/2014/main" id="{75D80067-5AFE-4388-9FAD-B71A7D381443}"/>
              </a:ext>
            </a:extLst>
          </p:cNvPr>
          <p:cNvSpPr txBox="1">
            <a:spLocks/>
          </p:cNvSpPr>
          <p:nvPr/>
        </p:nvSpPr>
        <p:spPr>
          <a:xfrm>
            <a:off x="3330402" y="4114050"/>
            <a:ext cx="2930287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Exo 2"/>
              <a:buNone/>
              <a:defRPr sz="96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800" dirty="0">
                <a:solidFill>
                  <a:schemeClr val="lt2"/>
                </a:solidFill>
                <a:hlinkClick r:id="rId3"/>
              </a:rPr>
              <a:t>https://reurl.cc/6EWgVk</a:t>
            </a:r>
            <a:endParaRPr lang="en-US" sz="18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9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635950" y="910188"/>
            <a:ext cx="3867300" cy="594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2"/>
                </a:solidFill>
              </a:rPr>
              <a:t>慈善機構募款活動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523500" y="1869742"/>
            <a:ext cx="4224900" cy="246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一個慈善機構舉辦募款活動，我們將機構稱為 </a:t>
            </a:r>
            <a:r>
              <a:rPr lang="en-US" altLang="zh-TW" sz="1100" dirty="0" err="1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thebenefactor</a:t>
            </a:r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。</a:t>
            </a:r>
            <a:endParaRPr lang="en-US" altLang="zh-TW" sz="1100" dirty="0">
              <a:solidFill>
                <a:schemeClr val="lt2"/>
              </a:solidFill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endParaRPr lang="en-US" altLang="zh-TW" sz="1100" dirty="0">
              <a:solidFill>
                <a:schemeClr val="lt2"/>
              </a:solidFill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為機構發起募款的人，我們將他稱為 </a:t>
            </a:r>
            <a:r>
              <a:rPr lang="en-US" altLang="zh-TW" dirty="0" err="1">
                <a:latin typeface="Roboto Condensed Light" panose="02000000000000000000" pitchFamily="2" charset="0"/>
                <a:cs typeface="Calibri" panose="020F0502020204030204" pitchFamily="34" charset="0"/>
              </a:rPr>
              <a:t>therunner</a:t>
            </a:r>
            <a:r>
              <a:rPr lang="zh-TW" altLang="en-US" dirty="0">
                <a:latin typeface="Roboto Condensed Light" panose="02000000000000000000" pitchFamily="2" charset="0"/>
                <a:cs typeface="Calibri" panose="020F0502020204030204" pitchFamily="34" charset="0"/>
              </a:rPr>
              <a:t>。</a:t>
            </a:r>
            <a:endParaRPr lang="en-US" altLang="zh-TW" dirty="0"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endParaRPr lang="en-US" dirty="0"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對 </a:t>
            </a:r>
            <a:r>
              <a:rPr lang="en-US" altLang="zh-TW" sz="1100" dirty="0" err="1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therunner</a:t>
            </a:r>
            <a:r>
              <a:rPr lang="en-US" altLang="zh-TW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 </a:t>
            </a:r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贊助的人，我們將它成為 </a:t>
            </a:r>
            <a:r>
              <a:rPr lang="en-US" altLang="zh-TW" sz="1100" dirty="0" err="1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thesponsor</a:t>
            </a:r>
            <a:r>
              <a:rPr lang="zh-TW" altLang="en-US" dirty="0">
                <a:latin typeface="Roboto Condensed Light" panose="02000000000000000000" pitchFamily="2" charset="0"/>
                <a:cs typeface="Calibri" panose="020F0502020204030204" pitchFamily="34" charset="0"/>
              </a:rPr>
              <a:t>。</a:t>
            </a:r>
            <a:endParaRPr lang="en-US" altLang="zh-TW" dirty="0"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endParaRPr lang="en-US" dirty="0"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endParaRPr lang="en-US" dirty="0"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由 </a:t>
            </a:r>
            <a:r>
              <a:rPr lang="en-US" altLang="zh-TW" sz="1100" dirty="0" err="1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therunner</a:t>
            </a:r>
            <a:r>
              <a:rPr lang="en-US" altLang="zh-TW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 </a:t>
            </a:r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進行贊助合約的執行。</a:t>
            </a:r>
            <a:endParaRPr lang="en-US" altLang="zh-TW" sz="1100" dirty="0">
              <a:solidFill>
                <a:schemeClr val="lt2"/>
              </a:solidFill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endParaRPr lang="en-US" dirty="0"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當合約建立時，</a:t>
            </a:r>
            <a:r>
              <a:rPr lang="en-US" altLang="zh-TW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runner </a:t>
            </a:r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會任命接收贊助的 </a:t>
            </a:r>
            <a:r>
              <a:rPr lang="en-US" altLang="zh-TW" sz="1100" dirty="0" err="1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thebenefactor</a:t>
            </a:r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。</a:t>
            </a:r>
            <a:endParaRPr lang="en-US" altLang="zh-TW" sz="1100" dirty="0">
              <a:solidFill>
                <a:schemeClr val="lt2"/>
              </a:solidFill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endParaRPr lang="en-US" dirty="0"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r>
              <a:rPr lang="zh-TW" altLang="en-US" sz="11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用戶若要進行贊助，必須呼叫一個在智能合約上的函式，</a:t>
            </a:r>
            <a:endParaRPr lang="en-US" altLang="zh-TW" sz="1100" dirty="0">
              <a:solidFill>
                <a:schemeClr val="lt2"/>
              </a:solidFill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r>
              <a:rPr lang="zh-TW" altLang="en-US" dirty="0">
                <a:latin typeface="Roboto Condensed Light" panose="02000000000000000000" pitchFamily="2" charset="0"/>
                <a:cs typeface="Calibri" panose="020F0502020204030204" pitchFamily="34" charset="0"/>
              </a:rPr>
              <a:t>   將以太幣從贊助者的帳戶中轉移至 </a:t>
            </a:r>
            <a:r>
              <a:rPr lang="en-US" altLang="zh-TW" dirty="0">
                <a:latin typeface="Roboto Condensed Light" panose="02000000000000000000" pitchFamily="2" charset="0"/>
                <a:cs typeface="Calibri" panose="020F0502020204030204" pitchFamily="34" charset="0"/>
              </a:rPr>
              <a:t>“</a:t>
            </a:r>
            <a:r>
              <a:rPr lang="zh-TW" altLang="en-US" dirty="0">
                <a:latin typeface="Roboto Condensed Light" panose="02000000000000000000" pitchFamily="2" charset="0"/>
                <a:cs typeface="Calibri" panose="020F0502020204030204" pitchFamily="34" charset="0"/>
              </a:rPr>
              <a:t> 合約 </a:t>
            </a:r>
            <a:r>
              <a:rPr lang="en-US" altLang="zh-TW" dirty="0">
                <a:latin typeface="Roboto Condensed Light" panose="02000000000000000000" pitchFamily="2" charset="0"/>
                <a:cs typeface="Calibri" panose="020F0502020204030204" pitchFamily="34" charset="0"/>
              </a:rPr>
              <a:t>”</a:t>
            </a:r>
            <a:r>
              <a:rPr lang="zh-TW" altLang="en-US" dirty="0">
                <a:latin typeface="Roboto Condensed Light" panose="02000000000000000000" pitchFamily="2" charset="0"/>
                <a:cs typeface="Calibri" panose="020F0502020204030204" pitchFamily="34" charset="0"/>
              </a:rPr>
              <a:t> 。</a:t>
            </a:r>
            <a:endParaRPr lang="en-US" dirty="0">
              <a:latin typeface="Roboto Condensed Light" panose="02000000000000000000" pitchFamily="2" charset="0"/>
              <a:cs typeface="Calibri" panose="020F0502020204030204" pitchFamily="34" charset="0"/>
            </a:endParaRPr>
          </a:p>
          <a:p>
            <a:pPr marL="0" indent="0" algn="l"/>
            <a:endParaRPr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60959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469642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A5F6063C-3BBD-4C0D-B27D-0E722F2D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31" y="1855657"/>
            <a:ext cx="4574400" cy="204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</a:rPr>
              <a:t>合約可能結果</a:t>
            </a:r>
            <a:r>
              <a:rPr lang="en-US" altLang="zh-TW" dirty="0">
                <a:solidFill>
                  <a:schemeClr val="dk2"/>
                </a:solidFill>
              </a:rPr>
              <a:t>(1)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3156154" y="958645"/>
            <a:ext cx="5759245" cy="353223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378;p43">
            <a:extLst>
              <a:ext uri="{FF2B5EF4-FFF2-40B4-BE49-F238E27FC236}">
                <a16:creationId xmlns:a16="http://schemas.microsoft.com/office/drawing/2014/main" id="{16E077E5-D774-4C07-BAD0-393FCA768AEB}"/>
              </a:ext>
            </a:extLst>
          </p:cNvPr>
          <p:cNvCxnSpPr>
            <a:cxnSpLocks/>
          </p:cNvCxnSpPr>
          <p:nvPr/>
        </p:nvCxnSpPr>
        <p:spPr>
          <a:xfrm flipH="1">
            <a:off x="2551471" y="1838124"/>
            <a:ext cx="13475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04A3D1C7-6D56-482E-90EB-B84695D5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12" y="1286797"/>
            <a:ext cx="5150803" cy="287593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93E204-885E-42EA-B2BB-604095BA0E30}"/>
              </a:ext>
            </a:extLst>
          </p:cNvPr>
          <p:cNvSpPr txBox="1"/>
          <p:nvPr/>
        </p:nvSpPr>
        <p:spPr>
          <a:xfrm>
            <a:off x="124203" y="1697628"/>
            <a:ext cx="2056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lt2"/>
                </a:solidFill>
              </a:rPr>
              <a:t>合約按照計畫進行，</a:t>
            </a:r>
            <a:endParaRPr lang="en-US" altLang="zh-TW" dirty="0">
              <a:solidFill>
                <a:schemeClr val="lt2"/>
              </a:solidFill>
            </a:endParaRPr>
          </a:p>
          <a:p>
            <a:r>
              <a:rPr lang="en-US" altLang="zh-TW" dirty="0">
                <a:solidFill>
                  <a:schemeClr val="lt2"/>
                </a:solidFill>
              </a:rPr>
              <a:t>runner</a:t>
            </a:r>
            <a:r>
              <a:rPr lang="zh-TW" altLang="en-US" dirty="0">
                <a:solidFill>
                  <a:schemeClr val="lt2"/>
                </a:solidFill>
              </a:rPr>
              <a:t>將合約內的資金</a:t>
            </a:r>
            <a:endParaRPr lang="en-US" altLang="zh-TW" dirty="0">
              <a:solidFill>
                <a:schemeClr val="lt2"/>
              </a:solidFill>
            </a:endParaRPr>
          </a:p>
          <a:p>
            <a:r>
              <a:rPr lang="zh-TW" altLang="en-US" dirty="0">
                <a:solidFill>
                  <a:schemeClr val="lt2"/>
                </a:solidFill>
              </a:rPr>
              <a:t>轉移給受捐助之機構。</a:t>
            </a:r>
            <a:endParaRPr lang="en-US" altLang="zh-TW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93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</a:rPr>
              <a:t>合約可能結果</a:t>
            </a:r>
            <a:r>
              <a:rPr lang="en-US" altLang="zh-TW" dirty="0">
                <a:solidFill>
                  <a:schemeClr val="dk2"/>
                </a:solidFill>
              </a:rPr>
              <a:t>(2)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2964426" y="1203096"/>
            <a:ext cx="6055371" cy="304443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378;p43">
            <a:extLst>
              <a:ext uri="{FF2B5EF4-FFF2-40B4-BE49-F238E27FC236}">
                <a16:creationId xmlns:a16="http://schemas.microsoft.com/office/drawing/2014/main" id="{16E077E5-D774-4C07-BAD0-393FCA768AEB}"/>
              </a:ext>
            </a:extLst>
          </p:cNvPr>
          <p:cNvCxnSpPr>
            <a:cxnSpLocks/>
          </p:cNvCxnSpPr>
          <p:nvPr/>
        </p:nvCxnSpPr>
        <p:spPr>
          <a:xfrm flipH="1">
            <a:off x="2750574" y="1838124"/>
            <a:ext cx="11483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93E204-885E-42EA-B2BB-604095BA0E30}"/>
              </a:ext>
            </a:extLst>
          </p:cNvPr>
          <p:cNvSpPr txBox="1"/>
          <p:nvPr/>
        </p:nvSpPr>
        <p:spPr>
          <a:xfrm>
            <a:off x="124203" y="1697628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lt2"/>
                </a:solidFill>
              </a:rPr>
              <a:t>合約因某些原因無法如期執行，</a:t>
            </a:r>
            <a:endParaRPr lang="en-US" altLang="zh-TW" dirty="0">
              <a:solidFill>
                <a:schemeClr val="lt2"/>
              </a:solidFill>
            </a:endParaRPr>
          </a:p>
          <a:p>
            <a:r>
              <a:rPr lang="en-US" altLang="zh-TW" dirty="0">
                <a:solidFill>
                  <a:schemeClr val="lt2"/>
                </a:solidFill>
              </a:rPr>
              <a:t>runner </a:t>
            </a:r>
            <a:r>
              <a:rPr lang="zh-TW" altLang="en-US" dirty="0">
                <a:solidFill>
                  <a:schemeClr val="lt2"/>
                </a:solidFill>
              </a:rPr>
              <a:t>將合約內的資金退還給</a:t>
            </a:r>
            <a:endParaRPr lang="en-US" altLang="zh-TW" dirty="0">
              <a:solidFill>
                <a:schemeClr val="lt2"/>
              </a:solidFill>
            </a:endParaRPr>
          </a:p>
          <a:p>
            <a:r>
              <a:rPr lang="zh-TW" altLang="en-US" dirty="0">
                <a:solidFill>
                  <a:schemeClr val="lt2"/>
                </a:solidFill>
              </a:rPr>
              <a:t>贊助者。</a:t>
            </a:r>
            <a:endParaRPr lang="en-US" altLang="zh-TW" dirty="0">
              <a:solidFill>
                <a:schemeClr val="lt2"/>
              </a:solidFill>
            </a:endParaRPr>
          </a:p>
          <a:p>
            <a:endParaRPr lang="en-US" altLang="zh-TW" dirty="0">
              <a:solidFill>
                <a:schemeClr val="lt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784FBE-23B2-4F8E-A50C-A03176F0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03" y="1509124"/>
            <a:ext cx="5346293" cy="2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合約中的函式</a:t>
            </a:r>
            <a:endParaRPr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smartSponsor</a:t>
            </a:r>
            <a:endParaRPr dirty="0"/>
          </a:p>
        </p:txBody>
      </p:sp>
      <p:sp>
        <p:nvSpPr>
          <p:cNvPr id="327" name="Google Shape;327;p4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合約的建構子，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由此初始化合約。</a:t>
            </a:r>
            <a:endParaRPr dirty="0"/>
          </a:p>
        </p:txBody>
      </p:sp>
      <p:sp>
        <p:nvSpPr>
          <p:cNvPr id="328" name="Google Shape;328;p4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plegde</a:t>
            </a:r>
            <a:endParaRPr dirty="0"/>
          </a:p>
        </p:txBody>
      </p:sp>
      <p:sp>
        <p:nvSpPr>
          <p:cNvPr id="329" name="Google Shape;329;p4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贊助者呼叫此合約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來捐贈以太幣。</a:t>
            </a:r>
            <a:endParaRPr dirty="0"/>
          </a:p>
        </p:txBody>
      </p:sp>
      <p:sp>
        <p:nvSpPr>
          <p:cNvPr id="330" name="Google Shape;330;p42"/>
          <p:cNvSpPr txBox="1">
            <a:spLocks noGrp="1"/>
          </p:cNvSpPr>
          <p:nvPr>
            <p:ph type="ctrTitle" idx="5"/>
          </p:nvPr>
        </p:nvSpPr>
        <p:spPr>
          <a:xfrm>
            <a:off x="3730031" y="1806500"/>
            <a:ext cx="1899265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getPot</a:t>
            </a:r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658236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回傳目前儲存在合約中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的以太幣總數。</a:t>
            </a:r>
            <a:endParaRPr dirty="0"/>
          </a:p>
        </p:txBody>
      </p:sp>
      <p:sp>
        <p:nvSpPr>
          <p:cNvPr id="332" name="Google Shape;332;p42"/>
          <p:cNvSpPr txBox="1">
            <a:spLocks noGrp="1"/>
          </p:cNvSpPr>
          <p:nvPr>
            <p:ph type="ctrTitle" idx="7"/>
          </p:nvPr>
        </p:nvSpPr>
        <p:spPr>
          <a:xfrm>
            <a:off x="3050814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refund</a:t>
            </a:r>
          </a:p>
        </p:txBody>
      </p:sp>
      <p:sp>
        <p:nvSpPr>
          <p:cNvPr id="333" name="Google Shape;333;p42"/>
          <p:cNvSpPr txBox="1">
            <a:spLocks noGrp="1"/>
          </p:cNvSpPr>
          <p:nvPr>
            <p:ph type="subTitle" idx="8"/>
          </p:nvPr>
        </p:nvSpPr>
        <p:spPr>
          <a:xfrm>
            <a:off x="3202464" y="3971552"/>
            <a:ext cx="1531768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altLang="en-US" dirty="0"/>
              <a:t>將贊助者的錢全數退回，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altLang="en-US" dirty="0"/>
              <a:t>只有</a:t>
            </a:r>
            <a:r>
              <a:rPr lang="en-US" altLang="zh-TW" dirty="0"/>
              <a:t>runner</a:t>
            </a:r>
            <a:r>
              <a:rPr lang="zh-TW" altLang="en-US" dirty="0"/>
              <a:t>可以呼叫此合約。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42"/>
          <p:cNvSpPr txBox="1">
            <a:spLocks noGrp="1"/>
          </p:cNvSpPr>
          <p:nvPr>
            <p:ph type="ctrTitle" idx="9"/>
          </p:nvPr>
        </p:nvSpPr>
        <p:spPr>
          <a:xfrm>
            <a:off x="4831314" y="35556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drawdown</a:t>
            </a:r>
            <a:endParaRPr dirty="0"/>
          </a:p>
        </p:txBody>
      </p:sp>
      <p:sp>
        <p:nvSpPr>
          <p:cNvPr id="335" name="Google Shape;335;p42"/>
          <p:cNvSpPr txBox="1">
            <a:spLocks noGrp="1"/>
          </p:cNvSpPr>
          <p:nvPr>
            <p:ph type="subTitle" idx="13"/>
          </p:nvPr>
        </p:nvSpPr>
        <p:spPr>
          <a:xfrm>
            <a:off x="4982964" y="3983162"/>
            <a:ext cx="162885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將合約中的資金總數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轉移給受捐助帳戶，</a:t>
            </a:r>
            <a:endParaRPr lang="en-US" altLang="zh-TW" dirty="0"/>
          </a:p>
          <a:p>
            <a:pPr marL="0" indent="0" algn="l"/>
            <a:r>
              <a:rPr lang="zh-TW" altLang="en-US" dirty="0"/>
              <a:t>只有</a:t>
            </a:r>
            <a:r>
              <a:rPr lang="en-US" altLang="zh-TW" dirty="0"/>
              <a:t>runner</a:t>
            </a:r>
            <a:r>
              <a:rPr lang="zh-TW" altLang="en-US" dirty="0"/>
              <a:t>可以呼叫此合約。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8" name="Google Shape;338;p42"/>
          <p:cNvCxnSpPr/>
          <p:nvPr/>
        </p:nvCxnSpPr>
        <p:spPr>
          <a:xfrm rot="10800000">
            <a:off x="-49600" y="1722725"/>
            <a:ext cx="53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2"/>
          <p:cNvCxnSpPr/>
          <p:nvPr/>
        </p:nvCxnSpPr>
        <p:spPr>
          <a:xfrm rot="10800000">
            <a:off x="3886250" y="3461525"/>
            <a:ext cx="529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894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635950" y="74520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Remix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6756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TABLE OF CONTENTS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ctrTitle" idx="2"/>
          </p:nvPr>
        </p:nvSpPr>
        <p:spPr>
          <a:xfrm>
            <a:off x="329453" y="1472453"/>
            <a:ext cx="2110715" cy="626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Solidity</a:t>
            </a:r>
            <a:r>
              <a:rPr lang="zh-TW" altLang="en-US" sz="1800" dirty="0"/>
              <a:t>  語法介紹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59" name="Google Shape;159;p32"/>
          <p:cNvSpPr txBox="1">
            <a:spLocks noGrp="1"/>
          </p:cNvSpPr>
          <p:nvPr>
            <p:ph type="title" idx="3"/>
          </p:nvPr>
        </p:nvSpPr>
        <p:spPr>
          <a:xfrm>
            <a:off x="2125273" y="1581734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62" name="Google Shape;162;p32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2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32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1" name="Google Shape;171;p32"/>
          <p:cNvSpPr txBox="1">
            <a:spLocks noGrp="1"/>
          </p:cNvSpPr>
          <p:nvPr>
            <p:ph type="ctrTitle" idx="18"/>
          </p:nvPr>
        </p:nvSpPr>
        <p:spPr>
          <a:xfrm>
            <a:off x="6851900" y="30448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dk2"/>
                </a:solidFill>
              </a:rPr>
              <a:t>智能合約實作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cxnSp>
        <p:nvCxnSpPr>
          <p:cNvPr id="403" name="Google Shape;403;p45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Solidity</a:t>
            </a:r>
            <a:r>
              <a:rPr lang="zh-TW" altLang="en-US" dirty="0"/>
              <a:t>  語法介紹</a:t>
            </a:r>
            <a:r>
              <a:rPr lang="en-US" dirty="0"/>
              <a:t>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</a:rPr>
              <a:t>程式結構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408640" y="1095935"/>
            <a:ext cx="3225300" cy="106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合約程式碼的第一行是由 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pragma 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開頭，用</a:t>
            </a:r>
            <a:endParaRPr lang="en-US" altLang="zh-TW"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來描述使用哪個版本的編譯器。</a:t>
            </a:r>
            <a:endParaRPr lang="en-US" altLang="zh-TW"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版本範圍可以用 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&gt; ,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&gt;=, &lt;, &lt;=, = 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等等符號約定。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688097" y="371248"/>
            <a:ext cx="230038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pragma keyword</a:t>
            </a:r>
            <a:endParaRPr sz="20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4000500" y="1061955"/>
            <a:ext cx="4645960" cy="376302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3E7335-EC78-4E18-994E-257FEC3D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0" y="1508483"/>
            <a:ext cx="3909255" cy="3050859"/>
          </a:xfrm>
          <a:prstGeom prst="rect">
            <a:avLst/>
          </a:prstGeom>
        </p:spPr>
      </p:pic>
      <p:cxnSp>
        <p:nvCxnSpPr>
          <p:cNvPr id="240" name="Google Shape;240;p38"/>
          <p:cNvCxnSpPr>
            <a:cxnSpLocks/>
          </p:cNvCxnSpPr>
          <p:nvPr/>
        </p:nvCxnSpPr>
        <p:spPr>
          <a:xfrm>
            <a:off x="3771900" y="1788061"/>
            <a:ext cx="10316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39;p38">
            <a:extLst>
              <a:ext uri="{FF2B5EF4-FFF2-40B4-BE49-F238E27FC236}">
                <a16:creationId xmlns:a16="http://schemas.microsoft.com/office/drawing/2014/main" id="{97748F6B-F54E-4E48-A74B-FD2202D37A06}"/>
              </a:ext>
            </a:extLst>
          </p:cNvPr>
          <p:cNvSpPr txBox="1"/>
          <p:nvPr/>
        </p:nvSpPr>
        <p:spPr>
          <a:xfrm>
            <a:off x="688097" y="2042135"/>
            <a:ext cx="230038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contract</a:t>
            </a:r>
            <a:endParaRPr sz="20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2" name="Google Shape;240;p38">
            <a:extLst>
              <a:ext uri="{FF2B5EF4-FFF2-40B4-BE49-F238E27FC236}">
                <a16:creationId xmlns:a16="http://schemas.microsoft.com/office/drawing/2014/main" id="{503F80B4-E1D6-4E31-B6D9-4331C636E732}"/>
              </a:ext>
            </a:extLst>
          </p:cNvPr>
          <p:cNvCxnSpPr>
            <a:cxnSpLocks/>
          </p:cNvCxnSpPr>
          <p:nvPr/>
        </p:nvCxnSpPr>
        <p:spPr>
          <a:xfrm>
            <a:off x="2756647" y="2431279"/>
            <a:ext cx="20468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38;p38">
            <a:extLst>
              <a:ext uri="{FF2B5EF4-FFF2-40B4-BE49-F238E27FC236}">
                <a16:creationId xmlns:a16="http://schemas.microsoft.com/office/drawing/2014/main" id="{51934702-08FC-4D2B-A064-90D0F6C3450E}"/>
              </a:ext>
            </a:extLst>
          </p:cNvPr>
          <p:cNvSpPr txBox="1"/>
          <p:nvPr/>
        </p:nvSpPr>
        <p:spPr>
          <a:xfrm>
            <a:off x="408640" y="2762954"/>
            <a:ext cx="3225300" cy="106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合約定義，為合約的本體內容。</a:t>
            </a:r>
            <a:endParaRPr lang="en-US" altLang="zh-TW"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getter </a:t>
            </a:r>
            <a:r>
              <a:rPr lang="zh-TW" altLang="en-US" dirty="0"/>
              <a:t>函式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462810" y="1139023"/>
            <a:ext cx="3244850" cy="47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狀態變數再宣告後，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Compiler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將會自動為所有</a:t>
            </a:r>
            <a:endParaRPr lang="en-US" altLang="zh-TW"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Public 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變數 創建 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getter 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函式。</a:t>
            </a:r>
            <a:endParaRPr lang="en-US" altLang="zh-TW"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4504766" y="1312563"/>
            <a:ext cx="4403912" cy="193637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E5DD83-2703-4610-AC57-12E30358F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69" y="1519175"/>
            <a:ext cx="3915321" cy="1533739"/>
          </a:xfrm>
          <a:prstGeom prst="rect">
            <a:avLst/>
          </a:prstGeom>
        </p:spPr>
      </p:pic>
      <p:cxnSp>
        <p:nvCxnSpPr>
          <p:cNvPr id="240" name="Google Shape;240;p38"/>
          <p:cNvCxnSpPr>
            <a:cxnSpLocks/>
          </p:cNvCxnSpPr>
          <p:nvPr/>
        </p:nvCxnSpPr>
        <p:spPr>
          <a:xfrm>
            <a:off x="3925592" y="1519175"/>
            <a:ext cx="69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F570EC-3954-4E8D-BFF8-6AC5604B6C49}"/>
              </a:ext>
            </a:extLst>
          </p:cNvPr>
          <p:cNvSpPr txBox="1"/>
          <p:nvPr/>
        </p:nvSpPr>
        <p:spPr>
          <a:xfrm>
            <a:off x="462810" y="2128926"/>
            <a:ext cx="245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getter 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函式 的可見度為 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“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external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” 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。</a:t>
            </a:r>
            <a:endParaRPr lang="en-US" altLang="zh-TW"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8" name="Google Shape;240;p38">
            <a:extLst>
              <a:ext uri="{FF2B5EF4-FFF2-40B4-BE49-F238E27FC236}">
                <a16:creationId xmlns:a16="http://schemas.microsoft.com/office/drawing/2014/main" id="{47728339-CD45-4505-B7EF-FAA2E7A41248}"/>
              </a:ext>
            </a:extLst>
          </p:cNvPr>
          <p:cNvCxnSpPr>
            <a:cxnSpLocks/>
          </p:cNvCxnSpPr>
          <p:nvPr/>
        </p:nvCxnSpPr>
        <p:spPr>
          <a:xfrm>
            <a:off x="3925592" y="2280751"/>
            <a:ext cx="69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7DD8C25-1475-4338-9A2C-2C1F33694D1A}"/>
              </a:ext>
            </a:extLst>
          </p:cNvPr>
          <p:cNvSpPr txBox="1"/>
          <p:nvPr/>
        </p:nvSpPr>
        <p:spPr>
          <a:xfrm>
            <a:off x="462810" y="2775915"/>
            <a:ext cx="304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公開的 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mapping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不會自動生成 </a:t>
            </a: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getter 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函式。</a:t>
            </a:r>
            <a:endParaRPr lang="en-US" altLang="zh-TW"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0" name="Google Shape;240;p38">
            <a:extLst>
              <a:ext uri="{FF2B5EF4-FFF2-40B4-BE49-F238E27FC236}">
                <a16:creationId xmlns:a16="http://schemas.microsoft.com/office/drawing/2014/main" id="{D9C4E377-AFF5-4D3D-A0EC-714FBCC6E521}"/>
              </a:ext>
            </a:extLst>
          </p:cNvPr>
          <p:cNvCxnSpPr>
            <a:cxnSpLocks/>
          </p:cNvCxnSpPr>
          <p:nvPr/>
        </p:nvCxnSpPr>
        <p:spPr>
          <a:xfrm>
            <a:off x="3925592" y="2964310"/>
            <a:ext cx="69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3333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函式與狀態變數的可見度</a:t>
            </a:r>
            <a:endParaRPr dirty="0"/>
          </a:p>
        </p:txBody>
      </p:sp>
      <p:cxnSp>
        <p:nvCxnSpPr>
          <p:cNvPr id="414" name="Google Shape;414;p46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6"/>
          <p:cNvSpPr txBox="1">
            <a:spLocks noGrp="1"/>
          </p:cNvSpPr>
          <p:nvPr>
            <p:ph type="ctrTitle" idx="2"/>
          </p:nvPr>
        </p:nvSpPr>
        <p:spPr>
          <a:xfrm>
            <a:off x="439325" y="14589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external</a:t>
            </a:r>
            <a:endParaRPr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subTitle" idx="1"/>
          </p:nvPr>
        </p:nvSpPr>
        <p:spPr>
          <a:xfrm>
            <a:off x="712454" y="2026470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可以被其他合約呼叫，但不能被內部呼叫，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除非使用 </a:t>
            </a:r>
            <a:r>
              <a:rPr lang="en-US" altLang="zh-TW" dirty="0"/>
              <a:t>this </a:t>
            </a:r>
            <a:r>
              <a:rPr lang="zh-TW" altLang="en-US" dirty="0"/>
              <a:t>語法。</a:t>
            </a:r>
            <a:endParaRPr dirty="0"/>
          </a:p>
        </p:txBody>
      </p:sp>
      <p:sp>
        <p:nvSpPr>
          <p:cNvPr id="417" name="Google Shape;417;p46"/>
          <p:cNvSpPr txBox="1">
            <a:spLocks noGrp="1"/>
          </p:cNvSpPr>
          <p:nvPr>
            <p:ph type="ctrTitle" idx="3"/>
          </p:nvPr>
        </p:nvSpPr>
        <p:spPr>
          <a:xfrm>
            <a:off x="1964850" y="353004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internal</a:t>
            </a:r>
            <a:endParaRPr dirty="0"/>
          </a:p>
        </p:txBody>
      </p:sp>
      <p:sp>
        <p:nvSpPr>
          <p:cNvPr id="418" name="Google Shape;418;p46"/>
          <p:cNvSpPr txBox="1">
            <a:spLocks noGrp="1"/>
          </p:cNvSpPr>
          <p:nvPr>
            <p:ph type="subTitle" idx="4"/>
          </p:nvPr>
        </p:nvSpPr>
        <p:spPr>
          <a:xfrm>
            <a:off x="2317326" y="398054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只能在內部被存取，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且不需要使用 </a:t>
            </a:r>
            <a:r>
              <a:rPr lang="en-US" altLang="zh-TW" dirty="0"/>
              <a:t>this</a:t>
            </a:r>
            <a:r>
              <a:rPr lang="zh-TW" altLang="en-US" dirty="0"/>
              <a:t> 語法。</a:t>
            </a:r>
            <a:endParaRPr dirty="0"/>
          </a:p>
        </p:txBody>
      </p:sp>
      <p:sp>
        <p:nvSpPr>
          <p:cNvPr id="419" name="Google Shape;419;p46"/>
          <p:cNvSpPr txBox="1">
            <a:spLocks noGrp="1"/>
          </p:cNvSpPr>
          <p:nvPr>
            <p:ph type="ctrTitle" idx="5"/>
          </p:nvPr>
        </p:nvSpPr>
        <p:spPr>
          <a:xfrm>
            <a:off x="2983168" y="1452600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ublic</a:t>
            </a:r>
            <a:endParaRPr dirty="0"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6"/>
          </p:nvPr>
        </p:nvSpPr>
        <p:spPr>
          <a:xfrm>
            <a:off x="3256517" y="1973003"/>
            <a:ext cx="2720702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可以接受外部、內部呼叫，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若是公開狀態變數，會產生</a:t>
            </a:r>
            <a:r>
              <a:rPr lang="en-US" altLang="zh-TW" dirty="0"/>
              <a:t> getter</a:t>
            </a:r>
            <a:r>
              <a:rPr lang="zh-TW" altLang="en-US" dirty="0"/>
              <a:t>函式。</a:t>
            </a:r>
            <a:endParaRPr dirty="0"/>
          </a:p>
        </p:txBody>
      </p:sp>
      <p:sp>
        <p:nvSpPr>
          <p:cNvPr id="421" name="Google Shape;421;p46"/>
          <p:cNvSpPr txBox="1">
            <a:spLocks noGrp="1"/>
          </p:cNvSpPr>
          <p:nvPr>
            <p:ph type="ctrTitle" idx="7"/>
          </p:nvPr>
        </p:nvSpPr>
        <p:spPr>
          <a:xfrm>
            <a:off x="4713646" y="353004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private</a:t>
            </a:r>
            <a:endParaRPr dirty="0"/>
          </a:p>
        </p:txBody>
      </p:sp>
      <p:sp>
        <p:nvSpPr>
          <p:cNvPr id="422" name="Google Shape;422;p46"/>
          <p:cNvSpPr txBox="1">
            <a:spLocks noGrp="1"/>
          </p:cNvSpPr>
          <p:nvPr>
            <p:ph type="subTitle" idx="8"/>
          </p:nvPr>
        </p:nvSpPr>
        <p:spPr>
          <a:xfrm>
            <a:off x="4955694" y="398054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只能在內部被呼叫，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且不能夠被繼承。</a:t>
            </a:r>
            <a:endParaRPr lang="en-US" altLang="zh-TW" dirty="0"/>
          </a:p>
        </p:txBody>
      </p:sp>
      <p:cxnSp>
        <p:nvCxnSpPr>
          <p:cNvPr id="423" name="Google Shape;423;p46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6250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41;p38">
            <a:extLst>
              <a:ext uri="{FF2B5EF4-FFF2-40B4-BE49-F238E27FC236}">
                <a16:creationId xmlns:a16="http://schemas.microsoft.com/office/drawing/2014/main" id="{FBFC5CFC-8638-4983-B453-554C3ACF4713}"/>
              </a:ext>
            </a:extLst>
          </p:cNvPr>
          <p:cNvSpPr/>
          <p:nvPr/>
        </p:nvSpPr>
        <p:spPr>
          <a:xfrm>
            <a:off x="4036306" y="2300096"/>
            <a:ext cx="4724451" cy="94620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1;p38">
            <a:extLst>
              <a:ext uri="{FF2B5EF4-FFF2-40B4-BE49-F238E27FC236}">
                <a16:creationId xmlns:a16="http://schemas.microsoft.com/office/drawing/2014/main" id="{B7431309-DBC5-48E1-AD0C-F9A80EAF7724}"/>
              </a:ext>
            </a:extLst>
          </p:cNvPr>
          <p:cNvSpPr/>
          <p:nvPr/>
        </p:nvSpPr>
        <p:spPr>
          <a:xfrm>
            <a:off x="4036307" y="1117922"/>
            <a:ext cx="4724451" cy="94620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修飾函式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2042840" y="1419144"/>
            <a:ext cx="1157560" cy="47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function</a:t>
            </a:r>
            <a:r>
              <a:rPr lang="zh-TW" altLang="en-US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語法</a:t>
            </a:r>
            <a:endParaRPr lang="en-US" altLang="zh-TW" sz="12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0" name="Google Shape;240;p38">
            <a:extLst>
              <a:ext uri="{FF2B5EF4-FFF2-40B4-BE49-F238E27FC236}">
                <a16:creationId xmlns:a16="http://schemas.microsoft.com/office/drawing/2014/main" id="{D9C4E377-AFF5-4D3D-A0EC-714FBCC6E521}"/>
              </a:ext>
            </a:extLst>
          </p:cNvPr>
          <p:cNvCxnSpPr>
            <a:cxnSpLocks/>
          </p:cNvCxnSpPr>
          <p:nvPr/>
        </p:nvCxnSpPr>
        <p:spPr>
          <a:xfrm>
            <a:off x="3414603" y="1593980"/>
            <a:ext cx="69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CBB1F29-63C6-4AE1-8EAD-2902752D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05" y="1253581"/>
            <a:ext cx="4391638" cy="6763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98AD04-F92B-4709-9C3A-56A377952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705" y="2563214"/>
            <a:ext cx="4087638" cy="419963"/>
          </a:xfrm>
          <a:prstGeom prst="rect">
            <a:avLst/>
          </a:prstGeom>
        </p:spPr>
      </p:pic>
      <p:cxnSp>
        <p:nvCxnSpPr>
          <p:cNvPr id="17" name="Google Shape;240;p38">
            <a:extLst>
              <a:ext uri="{FF2B5EF4-FFF2-40B4-BE49-F238E27FC236}">
                <a16:creationId xmlns:a16="http://schemas.microsoft.com/office/drawing/2014/main" id="{F72C7B54-3364-4186-B2D3-9D0500FFECA1}"/>
              </a:ext>
            </a:extLst>
          </p:cNvPr>
          <p:cNvCxnSpPr>
            <a:cxnSpLocks/>
          </p:cNvCxnSpPr>
          <p:nvPr/>
        </p:nvCxnSpPr>
        <p:spPr>
          <a:xfrm>
            <a:off x="3460444" y="2773195"/>
            <a:ext cx="69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C96D2939-490D-42FA-A67A-EEA8A75245F6}"/>
              </a:ext>
            </a:extLst>
          </p:cNvPr>
          <p:cNvSpPr txBox="1"/>
          <p:nvPr/>
        </p:nvSpPr>
        <p:spPr>
          <a:xfrm>
            <a:off x="2042840" y="2571750"/>
            <a:ext cx="1157560" cy="47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0843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Google Shape;377;p43"/>
          <p:cNvCxnSpPr/>
          <p:nvPr/>
        </p:nvCxnSpPr>
        <p:spPr>
          <a:xfrm rot="10800000">
            <a:off x="7697530" y="2949500"/>
            <a:ext cx="161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43"/>
          <p:cNvCxnSpPr/>
          <p:nvPr/>
        </p:nvCxnSpPr>
        <p:spPr>
          <a:xfrm rot="10800000">
            <a:off x="-48642" y="2148175"/>
            <a:ext cx="14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3"/>
          <p:cNvSpPr/>
          <p:nvPr/>
        </p:nvSpPr>
        <p:spPr>
          <a:xfrm rot="-5400000" flipH="1">
            <a:off x="5399608" y="1821477"/>
            <a:ext cx="1975499" cy="2628900"/>
          </a:xfrm>
          <a:prstGeom prst="snip1Rect">
            <a:avLst>
              <a:gd name="adj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修飾函式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81" name="Google Shape;381;p43"/>
          <p:cNvSpPr/>
          <p:nvPr/>
        </p:nvSpPr>
        <p:spPr>
          <a:xfrm rot="5400000">
            <a:off x="1110738" y="1688961"/>
            <a:ext cx="3480013" cy="2837391"/>
          </a:xfrm>
          <a:prstGeom prst="snip1Rect">
            <a:avLst>
              <a:gd name="adj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43"/>
          <p:cNvSpPr txBox="1">
            <a:spLocks noGrp="1"/>
          </p:cNvSpPr>
          <p:nvPr>
            <p:ph type="ctrTitle" idx="2"/>
          </p:nvPr>
        </p:nvSpPr>
        <p:spPr>
          <a:xfrm>
            <a:off x="1741950" y="4266799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View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383" name="Google Shape;383;p4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669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lt2"/>
                </a:solidFill>
              </a:rPr>
              <a:t>當函式將不更改任何狀態，</a:t>
            </a:r>
            <a:endParaRPr lang="en-US" altLang="zh-TW" sz="12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chemeClr val="lt2"/>
                </a:solidFill>
              </a:rPr>
              <a:t>可以在函式中標記 </a:t>
            </a:r>
            <a:r>
              <a:rPr lang="en-US" altLang="zh-TW" sz="1200" dirty="0">
                <a:solidFill>
                  <a:schemeClr val="lt2"/>
                </a:solidFill>
              </a:rPr>
              <a:t>“</a:t>
            </a:r>
            <a:r>
              <a:rPr lang="zh-TW" altLang="en-US" sz="1200" dirty="0">
                <a:solidFill>
                  <a:schemeClr val="lt2"/>
                </a:solidFill>
              </a:rPr>
              <a:t> </a:t>
            </a:r>
            <a:r>
              <a:rPr lang="en-US" altLang="zh-TW" sz="1200" dirty="0">
                <a:solidFill>
                  <a:schemeClr val="lt2"/>
                </a:solidFill>
              </a:rPr>
              <a:t>view 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84" name="Google Shape;384;p4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Pure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5F12D7D-182D-42C3-B83D-A4856FCE643D}"/>
              </a:ext>
            </a:extLst>
          </p:cNvPr>
          <p:cNvSpPr txBox="1"/>
          <p:nvPr/>
        </p:nvSpPr>
        <p:spPr>
          <a:xfrm>
            <a:off x="1741950" y="2693044"/>
            <a:ext cx="272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</a:t>
            </a:r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</a:rPr>
              <a:t>修改狀態變數的值</a:t>
            </a:r>
            <a:endParaRPr lang="en-US" altLang="zh-TW" sz="1200" dirty="0">
              <a:solidFill>
                <a:schemeClr val="lt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</a:t>
            </a:r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</a:rPr>
              <a:t>觸發事件</a:t>
            </a:r>
            <a:endParaRPr lang="en-US" altLang="zh-TW" sz="1200" dirty="0">
              <a:solidFill>
                <a:schemeClr val="lt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</a:t>
            </a:r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</a:rPr>
              <a:t>創建其他智能合約</a:t>
            </a:r>
            <a:endParaRPr lang="en-US" altLang="zh-TW" sz="1200" dirty="0">
              <a:solidFill>
                <a:schemeClr val="lt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</a:t>
            </a:r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</a:rPr>
              <a:t>呼叫 </a:t>
            </a:r>
            <a:r>
              <a:rPr lang="en-US" altLang="zh-TW" sz="1200" dirty="0" err="1">
                <a:solidFill>
                  <a:schemeClr val="lt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selfdestruct</a:t>
            </a:r>
            <a:endParaRPr lang="en-US" altLang="zh-TW" sz="1200" dirty="0">
              <a:solidFill>
                <a:schemeClr val="lt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</a:t>
            </a:r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</a:rPr>
              <a:t>呼叫函式發送 </a:t>
            </a:r>
            <a:r>
              <a:rPr lang="en-US" altLang="zh-TW" sz="1200" dirty="0">
                <a:solidFill>
                  <a:schemeClr val="lt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Ether</a:t>
            </a:r>
          </a:p>
          <a:p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  <a:cs typeface="Calibri" panose="020F0502020204030204" pitchFamily="34" charset="0"/>
              </a:rPr>
              <a:t>● </a:t>
            </a:r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</a:rPr>
              <a:t>呼叫不是 </a:t>
            </a:r>
            <a:r>
              <a:rPr lang="en-US" altLang="zh-TW" sz="1200" dirty="0">
                <a:solidFill>
                  <a:schemeClr val="lt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view</a:t>
            </a:r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</a:rPr>
              <a:t>、</a:t>
            </a:r>
            <a:r>
              <a:rPr lang="en-US" altLang="zh-TW" sz="1200" dirty="0">
                <a:solidFill>
                  <a:schemeClr val="lt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pure</a:t>
            </a:r>
            <a:r>
              <a:rPr lang="zh-TW" altLang="en-US" sz="1200" dirty="0">
                <a:solidFill>
                  <a:schemeClr val="lt2"/>
                </a:solidFill>
                <a:latin typeface="Roboto Condensed Light" panose="02000000000000000000" pitchFamily="2" charset="0"/>
              </a:rPr>
              <a:t> 的函式</a:t>
            </a:r>
            <a:endParaRPr lang="zh-TW" altLang="en-US" sz="1200" dirty="0">
              <a:latin typeface="Roboto Condensed Light" panose="02000000000000000000" pitchFamily="2" charset="0"/>
            </a:endParaRPr>
          </a:p>
        </p:txBody>
      </p:sp>
      <p:sp>
        <p:nvSpPr>
          <p:cNvPr id="14" name="Google Shape;383;p43">
            <a:extLst>
              <a:ext uri="{FF2B5EF4-FFF2-40B4-BE49-F238E27FC236}">
                <a16:creationId xmlns:a16="http://schemas.microsoft.com/office/drawing/2014/main" id="{E705C4F4-6C03-4F3A-B235-63645E02DE4D}"/>
              </a:ext>
            </a:extLst>
          </p:cNvPr>
          <p:cNvSpPr txBox="1">
            <a:spLocks/>
          </p:cNvSpPr>
          <p:nvPr/>
        </p:nvSpPr>
        <p:spPr>
          <a:xfrm>
            <a:off x="5445351" y="2358247"/>
            <a:ext cx="2157300" cy="66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zh-TW" altLang="en-US" sz="1200" dirty="0">
                <a:solidFill>
                  <a:schemeClr val="lt2"/>
                </a:solidFill>
              </a:rPr>
              <a:t>當函式將不更改任何狀態</a:t>
            </a:r>
            <a:endParaRPr lang="en-US" altLang="zh-TW" sz="1200" dirty="0">
              <a:solidFill>
                <a:schemeClr val="lt2"/>
              </a:solidFill>
            </a:endParaRPr>
          </a:p>
          <a:p>
            <a:pPr marL="0" indent="0"/>
            <a:r>
              <a:rPr lang="zh-TW" altLang="en-US" sz="1200" dirty="0">
                <a:solidFill>
                  <a:schemeClr val="lt2"/>
                </a:solidFill>
              </a:rPr>
              <a:t>且不進行讀取時，</a:t>
            </a:r>
          </a:p>
          <a:p>
            <a:pPr marL="0" indent="0"/>
            <a:r>
              <a:rPr lang="zh-TW" altLang="en-US" sz="1200" dirty="0">
                <a:solidFill>
                  <a:schemeClr val="lt2"/>
                </a:solidFill>
              </a:rPr>
              <a:t>可以在函式中標記 “ </a:t>
            </a:r>
            <a:r>
              <a:rPr lang="en-US" altLang="zh-TW" sz="1200" dirty="0">
                <a:solidFill>
                  <a:schemeClr val="lt2"/>
                </a:solidFill>
              </a:rPr>
              <a:t>pure ”</a:t>
            </a:r>
          </a:p>
          <a:p>
            <a:pPr marL="0" indent="0"/>
            <a:endParaRPr lang="zh-TW" altLang="en-US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5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43"/>
          <p:cNvCxnSpPr/>
          <p:nvPr/>
        </p:nvCxnSpPr>
        <p:spPr>
          <a:xfrm rot="10800000">
            <a:off x="-48642" y="2148175"/>
            <a:ext cx="14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4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修飾函式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81" name="Google Shape;381;p43"/>
          <p:cNvSpPr/>
          <p:nvPr/>
        </p:nvSpPr>
        <p:spPr>
          <a:xfrm rot="5400000">
            <a:off x="1759800" y="1039900"/>
            <a:ext cx="1975500" cy="2631000"/>
          </a:xfrm>
          <a:prstGeom prst="snip1Rect">
            <a:avLst>
              <a:gd name="adj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3"/>
          <p:cNvSpPr txBox="1">
            <a:spLocks noGrp="1"/>
          </p:cNvSpPr>
          <p:nvPr>
            <p:ph type="ctrTitle" idx="2"/>
          </p:nvPr>
        </p:nvSpPr>
        <p:spPr>
          <a:xfrm>
            <a:off x="1587654" y="2782712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Payable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83" name="Google Shape;383;p43"/>
          <p:cNvSpPr txBox="1">
            <a:spLocks noGrp="1"/>
          </p:cNvSpPr>
          <p:nvPr>
            <p:ph type="subTitle" idx="1"/>
          </p:nvPr>
        </p:nvSpPr>
        <p:spPr>
          <a:xfrm>
            <a:off x="1587654" y="1646575"/>
            <a:ext cx="2321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lt2"/>
                </a:solidFill>
              </a:rPr>
              <a:t>若要讓函式可以接收以太幣，</a:t>
            </a:r>
            <a:endParaRPr lang="en-US" altLang="zh-TW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lt2"/>
                </a:solidFill>
              </a:rPr>
              <a:t>必須在宣告時加入</a:t>
            </a:r>
            <a:r>
              <a:rPr lang="en-US" altLang="zh-TW" dirty="0">
                <a:solidFill>
                  <a:schemeClr val="lt2"/>
                </a:solidFill>
              </a:rPr>
              <a:t>payable</a:t>
            </a:r>
            <a:r>
              <a:rPr lang="zh-TW" altLang="en-US" dirty="0">
                <a:solidFill>
                  <a:schemeClr val="lt2"/>
                </a:solidFill>
              </a:rPr>
              <a:t>。</a:t>
            </a:r>
            <a:endParaRPr lang="en-US" altLang="zh-TW" dirty="0">
              <a:solidFill>
                <a:schemeClr val="lt2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2D089A7-71FD-4DBF-8172-A6B07D4F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864" y="3509456"/>
            <a:ext cx="3768898" cy="946200"/>
          </a:xfrm>
          <a:prstGeom prst="rect">
            <a:avLst/>
          </a:prstGeom>
        </p:spPr>
      </p:pic>
      <p:cxnSp>
        <p:nvCxnSpPr>
          <p:cNvPr id="19" name="Google Shape;378;p43">
            <a:extLst>
              <a:ext uri="{FF2B5EF4-FFF2-40B4-BE49-F238E27FC236}">
                <a16:creationId xmlns:a16="http://schemas.microsoft.com/office/drawing/2014/main" id="{2D1AEF97-BCC2-4145-A9C8-A22DF4FB8C25}"/>
              </a:ext>
            </a:extLst>
          </p:cNvPr>
          <p:cNvCxnSpPr>
            <a:cxnSpLocks/>
          </p:cNvCxnSpPr>
          <p:nvPr/>
        </p:nvCxnSpPr>
        <p:spPr>
          <a:xfrm flipH="1">
            <a:off x="8045245" y="3916189"/>
            <a:ext cx="109875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159032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739</Words>
  <Application>Microsoft Office PowerPoint</Application>
  <PresentationFormat>如螢幕大小 (16:9)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Squada One</vt:lpstr>
      <vt:lpstr>Roboto Condensed Light</vt:lpstr>
      <vt:lpstr>Fira Sans Extra Condensed Medium</vt:lpstr>
      <vt:lpstr>Exo 2</vt:lpstr>
      <vt:lpstr>Tech Newsletter by Slidesgo</vt:lpstr>
      <vt:lpstr>SMART CONTRACTS BLOCKCHAIN</vt:lpstr>
      <vt:lpstr>TABLE OF CONTENTS</vt:lpstr>
      <vt:lpstr>Solidity  語法介紹 </vt:lpstr>
      <vt:lpstr>程式結構</vt:lpstr>
      <vt:lpstr>getter 函式</vt:lpstr>
      <vt:lpstr>函式與狀態變數的可見度</vt:lpstr>
      <vt:lpstr>修飾函式</vt:lpstr>
      <vt:lpstr>修飾函式</vt:lpstr>
      <vt:lpstr>修飾函式</vt:lpstr>
      <vt:lpstr>Function Modifiers</vt:lpstr>
      <vt:lpstr>Mapping</vt:lpstr>
      <vt:lpstr>錯誤處理</vt:lpstr>
      <vt:lpstr>特殊變數、函式</vt:lpstr>
      <vt:lpstr>實作智能合約範例</vt:lpstr>
      <vt:lpstr>慈善機構募款活動</vt:lpstr>
      <vt:lpstr>合約可能結果(1)</vt:lpstr>
      <vt:lpstr>合約可能結果(2)</vt:lpstr>
      <vt:lpstr>合約中的函式</vt:lpstr>
      <vt:lpstr>Remix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BLOCKCHAIN</dc:title>
  <cp:lastModifiedBy>佑任 王</cp:lastModifiedBy>
  <cp:revision>24</cp:revision>
  <dcterms:modified xsi:type="dcterms:W3CDTF">2022-04-08T03:09:37Z</dcterms:modified>
</cp:coreProperties>
</file>