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Advent Pro SemiBold"/>
      <p:regular r:id="rId41"/>
      <p:bold r:id="rId42"/>
      <p:italic r:id="rId43"/>
      <p:boldItalic r:id="rId44"/>
    </p:embeddedFont>
    <p:embeddedFont>
      <p:font typeface="Fira Sans Extra Condensed Medium"/>
      <p:regular r:id="rId45"/>
      <p:bold r:id="rId46"/>
      <p:italic r:id="rId47"/>
      <p:boldItalic r:id="rId48"/>
    </p:embeddedFont>
    <p:embeddedFont>
      <p:font typeface="Fira Sans Condensed Medium"/>
      <p:regular r:id="rId49"/>
      <p:bold r:id="rId50"/>
      <p:italic r:id="rId51"/>
      <p:boldItalic r:id="rId52"/>
    </p:embeddedFont>
    <p:embeddedFont>
      <p:font typeface="Maven Pro"/>
      <p:regular r:id="rId53"/>
      <p:bold r:id="rId54"/>
    </p:embeddedFont>
    <p:embeddedFont>
      <p:font typeface="Share Tech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ifcDjmsyFCn+p/OhFF3fizNx9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AdventProSemiBold-bold.fntdata"/><Relationship Id="rId41" Type="http://schemas.openxmlformats.org/officeDocument/2006/relationships/font" Target="fonts/AdventProSemiBold-regular.fntdata"/><Relationship Id="rId44" Type="http://schemas.openxmlformats.org/officeDocument/2006/relationships/font" Target="fonts/AdventProSemiBold-boldItalic.fntdata"/><Relationship Id="rId43" Type="http://schemas.openxmlformats.org/officeDocument/2006/relationships/font" Target="fonts/AdventProSemiBold-italic.fntdata"/><Relationship Id="rId46" Type="http://schemas.openxmlformats.org/officeDocument/2006/relationships/font" Target="fonts/FiraSansExtraCondensedMedium-bold.fntdata"/><Relationship Id="rId45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Italic.fntdata"/><Relationship Id="rId47" Type="http://schemas.openxmlformats.org/officeDocument/2006/relationships/font" Target="fonts/FiraSansExtraCondensedMedium-italic.fntdata"/><Relationship Id="rId49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CondensedMedium-italic.fntdata"/><Relationship Id="rId50" Type="http://schemas.openxmlformats.org/officeDocument/2006/relationships/font" Target="fonts/FiraSansCondensedMedium-bold.fntdata"/><Relationship Id="rId53" Type="http://schemas.openxmlformats.org/officeDocument/2006/relationships/font" Target="fonts/MavenPro-regular.fntdata"/><Relationship Id="rId52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ShareTech-regular.fntdata"/><Relationship Id="rId10" Type="http://schemas.openxmlformats.org/officeDocument/2006/relationships/slide" Target="slides/slide5.xml"/><Relationship Id="rId54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9" name="Google Shape;13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0" name="Google Shape;14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1" name="Google Shape;14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0" name="Google Shape;15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9" name="Google Shape;15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8" name="Google Shape;15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4" name="Google Shape;14;p37"/>
          <p:cNvSpPr txBox="1"/>
          <p:nvPr>
            <p:ph idx="1" type="subTitle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5" name="Google Shape;15;p37"/>
          <p:cNvSpPr/>
          <p:nvPr/>
        </p:nvSpPr>
        <p:spPr>
          <a:xfrm>
            <a:off x="1413942" y="1544851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10399653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7010578" y="3269874"/>
            <a:ext cx="76799" cy="767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7"/>
          <p:cNvSpPr/>
          <p:nvPr/>
        </p:nvSpPr>
        <p:spPr>
          <a:xfrm>
            <a:off x="11613365" y="6428661"/>
            <a:ext cx="130745" cy="13106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367559" y="2076079"/>
            <a:ext cx="77112" cy="767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7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7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22" name="Google Shape;22;p3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7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37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27" name="Google Shape;27;p3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37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30" name="Google Shape;30;p3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7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33" name="Google Shape;33;p3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/>
          <p:nvPr/>
        </p:nvSpPr>
        <p:spPr>
          <a:xfrm>
            <a:off x="11914302" y="14"/>
            <a:ext cx="11285" cy="3359516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7"/>
          <p:cNvSpPr/>
          <p:nvPr/>
        </p:nvSpPr>
        <p:spPr>
          <a:xfrm>
            <a:off x="862484" y="28595"/>
            <a:ext cx="11285" cy="225209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7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40" name="Google Shape;40;p3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202" name="Google Shape;202;p47"/>
          <p:cNvSpPr/>
          <p:nvPr/>
        </p:nvSpPr>
        <p:spPr>
          <a:xfrm>
            <a:off x="2161559" y="3854151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7"/>
          <p:cNvSpPr/>
          <p:nvPr/>
        </p:nvSpPr>
        <p:spPr>
          <a:xfrm>
            <a:off x="1651653" y="2809179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7"/>
          <p:cNvSpPr/>
          <p:nvPr/>
        </p:nvSpPr>
        <p:spPr>
          <a:xfrm>
            <a:off x="11613365" y="6428661"/>
            <a:ext cx="130745" cy="13106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7"/>
          <p:cNvSpPr/>
          <p:nvPr/>
        </p:nvSpPr>
        <p:spPr>
          <a:xfrm>
            <a:off x="367559" y="2076079"/>
            <a:ext cx="77112" cy="767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47"/>
          <p:cNvGrpSpPr/>
          <p:nvPr/>
        </p:nvGrpSpPr>
        <p:grpSpPr>
          <a:xfrm>
            <a:off x="10956009" y="4769030"/>
            <a:ext cx="251848" cy="1575376"/>
            <a:chOff x="2877432" y="975334"/>
            <a:chExt cx="188886" cy="1181532"/>
          </a:xfrm>
        </p:grpSpPr>
        <p:sp>
          <p:nvSpPr>
            <p:cNvPr id="208" name="Google Shape;208;p4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47"/>
          <p:cNvSpPr/>
          <p:nvPr/>
        </p:nvSpPr>
        <p:spPr>
          <a:xfrm>
            <a:off x="11625061" y="1553176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47"/>
          <p:cNvGrpSpPr/>
          <p:nvPr/>
        </p:nvGrpSpPr>
        <p:grpSpPr>
          <a:xfrm>
            <a:off x="10025796" y="4324424"/>
            <a:ext cx="130745" cy="1530127"/>
            <a:chOff x="3347921" y="16006"/>
            <a:chExt cx="98059" cy="1147595"/>
          </a:xfrm>
        </p:grpSpPr>
        <p:sp>
          <p:nvSpPr>
            <p:cNvPr id="213" name="Google Shape;213;p4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47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216" name="Google Shape;216;p4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47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219" name="Google Shape;219;p4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7"/>
          <p:cNvSpPr/>
          <p:nvPr/>
        </p:nvSpPr>
        <p:spPr>
          <a:xfrm>
            <a:off x="11076286" y="-511969"/>
            <a:ext cx="11285" cy="3359516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7"/>
          <p:cNvSpPr/>
          <p:nvPr/>
        </p:nvSpPr>
        <p:spPr>
          <a:xfrm>
            <a:off x="862484" y="28595"/>
            <a:ext cx="11285" cy="225209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47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26" name="Google Shape;226;p4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47"/>
          <p:cNvSpPr/>
          <p:nvPr/>
        </p:nvSpPr>
        <p:spPr>
          <a:xfrm>
            <a:off x="10109787" y="2446045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7"/>
          <p:cNvGrpSpPr/>
          <p:nvPr/>
        </p:nvGrpSpPr>
        <p:grpSpPr>
          <a:xfrm>
            <a:off x="6560227" y="-661988"/>
            <a:ext cx="251848" cy="1575376"/>
            <a:chOff x="2877432" y="975334"/>
            <a:chExt cx="188886" cy="1181532"/>
          </a:xfrm>
        </p:grpSpPr>
        <p:sp>
          <p:nvSpPr>
            <p:cNvPr id="230" name="Google Shape;230;p4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7"/>
          <p:cNvSpPr/>
          <p:nvPr/>
        </p:nvSpPr>
        <p:spPr>
          <a:xfrm>
            <a:off x="9446406" y="732763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47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35" name="Google Shape;235;p4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47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38" name="Google Shape;238;p4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243" name="Google Shape;243;p48"/>
          <p:cNvSpPr txBox="1"/>
          <p:nvPr>
            <p:ph idx="1" type="body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44" name="Google Shape;244;p48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45" name="Google Shape;245;p48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8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8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8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8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8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8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8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8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8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8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8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8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8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8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8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8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8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49"/>
          <p:cNvSpPr/>
          <p:nvPr/>
        </p:nvSpPr>
        <p:spPr>
          <a:xfrm>
            <a:off x="10196500" y="1266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9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9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9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9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9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381000" y="60568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585534" y="6404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9"/>
          <p:cNvSpPr txBox="1"/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3" name="Google Shape;293;p49"/>
          <p:cNvSpPr txBox="1"/>
          <p:nvPr>
            <p:ph idx="2" type="subTitle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49"/>
          <p:cNvSpPr txBox="1"/>
          <p:nvPr>
            <p:ph idx="3" type="title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5" name="Google Shape;295;p49"/>
          <p:cNvSpPr txBox="1"/>
          <p:nvPr>
            <p:ph idx="4" type="ctrTitle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6" name="Google Shape;296;p49"/>
          <p:cNvSpPr txBox="1"/>
          <p:nvPr>
            <p:ph idx="5" type="subTitle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7" name="Google Shape;297;p49"/>
          <p:cNvSpPr txBox="1"/>
          <p:nvPr>
            <p:ph idx="6" type="title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8" name="Google Shape;298;p49"/>
          <p:cNvSpPr txBox="1"/>
          <p:nvPr>
            <p:ph idx="7" type="ctrTitle"/>
          </p:nvPr>
        </p:nvSpPr>
        <p:spPr>
          <a:xfrm>
            <a:off x="825100" y="548900"/>
            <a:ext cx="6101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99" name="Google Shape;299;p49"/>
          <p:cNvSpPr txBox="1"/>
          <p:nvPr>
            <p:ph idx="8" type="ctrTitle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00" name="Google Shape;300;p49"/>
          <p:cNvSpPr txBox="1"/>
          <p:nvPr>
            <p:ph idx="9" type="title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01" name="Google Shape;301;p49"/>
          <p:cNvSpPr txBox="1"/>
          <p:nvPr>
            <p:ph idx="13" type="ctrTitle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50"/>
          <p:cNvSpPr txBox="1"/>
          <p:nvPr>
            <p:ph idx="1" type="subTitle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50"/>
          <p:cNvSpPr txBox="1"/>
          <p:nvPr>
            <p:ph idx="2" type="ctrTitle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50"/>
          <p:cNvSpPr txBox="1"/>
          <p:nvPr>
            <p:ph idx="3" type="subTitle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50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0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0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0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50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12" name="Google Shape;312;p5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50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0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>
            <p:ph idx="4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1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1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51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323" name="Google Shape;323;p5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51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1"/>
          <p:cNvSpPr txBox="1"/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" type="subTitle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2" type="ctrTitle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3" type="subTitle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4" type="ctrTitle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5" type="subTitle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51"/>
          <p:cNvSpPr txBox="1"/>
          <p:nvPr>
            <p:ph idx="6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52"/>
          <p:cNvSpPr txBox="1"/>
          <p:nvPr>
            <p:ph idx="1" type="subTitle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52"/>
          <p:cNvSpPr txBox="1"/>
          <p:nvPr>
            <p:ph idx="2" type="ctrTitle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52"/>
          <p:cNvSpPr txBox="1"/>
          <p:nvPr>
            <p:ph idx="3" type="subTitle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52"/>
          <p:cNvSpPr txBox="1"/>
          <p:nvPr>
            <p:ph idx="4" type="ctrTitle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52"/>
          <p:cNvSpPr txBox="1"/>
          <p:nvPr>
            <p:ph idx="5" type="subTitle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52"/>
          <p:cNvSpPr txBox="1"/>
          <p:nvPr>
            <p:ph idx="6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2" name="Google Shape;342;p52"/>
          <p:cNvSpPr txBox="1"/>
          <p:nvPr>
            <p:ph idx="7" type="ctrTitle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52"/>
          <p:cNvSpPr txBox="1"/>
          <p:nvPr>
            <p:ph idx="8" type="subTitle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9" type="ctrTitle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13" type="subTitle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6" name="Google Shape;346;p52"/>
          <p:cNvSpPr txBox="1"/>
          <p:nvPr>
            <p:ph idx="14" type="ctrTitle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7" name="Google Shape;347;p52"/>
          <p:cNvSpPr txBox="1"/>
          <p:nvPr>
            <p:ph idx="15" type="subTitle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8" name="Google Shape;348;p52"/>
          <p:cNvSpPr/>
          <p:nvPr/>
        </p:nvSpPr>
        <p:spPr>
          <a:xfrm>
            <a:off x="10097400" y="3698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2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2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2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2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2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2"/>
          <p:cNvSpPr/>
          <p:nvPr/>
        </p:nvSpPr>
        <p:spPr>
          <a:xfrm>
            <a:off x="752101" y="6338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 and four columns 2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53"/>
          <p:cNvSpPr txBox="1"/>
          <p:nvPr>
            <p:ph idx="1" type="subTitle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53"/>
          <p:cNvSpPr txBox="1"/>
          <p:nvPr>
            <p:ph idx="2" type="ctrTitle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53"/>
          <p:cNvSpPr txBox="1"/>
          <p:nvPr>
            <p:ph idx="3" type="subTitle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53"/>
          <p:cNvSpPr txBox="1"/>
          <p:nvPr>
            <p:ph idx="4" type="ctrTitle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53"/>
          <p:cNvSpPr txBox="1"/>
          <p:nvPr>
            <p:ph idx="5" type="subTitle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4" name="Google Shape;364;p53"/>
          <p:cNvSpPr txBox="1"/>
          <p:nvPr>
            <p:ph idx="6" type="ctrTitle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53"/>
          <p:cNvSpPr txBox="1"/>
          <p:nvPr>
            <p:ph idx="7" type="subTitle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8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7" name="Google Shape;367;p53"/>
          <p:cNvSpPr/>
          <p:nvPr/>
        </p:nvSpPr>
        <p:spPr>
          <a:xfrm>
            <a:off x="10196500" y="1266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3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3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1088867" y="61502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79" name="Google Shape;379;p54"/>
          <p:cNvSpPr txBox="1"/>
          <p:nvPr>
            <p:ph idx="1" type="subTitle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80" name="Google Shape;380;p54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Maven Pro"/>
              <a:buNone/>
            </a:pPr>
            <a:r>
              <a:rPr lang="en-US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US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US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US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1" name="Google Shape;381;p54"/>
          <p:cNvSpPr/>
          <p:nvPr/>
        </p:nvSpPr>
        <p:spPr>
          <a:xfrm>
            <a:off x="1144329" y="1840893"/>
            <a:ext cx="174347" cy="174687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2403265" y="5786917"/>
            <a:ext cx="174687" cy="174687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4"/>
          <p:cNvSpPr/>
          <p:nvPr/>
        </p:nvSpPr>
        <p:spPr>
          <a:xfrm>
            <a:off x="9595495" y="1079389"/>
            <a:ext cx="174687" cy="174687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10435314" y="5340697"/>
            <a:ext cx="141061" cy="14140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4"/>
          <p:cNvSpPr/>
          <p:nvPr/>
        </p:nvSpPr>
        <p:spPr>
          <a:xfrm>
            <a:off x="8892997" y="4144609"/>
            <a:ext cx="83196" cy="83196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4"/>
          <p:cNvSpPr/>
          <p:nvPr/>
        </p:nvSpPr>
        <p:spPr>
          <a:xfrm>
            <a:off x="2836364" y="3374384"/>
            <a:ext cx="149731" cy="150071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9891901" y="4320687"/>
            <a:ext cx="149731" cy="150071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10335033" y="1624779"/>
            <a:ext cx="115804" cy="115767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54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90" name="Google Shape;390;p5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54"/>
          <p:cNvGrpSpPr/>
          <p:nvPr/>
        </p:nvGrpSpPr>
        <p:grpSpPr>
          <a:xfrm>
            <a:off x="2013372" y="677000"/>
            <a:ext cx="271379" cy="3550810"/>
            <a:chOff x="250617" y="2402301"/>
            <a:chExt cx="188650" cy="2468355"/>
          </a:xfrm>
        </p:grpSpPr>
        <p:sp>
          <p:nvSpPr>
            <p:cNvPr id="393" name="Google Shape;393;p5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54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8" name="Google Shape;398;p5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54"/>
          <p:cNvSpPr/>
          <p:nvPr/>
        </p:nvSpPr>
        <p:spPr>
          <a:xfrm>
            <a:off x="1400789" y="4279529"/>
            <a:ext cx="12176" cy="3624609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4"/>
          <p:cNvSpPr/>
          <p:nvPr/>
        </p:nvSpPr>
        <p:spPr>
          <a:xfrm>
            <a:off x="9453768" y="3454413"/>
            <a:ext cx="12176" cy="2429815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54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4" name="Google Shape;404;p5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54"/>
          <p:cNvGrpSpPr/>
          <p:nvPr/>
        </p:nvGrpSpPr>
        <p:grpSpPr>
          <a:xfrm>
            <a:off x="11424964" y="2913080"/>
            <a:ext cx="286269" cy="3078130"/>
            <a:chOff x="8008096" y="2108910"/>
            <a:chExt cx="199001" cy="2139770"/>
          </a:xfrm>
        </p:grpSpPr>
        <p:sp>
          <p:nvSpPr>
            <p:cNvPr id="407" name="Google Shape;407;p5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54"/>
          <p:cNvSpPr/>
          <p:nvPr/>
        </p:nvSpPr>
        <p:spPr>
          <a:xfrm>
            <a:off x="8564282" y="4256879"/>
            <a:ext cx="115804" cy="115767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54"/>
          <p:cNvGrpSpPr/>
          <p:nvPr/>
        </p:nvGrpSpPr>
        <p:grpSpPr>
          <a:xfrm>
            <a:off x="10961631" y="13"/>
            <a:ext cx="286269" cy="3078130"/>
            <a:chOff x="8008096" y="2108910"/>
            <a:chExt cx="199001" cy="2139770"/>
          </a:xfrm>
        </p:grpSpPr>
        <p:sp>
          <p:nvSpPr>
            <p:cNvPr id="411" name="Google Shape;411;p5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 and lis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indent="-2921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5" name="Google Shape;415;p55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6" name="Google Shape;416;p55"/>
          <p:cNvSpPr txBox="1"/>
          <p:nvPr>
            <p:ph idx="2" type="body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indent="-2921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7" name="Google Shape;417;p55"/>
          <p:cNvSpPr/>
          <p:nvPr/>
        </p:nvSpPr>
        <p:spPr>
          <a:xfrm>
            <a:off x="11773233" y="1498268"/>
            <a:ext cx="144867" cy="144833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12208333" y="1787267"/>
            <a:ext cx="148600" cy="147967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5"/>
          <p:cNvSpPr/>
          <p:nvPr/>
        </p:nvSpPr>
        <p:spPr>
          <a:xfrm>
            <a:off x="7746468" y="285868"/>
            <a:ext cx="144833" cy="144833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9439734" y="560118"/>
            <a:ext cx="219767" cy="21916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10603601" y="371351"/>
            <a:ext cx="59967" cy="59333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5"/>
          <p:cNvSpPr/>
          <p:nvPr/>
        </p:nvSpPr>
        <p:spPr>
          <a:xfrm>
            <a:off x="9829934" y="-92433"/>
            <a:ext cx="207900" cy="207900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5"/>
          <p:cNvSpPr/>
          <p:nvPr/>
        </p:nvSpPr>
        <p:spPr>
          <a:xfrm>
            <a:off x="11285701" y="473400"/>
            <a:ext cx="207900" cy="208533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9685701" y="809818"/>
            <a:ext cx="163567" cy="163567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5"/>
          <p:cNvSpPr/>
          <p:nvPr/>
        </p:nvSpPr>
        <p:spPr>
          <a:xfrm>
            <a:off x="8398467" y="1210167"/>
            <a:ext cx="207900" cy="207867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5"/>
          <p:cNvSpPr/>
          <p:nvPr/>
        </p:nvSpPr>
        <p:spPr>
          <a:xfrm>
            <a:off x="-110666" y="6053951"/>
            <a:ext cx="219767" cy="21916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5"/>
          <p:cNvSpPr/>
          <p:nvPr/>
        </p:nvSpPr>
        <p:spPr>
          <a:xfrm>
            <a:off x="135301" y="6303651"/>
            <a:ext cx="163567" cy="163567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/>
          <p:nvPr/>
        </p:nvSpPr>
        <p:spPr>
          <a:xfrm>
            <a:off x="9603187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8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8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46" name="Google Shape;46;p3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8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8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51" name="Google Shape;51;p3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8"/>
          <p:cNvSpPr/>
          <p:nvPr/>
        </p:nvSpPr>
        <p:spPr>
          <a:xfrm>
            <a:off x="11914302" y="14"/>
            <a:ext cx="11285" cy="3359516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8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55" name="Google Shape;55;p3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8"/>
          <p:cNvGrpSpPr/>
          <p:nvPr/>
        </p:nvGrpSpPr>
        <p:grpSpPr>
          <a:xfrm>
            <a:off x="694662" y="1455398"/>
            <a:ext cx="265335" cy="2853026"/>
            <a:chOff x="8008096" y="2108910"/>
            <a:chExt cx="199001" cy="2139770"/>
          </a:xfrm>
        </p:grpSpPr>
        <p:sp>
          <p:nvSpPr>
            <p:cNvPr id="58" name="Google Shape;58;p3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8"/>
          <p:cNvSpPr txBox="1"/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38"/>
          <p:cNvSpPr txBox="1"/>
          <p:nvPr>
            <p:ph idx="1" type="subTitle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38"/>
          <p:cNvSpPr txBox="1"/>
          <p:nvPr>
            <p:ph idx="2" type="title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9" name="Google Shape;43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1" name="Google Shape;45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8" name="Google Shape;458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4" name="Google Shape;464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6" name="Google Shape;466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2" name="Google Shape;482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3" name="Google Shape;483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5" name="Google Shape;65;p39"/>
          <p:cNvSpPr txBox="1"/>
          <p:nvPr>
            <p:ph idx="1" type="subTitle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Google Shape;66;p39"/>
          <p:cNvSpPr txBox="1"/>
          <p:nvPr>
            <p:ph idx="2" type="ctrTitle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7" name="Google Shape;67;p39"/>
          <p:cNvSpPr txBox="1"/>
          <p:nvPr>
            <p:ph idx="3" type="subTitle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4" type="ctrTitle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9" name="Google Shape;69;p39"/>
          <p:cNvSpPr txBox="1"/>
          <p:nvPr>
            <p:ph idx="5" type="subTitle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39"/>
          <p:cNvSpPr txBox="1"/>
          <p:nvPr>
            <p:ph idx="6" type="ctrTitle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" name="Google Shape;71;p39"/>
          <p:cNvSpPr txBox="1"/>
          <p:nvPr>
            <p:ph idx="7" type="subTitle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39"/>
          <p:cNvSpPr txBox="1"/>
          <p:nvPr>
            <p:ph idx="8"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3" name="Google Shape;73;p39"/>
          <p:cNvSpPr/>
          <p:nvPr/>
        </p:nvSpPr>
        <p:spPr>
          <a:xfrm>
            <a:off x="10196500" y="1266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9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9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9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9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9"/>
          <p:cNvSpPr/>
          <p:nvPr/>
        </p:nvSpPr>
        <p:spPr>
          <a:xfrm>
            <a:off x="1088867" y="61502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0" name="Google Shape;490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6" name="Google Shape;86;p40"/>
          <p:cNvSpPr/>
          <p:nvPr/>
        </p:nvSpPr>
        <p:spPr>
          <a:xfrm>
            <a:off x="960000" y="6253500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0"/>
          <p:cNvSpPr/>
          <p:nvPr/>
        </p:nvSpPr>
        <p:spPr>
          <a:xfrm>
            <a:off x="2744633" y="55362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/>
          <p:nvPr/>
        </p:nvSpPr>
        <p:spPr>
          <a:xfrm>
            <a:off x="1909434" y="57285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0"/>
          <p:cNvSpPr/>
          <p:nvPr/>
        </p:nvSpPr>
        <p:spPr>
          <a:xfrm>
            <a:off x="2926300" y="59663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2113967" y="6260685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0"/>
          <p:cNvGrpSpPr/>
          <p:nvPr/>
        </p:nvGrpSpPr>
        <p:grpSpPr>
          <a:xfrm>
            <a:off x="10864696" y="4006124"/>
            <a:ext cx="130745" cy="1530127"/>
            <a:chOff x="3347921" y="16006"/>
            <a:chExt cx="98059" cy="1147595"/>
          </a:xfrm>
        </p:grpSpPr>
        <p:sp>
          <p:nvSpPr>
            <p:cNvPr id="92" name="Google Shape;92;p4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0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95" name="Google Shape;95;p4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40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98" name="Google Shape;98;p4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40"/>
          <p:cNvSpPr/>
          <p:nvPr/>
        </p:nvSpPr>
        <p:spPr>
          <a:xfrm>
            <a:off x="10248134" y="6091834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0"/>
          <p:cNvSpPr/>
          <p:nvPr/>
        </p:nvSpPr>
        <p:spPr>
          <a:xfrm>
            <a:off x="11824167" y="5025685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4" name="Google Shape;104;p41"/>
          <p:cNvSpPr txBox="1"/>
          <p:nvPr>
            <p:ph idx="1" type="subTitle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41"/>
          <p:cNvSpPr txBox="1"/>
          <p:nvPr>
            <p:ph idx="2" type="ctrTitle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6" name="Google Shape;106;p41"/>
          <p:cNvSpPr txBox="1"/>
          <p:nvPr>
            <p:ph idx="3" type="subTitle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4" type="ctrTitle"/>
          </p:nvPr>
        </p:nvSpPr>
        <p:spPr>
          <a:xfrm>
            <a:off x="825100" y="548900"/>
            <a:ext cx="6157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41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41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4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41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1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2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42"/>
          <p:cNvSpPr/>
          <p:nvPr/>
        </p:nvSpPr>
        <p:spPr>
          <a:xfrm>
            <a:off x="10097400" y="3698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2"/>
          <p:cNvSpPr/>
          <p:nvPr/>
        </p:nvSpPr>
        <p:spPr>
          <a:xfrm>
            <a:off x="11981133" y="548900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2"/>
          <p:cNvSpPr/>
          <p:nvPr/>
        </p:nvSpPr>
        <p:spPr>
          <a:xfrm>
            <a:off x="11145934" y="741167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2"/>
          <p:cNvSpPr/>
          <p:nvPr/>
        </p:nvSpPr>
        <p:spPr>
          <a:xfrm>
            <a:off x="12162800" y="979000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2"/>
          <p:cNvSpPr/>
          <p:nvPr/>
        </p:nvSpPr>
        <p:spPr>
          <a:xfrm>
            <a:off x="11731467" y="1451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/>
          <p:nvPr/>
        </p:nvSpPr>
        <p:spPr>
          <a:xfrm>
            <a:off x="8132457" y="-200800"/>
            <a:ext cx="128060" cy="127283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8936698" y="592715"/>
            <a:ext cx="127324" cy="127283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/>
          <p:nvPr/>
        </p:nvSpPr>
        <p:spPr>
          <a:xfrm>
            <a:off x="7873301" y="190963"/>
            <a:ext cx="109679" cy="10967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404800" y="5868967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2"/>
          <p:cNvSpPr/>
          <p:nvPr/>
        </p:nvSpPr>
        <p:spPr>
          <a:xfrm>
            <a:off x="752101" y="6338534"/>
            <a:ext cx="207900" cy="208500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idx="1" type="body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indent="-3048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31" name="Google Shape;131;p43"/>
          <p:cNvSpPr txBox="1"/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2" name="Google Shape;132;p43"/>
          <p:cNvSpPr/>
          <p:nvPr/>
        </p:nvSpPr>
        <p:spPr>
          <a:xfrm>
            <a:off x="9508517" y="487133"/>
            <a:ext cx="222867" cy="222867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3"/>
          <p:cNvSpPr/>
          <p:nvPr/>
        </p:nvSpPr>
        <p:spPr>
          <a:xfrm>
            <a:off x="11204251" y="2911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10369051" y="483434"/>
            <a:ext cx="69967" cy="69933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3"/>
          <p:cNvSpPr/>
          <p:nvPr/>
        </p:nvSpPr>
        <p:spPr>
          <a:xfrm>
            <a:off x="11385918" y="7212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43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37" name="Google Shape;137;p4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3"/>
          <p:cNvSpPr/>
          <p:nvPr/>
        </p:nvSpPr>
        <p:spPr>
          <a:xfrm>
            <a:off x="424284" y="5891867"/>
            <a:ext cx="144867" cy="144867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3"/>
          <p:cNvSpPr/>
          <p:nvPr/>
        </p:nvSpPr>
        <p:spPr>
          <a:xfrm>
            <a:off x="605951" y="6321967"/>
            <a:ext cx="219133" cy="219133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43" name="Google Shape;143;p44"/>
          <p:cNvSpPr/>
          <p:nvPr/>
        </p:nvSpPr>
        <p:spPr>
          <a:xfrm>
            <a:off x="1413942" y="1544851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4"/>
          <p:cNvSpPr/>
          <p:nvPr/>
        </p:nvSpPr>
        <p:spPr>
          <a:xfrm>
            <a:off x="10399653" y="1221412"/>
            <a:ext cx="161912" cy="161912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4"/>
          <p:cNvSpPr/>
          <p:nvPr/>
        </p:nvSpPr>
        <p:spPr>
          <a:xfrm>
            <a:off x="7010578" y="3269874"/>
            <a:ext cx="76799" cy="767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4"/>
          <p:cNvSpPr/>
          <p:nvPr/>
        </p:nvSpPr>
        <p:spPr>
          <a:xfrm>
            <a:off x="367559" y="2076079"/>
            <a:ext cx="77112" cy="767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4"/>
          <p:cNvSpPr/>
          <p:nvPr/>
        </p:nvSpPr>
        <p:spPr>
          <a:xfrm>
            <a:off x="3077176" y="4003181"/>
            <a:ext cx="138781" cy="139096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4"/>
          <p:cNvSpPr/>
          <p:nvPr/>
        </p:nvSpPr>
        <p:spPr>
          <a:xfrm>
            <a:off x="11018231" y="393824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44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150" name="Google Shape;150;p4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44"/>
          <p:cNvSpPr/>
          <p:nvPr/>
        </p:nvSpPr>
        <p:spPr>
          <a:xfrm>
            <a:off x="11314661" y="2152843"/>
            <a:ext cx="107336" cy="107301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4"/>
          <p:cNvSpPr/>
          <p:nvPr/>
        </p:nvSpPr>
        <p:spPr>
          <a:xfrm>
            <a:off x="8390672" y="11141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/>
          <p:nvPr/>
        </p:nvSpPr>
        <p:spPr>
          <a:xfrm>
            <a:off x="2371339" y="2875704"/>
            <a:ext cx="159991" cy="159955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44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157" name="Google Shape;157;p4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44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60" name="Google Shape;160;p4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44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63" name="Google Shape;163;p4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44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166" name="Google Shape;166;p4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44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71" name="Google Shape;171;p4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44"/>
          <p:cNvSpPr/>
          <p:nvPr/>
        </p:nvSpPr>
        <p:spPr>
          <a:xfrm>
            <a:off x="862484" y="28595"/>
            <a:ext cx="11285" cy="225209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44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76" name="Google Shape;176;p4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44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179" name="Google Shape;179;p4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44"/>
          <p:cNvSpPr/>
          <p:nvPr/>
        </p:nvSpPr>
        <p:spPr>
          <a:xfrm>
            <a:off x="3602692" y="1544868"/>
            <a:ext cx="161597" cy="161912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44"/>
          <p:cNvGrpSpPr/>
          <p:nvPr/>
        </p:nvGrpSpPr>
        <p:grpSpPr>
          <a:xfrm>
            <a:off x="5460195" y="-1146253"/>
            <a:ext cx="265335" cy="2853026"/>
            <a:chOff x="8008096" y="2108910"/>
            <a:chExt cx="199001" cy="2139770"/>
          </a:xfrm>
        </p:grpSpPr>
        <p:sp>
          <p:nvSpPr>
            <p:cNvPr id="183" name="Google Shape;183;p4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44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86" name="Google Shape;186;p4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4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89" name="Google Shape;189;p4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44"/>
          <p:cNvSpPr/>
          <p:nvPr/>
        </p:nvSpPr>
        <p:spPr>
          <a:xfrm>
            <a:off x="7386031" y="6022291"/>
            <a:ext cx="138781" cy="139096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4"/>
          <p:cNvSpPr/>
          <p:nvPr/>
        </p:nvSpPr>
        <p:spPr>
          <a:xfrm>
            <a:off x="9325623" y="45050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195" name="Google Shape;195;p45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196" name="Google Shape;196;p45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867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Google Shape;43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Google Shape;43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www.wireshark.org/download.html" TargetMode="External"/><Relationship Id="rId5" Type="http://schemas.openxmlformats.org/officeDocument/2006/relationships/hyperlink" Target="https://www.wireshark.org/download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url.cc/1e4WQ9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utor.linker.tw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transtaipei.idv.tw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tgspp.org.tw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reurl.cc/WDLmLO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hyperlink" Target="https://en.wikipedia.org/wiki/List_of_file_signatur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hyperlink" Target="https://en.wikipedia.org/wiki/List_of_file_signatur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url.cc/1e4WQ9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"/>
          <p:cNvSpPr txBox="1"/>
          <p:nvPr>
            <p:ph idx="1" type="subTitle"/>
          </p:nvPr>
        </p:nvSpPr>
        <p:spPr>
          <a:xfrm>
            <a:off x="4708378" y="3567679"/>
            <a:ext cx="2775218" cy="61998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NDHU ISC</a:t>
            </a:r>
            <a:endParaRPr sz="2400"/>
          </a:p>
        </p:txBody>
      </p:sp>
      <p:sp>
        <p:nvSpPr>
          <p:cNvPr id="510" name="Google Shape;510;p1"/>
          <p:cNvSpPr txBox="1"/>
          <p:nvPr>
            <p:ph type="ctrTitle"/>
          </p:nvPr>
        </p:nvSpPr>
        <p:spPr>
          <a:xfrm>
            <a:off x="2857000" y="2394447"/>
            <a:ext cx="6477975" cy="1313434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7200"/>
              <a:t>Wireshark</a:t>
            </a:r>
            <a:endParaRPr sz="7200"/>
          </a:p>
        </p:txBody>
      </p:sp>
      <p:sp>
        <p:nvSpPr>
          <p:cNvPr id="511" name="Google Shape;511;p1"/>
          <p:cNvSpPr/>
          <p:nvPr/>
        </p:nvSpPr>
        <p:spPr>
          <a:xfrm>
            <a:off x="2556375" y="6287327"/>
            <a:ext cx="161912" cy="161912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9397259" y="4717088"/>
            <a:ext cx="77112" cy="77112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3077176" y="4003181"/>
            <a:ext cx="138781" cy="139096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8390672" y="1114146"/>
            <a:ext cx="107301" cy="107301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7959339" y="4158404"/>
            <a:ext cx="159991" cy="159955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3898990" y="5736278"/>
            <a:ext cx="159991" cy="159991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518" name="Google Shape;518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"/>
          <p:cNvGrpSpPr/>
          <p:nvPr/>
        </p:nvGrpSpPr>
        <p:grpSpPr>
          <a:xfrm>
            <a:off x="9040731" y="450286"/>
            <a:ext cx="177669" cy="2603169"/>
            <a:chOff x="6780548" y="337714"/>
            <a:chExt cx="133252" cy="1952377"/>
          </a:xfrm>
        </p:grpSpPr>
        <p:sp>
          <p:nvSpPr>
            <p:cNvPr id="521" name="Google Shape;521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"/>
          <p:cNvGrpSpPr/>
          <p:nvPr/>
        </p:nvGrpSpPr>
        <p:grpSpPr>
          <a:xfrm>
            <a:off x="2144957" y="1706729"/>
            <a:ext cx="265649" cy="3771913"/>
            <a:chOff x="1608717" y="1280046"/>
            <a:chExt cx="199237" cy="2828935"/>
          </a:xfrm>
        </p:grpSpPr>
        <p:sp>
          <p:nvSpPr>
            <p:cNvPr id="524" name="Google Shape;524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7" name="Google Shape;527;p1"/>
          <p:cNvSpPr/>
          <p:nvPr/>
        </p:nvSpPr>
        <p:spPr>
          <a:xfrm>
            <a:off x="3140923" y="4928438"/>
            <a:ext cx="11285" cy="3359551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9928802" y="4606608"/>
            <a:ext cx="11285" cy="2252128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1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530" name="Google Shape;530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1"/>
          <p:cNvGrpSpPr/>
          <p:nvPr/>
        </p:nvGrpSpPr>
        <p:grpSpPr>
          <a:xfrm>
            <a:off x="5963334" y="5238140"/>
            <a:ext cx="265335" cy="1156265"/>
            <a:chOff x="4475150" y="4052605"/>
            <a:chExt cx="199001" cy="867199"/>
          </a:xfrm>
        </p:grpSpPr>
        <p:sp>
          <p:nvSpPr>
            <p:cNvPr id="533" name="Google Shape;533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6" name="Google Shape;5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667" y="2576065"/>
            <a:ext cx="1034035" cy="10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">
            <a:hlinkClick r:id="rId4"/>
          </p:cNvPr>
          <p:cNvSpPr txBox="1"/>
          <p:nvPr/>
        </p:nvSpPr>
        <p:spPr>
          <a:xfrm>
            <a:off x="3436282" y="4583462"/>
            <a:ext cx="5319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FDA98A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https://www.wireshark.org/download.html</a:t>
            </a:r>
            <a:endParaRPr b="0" i="0" sz="1800" u="none" cap="none" strike="noStrike">
              <a:solidFill>
                <a:srgbClr val="FDA9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SSH</a:t>
            </a:r>
            <a:endParaRPr/>
          </a:p>
        </p:txBody>
      </p:sp>
      <p:sp>
        <p:nvSpPr>
          <p:cNvPr id="818" name="Google Shape;818;p10"/>
          <p:cNvSpPr txBox="1"/>
          <p:nvPr>
            <p:ph type="ctrTitle"/>
          </p:nvPr>
        </p:nvSpPr>
        <p:spPr>
          <a:xfrm>
            <a:off x="828840" y="1423419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/>
              <a:t>PUTTY</a:t>
            </a:r>
            <a:endParaRPr b="1" i="1" sz="2800"/>
          </a:p>
        </p:txBody>
      </p:sp>
      <p:grpSp>
        <p:nvGrpSpPr>
          <p:cNvPr id="819" name="Google Shape;819;p10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820" name="Google Shape;820;p10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0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826" name="Google Shape;826;p10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1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834" name="Google Shape;834;p10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0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0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0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0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0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0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0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0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0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0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0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0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0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1" name="Google Shape;851;p10"/>
          <p:cNvSpPr txBox="1"/>
          <p:nvPr/>
        </p:nvSpPr>
        <p:spPr>
          <a:xfrm>
            <a:off x="2131963" y="1373568"/>
            <a:ext cx="561570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1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https://reurl.cc/1e4WQ9</a:t>
            </a:r>
            <a:endParaRPr b="0" i="1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52" name="Google Shape;852;p10"/>
          <p:cNvSpPr txBox="1"/>
          <p:nvPr/>
        </p:nvSpPr>
        <p:spPr>
          <a:xfrm>
            <a:off x="1104450" y="2758431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Host Name    輸入     bbsu@ptt.cc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53" name="Google Shape;853;p10"/>
          <p:cNvSpPr txBox="1"/>
          <p:nvPr/>
        </p:nvSpPr>
        <p:spPr>
          <a:xfrm>
            <a:off x="382650" y="3502727"/>
            <a:ext cx="5467057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Connection type    選擇     SSH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54" name="Google Shape;8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250" y="1584683"/>
            <a:ext cx="654844" cy="65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1422" y="1853219"/>
            <a:ext cx="4602878" cy="450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SSH</a:t>
            </a:r>
            <a:endParaRPr/>
          </a:p>
        </p:txBody>
      </p:sp>
      <p:grpSp>
        <p:nvGrpSpPr>
          <p:cNvPr id="861" name="Google Shape;861;p11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862" name="Google Shape;862;p11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11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868" name="Google Shape;868;p11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11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876" name="Google Shape;876;p11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11"/>
          <p:cNvSpPr txBox="1"/>
          <p:nvPr/>
        </p:nvSpPr>
        <p:spPr>
          <a:xfrm>
            <a:off x="480291" y="1451189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Wireshark開始捕捉封包</a:t>
            </a:r>
            <a:endParaRPr/>
          </a:p>
        </p:txBody>
      </p:sp>
      <p:sp>
        <p:nvSpPr>
          <p:cNvPr id="894" name="Google Shape;894;p11"/>
          <p:cNvSpPr txBox="1"/>
          <p:nvPr/>
        </p:nvSpPr>
        <p:spPr>
          <a:xfrm>
            <a:off x="480290" y="2371627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連上遠端主機後輸入文字訊息</a:t>
            </a:r>
            <a:endParaRPr/>
          </a:p>
        </p:txBody>
      </p:sp>
      <p:sp>
        <p:nvSpPr>
          <p:cNvPr id="895" name="Google Shape;895;p11"/>
          <p:cNvSpPr txBox="1"/>
          <p:nvPr/>
        </p:nvSpPr>
        <p:spPr>
          <a:xfrm>
            <a:off x="480290" y="3333223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Filter 過濾 ssh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96" name="Google Shape;896;p11"/>
          <p:cNvSpPr txBox="1"/>
          <p:nvPr/>
        </p:nvSpPr>
        <p:spPr>
          <a:xfrm>
            <a:off x="6444342" y="1820240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4. 右鍵後 Follow =&gt; TCP Stream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即可觀察到訊息為密文</a:t>
            </a:r>
            <a:endParaRPr/>
          </a:p>
        </p:txBody>
      </p:sp>
      <p:pic>
        <p:nvPicPr>
          <p:cNvPr id="897" name="Google Shape;8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882" y="4338834"/>
            <a:ext cx="4286848" cy="175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43" y="2992732"/>
            <a:ext cx="4992144" cy="293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"/>
          <p:cNvSpPr/>
          <p:nvPr/>
        </p:nvSpPr>
        <p:spPr>
          <a:xfrm>
            <a:off x="7403785" y="347427"/>
            <a:ext cx="4614283" cy="63180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2"/>
          <p:cNvSpPr/>
          <p:nvPr/>
        </p:nvSpPr>
        <p:spPr>
          <a:xfrm>
            <a:off x="368868" y="2199202"/>
            <a:ext cx="6471672" cy="379442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2"/>
          <p:cNvSpPr txBox="1"/>
          <p:nvPr>
            <p:ph idx="8" type="ctrTitle"/>
          </p:nvPr>
        </p:nvSpPr>
        <p:spPr>
          <a:xfrm>
            <a:off x="173932" y="347428"/>
            <a:ext cx="6972383" cy="74068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3600"/>
              <a:t>Diffie-Hellman key exchange，D-H</a:t>
            </a:r>
            <a:endParaRPr sz="3600"/>
          </a:p>
        </p:txBody>
      </p:sp>
      <p:grpSp>
        <p:nvGrpSpPr>
          <p:cNvPr id="906" name="Google Shape;906;p12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907" name="Google Shape;907;p12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2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2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2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2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2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2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12"/>
          <p:cNvSpPr txBox="1"/>
          <p:nvPr/>
        </p:nvSpPr>
        <p:spPr>
          <a:xfrm>
            <a:off x="522848" y="1551429"/>
            <a:ext cx="6010300" cy="64587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使雙方能夠在不安全的通道中建立起一個共享金鑰</a:t>
            </a:r>
            <a:endParaRPr b="1" i="0" sz="20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15" name="Google Shape;9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23" y="2423189"/>
            <a:ext cx="609600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0591" y="480350"/>
            <a:ext cx="3929349" cy="58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0" y="2117231"/>
            <a:ext cx="7791635" cy="309720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3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SSH</a:t>
            </a:r>
            <a:endParaRPr/>
          </a:p>
        </p:txBody>
      </p:sp>
      <p:cxnSp>
        <p:nvCxnSpPr>
          <p:cNvPr id="923" name="Google Shape;923;p13"/>
          <p:cNvCxnSpPr/>
          <p:nvPr/>
        </p:nvCxnSpPr>
        <p:spPr>
          <a:xfrm flipH="1" rot="10800000">
            <a:off x="5690937" y="1672532"/>
            <a:ext cx="1225500" cy="108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4" name="Google Shape;924;p13"/>
          <p:cNvSpPr txBox="1"/>
          <p:nvPr/>
        </p:nvSpPr>
        <p:spPr>
          <a:xfrm>
            <a:off x="6973680" y="1277723"/>
            <a:ext cx="4223856" cy="73658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雙方確認SSH協議版本</a:t>
            </a:r>
            <a:endParaRPr/>
          </a:p>
        </p:txBody>
      </p:sp>
      <p:sp>
        <p:nvSpPr>
          <p:cNvPr id="925" name="Google Shape;925;p13"/>
          <p:cNvSpPr txBox="1"/>
          <p:nvPr/>
        </p:nvSpPr>
        <p:spPr>
          <a:xfrm>
            <a:off x="8670758" y="3243380"/>
            <a:ext cx="3429650" cy="89388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確認密鑰交換算法、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加密算法、MAC算法</a:t>
            </a:r>
            <a:endParaRPr/>
          </a:p>
        </p:txBody>
      </p:sp>
      <p:cxnSp>
        <p:nvCxnSpPr>
          <p:cNvPr id="926" name="Google Shape;926;p13"/>
          <p:cNvCxnSpPr/>
          <p:nvPr/>
        </p:nvCxnSpPr>
        <p:spPr>
          <a:xfrm>
            <a:off x="3465586" y="3429000"/>
            <a:ext cx="4924800" cy="26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7" name="Google Shape;927;p13"/>
          <p:cNvSpPr/>
          <p:nvPr/>
        </p:nvSpPr>
        <p:spPr>
          <a:xfrm>
            <a:off x="336945" y="2667983"/>
            <a:ext cx="5329868" cy="528776"/>
          </a:xfrm>
          <a:prstGeom prst="frame">
            <a:avLst>
              <a:gd fmla="val 8443" name="adj1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3"/>
          <p:cNvSpPr/>
          <p:nvPr/>
        </p:nvSpPr>
        <p:spPr>
          <a:xfrm>
            <a:off x="336945" y="3226202"/>
            <a:ext cx="2971739" cy="524633"/>
          </a:xfrm>
          <a:prstGeom prst="frame">
            <a:avLst>
              <a:gd fmla="val 8443" name="adj1"/>
            </a:avLst>
          </a:prstGeom>
          <a:solidFill>
            <a:srgbClr val="0069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3"/>
          <p:cNvSpPr/>
          <p:nvPr/>
        </p:nvSpPr>
        <p:spPr>
          <a:xfrm>
            <a:off x="336945" y="3778550"/>
            <a:ext cx="7555771" cy="524633"/>
          </a:xfrm>
          <a:prstGeom prst="frame">
            <a:avLst>
              <a:gd fmla="val 8443" name="adj1"/>
            </a:avLst>
          </a:prstGeom>
          <a:solidFill>
            <a:srgbClr val="FFFF00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3"/>
          <p:cNvSpPr txBox="1"/>
          <p:nvPr/>
        </p:nvSpPr>
        <p:spPr>
          <a:xfrm>
            <a:off x="9420726" y="5004855"/>
            <a:ext cx="2679682" cy="66445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進行D-H密鑰交換</a:t>
            </a:r>
            <a:endParaRPr/>
          </a:p>
        </p:txBody>
      </p:sp>
      <p:cxnSp>
        <p:nvCxnSpPr>
          <p:cNvPr id="931" name="Google Shape;931;p13"/>
          <p:cNvCxnSpPr/>
          <p:nvPr/>
        </p:nvCxnSpPr>
        <p:spPr>
          <a:xfrm>
            <a:off x="8159106" y="4238386"/>
            <a:ext cx="1261500" cy="1098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13"/>
          <p:cNvSpPr/>
          <p:nvPr/>
        </p:nvSpPr>
        <p:spPr>
          <a:xfrm>
            <a:off x="336945" y="4339633"/>
            <a:ext cx="1961087" cy="268588"/>
          </a:xfrm>
          <a:prstGeom prst="frame">
            <a:avLst>
              <a:gd fmla="val 8443" name="adj1"/>
            </a:avLst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13"/>
          <p:cNvCxnSpPr>
            <a:endCxn id="934" idx="1"/>
          </p:cNvCxnSpPr>
          <p:nvPr/>
        </p:nvCxnSpPr>
        <p:spPr>
          <a:xfrm>
            <a:off x="2406026" y="4477279"/>
            <a:ext cx="3062400" cy="1137000"/>
          </a:xfrm>
          <a:prstGeom prst="bentConnector3">
            <a:avLst>
              <a:gd fmla="val 69642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13"/>
          <p:cNvSpPr txBox="1"/>
          <p:nvPr/>
        </p:nvSpPr>
        <p:spPr>
          <a:xfrm>
            <a:off x="5468426" y="5282053"/>
            <a:ext cx="2679682" cy="66445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進行D-H密鑰交換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4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940" name="Google Shape;940;p14"/>
          <p:cNvSpPr txBox="1"/>
          <p:nvPr>
            <p:ph type="ctrTitle"/>
          </p:nvPr>
        </p:nvSpPr>
        <p:spPr>
          <a:xfrm>
            <a:off x="1161404" y="1423419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/>
              <a:t>HTTP</a:t>
            </a:r>
            <a:endParaRPr b="1" i="1" sz="2800"/>
          </a:p>
        </p:txBody>
      </p:sp>
      <p:grpSp>
        <p:nvGrpSpPr>
          <p:cNvPr id="941" name="Google Shape;941;p14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942" name="Google Shape;942;p14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47;p14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948" name="Google Shape;948;p14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5" name="Google Shape;955;p14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956" name="Google Shape;956;p14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3" name="Google Shape;973;p14"/>
          <p:cNvSpPr txBox="1"/>
          <p:nvPr/>
        </p:nvSpPr>
        <p:spPr>
          <a:xfrm>
            <a:off x="2131963" y="1498650"/>
            <a:ext cx="4784507" cy="73451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1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http://tutor.linker.tw/</a:t>
            </a:r>
            <a:endParaRPr b="0" i="1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74" name="Google Shape;974;p14"/>
          <p:cNvSpPr txBox="1"/>
          <p:nvPr/>
        </p:nvSpPr>
        <p:spPr>
          <a:xfrm>
            <a:off x="743503" y="2468976"/>
            <a:ext cx="5659166" cy="136177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在HTTP下，使用者和網頁是直接透過明文進行傳輸，並沒有任何保護，在網站中傳輸的資訊有外洩的風險。 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975" name="Google Shape;9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77" y="1550547"/>
            <a:ext cx="747918" cy="747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網站的連線不安全？三分鐘搞定SSL 安全憑證- 3c 未來室" id="976" name="Google Shape;97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8638" y="2139053"/>
            <a:ext cx="4179493" cy="338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5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982" name="Google Shape;982;p15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983" name="Google Shape;983;p15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15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989" name="Google Shape;989;p15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5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997" name="Google Shape;997;p15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15"/>
          <p:cNvSpPr txBox="1"/>
          <p:nvPr/>
        </p:nvSpPr>
        <p:spPr>
          <a:xfrm>
            <a:off x="215228" y="1447368"/>
            <a:ext cx="6144839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開始擷取封包，並在網站上輸入帳號密碼</a:t>
            </a:r>
            <a:endParaRPr/>
          </a:p>
        </p:txBody>
      </p:sp>
      <p:pic>
        <p:nvPicPr>
          <p:cNvPr id="1015" name="Google Shape;10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525" y="2381351"/>
            <a:ext cx="4090061" cy="312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5"/>
          <p:cNvSpPr txBox="1"/>
          <p:nvPr/>
        </p:nvSpPr>
        <p:spPr>
          <a:xfrm>
            <a:off x="5612131" y="2496178"/>
            <a:ext cx="6144839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Filter 過濾 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，並對封包 follow TCP Stream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017" name="Google Shape;10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8428" y="3520287"/>
            <a:ext cx="6144839" cy="19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15"/>
          <p:cNvSpPr/>
          <p:nvPr/>
        </p:nvSpPr>
        <p:spPr>
          <a:xfrm>
            <a:off x="5045566" y="4556577"/>
            <a:ext cx="5693404" cy="443532"/>
          </a:xfrm>
          <a:prstGeom prst="mathMinus">
            <a:avLst>
              <a:gd fmla="val 18095" name="adj1"/>
            </a:avLst>
          </a:prstGeom>
          <a:solidFill>
            <a:srgbClr val="49FEFC"/>
          </a:solidFill>
          <a:ln cap="flat" cmpd="sng" w="25400">
            <a:solidFill>
              <a:srgbClr val="49FE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6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024" name="Google Shape;1024;p16"/>
          <p:cNvSpPr txBox="1"/>
          <p:nvPr>
            <p:ph type="ctrTitle"/>
          </p:nvPr>
        </p:nvSpPr>
        <p:spPr>
          <a:xfrm>
            <a:off x="1161404" y="1423419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/>
              <a:t>HTTP</a:t>
            </a:r>
            <a:endParaRPr b="1" i="1" sz="2800"/>
          </a:p>
        </p:txBody>
      </p:sp>
      <p:grpSp>
        <p:nvGrpSpPr>
          <p:cNvPr id="1025" name="Google Shape;1025;p16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026" name="Google Shape;1026;p16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16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032" name="Google Shape;1032;p16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040" name="Google Shape;1040;p16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7" name="Google Shape;1057;p16"/>
          <p:cNvSpPr txBox="1"/>
          <p:nvPr/>
        </p:nvSpPr>
        <p:spPr>
          <a:xfrm>
            <a:off x="2679864" y="1473505"/>
            <a:ext cx="4784507" cy="73451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1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http://www.transtaipei.idv.tw/</a:t>
            </a:r>
            <a:endParaRPr b="0" i="1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8" name="Google Shape;1058;p16"/>
          <p:cNvSpPr txBox="1"/>
          <p:nvPr/>
        </p:nvSpPr>
        <p:spPr>
          <a:xfrm>
            <a:off x="512008" y="2625125"/>
            <a:ext cx="5583992" cy="740534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將wireshark開啟後，瀏覽http網站</a:t>
            </a:r>
            <a:endParaRPr/>
          </a:p>
        </p:txBody>
      </p:sp>
      <p:pic>
        <p:nvPicPr>
          <p:cNvPr id="1059" name="Google Shape;105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77" y="1550547"/>
            <a:ext cx="747918" cy="747918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6"/>
          <p:cNvSpPr txBox="1"/>
          <p:nvPr/>
        </p:nvSpPr>
        <p:spPr>
          <a:xfrm>
            <a:off x="1402814" y="3824118"/>
            <a:ext cx="5583992" cy="740534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Filter http 並觀察封包</a:t>
            </a:r>
            <a:endParaRPr/>
          </a:p>
        </p:txBody>
      </p:sp>
      <p:pic>
        <p:nvPicPr>
          <p:cNvPr id="1061" name="Google Shape;106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2409" y="3450362"/>
            <a:ext cx="5872023" cy="288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7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067" name="Google Shape;1067;p17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068" name="Google Shape;1068;p1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17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074" name="Google Shape;1074;p17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17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082" name="Google Shape;1082;p17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9" name="Google Shape;1099;p17"/>
          <p:cNvSpPr txBox="1"/>
          <p:nvPr/>
        </p:nvSpPr>
        <p:spPr>
          <a:xfrm>
            <a:off x="427309" y="1350243"/>
            <a:ext cx="138497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 File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00" name="Google Shape;1100;p17"/>
          <p:cNvSpPr/>
          <p:nvPr/>
        </p:nvSpPr>
        <p:spPr>
          <a:xfrm>
            <a:off x="1937981" y="1624945"/>
            <a:ext cx="445169" cy="3368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7"/>
          <p:cNvSpPr txBox="1"/>
          <p:nvPr/>
        </p:nvSpPr>
        <p:spPr>
          <a:xfrm>
            <a:off x="2849629" y="1350245"/>
            <a:ext cx="2556647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Export Objects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02" name="Google Shape;1102;p17"/>
          <p:cNvSpPr txBox="1"/>
          <p:nvPr/>
        </p:nvSpPr>
        <p:spPr>
          <a:xfrm>
            <a:off x="6339233" y="1350243"/>
            <a:ext cx="138497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HTTP</a:t>
            </a:r>
            <a:endParaRPr/>
          </a:p>
        </p:txBody>
      </p:sp>
      <p:sp>
        <p:nvSpPr>
          <p:cNvPr id="1103" name="Google Shape;1103;p17"/>
          <p:cNvSpPr/>
          <p:nvPr/>
        </p:nvSpPr>
        <p:spPr>
          <a:xfrm>
            <a:off x="5650831" y="1624945"/>
            <a:ext cx="445169" cy="3368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084" y="2552942"/>
            <a:ext cx="5199894" cy="381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17"/>
          <p:cNvSpPr txBox="1"/>
          <p:nvPr/>
        </p:nvSpPr>
        <p:spPr>
          <a:xfrm>
            <a:off x="872916" y="3041982"/>
            <a:ext cx="2945395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選取檔案後儲存</a:t>
            </a:r>
            <a:endParaRPr/>
          </a:p>
        </p:txBody>
      </p:sp>
      <p:sp>
        <p:nvSpPr>
          <p:cNvPr id="1106" name="Google Shape;1106;p17"/>
          <p:cNvSpPr txBox="1"/>
          <p:nvPr/>
        </p:nvSpPr>
        <p:spPr>
          <a:xfrm>
            <a:off x="2799819" y="547232"/>
            <a:ext cx="2471392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取出檔案</a:t>
            </a:r>
            <a:endParaRPr b="1" i="1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8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112" name="Google Shape;1112;p18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113" name="Google Shape;1113;p1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18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119" name="Google Shape;1119;p1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8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127" name="Google Shape;1127;p1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4" name="Google Shape;1144;p18"/>
          <p:cNvSpPr txBox="1"/>
          <p:nvPr/>
        </p:nvSpPr>
        <p:spPr>
          <a:xfrm>
            <a:off x="2799819" y="547232"/>
            <a:ext cx="2471392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取出檔案</a:t>
            </a:r>
            <a:endParaRPr b="1" i="1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45" name="Google Shape;1145;p18"/>
          <p:cNvSpPr txBox="1"/>
          <p:nvPr>
            <p:ph type="ctrTitle"/>
          </p:nvPr>
        </p:nvSpPr>
        <p:spPr>
          <a:xfrm>
            <a:off x="1161404" y="1423419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/>
              <a:t>HTTP</a:t>
            </a:r>
            <a:endParaRPr b="1" i="1" sz="2800"/>
          </a:p>
        </p:txBody>
      </p:sp>
      <p:sp>
        <p:nvSpPr>
          <p:cNvPr id="1146" name="Google Shape;1146;p18"/>
          <p:cNvSpPr txBox="1"/>
          <p:nvPr/>
        </p:nvSpPr>
        <p:spPr>
          <a:xfrm>
            <a:off x="2131963" y="1498650"/>
            <a:ext cx="4784507" cy="73451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1" lang="en-US" sz="2400" u="sng" cap="none" strike="noStrike">
                <a:solidFill>
                  <a:srgbClr val="90CBFE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http://tgspp.org.tw/</a:t>
            </a:r>
            <a:endParaRPr b="0" i="1" sz="2400" u="none" cap="none" strike="noStrike">
              <a:solidFill>
                <a:srgbClr val="90CBFE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147" name="Google Shape;1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377" y="1550547"/>
            <a:ext cx="747918" cy="747918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8"/>
          <p:cNvSpPr txBox="1"/>
          <p:nvPr/>
        </p:nvSpPr>
        <p:spPr>
          <a:xfrm>
            <a:off x="1959030" y="2342472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Hex editor</a:t>
            </a:r>
            <a:endParaRPr/>
          </a:p>
        </p:txBody>
      </p:sp>
      <p:sp>
        <p:nvSpPr>
          <p:cNvPr id="1149" name="Google Shape;1149;p18"/>
          <p:cNvSpPr txBox="1"/>
          <p:nvPr/>
        </p:nvSpPr>
        <p:spPr>
          <a:xfrm>
            <a:off x="4524216" y="2637289"/>
            <a:ext cx="35380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rgbClr val="90CBFE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https://reurl.cc/WDLmLO</a:t>
            </a:r>
            <a:endParaRPr i="1" sz="2400">
              <a:solidFill>
                <a:srgbClr val="90CB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9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155" name="Google Shape;1155;p19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156" name="Google Shape;1156;p19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19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162" name="Google Shape;1162;p19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p19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170" name="Google Shape;1170;p19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19"/>
          <p:cNvSpPr txBox="1"/>
          <p:nvPr/>
        </p:nvSpPr>
        <p:spPr>
          <a:xfrm>
            <a:off x="427308" y="1350243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開始擷取封包，並下載 .docx 檔案</a:t>
            </a:r>
            <a:endParaRPr/>
          </a:p>
        </p:txBody>
      </p:sp>
      <p:sp>
        <p:nvSpPr>
          <p:cNvPr id="1188" name="Google Shape;1188;p19"/>
          <p:cNvSpPr txBox="1"/>
          <p:nvPr/>
        </p:nvSpPr>
        <p:spPr>
          <a:xfrm>
            <a:off x="2799819" y="547232"/>
            <a:ext cx="2471392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取出檔案</a:t>
            </a:r>
            <a:endParaRPr b="1" i="1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189" name="Google Shape;1189;p19"/>
          <p:cNvSpPr txBox="1"/>
          <p:nvPr/>
        </p:nvSpPr>
        <p:spPr>
          <a:xfrm>
            <a:off x="427308" y="2197538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Filter http，觀察封包資訊</a:t>
            </a:r>
            <a:endParaRPr/>
          </a:p>
        </p:txBody>
      </p:sp>
      <p:pic>
        <p:nvPicPr>
          <p:cNvPr id="1190" name="Google Shape;1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939" y="3141625"/>
            <a:ext cx="8573696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9"/>
          <p:cNvSpPr/>
          <p:nvPr/>
        </p:nvSpPr>
        <p:spPr>
          <a:xfrm>
            <a:off x="2189747" y="4415102"/>
            <a:ext cx="6937887" cy="280165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"/>
          <p:cNvSpPr txBox="1"/>
          <p:nvPr>
            <p:ph type="ctrTitle"/>
          </p:nvPr>
        </p:nvSpPr>
        <p:spPr>
          <a:xfrm>
            <a:off x="2177716" y="2625751"/>
            <a:ext cx="4420704" cy="117816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43" name="Google Shape;543;p2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 txBox="1"/>
          <p:nvPr>
            <p:ph idx="2" type="title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5" name="Google Shape;545;p2"/>
          <p:cNvSpPr/>
          <p:nvPr/>
        </p:nvSpPr>
        <p:spPr>
          <a:xfrm>
            <a:off x="1827301" y="5158667"/>
            <a:ext cx="8373323" cy="139101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"/>
          <p:cNvSpPr/>
          <p:nvPr/>
        </p:nvSpPr>
        <p:spPr>
          <a:xfrm>
            <a:off x="1826600" y="5158667"/>
            <a:ext cx="6765971" cy="139101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2"/>
          <p:cNvCxnSpPr>
            <a:stCxn id="543" idx="2"/>
          </p:cNvCxnSpPr>
          <p:nvPr/>
        </p:nvCxnSpPr>
        <p:spPr>
          <a:xfrm>
            <a:off x="8433900" y="3938233"/>
            <a:ext cx="0" cy="1304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0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197" name="Google Shape;1197;p20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198" name="Google Shape;1198;p20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3" name="Google Shape;1203;p20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204" name="Google Shape;1204;p20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20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212" name="Google Shape;1212;p20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9" name="Google Shape;1229;p20"/>
          <p:cNvSpPr txBox="1"/>
          <p:nvPr/>
        </p:nvSpPr>
        <p:spPr>
          <a:xfrm>
            <a:off x="449064" y="1558000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Follow TCP Stream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30" name="Google Shape;1230;p20"/>
          <p:cNvSpPr txBox="1"/>
          <p:nvPr/>
        </p:nvSpPr>
        <p:spPr>
          <a:xfrm>
            <a:off x="2799819" y="547232"/>
            <a:ext cx="2471392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取出檔案</a:t>
            </a:r>
            <a:endParaRPr b="1" i="1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31" name="Google Shape;1231;p20"/>
          <p:cNvSpPr txBox="1"/>
          <p:nvPr/>
        </p:nvSpPr>
        <p:spPr>
          <a:xfrm>
            <a:off x="449064" y="2502426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4. 觀察封包內容</a:t>
            </a:r>
            <a:endParaRPr/>
          </a:p>
        </p:txBody>
      </p:sp>
      <p:pic>
        <p:nvPicPr>
          <p:cNvPr id="1232" name="Google Shape;1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196" y="407375"/>
            <a:ext cx="5216607" cy="5170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3" name="Google Shape;1233;p20"/>
          <p:cNvCxnSpPr/>
          <p:nvPr/>
        </p:nvCxnSpPr>
        <p:spPr>
          <a:xfrm rot="10800000">
            <a:off x="6543494" y="932546"/>
            <a:ext cx="843900" cy="773100"/>
          </a:xfrm>
          <a:prstGeom prst="bentConnector3">
            <a:avLst>
              <a:gd fmla="val 75654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4" name="Google Shape;1234;p20"/>
          <p:cNvSpPr txBox="1"/>
          <p:nvPr/>
        </p:nvSpPr>
        <p:spPr>
          <a:xfrm>
            <a:off x="4954406" y="727801"/>
            <a:ext cx="1713275" cy="430108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b="1" i="1" sz="16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35" name="Google Shape;1235;p20"/>
          <p:cNvSpPr txBox="1"/>
          <p:nvPr/>
        </p:nvSpPr>
        <p:spPr>
          <a:xfrm>
            <a:off x="3737928" y="3835763"/>
            <a:ext cx="1835447" cy="430108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HTTP Response</a:t>
            </a:r>
            <a:endParaRPr b="1" i="1" sz="16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1236" name="Google Shape;1236;p20"/>
          <p:cNvCxnSpPr/>
          <p:nvPr/>
        </p:nvCxnSpPr>
        <p:spPr>
          <a:xfrm flipH="1">
            <a:off x="5486324" y="3428999"/>
            <a:ext cx="1813500" cy="61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p20"/>
          <p:cNvSpPr txBox="1"/>
          <p:nvPr/>
        </p:nvSpPr>
        <p:spPr>
          <a:xfrm>
            <a:off x="2945187" y="5311124"/>
            <a:ext cx="1835447" cy="430108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Docx 檔案</a:t>
            </a:r>
            <a:endParaRPr/>
          </a:p>
        </p:txBody>
      </p:sp>
      <p:cxnSp>
        <p:nvCxnSpPr>
          <p:cNvPr id="1238" name="Google Shape;1238;p20"/>
          <p:cNvCxnSpPr/>
          <p:nvPr/>
        </p:nvCxnSpPr>
        <p:spPr>
          <a:xfrm flipH="1">
            <a:off x="4179463" y="4911033"/>
            <a:ext cx="2910300" cy="59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9" name="Google Shape;1239;p20"/>
          <p:cNvSpPr txBox="1"/>
          <p:nvPr/>
        </p:nvSpPr>
        <p:spPr>
          <a:xfrm>
            <a:off x="6763616" y="5655140"/>
            <a:ext cx="3597013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file signatures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1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245" name="Google Shape;1245;p21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246" name="Google Shape;1246;p21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21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252" name="Google Shape;1252;p21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21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260" name="Google Shape;1260;p21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7" name="Google Shape;1277;p21"/>
          <p:cNvSpPr txBox="1"/>
          <p:nvPr/>
        </p:nvSpPr>
        <p:spPr>
          <a:xfrm>
            <a:off x="427308" y="1350243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 Show data as </a:t>
            </a:r>
            <a:r>
              <a:rPr b="1" i="0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Raw</a:t>
            </a:r>
            <a:endParaRPr b="1" i="0" sz="2400" u="sng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78" name="Google Shape;1278;p21"/>
          <p:cNvSpPr txBox="1"/>
          <p:nvPr/>
        </p:nvSpPr>
        <p:spPr>
          <a:xfrm>
            <a:off x="2799819" y="547232"/>
            <a:ext cx="2471392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取出檔案</a:t>
            </a:r>
            <a:endParaRPr b="1" i="1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279" name="Google Shape;1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364" y="1306548"/>
            <a:ext cx="1752845" cy="152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21"/>
          <p:cNvSpPr txBox="1"/>
          <p:nvPr/>
        </p:nvSpPr>
        <p:spPr>
          <a:xfrm>
            <a:off x="427308" y="2814897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6. Save as 儲存 data</a:t>
            </a:r>
            <a:endParaRPr b="1" i="0" sz="2400" u="sng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81" name="Google Shape;1281;p21"/>
          <p:cNvSpPr txBox="1"/>
          <p:nvPr/>
        </p:nvSpPr>
        <p:spPr>
          <a:xfrm>
            <a:off x="427308" y="4447655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7. 在 HxD 中打開 data</a:t>
            </a:r>
            <a:endParaRPr b="1" i="0" sz="2400" u="sng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82" name="Google Shape;1282;p21"/>
          <p:cNvSpPr txBox="1"/>
          <p:nvPr/>
        </p:nvSpPr>
        <p:spPr>
          <a:xfrm>
            <a:off x="4973027" y="3476483"/>
            <a:ext cx="7044304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8. 在 HxD 中搜尋 “ 50 4B ”，並將前面的文字刪除</a:t>
            </a:r>
            <a:endParaRPr b="1" i="0" sz="2400" u="sng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83" name="Google Shape;1283;p21"/>
          <p:cNvSpPr txBox="1"/>
          <p:nvPr/>
        </p:nvSpPr>
        <p:spPr>
          <a:xfrm>
            <a:off x="4973027" y="5418827"/>
            <a:ext cx="5581257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9. 另存新檔，並將副檔名改成 .docx</a:t>
            </a:r>
            <a:endParaRPr b="1" i="0" sz="2400" u="sng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84" name="Google Shape;1284;p21"/>
          <p:cNvSpPr txBox="1"/>
          <p:nvPr/>
        </p:nvSpPr>
        <p:spPr>
          <a:xfrm>
            <a:off x="8802306" y="4156708"/>
            <a:ext cx="3597013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sng" cap="none" strike="noStrike">
                <a:solidFill>
                  <a:srgbClr val="FFC1AB"/>
                </a:solidFill>
                <a:latin typeface="Share Tech"/>
                <a:ea typeface="Share Tech"/>
                <a:cs typeface="Share Tech"/>
                <a:sym typeface="Share Tec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file signatures</a:t>
            </a:r>
            <a:endParaRPr b="1" i="0" sz="2400" u="none" cap="none" strike="noStrike">
              <a:solidFill>
                <a:srgbClr val="FFC1AB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2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</a:t>
            </a:r>
            <a:endParaRPr/>
          </a:p>
        </p:txBody>
      </p:sp>
      <p:grpSp>
        <p:nvGrpSpPr>
          <p:cNvPr id="1290" name="Google Shape;1290;p22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291" name="Google Shape;1291;p22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6" name="Google Shape;1296;p22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297" name="Google Shape;1297;p22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22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305" name="Google Shape;1305;p22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2" name="Google Shape;1322;p22"/>
          <p:cNvSpPr txBox="1"/>
          <p:nvPr/>
        </p:nvSpPr>
        <p:spPr>
          <a:xfrm>
            <a:off x="427308" y="1350243"/>
            <a:ext cx="566869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點擊 Find a packet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323" name="Google Shape;1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140" y="1204446"/>
            <a:ext cx="2972215" cy="1105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22"/>
          <p:cNvSpPr txBox="1"/>
          <p:nvPr/>
        </p:nvSpPr>
        <p:spPr>
          <a:xfrm>
            <a:off x="427307" y="2635073"/>
            <a:ext cx="5717241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搜尋 “ reassembled TCP Segment ”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25" name="Google Shape;1325;p22"/>
          <p:cNvSpPr txBox="1"/>
          <p:nvPr/>
        </p:nvSpPr>
        <p:spPr>
          <a:xfrm>
            <a:off x="427307" y="3648811"/>
            <a:ext cx="5717241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觀察 TCP 分段傳輸</a:t>
            </a:r>
            <a:endParaRPr/>
          </a:p>
        </p:txBody>
      </p:sp>
      <p:pic>
        <p:nvPicPr>
          <p:cNvPr id="1326" name="Google Shape;13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160" y="4653170"/>
            <a:ext cx="11012437" cy="86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3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grpSp>
        <p:nvGrpSpPr>
          <p:cNvPr id="1332" name="Google Shape;1332;p23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1333" name="Google Shape;1333;p23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1339" name="Google Shape;1339;p23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p23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347" name="Google Shape;1347;p23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4" name="Google Shape;1364;p23"/>
          <p:cNvSpPr txBox="1"/>
          <p:nvPr>
            <p:ph type="ctrTitle"/>
          </p:nvPr>
        </p:nvSpPr>
        <p:spPr>
          <a:xfrm>
            <a:off x="1161404" y="1423419"/>
            <a:ext cx="823525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HTTPS 經由 HTTP 通訊，利用SSL/TLS加密封包</a:t>
            </a:r>
            <a:endParaRPr b="1" sz="2800"/>
          </a:p>
        </p:txBody>
      </p:sp>
      <p:sp>
        <p:nvSpPr>
          <p:cNvPr id="1365" name="Google Shape;1365;p23"/>
          <p:cNvSpPr txBox="1"/>
          <p:nvPr/>
        </p:nvSpPr>
        <p:spPr>
          <a:xfrm>
            <a:off x="1978370" y="2119053"/>
            <a:ext cx="823525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HTTP  +  SSL/TLS  =  HTTPS</a:t>
            </a:r>
            <a:endParaRPr b="1" i="0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66" name="Google Shape;1366;p23"/>
          <p:cNvSpPr txBox="1"/>
          <p:nvPr/>
        </p:nvSpPr>
        <p:spPr>
          <a:xfrm>
            <a:off x="1159621" y="3648565"/>
            <a:ext cx="3681166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加密傳輸</a:t>
            </a:r>
            <a:endParaRPr/>
          </a:p>
        </p:txBody>
      </p:sp>
      <p:sp>
        <p:nvSpPr>
          <p:cNvPr id="1367" name="Google Shape;1367;p23"/>
          <p:cNvSpPr txBox="1"/>
          <p:nvPr/>
        </p:nvSpPr>
        <p:spPr>
          <a:xfrm>
            <a:off x="822679" y="3060992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SSL / TLS</a:t>
            </a:r>
            <a:endParaRPr/>
          </a:p>
        </p:txBody>
      </p:sp>
      <p:sp>
        <p:nvSpPr>
          <p:cNvPr id="1368" name="Google Shape;1368;p23"/>
          <p:cNvSpPr txBox="1"/>
          <p:nvPr/>
        </p:nvSpPr>
        <p:spPr>
          <a:xfrm>
            <a:off x="1159620" y="4268613"/>
            <a:ext cx="3569423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身分驗證</a:t>
            </a:r>
            <a:endParaRPr/>
          </a:p>
        </p:txBody>
      </p:sp>
      <p:sp>
        <p:nvSpPr>
          <p:cNvPr id="1369" name="Google Shape;1369;p23"/>
          <p:cNvSpPr txBox="1"/>
          <p:nvPr/>
        </p:nvSpPr>
        <p:spPr>
          <a:xfrm>
            <a:off x="1159620" y="4888661"/>
            <a:ext cx="3681167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確保數據完整性</a:t>
            </a:r>
            <a:endParaRPr/>
          </a:p>
        </p:txBody>
      </p:sp>
      <p:sp>
        <p:nvSpPr>
          <p:cNvPr id="1370" name="Google Shape;1370;p23"/>
          <p:cNvSpPr txBox="1"/>
          <p:nvPr/>
        </p:nvSpPr>
        <p:spPr>
          <a:xfrm>
            <a:off x="4404136" y="4883763"/>
            <a:ext cx="6496475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Message Authentication Code, MAC</a:t>
            </a:r>
            <a:endParaRPr b="1" i="0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371" name="Google Shape;1371;p23"/>
          <p:cNvSpPr txBox="1"/>
          <p:nvPr/>
        </p:nvSpPr>
        <p:spPr>
          <a:xfrm>
            <a:off x="4400792" y="4233619"/>
            <a:ext cx="6496475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SSL/TLS憑證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4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grpSp>
        <p:nvGrpSpPr>
          <p:cNvPr id="1377" name="Google Shape;1377;p24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378" name="Google Shape;1378;p24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5" name="Google Shape;13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072" y="381739"/>
            <a:ext cx="8732874" cy="60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24"/>
          <p:cNvSpPr txBox="1"/>
          <p:nvPr>
            <p:ph type="ctrTitle"/>
          </p:nvPr>
        </p:nvSpPr>
        <p:spPr>
          <a:xfrm>
            <a:off x="160422" y="1550384"/>
            <a:ext cx="2197767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2800"/>
              <a:t>SSL / TLS</a:t>
            </a:r>
            <a:endParaRPr b="1" i="1" sz="2800"/>
          </a:p>
        </p:txBody>
      </p:sp>
      <p:sp>
        <p:nvSpPr>
          <p:cNvPr id="1397" name="Google Shape;1397;p24"/>
          <p:cNvSpPr txBox="1"/>
          <p:nvPr/>
        </p:nvSpPr>
        <p:spPr>
          <a:xfrm>
            <a:off x="819565" y="2133757"/>
            <a:ext cx="2347497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Handshake</a:t>
            </a:r>
            <a:endParaRPr/>
          </a:p>
        </p:txBody>
      </p:sp>
      <p:cxnSp>
        <p:nvCxnSpPr>
          <p:cNvPr id="1398" name="Google Shape;1398;p24"/>
          <p:cNvCxnSpPr>
            <a:stCxn id="1397" idx="2"/>
          </p:cNvCxnSpPr>
          <p:nvPr/>
        </p:nvCxnSpPr>
        <p:spPr>
          <a:xfrm flipH="1" rot="-5400000">
            <a:off x="2075664" y="2821807"/>
            <a:ext cx="657300" cy="822000"/>
          </a:xfrm>
          <a:prstGeom prst="bentConnector2">
            <a:avLst/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5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grpSp>
        <p:nvGrpSpPr>
          <p:cNvPr id="1404" name="Google Shape;1404;p25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1405" name="Google Shape;1405;p25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25"/>
          <p:cNvSpPr txBox="1"/>
          <p:nvPr>
            <p:ph type="ctrTitle"/>
          </p:nvPr>
        </p:nvSpPr>
        <p:spPr>
          <a:xfrm>
            <a:off x="409441" y="1588193"/>
            <a:ext cx="737134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1. 開啟 Wireshark 後進入一個 Https 網站</a:t>
            </a:r>
            <a:endParaRPr b="1" sz="2800"/>
          </a:p>
        </p:txBody>
      </p:sp>
      <p:sp>
        <p:nvSpPr>
          <p:cNvPr id="1423" name="Google Shape;1423;p25"/>
          <p:cNvSpPr txBox="1"/>
          <p:nvPr/>
        </p:nvSpPr>
        <p:spPr>
          <a:xfrm>
            <a:off x="409440" y="2396636"/>
            <a:ext cx="11128844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Wireshark filter “ tls ”，對 Client Hello follow &gt; TCP Stream </a:t>
            </a:r>
            <a:endParaRPr b="1" i="0" sz="2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424" name="Google Shape;14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085" y="3288821"/>
            <a:ext cx="7459553" cy="311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26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grpSp>
        <p:nvGrpSpPr>
          <p:cNvPr id="1430" name="Google Shape;1430;p26"/>
          <p:cNvGrpSpPr/>
          <p:nvPr/>
        </p:nvGrpSpPr>
        <p:grpSpPr>
          <a:xfrm>
            <a:off x="6164621" y="2387138"/>
            <a:ext cx="645101" cy="654844"/>
            <a:chOff x="4874902" y="3808799"/>
            <a:chExt cx="345615" cy="350835"/>
          </a:xfrm>
        </p:grpSpPr>
        <p:sp>
          <p:nvSpPr>
            <p:cNvPr id="1431" name="Google Shape;1431;p26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8" name="Google Shape;14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513" y="2032358"/>
            <a:ext cx="8317180" cy="347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26"/>
          <p:cNvSpPr/>
          <p:nvPr/>
        </p:nvSpPr>
        <p:spPr>
          <a:xfrm>
            <a:off x="5669512" y="3110537"/>
            <a:ext cx="1362624" cy="389030"/>
          </a:xfrm>
          <a:prstGeom prst="frame">
            <a:avLst>
              <a:gd fmla="val 15357" name="adj1"/>
            </a:avLst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26"/>
          <p:cNvSpPr/>
          <p:nvPr/>
        </p:nvSpPr>
        <p:spPr>
          <a:xfrm>
            <a:off x="5676360" y="3583353"/>
            <a:ext cx="3239040" cy="389030"/>
          </a:xfrm>
          <a:prstGeom prst="frame">
            <a:avLst>
              <a:gd fmla="val 15357" name="adj1"/>
            </a:avLst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26"/>
          <p:cNvSpPr/>
          <p:nvPr/>
        </p:nvSpPr>
        <p:spPr>
          <a:xfrm>
            <a:off x="5690224" y="4952758"/>
            <a:ext cx="1829513" cy="389030"/>
          </a:xfrm>
          <a:prstGeom prst="frame">
            <a:avLst>
              <a:gd fmla="val 15357" name="adj1"/>
            </a:avLst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2" name="Google Shape;1452;p26"/>
          <p:cNvCxnSpPr/>
          <p:nvPr/>
        </p:nvCxnSpPr>
        <p:spPr>
          <a:xfrm flipH="1" rot="5400000">
            <a:off x="5829773" y="1985952"/>
            <a:ext cx="1917600" cy="720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3" name="Google Shape;1453;p26"/>
          <p:cNvSpPr txBox="1"/>
          <p:nvPr>
            <p:ph type="ctrTitle"/>
          </p:nvPr>
        </p:nvSpPr>
        <p:spPr>
          <a:xfrm>
            <a:off x="2848668" y="828762"/>
            <a:ext cx="6066732" cy="622712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/>
              <a:t>SSL Version、Supported ciphers、Random number</a:t>
            </a:r>
            <a:endParaRPr b="1" sz="1800"/>
          </a:p>
        </p:txBody>
      </p:sp>
      <p:cxnSp>
        <p:nvCxnSpPr>
          <p:cNvPr id="1454" name="Google Shape;1454;p26"/>
          <p:cNvCxnSpPr/>
          <p:nvPr/>
        </p:nvCxnSpPr>
        <p:spPr>
          <a:xfrm rot="10800000">
            <a:off x="3165913" y="3366849"/>
            <a:ext cx="2403300" cy="462900"/>
          </a:xfrm>
          <a:prstGeom prst="bentConnector3">
            <a:avLst>
              <a:gd fmla="val 78534" name="adj1"/>
            </a:avLst>
          </a:prstGeom>
          <a:noFill/>
          <a:ln cap="flat" cmpd="sng" w="2857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5" name="Google Shape;1455;p26"/>
          <p:cNvSpPr txBox="1"/>
          <p:nvPr/>
        </p:nvSpPr>
        <p:spPr>
          <a:xfrm>
            <a:off x="704382" y="2045412"/>
            <a:ext cx="2411391" cy="215130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SSL Version、</a:t>
            </a:r>
            <a:endParaRPr b="1" i="0" sz="1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Selected ciphers、</a:t>
            </a:r>
            <a:endParaRPr b="1" i="0" sz="1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Random number、</a:t>
            </a:r>
            <a:endParaRPr b="1" i="0" sz="1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D-H Pubkey、</a:t>
            </a:r>
            <a:endParaRPr b="1" i="0" sz="1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SSL Certificate</a:t>
            </a:r>
            <a:endParaRPr/>
          </a:p>
        </p:txBody>
      </p:sp>
      <p:cxnSp>
        <p:nvCxnSpPr>
          <p:cNvPr id="1456" name="Google Shape;1456;p26"/>
          <p:cNvCxnSpPr/>
          <p:nvPr/>
        </p:nvCxnSpPr>
        <p:spPr>
          <a:xfrm>
            <a:off x="7583440" y="5101327"/>
            <a:ext cx="886800" cy="68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7" name="Google Shape;1457;p26"/>
          <p:cNvSpPr txBox="1"/>
          <p:nvPr/>
        </p:nvSpPr>
        <p:spPr>
          <a:xfrm>
            <a:off x="8631811" y="5482069"/>
            <a:ext cx="2912302" cy="623584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D-H Pubkey</a:t>
            </a:r>
            <a:endParaRPr b="1" i="0" sz="18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7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1463" name="Google Shape;1463;p27"/>
          <p:cNvSpPr txBox="1"/>
          <p:nvPr>
            <p:ph type="ctrTitle"/>
          </p:nvPr>
        </p:nvSpPr>
        <p:spPr>
          <a:xfrm>
            <a:off x="2764447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流量解密</a:t>
            </a:r>
            <a:endParaRPr b="1" sz="2800"/>
          </a:p>
        </p:txBody>
      </p:sp>
      <p:sp>
        <p:nvSpPr>
          <p:cNvPr id="1464" name="Google Shape;1464;p27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系統          關於          進階系統設定          環境變數          新增使用者變數</a:t>
            </a:r>
            <a:endParaRPr/>
          </a:p>
        </p:txBody>
      </p:sp>
      <p:sp>
        <p:nvSpPr>
          <p:cNvPr id="1465" name="Google Shape;1465;p27"/>
          <p:cNvSpPr/>
          <p:nvPr/>
        </p:nvSpPr>
        <p:spPr>
          <a:xfrm>
            <a:off x="1576693" y="1660355"/>
            <a:ext cx="445169" cy="286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27"/>
          <p:cNvSpPr/>
          <p:nvPr/>
        </p:nvSpPr>
        <p:spPr>
          <a:xfrm>
            <a:off x="2862114" y="1660356"/>
            <a:ext cx="445169" cy="286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7"/>
          <p:cNvSpPr/>
          <p:nvPr/>
        </p:nvSpPr>
        <p:spPr>
          <a:xfrm>
            <a:off x="5432957" y="1639013"/>
            <a:ext cx="445169" cy="286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7"/>
          <p:cNvSpPr/>
          <p:nvPr/>
        </p:nvSpPr>
        <p:spPr>
          <a:xfrm>
            <a:off x="7267606" y="1639012"/>
            <a:ext cx="445169" cy="2868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Google Shape;14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840" y="2371163"/>
            <a:ext cx="6220693" cy="1562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27"/>
          <p:cNvSpPr txBox="1"/>
          <p:nvPr/>
        </p:nvSpPr>
        <p:spPr>
          <a:xfrm>
            <a:off x="427306" y="4218553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重新開啟 Wireshark 與 瀏覽器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8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1476" name="Google Shape;1476;p28"/>
          <p:cNvSpPr txBox="1"/>
          <p:nvPr>
            <p:ph type="ctrTitle"/>
          </p:nvPr>
        </p:nvSpPr>
        <p:spPr>
          <a:xfrm>
            <a:off x="2764447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流量解密</a:t>
            </a:r>
            <a:endParaRPr b="1" sz="2800"/>
          </a:p>
        </p:txBody>
      </p:sp>
      <p:sp>
        <p:nvSpPr>
          <p:cNvPr id="1477" name="Google Shape;1477;p28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 開始擷取封包，並開啟 key.log 確認是否有成功紀錄 key.log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478" name="Google Shape;14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577" y="2329268"/>
            <a:ext cx="7487695" cy="13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1484" name="Google Shape;1484;p29"/>
          <p:cNvSpPr txBox="1"/>
          <p:nvPr>
            <p:ph type="ctrTitle"/>
          </p:nvPr>
        </p:nvSpPr>
        <p:spPr>
          <a:xfrm>
            <a:off x="2764447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流量解密</a:t>
            </a:r>
            <a:endParaRPr b="1" sz="2800"/>
          </a:p>
        </p:txBody>
      </p:sp>
      <p:sp>
        <p:nvSpPr>
          <p:cNvPr id="1485" name="Google Shape;1485;p29"/>
          <p:cNvSpPr txBox="1"/>
          <p:nvPr/>
        </p:nvSpPr>
        <p:spPr>
          <a:xfrm>
            <a:off x="451369" y="1415998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4.  於 Wireshark Edit            Preferences            Protocols 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486" name="Google Shape;1486;p29"/>
          <p:cNvSpPr/>
          <p:nvPr/>
        </p:nvSpPr>
        <p:spPr>
          <a:xfrm>
            <a:off x="5639895" y="1687655"/>
            <a:ext cx="532773" cy="3017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7" name="Google Shape;14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274" y="2332278"/>
            <a:ext cx="5714237" cy="4104821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29"/>
          <p:cNvSpPr/>
          <p:nvPr/>
        </p:nvSpPr>
        <p:spPr>
          <a:xfrm>
            <a:off x="3317075" y="1687654"/>
            <a:ext cx="532773" cy="3017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5FFFD"/>
          </a:solidFill>
          <a:ln cap="flat" cmpd="sng" w="25400">
            <a:solidFill>
              <a:srgbClr val="C2FF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Wireshark 用途</a:t>
            </a:r>
            <a:endParaRPr/>
          </a:p>
        </p:txBody>
      </p:sp>
      <p:sp>
        <p:nvSpPr>
          <p:cNvPr id="553" name="Google Shape;553;p3"/>
          <p:cNvSpPr txBox="1"/>
          <p:nvPr>
            <p:ph type="ctrTitle"/>
          </p:nvPr>
        </p:nvSpPr>
        <p:spPr>
          <a:xfrm>
            <a:off x="1342300" y="1916995"/>
            <a:ext cx="3691267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協助分析網路封包</a:t>
            </a:r>
            <a:endParaRPr/>
          </a:p>
        </p:txBody>
      </p:sp>
      <p:grpSp>
        <p:nvGrpSpPr>
          <p:cNvPr id="554" name="Google Shape;554;p3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555" name="Google Shape;555;p3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3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561" name="Google Shape;561;p3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3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569" name="Google Shape;569;p3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3"/>
          <p:cNvSpPr txBox="1"/>
          <p:nvPr/>
        </p:nvSpPr>
        <p:spPr>
          <a:xfrm>
            <a:off x="3529650" y="2393871"/>
            <a:ext cx="5169182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667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藉此找出當中異常的行為、流量</a:t>
            </a:r>
            <a:endParaRPr/>
          </a:p>
        </p:txBody>
      </p:sp>
      <p:sp>
        <p:nvSpPr>
          <p:cNvPr id="587" name="Google Shape;587;p3"/>
          <p:cNvSpPr txBox="1"/>
          <p:nvPr/>
        </p:nvSpPr>
        <p:spPr>
          <a:xfrm>
            <a:off x="1337956" y="3916608"/>
            <a:ext cx="3691267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667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呈現真實的網路情況</a:t>
            </a:r>
            <a:endParaRPr/>
          </a:p>
        </p:txBody>
      </p:sp>
      <p:sp>
        <p:nvSpPr>
          <p:cNvPr id="588" name="Google Shape;588;p3"/>
          <p:cNvSpPr txBox="1"/>
          <p:nvPr/>
        </p:nvSpPr>
        <p:spPr>
          <a:xfrm>
            <a:off x="3525306" y="4393484"/>
            <a:ext cx="5169182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667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不會對任何封包做出警告、阻擋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0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1494" name="Google Shape;1494;p30"/>
          <p:cNvSpPr txBox="1"/>
          <p:nvPr>
            <p:ph type="ctrTitle"/>
          </p:nvPr>
        </p:nvSpPr>
        <p:spPr>
          <a:xfrm>
            <a:off x="2764447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流量解密</a:t>
            </a:r>
            <a:endParaRPr b="1" sz="2800"/>
          </a:p>
        </p:txBody>
      </p:sp>
      <p:sp>
        <p:nvSpPr>
          <p:cNvPr id="1495" name="Google Shape;1495;p30"/>
          <p:cNvSpPr txBox="1"/>
          <p:nvPr/>
        </p:nvSpPr>
        <p:spPr>
          <a:xfrm>
            <a:off x="451369" y="1415998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5.  找到 TLS，後在” Pre-Master-Secret log filename ”中匯入 “ key.log “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496" name="Google Shape;14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115" y="2126805"/>
            <a:ext cx="6193473" cy="444524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30"/>
          <p:cNvSpPr/>
          <p:nvPr/>
        </p:nvSpPr>
        <p:spPr>
          <a:xfrm>
            <a:off x="5546559" y="4054642"/>
            <a:ext cx="3092116" cy="613611"/>
          </a:xfrm>
          <a:prstGeom prst="frame">
            <a:avLst>
              <a:gd fmla="val 12500" name="adj1"/>
            </a:avLst>
          </a:prstGeom>
          <a:solidFill>
            <a:srgbClr val="FEC5B0"/>
          </a:solidFill>
          <a:ln cap="flat" cmpd="sng" w="25400">
            <a:solidFill>
              <a:srgbClr val="FEC5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1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HTTPS</a:t>
            </a:r>
            <a:endParaRPr/>
          </a:p>
        </p:txBody>
      </p:sp>
      <p:sp>
        <p:nvSpPr>
          <p:cNvPr id="1503" name="Google Shape;1503;p31"/>
          <p:cNvSpPr txBox="1"/>
          <p:nvPr>
            <p:ph type="ctrTitle"/>
          </p:nvPr>
        </p:nvSpPr>
        <p:spPr>
          <a:xfrm>
            <a:off x="2764447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流量解密</a:t>
            </a:r>
            <a:endParaRPr b="1" sz="2800"/>
          </a:p>
        </p:txBody>
      </p:sp>
      <p:sp>
        <p:nvSpPr>
          <p:cNvPr id="1504" name="Google Shape;1504;p31"/>
          <p:cNvSpPr txBox="1"/>
          <p:nvPr/>
        </p:nvSpPr>
        <p:spPr>
          <a:xfrm>
            <a:off x="451369" y="1415998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6.  開啟 Wireshark ，即可觀察到底色為綠色的解密封包</a:t>
            </a:r>
            <a:endParaRPr/>
          </a:p>
        </p:txBody>
      </p:sp>
      <p:sp>
        <p:nvSpPr>
          <p:cNvPr id="1505" name="Google Shape;1505;p31"/>
          <p:cNvSpPr txBox="1"/>
          <p:nvPr/>
        </p:nvSpPr>
        <p:spPr>
          <a:xfrm>
            <a:off x="451369" y="2223503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7.  Follow &gt; HTTP ，即可觀察到明文</a:t>
            </a:r>
            <a:endParaRPr/>
          </a:p>
        </p:txBody>
      </p:sp>
      <p:pic>
        <p:nvPicPr>
          <p:cNvPr id="1506" name="Google Shape;15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863" y="3320716"/>
            <a:ext cx="6502609" cy="262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2"/>
          <p:cNvSpPr/>
          <p:nvPr/>
        </p:nvSpPr>
        <p:spPr>
          <a:xfrm>
            <a:off x="6524690" y="2086090"/>
            <a:ext cx="5438274" cy="45914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32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513" name="Google Shape;1513;p32"/>
          <p:cNvSpPr txBox="1"/>
          <p:nvPr>
            <p:ph type="ctrTitle"/>
          </p:nvPr>
        </p:nvSpPr>
        <p:spPr>
          <a:xfrm>
            <a:off x="2656163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Handshake</a:t>
            </a:r>
            <a:endParaRPr b="1" sz="2800"/>
          </a:p>
        </p:txBody>
      </p:sp>
      <p:sp>
        <p:nvSpPr>
          <p:cNvPr id="1514" name="Google Shape;1514;p32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三向交握 (Three-way Handshake)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515" name="Google Shape;15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463" y="2492945"/>
            <a:ext cx="4516727" cy="377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32"/>
          <p:cNvSpPr txBox="1"/>
          <p:nvPr/>
        </p:nvSpPr>
        <p:spPr>
          <a:xfrm>
            <a:off x="427306" y="2904210"/>
            <a:ext cx="664726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SYN + SYN/ACK + ACK  =  Established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33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522" name="Google Shape;1522;p33"/>
          <p:cNvSpPr txBox="1"/>
          <p:nvPr>
            <p:ph type="ctrTitle"/>
          </p:nvPr>
        </p:nvSpPr>
        <p:spPr>
          <a:xfrm>
            <a:off x="2656163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Handshake</a:t>
            </a:r>
            <a:endParaRPr b="1" sz="2800"/>
          </a:p>
        </p:txBody>
      </p:sp>
      <p:sp>
        <p:nvSpPr>
          <p:cNvPr id="1523" name="Google Shape;1523;p33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Filter “ tcp ”，對其中一個封包 Follow &gt; TCP Stream</a:t>
            </a:r>
            <a:endParaRPr/>
          </a:p>
        </p:txBody>
      </p:sp>
      <p:pic>
        <p:nvPicPr>
          <p:cNvPr id="1524" name="Google Shape;15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163" y="2317568"/>
            <a:ext cx="6801799" cy="399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p33"/>
          <p:cNvSpPr/>
          <p:nvPr/>
        </p:nvSpPr>
        <p:spPr>
          <a:xfrm>
            <a:off x="4415589" y="2731169"/>
            <a:ext cx="5042373" cy="831122"/>
          </a:xfrm>
          <a:prstGeom prst="frame">
            <a:avLst>
              <a:gd fmla="val 14826" name="adj1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4"/>
          <p:cNvSpPr/>
          <p:nvPr/>
        </p:nvSpPr>
        <p:spPr>
          <a:xfrm>
            <a:off x="6524690" y="2086090"/>
            <a:ext cx="5438274" cy="45914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34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532" name="Google Shape;1532;p34"/>
          <p:cNvSpPr txBox="1"/>
          <p:nvPr>
            <p:ph type="ctrTitle"/>
          </p:nvPr>
        </p:nvSpPr>
        <p:spPr>
          <a:xfrm>
            <a:off x="2656163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Handshake</a:t>
            </a:r>
            <a:endParaRPr b="1" sz="2800"/>
          </a:p>
        </p:txBody>
      </p:sp>
      <p:sp>
        <p:nvSpPr>
          <p:cNvPr id="1533" name="Google Shape;1533;p34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四次揮手 (Four-Way Handshake)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534" name="Google Shape;1534;p34"/>
          <p:cNvSpPr txBox="1"/>
          <p:nvPr/>
        </p:nvSpPr>
        <p:spPr>
          <a:xfrm>
            <a:off x="427306" y="2904210"/>
            <a:ext cx="664726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FIN + ACK + FIN + ACK  =  Terminated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535" name="Google Shape;15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579" y="1900232"/>
            <a:ext cx="6284495" cy="495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5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541" name="Google Shape;1541;p35"/>
          <p:cNvSpPr txBox="1"/>
          <p:nvPr>
            <p:ph type="ctrTitle"/>
          </p:nvPr>
        </p:nvSpPr>
        <p:spPr>
          <a:xfrm>
            <a:off x="2656163" y="709863"/>
            <a:ext cx="2288249" cy="60943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800"/>
              <a:t>Handshake</a:t>
            </a:r>
            <a:endParaRPr b="1" sz="2800"/>
          </a:p>
        </p:txBody>
      </p:sp>
      <p:sp>
        <p:nvSpPr>
          <p:cNvPr id="1542" name="Google Shape;1542;p35"/>
          <p:cNvSpPr txBox="1"/>
          <p:nvPr/>
        </p:nvSpPr>
        <p:spPr>
          <a:xfrm>
            <a:off x="427306" y="1375284"/>
            <a:ext cx="10377052" cy="71080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Filter “ tcp ”，對其中一個封包 Follow &gt; TCP Stream</a:t>
            </a:r>
            <a:endParaRPr/>
          </a:p>
        </p:txBody>
      </p:sp>
      <p:pic>
        <p:nvPicPr>
          <p:cNvPr id="1543" name="Google Shape;15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163" y="2317568"/>
            <a:ext cx="6649378" cy="399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35"/>
          <p:cNvSpPr/>
          <p:nvPr/>
        </p:nvSpPr>
        <p:spPr>
          <a:xfrm>
            <a:off x="4174957" y="5378116"/>
            <a:ext cx="4889952" cy="1070809"/>
          </a:xfrm>
          <a:prstGeom prst="frame">
            <a:avLst>
              <a:gd fmla="val 14826" name="adj1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Wireshark 功能</a:t>
            </a:r>
            <a:endParaRPr/>
          </a:p>
        </p:txBody>
      </p:sp>
      <p:sp>
        <p:nvSpPr>
          <p:cNvPr id="594" name="Google Shape;594;p4"/>
          <p:cNvSpPr txBox="1"/>
          <p:nvPr>
            <p:ph type="ctrTitle"/>
          </p:nvPr>
        </p:nvSpPr>
        <p:spPr>
          <a:xfrm>
            <a:off x="1270108" y="3020952"/>
            <a:ext cx="5123511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使用統計功能分析大量封包</a:t>
            </a:r>
            <a:endParaRPr/>
          </a:p>
        </p:txBody>
      </p:sp>
      <p:grpSp>
        <p:nvGrpSpPr>
          <p:cNvPr id="595" name="Google Shape;595;p4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596" name="Google Shape;596;p4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602" name="Google Shape;602;p4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4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10" name="Google Shape;610;p4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4"/>
          <p:cNvSpPr txBox="1"/>
          <p:nvPr/>
        </p:nvSpPr>
        <p:spPr>
          <a:xfrm>
            <a:off x="1270110" y="1756781"/>
            <a:ext cx="5123511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667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觀察各個封包的詳細訊息</a:t>
            </a:r>
            <a:endParaRPr/>
          </a:p>
        </p:txBody>
      </p:sp>
      <p:sp>
        <p:nvSpPr>
          <p:cNvPr id="628" name="Google Shape;628;p4"/>
          <p:cNvSpPr txBox="1"/>
          <p:nvPr/>
        </p:nvSpPr>
        <p:spPr>
          <a:xfrm>
            <a:off x="1270109" y="4240334"/>
            <a:ext cx="5123511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667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紀錄網路數據資訊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"/>
          <p:cNvSpPr txBox="1"/>
          <p:nvPr>
            <p:ph type="ctrTitle"/>
          </p:nvPr>
        </p:nvSpPr>
        <p:spPr>
          <a:xfrm>
            <a:off x="2364582" y="2625751"/>
            <a:ext cx="4233838" cy="117816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634" name="Google Shape;634;p5"/>
          <p:cNvSpPr/>
          <p:nvPr/>
        </p:nvSpPr>
        <p:spPr>
          <a:xfrm>
            <a:off x="7710500" y="2491433"/>
            <a:ext cx="1446800" cy="1446800"/>
          </a:xfrm>
          <a:prstGeom prst="rect">
            <a:avLst/>
          </a:prstGeom>
          <a:solidFill>
            <a:srgbClr val="FFC1A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0CBFE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"/>
          <p:cNvSpPr txBox="1"/>
          <p:nvPr>
            <p:ph idx="2" type="title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6" name="Google Shape;636;p5"/>
          <p:cNvSpPr/>
          <p:nvPr/>
        </p:nvSpPr>
        <p:spPr>
          <a:xfrm>
            <a:off x="1827301" y="5158667"/>
            <a:ext cx="8373323" cy="139101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49FEF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"/>
          <p:cNvSpPr/>
          <p:nvPr/>
        </p:nvSpPr>
        <p:spPr>
          <a:xfrm>
            <a:off x="1826600" y="5158667"/>
            <a:ext cx="6765971" cy="139101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EC5B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5"/>
          <p:cNvCxnSpPr>
            <a:stCxn id="634" idx="2"/>
          </p:cNvCxnSpPr>
          <p:nvPr/>
        </p:nvCxnSpPr>
        <p:spPr>
          <a:xfrm>
            <a:off x="8433900" y="3938233"/>
            <a:ext cx="0" cy="1304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6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644" name="Google Shape;644;p6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6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650" name="Google Shape;650;p6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6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658" name="Google Shape;658;p6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6"/>
          <p:cNvSpPr txBox="1"/>
          <p:nvPr/>
        </p:nvSpPr>
        <p:spPr>
          <a:xfrm>
            <a:off x="0" y="86207"/>
            <a:ext cx="6815112" cy="76334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1.開啟 cmd 輸入 ipconfig 查詢自身 IP Address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76" name="Google Shape;6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18" y="852967"/>
            <a:ext cx="5782482" cy="20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"/>
          <p:cNvSpPr/>
          <p:nvPr/>
        </p:nvSpPr>
        <p:spPr>
          <a:xfrm>
            <a:off x="3186793" y="2059716"/>
            <a:ext cx="1300536" cy="654844"/>
          </a:xfrm>
          <a:prstGeom prst="donut">
            <a:avLst>
              <a:gd fmla="val 8533" name="adj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"/>
          <p:cNvSpPr txBox="1"/>
          <p:nvPr/>
        </p:nvSpPr>
        <p:spPr>
          <a:xfrm>
            <a:off x="6699863" y="1010143"/>
            <a:ext cx="5782482" cy="76334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Ping 一個外部網域，取得其 IP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79" name="Google Shape;6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074" y="1949475"/>
            <a:ext cx="4867431" cy="2173507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"/>
          <p:cNvSpPr txBox="1"/>
          <p:nvPr/>
        </p:nvSpPr>
        <p:spPr>
          <a:xfrm>
            <a:off x="648169" y="2862685"/>
            <a:ext cx="5782482" cy="763347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開始追蹤封包，並在 cmd tracert 該IP</a:t>
            </a:r>
            <a:endParaRPr b="0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81" name="Google Shape;68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1687" y="3636077"/>
            <a:ext cx="5782482" cy="291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7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687" name="Google Shape;687;p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7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693" name="Google Shape;693;p7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7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701" name="Google Shape;701;p7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7"/>
          <p:cNvSpPr txBox="1"/>
          <p:nvPr/>
        </p:nvSpPr>
        <p:spPr>
          <a:xfrm>
            <a:off x="2460313" y="2623946"/>
            <a:ext cx="9488026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ip.src == 134.208.xx.xx &amp;&amp; ip.dst == xx.xx.xx.xx &amp;&amp; ip.ttl == 1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719" name="Google Shape;7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045" y="383034"/>
            <a:ext cx="6325483" cy="2191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7"/>
          <p:cNvCxnSpPr/>
          <p:nvPr/>
        </p:nvCxnSpPr>
        <p:spPr>
          <a:xfrm rot="5400000">
            <a:off x="300957" y="1612209"/>
            <a:ext cx="1611600" cy="793500"/>
          </a:xfrm>
          <a:prstGeom prst="bentConnector3">
            <a:avLst>
              <a:gd fmla="val -15" name="adj1"/>
            </a:avLst>
          </a:prstGeom>
          <a:noFill/>
          <a:ln cap="flat" cmpd="sng" w="9525">
            <a:solidFill>
              <a:srgbClr val="E392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p7"/>
          <p:cNvSpPr txBox="1"/>
          <p:nvPr/>
        </p:nvSpPr>
        <p:spPr>
          <a:xfrm>
            <a:off x="233490" y="2870295"/>
            <a:ext cx="115313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</a:pPr>
            <a:r>
              <a:rPr lang="en-US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Filter</a:t>
            </a:r>
            <a:endParaRPr sz="28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2" name="Google Shape;722;p7"/>
          <p:cNvSpPr/>
          <p:nvPr/>
        </p:nvSpPr>
        <p:spPr>
          <a:xfrm>
            <a:off x="1588168" y="3064387"/>
            <a:ext cx="601579" cy="3007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"/>
          <p:cNvSpPr txBox="1"/>
          <p:nvPr/>
        </p:nvSpPr>
        <p:spPr>
          <a:xfrm>
            <a:off x="2465273" y="4005601"/>
            <a:ext cx="9488026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ip.src == router ip &amp;&amp; ip.dst == 134.208.xx.xx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4" name="Google Shape;724;p7"/>
          <p:cNvSpPr/>
          <p:nvPr/>
        </p:nvSpPr>
        <p:spPr>
          <a:xfrm>
            <a:off x="1593128" y="4446042"/>
            <a:ext cx="601579" cy="3007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96E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7"/>
          <p:cNvCxnSpPr/>
          <p:nvPr/>
        </p:nvCxnSpPr>
        <p:spPr>
          <a:xfrm flipH="1" rot="-5400000">
            <a:off x="4396173" y="4942362"/>
            <a:ext cx="562500" cy="327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49FE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7"/>
          <p:cNvSpPr txBox="1"/>
          <p:nvPr/>
        </p:nvSpPr>
        <p:spPr>
          <a:xfrm>
            <a:off x="3223413" y="5460066"/>
            <a:ext cx="3234745" cy="4762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hare Tech"/>
              <a:buNone/>
            </a:pPr>
            <a:r>
              <a:rPr lang="en-US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查看 tracert 路徑中的 router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Telnet</a:t>
            </a:r>
            <a:endParaRPr/>
          </a:p>
        </p:txBody>
      </p:sp>
      <p:sp>
        <p:nvSpPr>
          <p:cNvPr id="732" name="Google Shape;732;p8"/>
          <p:cNvSpPr txBox="1"/>
          <p:nvPr>
            <p:ph type="ctrTitle"/>
          </p:nvPr>
        </p:nvSpPr>
        <p:spPr>
          <a:xfrm>
            <a:off x="828840" y="1423419"/>
            <a:ext cx="228733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1" lang="en-US" sz="2800"/>
              <a:t>PUTTY</a:t>
            </a:r>
            <a:endParaRPr b="1" i="1" sz="2800"/>
          </a:p>
        </p:txBody>
      </p:sp>
      <p:grpSp>
        <p:nvGrpSpPr>
          <p:cNvPr id="733" name="Google Shape;733;p8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734" name="Google Shape;734;p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8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740" name="Google Shape;740;p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8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748" name="Google Shape;748;p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8"/>
          <p:cNvSpPr txBox="1"/>
          <p:nvPr/>
        </p:nvSpPr>
        <p:spPr>
          <a:xfrm>
            <a:off x="2131963" y="1373568"/>
            <a:ext cx="5615709" cy="8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0" i="1" lang="en-US" sz="2400" u="sng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https://reurl.cc/1e4WQ9</a:t>
            </a:r>
            <a:endParaRPr b="0" i="1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766" name="Google Shape;7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806" y="1853219"/>
            <a:ext cx="4492860" cy="4403202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"/>
          <p:cNvSpPr txBox="1"/>
          <p:nvPr/>
        </p:nvSpPr>
        <p:spPr>
          <a:xfrm>
            <a:off x="1104450" y="2758431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Host Name    輸入     bbsu@ptt.cc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8" name="Google Shape;768;p8"/>
          <p:cNvSpPr txBox="1"/>
          <p:nvPr/>
        </p:nvSpPr>
        <p:spPr>
          <a:xfrm>
            <a:off x="382650" y="3502727"/>
            <a:ext cx="5467057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Connection type    選擇     telnet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769" name="Google Shape;7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250" y="1584683"/>
            <a:ext cx="654844" cy="65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"/>
          <p:cNvSpPr txBox="1"/>
          <p:nvPr>
            <p:ph idx="8" type="ctrTitle"/>
          </p:nvPr>
        </p:nvSpPr>
        <p:spPr>
          <a:xfrm>
            <a:off x="828840" y="548900"/>
            <a:ext cx="4223856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/>
              <a:t>Telnet</a:t>
            </a:r>
            <a:endParaRPr/>
          </a:p>
        </p:txBody>
      </p:sp>
      <p:grpSp>
        <p:nvGrpSpPr>
          <p:cNvPr id="775" name="Google Shape;775;p9"/>
          <p:cNvGrpSpPr/>
          <p:nvPr/>
        </p:nvGrpSpPr>
        <p:grpSpPr>
          <a:xfrm>
            <a:off x="6763616" y="4283572"/>
            <a:ext cx="536208" cy="609041"/>
            <a:chOff x="5357662" y="4297637"/>
            <a:chExt cx="287275" cy="326296"/>
          </a:xfrm>
        </p:grpSpPr>
        <p:sp>
          <p:nvSpPr>
            <p:cNvPr id="776" name="Google Shape;776;p9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9"/>
          <p:cNvGrpSpPr/>
          <p:nvPr/>
        </p:nvGrpSpPr>
        <p:grpSpPr>
          <a:xfrm>
            <a:off x="4840787" y="4265160"/>
            <a:ext cx="645815" cy="645873"/>
            <a:chOff x="4890434" y="4287389"/>
            <a:chExt cx="345997" cy="346029"/>
          </a:xfrm>
        </p:grpSpPr>
        <p:sp>
          <p:nvSpPr>
            <p:cNvPr id="782" name="Google Shape;782;p9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9"/>
          <p:cNvGrpSpPr/>
          <p:nvPr/>
        </p:nvGrpSpPr>
        <p:grpSpPr>
          <a:xfrm>
            <a:off x="4841147" y="2387138"/>
            <a:ext cx="645101" cy="654844"/>
            <a:chOff x="4874902" y="3808799"/>
            <a:chExt cx="345615" cy="350835"/>
          </a:xfrm>
        </p:grpSpPr>
        <p:sp>
          <p:nvSpPr>
            <p:cNvPr id="790" name="Google Shape;790;p9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9"/>
          <p:cNvSpPr txBox="1"/>
          <p:nvPr/>
        </p:nvSpPr>
        <p:spPr>
          <a:xfrm>
            <a:off x="480291" y="1451189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1. Wireshark開始捕捉封包</a:t>
            </a:r>
            <a:endParaRPr/>
          </a:p>
        </p:txBody>
      </p:sp>
      <p:pic>
        <p:nvPicPr>
          <p:cNvPr id="808" name="Google Shape;8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192" y="4296993"/>
            <a:ext cx="4267796" cy="22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"/>
          <p:cNvSpPr txBox="1"/>
          <p:nvPr/>
        </p:nvSpPr>
        <p:spPr>
          <a:xfrm>
            <a:off x="480290" y="2371627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2. 連上遠端主機後輸入文字訊息</a:t>
            </a:r>
            <a:endParaRPr/>
          </a:p>
        </p:txBody>
      </p:sp>
      <p:sp>
        <p:nvSpPr>
          <p:cNvPr id="810" name="Google Shape;810;p9"/>
          <p:cNvSpPr txBox="1"/>
          <p:nvPr/>
        </p:nvSpPr>
        <p:spPr>
          <a:xfrm>
            <a:off x="480290" y="3333223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3. Filter 過濾 telnet</a:t>
            </a:r>
            <a:endParaRPr b="1" i="0" sz="2400" u="none" cap="none" strike="noStrike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11" name="Google Shape;811;p9"/>
          <p:cNvSpPr txBox="1"/>
          <p:nvPr/>
        </p:nvSpPr>
        <p:spPr>
          <a:xfrm>
            <a:off x="6444342" y="1820240"/>
            <a:ext cx="5615709" cy="96159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4. 右鍵後 Follow =&gt; TCP Stream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即可觀察到訊息的明文</a:t>
            </a:r>
            <a:endParaRPr/>
          </a:p>
        </p:txBody>
      </p:sp>
      <p:pic>
        <p:nvPicPr>
          <p:cNvPr id="812" name="Google Shape;8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9243" y="2781836"/>
            <a:ext cx="4572793" cy="331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2023-02-18T03:13:59Z</dcterms:created>
  <dc:creator>9527</dc:creator>
</cp:coreProperties>
</file>