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02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</p:sldIdLst>
  <p:sldSz cx="12192000" cy="6858000"/>
  <p:notesSz cx="6858000" cy="9144000"/>
  <p:embeddedFontLs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Overlock" panose="02020500000000000000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gZvmwyu0aTv6nkWf+9k4FIt044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5CBD4A-5655-4A65-9A63-BE77E63EABE1}">
  <a:tblStyle styleId="{3F5CBD4A-5655-4A65-9A63-BE77E63EABE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1" name="Google Shape;20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2" name="Google Shape;2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0083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" name="Google Shape;2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5" name="Google Shape;29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6" name="Google Shape;3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4" name="Google Shape;31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3" name="Google Shape;32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9" name="Google Shape;34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2" name="Google Shape;3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2" name="Google Shape;3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1" name="Google Shape;38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1" name="Google Shape;39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5" name="Google Shape;40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82118de8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82118de8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a3xf3GNu3xg4DidYFsGZ631pVQQg6AHq/view?usp=sharing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hyperlink" Target="http://www.bejson.com/jsonviewernew/" TargetMode="Externa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SwTBLzBYxOQtm6dGvOTc1Rx6ErNH1t9n/view?usp=sharin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h.ethereum.org/download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168442"/>
            <a:ext cx="6220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安裝GO :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https://go.dev/dl/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安裝 GO 1.16.3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2.1 下滑至Archived versions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2.2 找到 go 1.16.3 並打開摺疊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2.3 點匴 go 1.16.3.windows-386.msi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6511" y="1822283"/>
            <a:ext cx="9305925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/>
        </p:nvSpPr>
        <p:spPr>
          <a:xfrm>
            <a:off x="0" y="168442"/>
            <a:ext cx="6220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安裝 Geth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https://geth.ethereum.org/downloads/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下滑安裝 Geth 1.9.25 Installer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22827" y="771930"/>
            <a:ext cx="7633718" cy="5828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/>
          <p:nvPr/>
        </p:nvSpPr>
        <p:spPr>
          <a:xfrm>
            <a:off x="0" y="168442"/>
            <a:ext cx="6220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安裝 Geth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https://geth.ethereum.org/downloads/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下滑安裝 Geth 1.9.25 Installer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37377" y="646331"/>
            <a:ext cx="7938204" cy="604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/>
        </p:nvSpPr>
        <p:spPr>
          <a:xfrm>
            <a:off x="0" y="168442"/>
            <a:ext cx="6220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安裝 Geth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https://geth.ethereum.org/downloads/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下滑安裝 Geth 1.9.25 Installer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9157" y="641883"/>
            <a:ext cx="8475384" cy="60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/>
          <p:nvPr/>
        </p:nvSpPr>
        <p:spPr>
          <a:xfrm>
            <a:off x="7459580" y="3212431"/>
            <a:ext cx="926432" cy="21656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/>
        </p:nvSpPr>
        <p:spPr>
          <a:xfrm>
            <a:off x="0" y="168442"/>
            <a:ext cx="6220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安裝 Geth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https://geth.ethereum.org/downloads/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下滑安裝 Geth 1.9.25 Installer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98230" y="666107"/>
            <a:ext cx="8007553" cy="602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0" y="168442"/>
            <a:ext cx="6220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安裝 Geth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https://geth.ethereum.org/downloads/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下滑安裝 Geth 1.9.25 Installer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2678" y="673769"/>
            <a:ext cx="7960208" cy="6015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/>
        </p:nvSpPr>
        <p:spPr>
          <a:xfrm>
            <a:off x="0" y="168442"/>
            <a:ext cx="622032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測試安裝是否成功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7.1 打開CMD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7.2 輸入 geth version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DFB7ACA-29B2-4A45-80B4-4388C46F9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103" y="1367160"/>
            <a:ext cx="8347053" cy="4353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/>
        </p:nvSpPr>
        <p:spPr>
          <a:xfrm>
            <a:off x="0" y="168442"/>
            <a:ext cx="62203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利用puppet 架設私鏈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8.1 打開CMD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8.2 CD到指定資料夾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8.3 輸入puppeth進入介面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5AEE7B9-8E54-4202-B259-D9CC55820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620" y="1588181"/>
            <a:ext cx="8706450" cy="4581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0" y="168442"/>
            <a:ext cx="6220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利用puppet 架設私鏈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8.4 輸入區塊鏈網路名稱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7136928-8C81-4149-B3B3-44CAEAEEE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66" y="1494588"/>
            <a:ext cx="9408074" cy="4881112"/>
          </a:xfrm>
          <a:prstGeom prst="rect">
            <a:avLst/>
          </a:prstGeom>
        </p:spPr>
      </p:pic>
      <p:sp>
        <p:nvSpPr>
          <p:cNvPr id="184" name="Google Shape;184;p17"/>
          <p:cNvSpPr/>
          <p:nvPr/>
        </p:nvSpPr>
        <p:spPr>
          <a:xfrm>
            <a:off x="1807076" y="3854649"/>
            <a:ext cx="1095922" cy="47939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/>
        </p:nvSpPr>
        <p:spPr>
          <a:xfrm>
            <a:off x="0" y="168442"/>
            <a:ext cx="622032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利用puppet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架設私鏈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8.5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選擇Configure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genesis (2)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它會幫助我們建立初始區塊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6AF689E-EA62-4E6F-BCD1-0EFD87BE9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461" y="1555580"/>
            <a:ext cx="9220592" cy="4856531"/>
          </a:xfrm>
          <a:prstGeom prst="rect">
            <a:avLst/>
          </a:prstGeom>
        </p:spPr>
      </p:pic>
      <p:sp>
        <p:nvSpPr>
          <p:cNvPr id="191" name="Google Shape;191;p18"/>
          <p:cNvSpPr/>
          <p:nvPr/>
        </p:nvSpPr>
        <p:spPr>
          <a:xfrm>
            <a:off x="2282847" y="4652714"/>
            <a:ext cx="3493558" cy="10948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9AA02B6-433C-4D88-ADBE-23624870B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911" y="1308007"/>
            <a:ext cx="10421389" cy="4670200"/>
          </a:xfrm>
          <a:prstGeom prst="rect">
            <a:avLst/>
          </a:prstGeom>
        </p:spPr>
      </p:pic>
      <p:sp>
        <p:nvSpPr>
          <p:cNvPr id="196" name="Google Shape;196;p19"/>
          <p:cNvSpPr txBox="1"/>
          <p:nvPr/>
        </p:nvSpPr>
        <p:spPr>
          <a:xfrm>
            <a:off x="0" y="168442"/>
            <a:ext cx="6220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利用puppet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架設私鏈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8.6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選擇Create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genesis from scratch (1)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317283" y="5031068"/>
            <a:ext cx="4138863" cy="86627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0" y="168442"/>
            <a:ext cx="622032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下載 GO :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https://go.dev/dl/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下載 GO 1.16.3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2.1 下滑至Archived versions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2.2 找到 go 1.16.3 並打開摺疊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2.3 點匴 go 1.16.3.windows-386.msi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63001" y="1831808"/>
            <a:ext cx="9248775" cy="48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49358AC-8345-4A0E-A677-864033ECB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555" y="1274441"/>
            <a:ext cx="9767320" cy="5069818"/>
          </a:xfrm>
          <a:prstGeom prst="rect">
            <a:avLst/>
          </a:prstGeom>
        </p:spPr>
      </p:pic>
      <p:sp>
        <p:nvSpPr>
          <p:cNvPr id="203" name="Google Shape;203;p20"/>
          <p:cNvSpPr txBox="1"/>
          <p:nvPr/>
        </p:nvSpPr>
        <p:spPr>
          <a:xfrm>
            <a:off x="0" y="168442"/>
            <a:ext cx="6220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利用puppet 架設私鏈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8.7 選擇共識演算法 (二擇一)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1762684" y="5090264"/>
            <a:ext cx="4167599" cy="82226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947ACFE-7AFF-4BD1-9238-42C0C31BC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821" y="1583798"/>
            <a:ext cx="9404855" cy="4971357"/>
          </a:xfrm>
          <a:prstGeom prst="rect">
            <a:avLst/>
          </a:prstGeom>
        </p:spPr>
      </p:pic>
      <p:sp>
        <p:nvSpPr>
          <p:cNvPr id="210" name="Google Shape;210;p21"/>
          <p:cNvSpPr txBox="1"/>
          <p:nvPr/>
        </p:nvSpPr>
        <p:spPr>
          <a:xfrm>
            <a:off x="0" y="168442"/>
            <a:ext cx="828975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利用puppet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架設私鏈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8.8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先不設定pre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-funded 和 precompile-addresses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8.9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連續點擊兩下Enter略過兩個環節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8.10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設定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chain/network ID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1819922" y="3985022"/>
            <a:ext cx="6951216" cy="152801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4089C55-C947-47DD-9769-8DBD1014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634" y="1428022"/>
            <a:ext cx="9664253" cy="5036411"/>
          </a:xfrm>
          <a:prstGeom prst="rect">
            <a:avLst/>
          </a:prstGeom>
        </p:spPr>
      </p:pic>
      <p:sp>
        <p:nvSpPr>
          <p:cNvPr id="217" name="Google Shape;217;p22"/>
          <p:cNvSpPr txBox="1"/>
          <p:nvPr/>
        </p:nvSpPr>
        <p:spPr>
          <a:xfrm>
            <a:off x="0" y="168442"/>
            <a:ext cx="92282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利用puppet 架設私鏈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8.11 選擇 Manage existing genesis以利我們輸出設定好的初始區塊 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1690261" y="4959462"/>
            <a:ext cx="3787261" cy="111286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3E84DBA-B887-4027-87A8-8BF8F3627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532" y="1269507"/>
            <a:ext cx="9744431" cy="5078868"/>
          </a:xfrm>
          <a:prstGeom prst="rect">
            <a:avLst/>
          </a:prstGeom>
        </p:spPr>
      </p:pic>
      <p:sp>
        <p:nvSpPr>
          <p:cNvPr id="224" name="Google Shape;224;p23"/>
          <p:cNvSpPr txBox="1"/>
          <p:nvPr/>
        </p:nvSpPr>
        <p:spPr>
          <a:xfrm>
            <a:off x="0" y="168442"/>
            <a:ext cx="76039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利用puppet 架設私鏈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8.12 選擇Export genesis configurations 輸出初始區塊 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1395195" y="5588493"/>
            <a:ext cx="3185682" cy="84221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/>
        </p:nvSpPr>
        <p:spPr>
          <a:xfrm>
            <a:off x="0" y="168442"/>
            <a:ext cx="76039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利用puppet 架設私鏈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8.13 直接輸入Enter 讓所有設定檔案放入所在路徑中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B577DB8-3244-47EA-82E0-50DCC812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76" y="1150031"/>
            <a:ext cx="9727591" cy="5106389"/>
          </a:xfrm>
          <a:prstGeom prst="rect">
            <a:avLst/>
          </a:prstGeom>
        </p:spPr>
      </p:pic>
      <p:sp>
        <p:nvSpPr>
          <p:cNvPr id="233" name="Google Shape;233;p24"/>
          <p:cNvSpPr/>
          <p:nvPr/>
        </p:nvSpPr>
        <p:spPr>
          <a:xfrm>
            <a:off x="1610946" y="5707969"/>
            <a:ext cx="7985816" cy="64633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/>
        </p:nvSpPr>
        <p:spPr>
          <a:xfrm>
            <a:off x="0" y="168442"/>
            <a:ext cx="76039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利用puppet 架設私鏈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8.14 輸入 Ctrl+C 離開 Puppeth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9A83EF-CCA1-4351-9FBE-9C8C5FB7B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16" y="1215867"/>
            <a:ext cx="9885547" cy="522452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/>
        </p:nvSpPr>
        <p:spPr>
          <a:xfrm>
            <a:off x="0" y="168442"/>
            <a:ext cx="757265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利用puppet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架設私鏈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8.15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確認路徑中的文件，初始區塊設定完成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4E5D7FB-2B01-435E-86B0-33661BE3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197" y="1118848"/>
            <a:ext cx="9417606" cy="52950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/>
        </p:nvSpPr>
        <p:spPr>
          <a:xfrm>
            <a:off x="-1" y="168442"/>
            <a:ext cx="12091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初始化節點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9.1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於同樣路徑下的CMD中輸入指令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datadir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node_name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net_name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.json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9.2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此處建立兩個節點，即執行上述指令二次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BBDCE2F-B95A-44C9-BAFA-E747224B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7" y="1784412"/>
            <a:ext cx="6292719" cy="4905146"/>
          </a:xfrm>
          <a:prstGeom prst="rect">
            <a:avLst/>
          </a:prstGeom>
        </p:spPr>
      </p:pic>
      <p:sp>
        <p:nvSpPr>
          <p:cNvPr id="253" name="Google Shape;253;p27"/>
          <p:cNvSpPr/>
          <p:nvPr/>
        </p:nvSpPr>
        <p:spPr>
          <a:xfrm>
            <a:off x="108887" y="4868781"/>
            <a:ext cx="3757746" cy="26251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21A9C6-C182-4576-A70A-10408F06A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071" y="1034365"/>
            <a:ext cx="6312428" cy="5073588"/>
          </a:xfrm>
          <a:prstGeom prst="rect">
            <a:avLst/>
          </a:prstGeom>
        </p:spPr>
      </p:pic>
      <p:sp>
        <p:nvSpPr>
          <p:cNvPr id="254" name="Google Shape;254;p27"/>
          <p:cNvSpPr/>
          <p:nvPr/>
        </p:nvSpPr>
        <p:spPr>
          <a:xfrm>
            <a:off x="5672831" y="4270159"/>
            <a:ext cx="3864286" cy="23249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/>
        </p:nvSpPr>
        <p:spPr>
          <a:xfrm>
            <a:off x="-1" y="168442"/>
            <a:ext cx="12091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10.1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CD至區塊鏈所在路徑，開啟節點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0: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datadir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node0 --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nodiscover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15 --port 30015 --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rpcport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8549 –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rpcapi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"web3,net,eth,admin,personal"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rpccorsdomain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"*"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ipcdisable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--allow-insecure-unlock console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1: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datadir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node1 --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nodiscover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15 --port 30017 --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rpcport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8550 --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rpcapi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"web3,net,eth,admin,personal"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rpccorsdomain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"*" --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ipcdisable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--allow-insecure-unlock console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-1" y="168442"/>
            <a:ext cx="120917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10.1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CD至區塊鏈所在路徑，開啟節點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0AF2A0-3209-44D0-92D6-EF2DF1494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63" y="1162235"/>
            <a:ext cx="10006590" cy="5225116"/>
          </a:xfrm>
          <a:prstGeom prst="rect">
            <a:avLst/>
          </a:prstGeom>
        </p:spPr>
      </p:pic>
      <p:sp>
        <p:nvSpPr>
          <p:cNvPr id="8" name="Google Shape;272;p30">
            <a:extLst>
              <a:ext uri="{FF2B5EF4-FFF2-40B4-BE49-F238E27FC236}">
                <a16:creationId xmlns:a16="http://schemas.microsoft.com/office/drawing/2014/main" id="{57EBA9BD-DE0D-49B8-81A2-D1C63228D9F8}"/>
              </a:ext>
            </a:extLst>
          </p:cNvPr>
          <p:cNvSpPr/>
          <p:nvPr/>
        </p:nvSpPr>
        <p:spPr>
          <a:xfrm>
            <a:off x="1216708" y="1510724"/>
            <a:ext cx="9880379" cy="48675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0" y="168442"/>
            <a:ext cx="6220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安裝 Go 1.16.3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4229" y="168442"/>
            <a:ext cx="9258300" cy="649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/>
        </p:nvSpPr>
        <p:spPr>
          <a:xfrm>
            <a:off x="-1" y="168442"/>
            <a:ext cx="120918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10.2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建立節點帳戶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personal.newAccount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	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並輸入新帳戶的 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passphrase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9490502-7B3F-4F4E-ACFC-9B16B21D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548" y="1364025"/>
            <a:ext cx="9960683" cy="5211703"/>
          </a:xfrm>
          <a:prstGeom prst="rect">
            <a:avLst/>
          </a:prstGeom>
        </p:spPr>
      </p:pic>
      <p:sp>
        <p:nvSpPr>
          <p:cNvPr id="272" name="Google Shape;272;p30"/>
          <p:cNvSpPr/>
          <p:nvPr/>
        </p:nvSpPr>
        <p:spPr>
          <a:xfrm>
            <a:off x="1340527" y="5086905"/>
            <a:ext cx="9871969" cy="139379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-1" y="168442"/>
            <a:ext cx="12091737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10.3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查詢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node0 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的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節點資訊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admin.nodeInfo.enode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，並將其複製下來保存</a:t>
            </a:r>
            <a:endParaRPr lang="en-US" altLang="zh-TW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把當中的 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IP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改為 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127.0.0.1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40F1667-AE9A-4FF5-BE9B-83EA2FB2AE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7"/>
          <a:stretch/>
        </p:blipFill>
        <p:spPr>
          <a:xfrm>
            <a:off x="1482571" y="1526960"/>
            <a:ext cx="9826220" cy="5103664"/>
          </a:xfrm>
          <a:prstGeom prst="rect">
            <a:avLst/>
          </a:prstGeom>
        </p:spPr>
      </p:pic>
      <p:sp>
        <p:nvSpPr>
          <p:cNvPr id="279" name="Google Shape;279;p31"/>
          <p:cNvSpPr/>
          <p:nvPr/>
        </p:nvSpPr>
        <p:spPr>
          <a:xfrm>
            <a:off x="1376039" y="5601810"/>
            <a:ext cx="9826220" cy="108774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4A513E6F-1508-4217-AD4D-33F2BCB1A2FD}"/>
              </a:ext>
            </a:extLst>
          </p:cNvPr>
          <p:cNvCxnSpPr/>
          <p:nvPr/>
        </p:nvCxnSpPr>
        <p:spPr>
          <a:xfrm>
            <a:off x="2938509" y="6480700"/>
            <a:ext cx="6125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/>
        </p:nvSpPr>
        <p:spPr>
          <a:xfrm>
            <a:off x="-1" y="168442"/>
            <a:ext cx="1209173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10.4 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在 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node1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連結節點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alt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admin.addPeer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admin.nodeInfo.enode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10D9E9-B0F1-4B5B-8040-96D6BAAA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96" y="1569431"/>
            <a:ext cx="9575699" cy="4241004"/>
          </a:xfrm>
          <a:prstGeom prst="rect">
            <a:avLst/>
          </a:prstGeom>
        </p:spPr>
      </p:pic>
      <p:sp>
        <p:nvSpPr>
          <p:cNvPr id="279" name="Google Shape;279;p31"/>
          <p:cNvSpPr/>
          <p:nvPr/>
        </p:nvSpPr>
        <p:spPr>
          <a:xfrm>
            <a:off x="1663431" y="5104660"/>
            <a:ext cx="9575699" cy="4261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4301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-1" y="168442"/>
            <a:ext cx="120917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10.5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.1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net.peerCount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檢查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連結節點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CE3AFB5-2D9D-4EE8-A0EA-915D95D5A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82" y="3429000"/>
            <a:ext cx="7384974" cy="274385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A0F886B-62B4-405C-9EDA-3BDFE2019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82" y="1339755"/>
            <a:ext cx="11822175" cy="971686"/>
          </a:xfrm>
          <a:prstGeom prst="rect">
            <a:avLst/>
          </a:prstGeom>
        </p:spPr>
      </p:pic>
      <p:sp>
        <p:nvSpPr>
          <p:cNvPr id="7" name="Google Shape;284;p32">
            <a:extLst>
              <a:ext uri="{FF2B5EF4-FFF2-40B4-BE49-F238E27FC236}">
                <a16:creationId xmlns:a16="http://schemas.microsoft.com/office/drawing/2014/main" id="{79668410-5CA7-4EA6-B8B1-A06C4B7EAB14}"/>
              </a:ext>
            </a:extLst>
          </p:cNvPr>
          <p:cNvSpPr txBox="1"/>
          <p:nvPr/>
        </p:nvSpPr>
        <p:spPr>
          <a:xfrm>
            <a:off x="-2" y="2759281"/>
            <a:ext cx="1209173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10.5</a:t>
            </a:r>
            <a:r>
              <a:rPr lang="en-US" altLang="zh-TW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</a:t>
            </a:r>
            <a:r>
              <a:rPr lang="zh-TW" alt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admin.peers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檢查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連結節點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/>
          <p:nvPr/>
        </p:nvSpPr>
        <p:spPr>
          <a:xfrm>
            <a:off x="-1" y="132931"/>
            <a:ext cx="12029243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</a:t>
            </a:r>
            <a:r>
              <a:rPr lang="zh-TW" alt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常用指令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33"/>
          <p:cNvGraphicFramePr/>
          <p:nvPr>
            <p:extLst>
              <p:ext uri="{D42A27DB-BD31-4B8C-83A1-F6EECF244321}">
                <p14:modId xmlns:p14="http://schemas.microsoft.com/office/powerpoint/2010/main" val="4071519320"/>
              </p:ext>
            </p:extLst>
          </p:nvPr>
        </p:nvGraphicFramePr>
        <p:xfrm>
          <a:off x="1800811" y="551061"/>
          <a:ext cx="8590378" cy="5755878"/>
        </p:xfrm>
        <a:graphic>
          <a:graphicData uri="http://schemas.openxmlformats.org/drawingml/2006/table">
            <a:tbl>
              <a:tblPr firstRow="1" bandRow="1">
                <a:noFill/>
                <a:tableStyleId>{3F5CBD4A-5655-4A65-9A63-BE77E63EABE1}</a:tableStyleId>
              </a:tblPr>
              <a:tblGrid>
                <a:gridCol w="4295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5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personal.newAccount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b="0" u="none" strike="noStrike" cap="none" dirty="0">
                          <a:solidFill>
                            <a:schemeClr val="dk1"/>
                          </a:solidFill>
                        </a:rPr>
                        <a:t>創建帳戶</a:t>
                      </a:r>
                      <a:endParaRPr lang="zh-TW" altLang="en-US"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648779"/>
                  </a:ext>
                </a:extLst>
              </a:tr>
              <a:tr h="521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admin.nodeInfo.enode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查詢</a:t>
                      </a: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的</a:t>
                      </a: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節點資訊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043534"/>
                  </a:ext>
                </a:extLst>
              </a:tr>
              <a:tr h="521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admin.addPeer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altLang="zh-TW" sz="1400" b="0" i="0" u="none" strike="noStrike" cap="none" dirty="0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admin.nodeInfo.enode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連結節點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68675"/>
                  </a:ext>
                </a:extLst>
              </a:tr>
              <a:tr h="521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net.peerCount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 查看已連接的節點個數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4022"/>
                  </a:ext>
                </a:extLst>
              </a:tr>
              <a:tr h="521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400" b="0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admin.peers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alt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查看已連接的節點資訊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078775"/>
                  </a:ext>
                </a:extLst>
              </a:tr>
              <a:tr h="521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eth.coinbase</a:t>
                      </a:r>
                      <a:endParaRPr sz="1400" b="0" u="none" strike="noStrike" cap="none"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 err="1">
                          <a:solidFill>
                            <a:schemeClr val="dk1"/>
                          </a:solidFill>
                        </a:rPr>
                        <a:t>確認礦工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9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miner.start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開始挖礦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9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miner.stop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停止挖礦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9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eth.blockNumber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區塊鏈節點中區塊的總數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9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eth.getBalance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400" u="none" strike="noStrike" cap="none" dirty="0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eth.accounts</a:t>
                      </a:r>
                      <a:r>
                        <a:rPr lang="en-US" sz="1400" u="none" strike="noStrike" cap="none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[0]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取得帳戶餘額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99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personal.unlockAccount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lang="en-US" sz="1400" u="none" strike="noStrike" cap="none" dirty="0" err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eth.coinbase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解鎖帳戶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撰寫智能合約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418730" y="717667"/>
            <a:ext cx="11594238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開啟remix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	</a:t>
            </a:r>
            <a:r>
              <a:rPr lang="en-US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https://remix.ethereum.org/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點擊創建新文件，並命名為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helloworld.sol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4726" y="1823111"/>
            <a:ext cx="9528423" cy="482199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4"/>
          <p:cNvSpPr/>
          <p:nvPr/>
        </p:nvSpPr>
        <p:spPr>
          <a:xfrm>
            <a:off x="2876365" y="2981643"/>
            <a:ext cx="319596" cy="260749"/>
          </a:xfrm>
          <a:prstGeom prst="rect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2803865" y="4813372"/>
            <a:ext cx="3411984" cy="260749"/>
          </a:xfrm>
          <a:prstGeom prst="rect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2488117" y="2657617"/>
            <a:ext cx="38824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99CC"/>
                </a:solidFill>
                <a:latin typeface="Overlock"/>
                <a:ea typeface="Overlock"/>
                <a:cs typeface="Overlock"/>
                <a:sym typeface="Overlock"/>
              </a:rPr>
              <a:t>1.</a:t>
            </a:r>
            <a:endParaRPr sz="3200" b="0" i="0" u="none" strike="noStrike" cap="none">
              <a:solidFill>
                <a:srgbClr val="FF99CC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2373910" y="4494527"/>
            <a:ext cx="47160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99CC"/>
                </a:solidFill>
                <a:latin typeface="Overlock"/>
                <a:ea typeface="Overlock"/>
                <a:cs typeface="Overlock"/>
                <a:sym typeface="Overlock"/>
              </a:rPr>
              <a:t>2.</a:t>
            </a:r>
            <a:endParaRPr sz="3200" b="0" i="0" u="none" strike="noStrike" cap="none">
              <a:solidFill>
                <a:srgbClr val="FF99CC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撰寫智能合約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5"/>
          <p:cNvSpPr txBox="1"/>
          <p:nvPr/>
        </p:nvSpPr>
        <p:spPr>
          <a:xfrm>
            <a:off x="418730" y="717667"/>
            <a:ext cx="11594238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將智能合約複製到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helloworld.sol中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https://drive.google.com/file/d/1a3xf3GNu3xg4DidYFsGZ631pVQQg6AHq/view?usp=sharing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  將 Compiler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版本調成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0.4.22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002" y="2061583"/>
            <a:ext cx="10343966" cy="4617842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5"/>
          <p:cNvSpPr/>
          <p:nvPr/>
        </p:nvSpPr>
        <p:spPr>
          <a:xfrm>
            <a:off x="1669002" y="2343705"/>
            <a:ext cx="1740023" cy="301841"/>
          </a:xfrm>
          <a:prstGeom prst="rect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0509" y="2059618"/>
            <a:ext cx="8752459" cy="451181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6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撰寫智能合約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6"/>
          <p:cNvSpPr txBox="1"/>
          <p:nvPr/>
        </p:nvSpPr>
        <p:spPr>
          <a:xfrm>
            <a:off x="418730" y="717667"/>
            <a:ext cx="11594238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 切換到 Solidity Compiler 頁面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(6)  點擊 Compile helloworld.sol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36"/>
          <p:cNvCxnSpPr/>
          <p:nvPr/>
        </p:nvCxnSpPr>
        <p:spPr>
          <a:xfrm>
            <a:off x="2743200" y="2592280"/>
            <a:ext cx="594804" cy="344403"/>
          </a:xfrm>
          <a:prstGeom prst="straightConnector1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0" name="Google Shape;320;p36"/>
          <p:cNvCxnSpPr/>
          <p:nvPr/>
        </p:nvCxnSpPr>
        <p:spPr>
          <a:xfrm rot="10800000" flipH="1">
            <a:off x="2743200" y="3601201"/>
            <a:ext cx="995779" cy="589059"/>
          </a:xfrm>
          <a:prstGeom prst="straightConnector1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撰寫智能合約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418730" y="717667"/>
            <a:ext cx="115942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(7) 將Bytecode 複製下來，打開文字編輯器，貼上後再前方加上 0x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，並保存下來 。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3353" y="0"/>
            <a:ext cx="4989444" cy="373171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8"/>
          <p:cNvSpPr/>
          <p:nvPr/>
        </p:nvSpPr>
        <p:spPr>
          <a:xfrm>
            <a:off x="10395752" y="3222383"/>
            <a:ext cx="1003176" cy="365239"/>
          </a:xfrm>
          <a:prstGeom prst="rect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9578859" y="3222383"/>
            <a:ext cx="692605" cy="365239"/>
          </a:xfrm>
          <a:prstGeom prst="rect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4828" y="1609854"/>
            <a:ext cx="4602427" cy="16125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38"/>
          <p:cNvCxnSpPr/>
          <p:nvPr/>
        </p:nvCxnSpPr>
        <p:spPr>
          <a:xfrm>
            <a:off x="2201662" y="2157274"/>
            <a:ext cx="0" cy="324513"/>
          </a:xfrm>
          <a:prstGeom prst="straightConnector1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2" name="Google Shape;332;p38"/>
          <p:cNvCxnSpPr/>
          <p:nvPr/>
        </p:nvCxnSpPr>
        <p:spPr>
          <a:xfrm>
            <a:off x="1908699" y="2698812"/>
            <a:ext cx="168676" cy="0"/>
          </a:xfrm>
          <a:prstGeom prst="straightConnector1">
            <a:avLst/>
          </a:prstGeom>
          <a:noFill/>
          <a:ln w="3810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3" name="Google Shape;333;p38"/>
          <p:cNvSpPr txBox="1"/>
          <p:nvPr/>
        </p:nvSpPr>
        <p:spPr>
          <a:xfrm>
            <a:off x="418730" y="3769803"/>
            <a:ext cx="115942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(8) 將 abi 複製下來，前往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http://www.bejson.com/jsonviewernew/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，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去除掉空格，並保存下來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77375" y="4462843"/>
            <a:ext cx="4831241" cy="19769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/>
          <p:nvPr/>
        </p:nvSpPr>
        <p:spPr>
          <a:xfrm>
            <a:off x="3152906" y="4750822"/>
            <a:ext cx="797657" cy="212691"/>
          </a:xfrm>
          <a:prstGeom prst="rect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部署智能合約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418730" y="717667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到指定資料夾後，開啟節點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4351537" y="466641"/>
            <a:ext cx="75001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geth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datadir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node1 --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nodiscover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networkid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15 --port 30016 --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rpc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rpcport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8549 –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rpcapi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"web3,net,eth,admin,personal" --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rpccorsdomain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"*" --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ipcdisable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--allow-insecure-unlock console</a:t>
            </a:r>
            <a:endParaRPr dirty="0"/>
          </a:p>
        </p:txBody>
      </p:sp>
      <p:sp>
        <p:nvSpPr>
          <p:cNvPr id="343" name="Google Shape;343;p39"/>
          <p:cNvSpPr txBox="1"/>
          <p:nvPr/>
        </p:nvSpPr>
        <p:spPr>
          <a:xfrm>
            <a:off x="418730" y="1697727"/>
            <a:ext cx="1159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personal.newAccount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 //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新增帳戶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418730" y="2791160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eth.accounts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查詢所有帳戶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418730" y="3697550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eth.coinbase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查詢礦工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 txBox="1"/>
          <p:nvPr/>
        </p:nvSpPr>
        <p:spPr>
          <a:xfrm>
            <a:off x="418730" y="4790982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eth.getBalance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eth.accounts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[0])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查詢餘額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0" y="168442"/>
            <a:ext cx="6220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安裝 Go 1.16.3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4704" y="183983"/>
            <a:ext cx="9277350" cy="6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部署智能合約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418730" y="2670548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(7)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miner.start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418730" y="3291890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miner.stop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418730" y="4053591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(9)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eth.getBalance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eth.accounts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[0]) 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再次查詢餘額，確定有錢錢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418730" y="829555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(6)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personal.unlockAccount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eth.accounts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[0], "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帳戶解鎖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2590" y="4500978"/>
            <a:ext cx="5154156" cy="188206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/>
          <p:nvPr/>
        </p:nvSpPr>
        <p:spPr>
          <a:xfrm>
            <a:off x="5712590" y="4831221"/>
            <a:ext cx="3413655" cy="522014"/>
          </a:xfrm>
          <a:prstGeom prst="rect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2590" y="1268199"/>
            <a:ext cx="5501160" cy="1326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40"/>
          <p:cNvCxnSpPr/>
          <p:nvPr/>
        </p:nvCxnSpPr>
        <p:spPr>
          <a:xfrm>
            <a:off x="5557422" y="2112886"/>
            <a:ext cx="852256" cy="0"/>
          </a:xfrm>
          <a:prstGeom prst="straightConnector1">
            <a:avLst/>
          </a:prstGeom>
          <a:noFill/>
          <a:ln w="3810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部署智能合約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418730" y="3818406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(11) bytecode=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0x6080604052604080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⋯ ⋯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c3320cbf43085d6d61ea0ad8c190029“   //宣告bytecode 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418730" y="5577268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eth.estimateGas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({data: bytecode})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預估手續費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418730" y="829555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(10)  abi =[{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:[],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payable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:false,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stateMutabilit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⋯ ⋯”type“:”function“}]   // 宣告abi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2303" y="1146138"/>
            <a:ext cx="7751686" cy="254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0451" y="4319634"/>
            <a:ext cx="7973538" cy="106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7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部署智能合約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7"/>
          <p:cNvSpPr txBox="1"/>
          <p:nvPr/>
        </p:nvSpPr>
        <p:spPr>
          <a:xfrm>
            <a:off x="418730" y="829555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(13)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MyContract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eth.contract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7"/>
          <p:cNvSpPr txBox="1"/>
          <p:nvPr/>
        </p:nvSpPr>
        <p:spPr>
          <a:xfrm>
            <a:off x="298881" y="3083733"/>
            <a:ext cx="1159423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(14) contract1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MyContract.new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({from:"0x0a1d225a80eca3c6c11a8228a0b9355d2c72fc45",data:bytecode,gas:1200000})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創建合約實例，from後的地址為帳戶的address，gas後填寫願意支付的gas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872" y="4264061"/>
            <a:ext cx="6794366" cy="2461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7130" y="231998"/>
            <a:ext cx="4134233" cy="2739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部署智能合約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2"/>
          <p:cNvSpPr txBox="1"/>
          <p:nvPr/>
        </p:nvSpPr>
        <p:spPr>
          <a:xfrm>
            <a:off x="452760" y="4507566"/>
            <a:ext cx="56432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txpool.status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查看是否有等待挖礦的交易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5" name="Google Shape;38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5305966"/>
            <a:ext cx="4843497" cy="14449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42"/>
          <p:cNvCxnSpPr/>
          <p:nvPr/>
        </p:nvCxnSpPr>
        <p:spPr>
          <a:xfrm>
            <a:off x="6249879" y="5983550"/>
            <a:ext cx="1109709" cy="0"/>
          </a:xfrm>
          <a:prstGeom prst="straightConnector1">
            <a:avLst/>
          </a:prstGeom>
          <a:noFill/>
          <a:ln w="3810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42"/>
          <p:cNvSpPr txBox="1"/>
          <p:nvPr/>
        </p:nvSpPr>
        <p:spPr>
          <a:xfrm>
            <a:off x="452760" y="792313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(15) contract1    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查看合約資訊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59120" y="274623"/>
            <a:ext cx="6913175" cy="3658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3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部署智能合約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418730" y="1517378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(18)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miner.stop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    //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挖一下再停止挖礦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418730" y="829555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(17)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miner.start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    //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挖礦以將合約交易寫入鏈上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3"/>
          <p:cNvSpPr txBox="1"/>
          <p:nvPr/>
        </p:nvSpPr>
        <p:spPr>
          <a:xfrm>
            <a:off x="418730" y="2205201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(19)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txpool.status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// 查看是否有等待挖礦的交易，確認待挖礦交易降為0。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298881" y="4692757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(20) contract1.address   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查看已經部署到私有鏈上的智能合約address，並保存下來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。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2076" y="5358582"/>
            <a:ext cx="7099924" cy="10795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43"/>
          <p:cNvCxnSpPr/>
          <p:nvPr/>
        </p:nvCxnSpPr>
        <p:spPr>
          <a:xfrm rot="10800000">
            <a:off x="3835153" y="5752730"/>
            <a:ext cx="1145221" cy="204187"/>
          </a:xfrm>
          <a:prstGeom prst="straightConnector1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00" name="Google Shape;400;p43"/>
          <p:cNvSpPr txBox="1"/>
          <p:nvPr/>
        </p:nvSpPr>
        <p:spPr>
          <a:xfrm>
            <a:off x="2307679" y="5428321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99CC"/>
                </a:solidFill>
                <a:latin typeface="Overlock"/>
                <a:ea typeface="Overlock"/>
                <a:cs typeface="Overlock"/>
                <a:sym typeface="Overlock"/>
              </a:rPr>
              <a:t>複製保存</a:t>
            </a:r>
            <a:endParaRPr/>
          </a:p>
        </p:txBody>
      </p:sp>
      <p:pic>
        <p:nvPicPr>
          <p:cNvPr id="401" name="Google Shape;40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57925" y="2809632"/>
            <a:ext cx="5442011" cy="147387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/>
          <p:cNvSpPr/>
          <p:nvPr/>
        </p:nvSpPr>
        <p:spPr>
          <a:xfrm>
            <a:off x="5157924" y="2871026"/>
            <a:ext cx="2219419" cy="1221580"/>
          </a:xfrm>
          <a:prstGeom prst="rect">
            <a:avLst/>
          </a:prstGeom>
          <a:noFill/>
          <a:ln w="57150" cap="flat" cmpd="sng">
            <a:solidFill>
              <a:srgbClr val="FF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/>
        </p:nvSpPr>
        <p:spPr>
          <a:xfrm>
            <a:off x="0" y="132932"/>
            <a:ext cx="11594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部署智能合約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418730" y="4137556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(22)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contract.greet.call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   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呼叫合約中的greet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函式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/>
        </p:nvSpPr>
        <p:spPr>
          <a:xfrm>
            <a:off x="418730" y="829555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(21) contract =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yContract.at(</a:t>
            </a:r>
            <a:r>
              <a:rPr lang="en-US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   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重新創建一個合約實例，並指名合約地址</a:t>
            </a: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4"/>
          <p:cNvSpPr txBox="1"/>
          <p:nvPr/>
        </p:nvSpPr>
        <p:spPr>
          <a:xfrm>
            <a:off x="418730" y="4755846"/>
            <a:ext cx="115942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(23)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contract.greet.call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({from: “0x0a1d225a80eca3c6c11a8228a0b9355d2c72fc45”});       //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以特定用戶呼叫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greet()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函式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0841" y="5242341"/>
            <a:ext cx="8950547" cy="157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570" y="1316183"/>
            <a:ext cx="5114438" cy="2927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2118de800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https://drive.google.com/file/d/1SwTBLzBYxOQtm6dGvOTc1Rx6ErNH1t9n/view?usp=sharing</a:t>
            </a:r>
            <a:endParaRPr/>
          </a:p>
        </p:txBody>
      </p:sp>
      <p:sp>
        <p:nvSpPr>
          <p:cNvPr id="418" name="Google Shape;418;g282118de800_0_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0" y="168442"/>
            <a:ext cx="6220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安裝 Go 1.16.3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3652" y="639594"/>
            <a:ext cx="8552447" cy="6034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0" y="168442"/>
            <a:ext cx="6220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安裝 Go 1.16.3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1621" y="652347"/>
            <a:ext cx="8559716" cy="601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0" y="168442"/>
            <a:ext cx="62203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安裝 Go 1.16.3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9926" y="482609"/>
            <a:ext cx="8929939" cy="620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/>
        </p:nvSpPr>
        <p:spPr>
          <a:xfrm>
            <a:off x="0" y="168442"/>
            <a:ext cx="622032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測試安裝是否成功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4.1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打開CMD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4.2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輸入go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4218FBE-95D9-4F18-867B-DD717794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56" y="1589103"/>
            <a:ext cx="8699727" cy="4572249"/>
          </a:xfrm>
          <a:prstGeom prst="rect">
            <a:avLst/>
          </a:prstGeom>
        </p:spPr>
      </p:pic>
      <p:sp>
        <p:nvSpPr>
          <p:cNvPr id="5" name="Google Shape;134;p9">
            <a:extLst>
              <a:ext uri="{FF2B5EF4-FFF2-40B4-BE49-F238E27FC236}">
                <a16:creationId xmlns:a16="http://schemas.microsoft.com/office/drawing/2014/main" id="{BFAA4771-F4A8-41A3-B486-7FB36A2ADFB7}"/>
              </a:ext>
            </a:extLst>
          </p:cNvPr>
          <p:cNvSpPr/>
          <p:nvPr/>
        </p:nvSpPr>
        <p:spPr>
          <a:xfrm>
            <a:off x="2183089" y="2216848"/>
            <a:ext cx="2442178" cy="45533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/>
        </p:nvSpPr>
        <p:spPr>
          <a:xfrm>
            <a:off x="0" y="168442"/>
            <a:ext cx="62203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安裝 Geth </a:t>
            </a:r>
            <a:r>
              <a:rPr lang="en-US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https://geth.ethereum.org/downloads/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下滑安裝 Geth 1.9.25 Installer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2246" y="950495"/>
            <a:ext cx="9341050" cy="5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/>
          <p:nvPr/>
        </p:nvSpPr>
        <p:spPr>
          <a:xfrm>
            <a:off x="3789947" y="2767263"/>
            <a:ext cx="7194885" cy="565484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1215</Words>
  <Application>Microsoft Office PowerPoint</Application>
  <PresentationFormat>寬螢幕</PresentationFormat>
  <Paragraphs>164</Paragraphs>
  <Slides>46</Slides>
  <Notes>46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0" baseType="lpstr">
      <vt:lpstr>Overlock</vt:lpstr>
      <vt:lpstr>Calibri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https://drive.google.com/file/d/1SwTBLzBYxOQtm6dGvOTc1Rx6ErNH1t9n/view?usp=sharing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林發 李</dc:creator>
  <cp:lastModifiedBy>User</cp:lastModifiedBy>
  <cp:revision>37</cp:revision>
  <dcterms:created xsi:type="dcterms:W3CDTF">2022-12-21T08:23:45Z</dcterms:created>
  <dcterms:modified xsi:type="dcterms:W3CDTF">2024-04-18T05:59:58Z</dcterms:modified>
</cp:coreProperties>
</file>