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90" r:id="rId4"/>
    <p:sldId id="291" r:id="rId5"/>
    <p:sldId id="293" r:id="rId6"/>
    <p:sldId id="292" r:id="rId7"/>
    <p:sldId id="294" r:id="rId8"/>
  </p:sldIdLst>
  <p:sldSz cx="9144000" cy="5143500" type="screen16x9"/>
  <p:notesSz cx="6858000" cy="9144000"/>
  <p:embeddedFontLst>
    <p:embeddedFont>
      <p:font typeface="Fira Sans" panose="02020500000000000000" charset="0"/>
      <p:regular r:id="rId10"/>
      <p:bold r:id="rId11"/>
      <p:italic r:id="rId12"/>
      <p:boldItalic r:id="rId13"/>
    </p:embeddedFont>
    <p:embeddedFont>
      <p:font typeface="Fira Sans Black" panose="02020500000000000000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F2244F-B83A-405F-8C06-67F8EC7634C7}">
  <a:tblStyle styleId="{5DF2244F-B83A-405F-8C06-67F8EC763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3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96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56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11470">
              <a:schemeClr val="accent2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4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.ithome.com.tw/2023/session-page/2102" TargetMode="External"/><Relationship Id="rId3" Type="http://schemas.openxmlformats.org/officeDocument/2006/relationships/hyperlink" Target="https://www.r3-it.com/blog/cmmc-1-0-cmmc-2-0-whats-changed" TargetMode="External"/><Relationship Id="rId7" Type="http://schemas.openxmlformats.org/officeDocument/2006/relationships/hyperlink" Target="https://cybersecurenews.com.tw/policy-007/" TargetMode="External"/><Relationship Id="rId2" Type="http://schemas.openxmlformats.org/officeDocument/2006/relationships/hyperlink" Target="https://dodcio.defense.gov/CMMC/Documenta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thome.com.tw/news/154532" TargetMode="External"/><Relationship Id="rId5" Type="http://schemas.openxmlformats.org/officeDocument/2006/relationships/hyperlink" Target="https://ingsafe.tw/cmmc" TargetMode="External"/><Relationship Id="rId4" Type="http://schemas.openxmlformats.org/officeDocument/2006/relationships/hyperlink" Target="https://www.thecoresolution.com/understanding-the-difference-between-fci-and-c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2591345" y="1094508"/>
            <a:ext cx="4543746" cy="2005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tx1"/>
                </a:solidFill>
              </a:rPr>
              <a:t>CMMC 2.0</a:t>
            </a:r>
            <a:r>
              <a:rPr lang="zh-TW" altLang="en-US" sz="5400" dirty="0">
                <a:solidFill>
                  <a:schemeClr val="tx1"/>
                </a:solidFill>
              </a:rPr>
              <a:t> </a:t>
            </a:r>
            <a:r>
              <a:rPr lang="zh-TW" altLang="en-US" dirty="0"/>
              <a:t>標準</a:t>
            </a:r>
            <a:br>
              <a:rPr lang="en-US" dirty="0"/>
            </a:br>
            <a:r>
              <a:rPr lang="zh-TW" altLang="en-US" dirty="0"/>
              <a:t>彙整與了解</a:t>
            </a:r>
            <a:endParaRPr dirty="0"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7073290" y="4669465"/>
            <a:ext cx="2070710" cy="474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王佑任 </a:t>
            </a:r>
            <a:r>
              <a:rPr lang="en-US" altLang="zh-TW" b="1" dirty="0"/>
              <a:t>10/27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為什麼需要 </a:t>
            </a:r>
            <a:r>
              <a:rPr lang="en-US" altLang="zh-TW" dirty="0"/>
              <a:t>CMMC</a:t>
            </a:r>
            <a:endParaRPr dirty="0"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391217" y="1061556"/>
            <a:ext cx="8026847" cy="634619"/>
            <a:chOff x="7481067" y="1152300"/>
            <a:chExt cx="1248593" cy="504036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7481067" y="1152300"/>
              <a:ext cx="640235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1.</a:t>
              </a:r>
              <a:r>
                <a:rPr lang="zh-TW" alt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惡意網路活動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533620" y="1301529"/>
              <a:ext cx="1196040" cy="35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盜竊美國工業部門的</a:t>
              </a:r>
              <a:r>
                <a:rPr lang="zh-TW" altLang="en-US" sz="1200" dirty="0"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智慧財產權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與敏感資料，進而威脅經濟安全和國家安全，每年對經濟造成上千億美元的損失。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" name="Google Shape;143;p16">
            <a:extLst>
              <a:ext uri="{FF2B5EF4-FFF2-40B4-BE49-F238E27FC236}">
                <a16:creationId xmlns:a16="http://schemas.microsoft.com/office/drawing/2014/main" id="{A00E989A-05BD-4300-A0D9-2E9444A573C1}"/>
              </a:ext>
            </a:extLst>
          </p:cNvPr>
          <p:cNvGrpSpPr/>
          <p:nvPr/>
        </p:nvGrpSpPr>
        <p:grpSpPr>
          <a:xfrm>
            <a:off x="391217" y="1828209"/>
            <a:ext cx="8026847" cy="634619"/>
            <a:chOff x="7481067" y="1152300"/>
            <a:chExt cx="1248593" cy="504036"/>
          </a:xfrm>
        </p:grpSpPr>
        <p:sp>
          <p:nvSpPr>
            <p:cNvPr id="159" name="Google Shape;144;p16">
              <a:extLst>
                <a:ext uri="{FF2B5EF4-FFF2-40B4-BE49-F238E27FC236}">
                  <a16:creationId xmlns:a16="http://schemas.microsoft.com/office/drawing/2014/main" id="{3D0CD9FC-ED48-4D43-8219-4CBF93B982E4}"/>
                </a:ext>
              </a:extLst>
            </p:cNvPr>
            <p:cNvSpPr txBox="1"/>
            <p:nvPr/>
          </p:nvSpPr>
          <p:spPr>
            <a:xfrm>
              <a:off x="7481067" y="1152300"/>
              <a:ext cx="640235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2.</a:t>
              </a:r>
              <a:r>
                <a:rPr lang="zh-TW" alt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國防供應鏈遭受攻擊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0" name="Google Shape;145;p16">
              <a:extLst>
                <a:ext uri="{FF2B5EF4-FFF2-40B4-BE49-F238E27FC236}">
                  <a16:creationId xmlns:a16="http://schemas.microsoft.com/office/drawing/2014/main" id="{526D2959-A31A-4DB3-9E4E-76A1AD3162A9}"/>
                </a:ext>
              </a:extLst>
            </p:cNvPr>
            <p:cNvSpPr txBox="1"/>
            <p:nvPr/>
          </p:nvSpPr>
          <p:spPr>
            <a:xfrm>
              <a:off x="7533620" y="1301529"/>
              <a:ext cx="1196040" cy="35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攻擊者以國防工業基地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(DIB)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和美國國防部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(DOD)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的供應鏈為目標，削弱美國的技術優勢與創新，增加國家安全風險</a:t>
              </a:r>
              <a:endParaRPr lang="en-US" altLang="zh-TW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71E4C3AC-F877-4B41-A613-DCFCD0F6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54" y="2571750"/>
            <a:ext cx="3640511" cy="2065950"/>
          </a:xfrm>
          <a:prstGeom prst="rect">
            <a:avLst/>
          </a:prstGeom>
        </p:spPr>
      </p:pic>
      <p:sp>
        <p:nvSpPr>
          <p:cNvPr id="161" name="Google Shape;162;p17">
            <a:extLst>
              <a:ext uri="{FF2B5EF4-FFF2-40B4-BE49-F238E27FC236}">
                <a16:creationId xmlns:a16="http://schemas.microsoft.com/office/drawing/2014/main" id="{77703DA3-A83C-48B2-9405-BE0535094B5B}"/>
              </a:ext>
            </a:extLst>
          </p:cNvPr>
          <p:cNvSpPr txBox="1">
            <a:spLocks/>
          </p:cNvSpPr>
          <p:nvPr/>
        </p:nvSpPr>
        <p:spPr>
          <a:xfrm>
            <a:off x="5409619" y="4637700"/>
            <a:ext cx="3814292" cy="2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>
              <a:buSzPts val="1100"/>
            </a:pPr>
            <a:r>
              <a:rPr lang="en-US" sz="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Source: sonatype 2021 STATE OF THE SOFTWARE SUPPLY CHAIN REPORT</a:t>
            </a:r>
          </a:p>
        </p:txBody>
      </p:sp>
      <p:cxnSp>
        <p:nvCxnSpPr>
          <p:cNvPr id="164" name="Google Shape;333;p18">
            <a:extLst>
              <a:ext uri="{FF2B5EF4-FFF2-40B4-BE49-F238E27FC236}">
                <a16:creationId xmlns:a16="http://schemas.microsoft.com/office/drawing/2014/main" id="{4759658D-B6DF-4F7D-831A-D7F2B04852A9}"/>
              </a:ext>
            </a:extLst>
          </p:cNvPr>
          <p:cNvCxnSpPr>
            <a:cxnSpLocks/>
          </p:cNvCxnSpPr>
          <p:nvPr/>
        </p:nvCxnSpPr>
        <p:spPr>
          <a:xfrm>
            <a:off x="4833394" y="4250913"/>
            <a:ext cx="376929" cy="19841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9" name="Google Shape;69;p16">
            <a:extLst>
              <a:ext uri="{FF2B5EF4-FFF2-40B4-BE49-F238E27FC236}">
                <a16:creationId xmlns:a16="http://schemas.microsoft.com/office/drawing/2014/main" id="{C71A969D-E116-4BCE-A237-047556571348}"/>
              </a:ext>
            </a:extLst>
          </p:cNvPr>
          <p:cNvSpPr txBox="1">
            <a:spLocks/>
          </p:cNvSpPr>
          <p:nvPr/>
        </p:nvSpPr>
        <p:spPr>
          <a:xfrm>
            <a:off x="1051275" y="4027548"/>
            <a:ext cx="3728204" cy="4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r"/>
            <a:r>
              <a:rPr lang="zh-TW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近年軟體供應鏈攻擊事件高度增長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470">
              <a:schemeClr val="accent2">
                <a:lumMod val="40000"/>
                <a:lumOff val="60000"/>
                <a:alpha val="9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4"/>
            </a:gs>
          </a:gsLst>
          <a:lin ang="5400000" scaled="1"/>
          <a:tileRect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CMMC</a:t>
            </a:r>
            <a:r>
              <a:rPr lang="zh-TW" altLang="en-US" dirty="0"/>
              <a:t> 認證的主要目的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1132905" y="1212942"/>
            <a:ext cx="7826985" cy="25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zh-TW" altLang="en-US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評估美國國防部</a:t>
            </a:r>
            <a:r>
              <a:rPr lang="zh-TW" altLang="en-US" sz="1600" b="1" dirty="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承包商</a:t>
            </a:r>
            <a:r>
              <a:rPr lang="zh-TW" altLang="en-US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的網路安全能力，確保</a:t>
            </a:r>
            <a:r>
              <a:rPr lang="zh-TW" altLang="en-US" sz="1600" b="1" dirty="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承包商</a:t>
            </a:r>
            <a:r>
              <a:rPr lang="zh-TW" altLang="en-US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遵循最佳實務做法，保護敏感資訊</a:t>
            </a: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74;p16">
            <a:extLst>
              <a:ext uri="{FF2B5EF4-FFF2-40B4-BE49-F238E27FC236}">
                <a16:creationId xmlns:a16="http://schemas.microsoft.com/office/drawing/2014/main" id="{A3E1E81D-0385-4F2A-8587-7CEF649E16E5}"/>
              </a:ext>
            </a:extLst>
          </p:cNvPr>
          <p:cNvSpPr/>
          <p:nvPr/>
        </p:nvSpPr>
        <p:spPr>
          <a:xfrm>
            <a:off x="375062" y="1061556"/>
            <a:ext cx="634698" cy="632853"/>
          </a:xfrm>
          <a:custGeom>
            <a:avLst/>
            <a:gdLst/>
            <a:ahLst/>
            <a:cxnLst/>
            <a:rect l="l" t="t" r="r" b="b"/>
            <a:pathLst>
              <a:path w="29195" h="29195" extrusionOk="0">
                <a:moveTo>
                  <a:pt x="14597" y="0"/>
                </a:moveTo>
                <a:cubicBezTo>
                  <a:pt x="6537" y="0"/>
                  <a:pt x="0" y="6537"/>
                  <a:pt x="0" y="14597"/>
                </a:cubicBezTo>
                <a:cubicBezTo>
                  <a:pt x="0" y="22658"/>
                  <a:pt x="6537" y="29194"/>
                  <a:pt x="14597" y="29194"/>
                </a:cubicBezTo>
                <a:cubicBezTo>
                  <a:pt x="22658" y="29194"/>
                  <a:pt x="29194" y="22658"/>
                  <a:pt x="29194" y="14597"/>
                </a:cubicBezTo>
                <a:cubicBezTo>
                  <a:pt x="29194" y="6537"/>
                  <a:pt x="22658" y="0"/>
                  <a:pt x="1459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6;p16">
            <a:extLst>
              <a:ext uri="{FF2B5EF4-FFF2-40B4-BE49-F238E27FC236}">
                <a16:creationId xmlns:a16="http://schemas.microsoft.com/office/drawing/2014/main" id="{5C111DDB-2594-460B-90B6-83BA9DA7E9BC}"/>
              </a:ext>
            </a:extLst>
          </p:cNvPr>
          <p:cNvSpPr/>
          <p:nvPr/>
        </p:nvSpPr>
        <p:spPr>
          <a:xfrm>
            <a:off x="630477" y="1145834"/>
            <a:ext cx="124196" cy="100860"/>
          </a:xfrm>
          <a:custGeom>
            <a:avLst/>
            <a:gdLst/>
            <a:ahLst/>
            <a:cxnLst/>
            <a:rect l="l" t="t" r="r" b="b"/>
            <a:pathLst>
              <a:path w="4561" h="3704" fill="none" extrusionOk="0">
                <a:moveTo>
                  <a:pt x="0" y="3703"/>
                </a:moveTo>
                <a:lnTo>
                  <a:pt x="0" y="2275"/>
                </a:lnTo>
                <a:cubicBezTo>
                  <a:pt x="0" y="1024"/>
                  <a:pt x="1012" y="1"/>
                  <a:pt x="2274" y="1"/>
                </a:cubicBezTo>
                <a:lnTo>
                  <a:pt x="2274" y="1"/>
                </a:lnTo>
                <a:cubicBezTo>
                  <a:pt x="3524" y="1"/>
                  <a:pt x="4560" y="1013"/>
                  <a:pt x="4560" y="2275"/>
                </a:cubicBezTo>
                <a:lnTo>
                  <a:pt x="4560" y="3703"/>
                </a:lnTo>
              </a:path>
            </a:pathLst>
          </a:custGeom>
          <a:solidFill>
            <a:schemeClr val="accent1"/>
          </a:solidFill>
          <a:ln w="11300" cap="rnd" cmpd="sng">
            <a:solidFill>
              <a:srgbClr val="012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7;p16">
            <a:extLst>
              <a:ext uri="{FF2B5EF4-FFF2-40B4-BE49-F238E27FC236}">
                <a16:creationId xmlns:a16="http://schemas.microsoft.com/office/drawing/2014/main" id="{7FBA8757-FB5F-4757-8E2B-049BF6884088}"/>
              </a:ext>
            </a:extLst>
          </p:cNvPr>
          <p:cNvSpPr/>
          <p:nvPr/>
        </p:nvSpPr>
        <p:spPr>
          <a:xfrm>
            <a:off x="571796" y="1249908"/>
            <a:ext cx="241231" cy="178983"/>
          </a:xfrm>
          <a:custGeom>
            <a:avLst/>
            <a:gdLst/>
            <a:ahLst/>
            <a:cxnLst/>
            <a:rect l="l" t="t" r="r" b="b"/>
            <a:pathLst>
              <a:path w="8859" h="6573" extrusionOk="0">
                <a:moveTo>
                  <a:pt x="8406" y="441"/>
                </a:moveTo>
                <a:lnTo>
                  <a:pt x="8406" y="6132"/>
                </a:lnTo>
                <a:lnTo>
                  <a:pt x="441" y="6132"/>
                </a:lnTo>
                <a:lnTo>
                  <a:pt x="441" y="441"/>
                </a:lnTo>
                <a:close/>
                <a:moveTo>
                  <a:pt x="441" y="0"/>
                </a:moveTo>
                <a:cubicBezTo>
                  <a:pt x="191" y="0"/>
                  <a:pt x="0" y="191"/>
                  <a:pt x="0" y="441"/>
                </a:cubicBezTo>
                <a:lnTo>
                  <a:pt x="0" y="6132"/>
                </a:lnTo>
                <a:cubicBezTo>
                  <a:pt x="0" y="6382"/>
                  <a:pt x="191" y="6573"/>
                  <a:pt x="441" y="6573"/>
                </a:cubicBezTo>
                <a:lnTo>
                  <a:pt x="8406" y="6573"/>
                </a:lnTo>
                <a:cubicBezTo>
                  <a:pt x="8656" y="6573"/>
                  <a:pt x="8858" y="6382"/>
                  <a:pt x="8858" y="6132"/>
                </a:cubicBezTo>
                <a:lnTo>
                  <a:pt x="8858" y="441"/>
                </a:lnTo>
                <a:cubicBezTo>
                  <a:pt x="8858" y="191"/>
                  <a:pt x="8656" y="0"/>
                  <a:pt x="8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4BA40A20-504F-42F8-B9AE-0E9CE85627F5}"/>
              </a:ext>
            </a:extLst>
          </p:cNvPr>
          <p:cNvSpPr/>
          <p:nvPr/>
        </p:nvSpPr>
        <p:spPr>
          <a:xfrm>
            <a:off x="668708" y="1319617"/>
            <a:ext cx="47707" cy="47680"/>
          </a:xfrm>
          <a:custGeom>
            <a:avLst/>
            <a:gdLst/>
            <a:ahLst/>
            <a:cxnLst/>
            <a:rect l="l" t="t" r="r" b="b"/>
            <a:pathLst>
              <a:path w="1752" h="1751" extrusionOk="0">
                <a:moveTo>
                  <a:pt x="870" y="441"/>
                </a:moveTo>
                <a:cubicBezTo>
                  <a:pt x="1108" y="441"/>
                  <a:pt x="1311" y="643"/>
                  <a:pt x="1311" y="881"/>
                </a:cubicBezTo>
                <a:cubicBezTo>
                  <a:pt x="1311" y="1119"/>
                  <a:pt x="1108" y="1310"/>
                  <a:pt x="870" y="1310"/>
                </a:cubicBezTo>
                <a:cubicBezTo>
                  <a:pt x="632" y="1310"/>
                  <a:pt x="442" y="1119"/>
                  <a:pt x="442" y="881"/>
                </a:cubicBezTo>
                <a:cubicBezTo>
                  <a:pt x="442" y="643"/>
                  <a:pt x="632" y="441"/>
                  <a:pt x="870" y="441"/>
                </a:cubicBezTo>
                <a:close/>
                <a:moveTo>
                  <a:pt x="870" y="0"/>
                </a:moveTo>
                <a:cubicBezTo>
                  <a:pt x="394" y="0"/>
                  <a:pt x="1" y="381"/>
                  <a:pt x="1" y="881"/>
                </a:cubicBezTo>
                <a:cubicBezTo>
                  <a:pt x="1" y="1369"/>
                  <a:pt x="382" y="1750"/>
                  <a:pt x="870" y="1750"/>
                </a:cubicBezTo>
                <a:cubicBezTo>
                  <a:pt x="1346" y="1750"/>
                  <a:pt x="1751" y="1369"/>
                  <a:pt x="1751" y="881"/>
                </a:cubicBezTo>
                <a:cubicBezTo>
                  <a:pt x="1751" y="381"/>
                  <a:pt x="1346" y="0"/>
                  <a:pt x="8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9;p16">
            <a:extLst>
              <a:ext uri="{FF2B5EF4-FFF2-40B4-BE49-F238E27FC236}">
                <a16:creationId xmlns:a16="http://schemas.microsoft.com/office/drawing/2014/main" id="{7C967B71-0F9D-423D-8E71-2FBF2411B9B5}"/>
              </a:ext>
            </a:extLst>
          </p:cNvPr>
          <p:cNvSpPr/>
          <p:nvPr/>
        </p:nvSpPr>
        <p:spPr>
          <a:xfrm>
            <a:off x="451820" y="1508294"/>
            <a:ext cx="47680" cy="48006"/>
          </a:xfrm>
          <a:custGeom>
            <a:avLst/>
            <a:gdLst/>
            <a:ahLst/>
            <a:cxnLst/>
            <a:rect l="l" t="t" r="r" b="b"/>
            <a:pathLst>
              <a:path w="1751" h="1763" extrusionOk="0">
                <a:moveTo>
                  <a:pt x="882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2" y="1310"/>
                </a:cubicBezTo>
                <a:cubicBezTo>
                  <a:pt x="644" y="1310"/>
                  <a:pt x="441" y="1120"/>
                  <a:pt x="441" y="882"/>
                </a:cubicBezTo>
                <a:cubicBezTo>
                  <a:pt x="441" y="644"/>
                  <a:pt x="644" y="453"/>
                  <a:pt x="882" y="453"/>
                </a:cubicBezTo>
                <a:close/>
                <a:moveTo>
                  <a:pt x="882" y="1"/>
                </a:moveTo>
                <a:cubicBezTo>
                  <a:pt x="406" y="1"/>
                  <a:pt x="1" y="394"/>
                  <a:pt x="1" y="882"/>
                </a:cubicBezTo>
                <a:cubicBezTo>
                  <a:pt x="1" y="1370"/>
                  <a:pt x="382" y="1763"/>
                  <a:pt x="882" y="1763"/>
                </a:cubicBezTo>
                <a:cubicBezTo>
                  <a:pt x="1358" y="1763"/>
                  <a:pt x="1751" y="1370"/>
                  <a:pt x="1751" y="882"/>
                </a:cubicBezTo>
                <a:cubicBezTo>
                  <a:pt x="1751" y="394"/>
                  <a:pt x="1358" y="1"/>
                  <a:pt x="8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0;p16">
            <a:extLst>
              <a:ext uri="{FF2B5EF4-FFF2-40B4-BE49-F238E27FC236}">
                <a16:creationId xmlns:a16="http://schemas.microsoft.com/office/drawing/2014/main" id="{8CB24135-C8BF-4C59-8CA3-7FB99AD78E6D}"/>
              </a:ext>
            </a:extLst>
          </p:cNvPr>
          <p:cNvSpPr/>
          <p:nvPr/>
        </p:nvSpPr>
        <p:spPr>
          <a:xfrm>
            <a:off x="560114" y="1508294"/>
            <a:ext cx="47680" cy="48006"/>
          </a:xfrm>
          <a:custGeom>
            <a:avLst/>
            <a:gdLst/>
            <a:ahLst/>
            <a:cxnLst/>
            <a:rect l="l" t="t" r="r" b="b"/>
            <a:pathLst>
              <a:path w="1751" h="1763" extrusionOk="0">
                <a:moveTo>
                  <a:pt x="870" y="453"/>
                </a:moveTo>
                <a:cubicBezTo>
                  <a:pt x="1108" y="453"/>
                  <a:pt x="1310" y="644"/>
                  <a:pt x="1310" y="882"/>
                </a:cubicBezTo>
                <a:cubicBezTo>
                  <a:pt x="1310" y="1120"/>
                  <a:pt x="1108" y="1310"/>
                  <a:pt x="870" y="1310"/>
                </a:cubicBezTo>
                <a:cubicBezTo>
                  <a:pt x="631" y="1310"/>
                  <a:pt x="441" y="1120"/>
                  <a:pt x="441" y="882"/>
                </a:cubicBezTo>
                <a:cubicBezTo>
                  <a:pt x="453" y="644"/>
                  <a:pt x="631" y="453"/>
                  <a:pt x="870" y="453"/>
                </a:cubicBezTo>
                <a:close/>
                <a:moveTo>
                  <a:pt x="870" y="1"/>
                </a:moveTo>
                <a:cubicBezTo>
                  <a:pt x="393" y="1"/>
                  <a:pt x="0" y="394"/>
                  <a:pt x="0" y="882"/>
                </a:cubicBezTo>
                <a:cubicBezTo>
                  <a:pt x="0" y="1370"/>
                  <a:pt x="381" y="1763"/>
                  <a:pt x="870" y="1763"/>
                </a:cubicBezTo>
                <a:cubicBezTo>
                  <a:pt x="1346" y="1763"/>
                  <a:pt x="1751" y="1370"/>
                  <a:pt x="1751" y="882"/>
                </a:cubicBezTo>
                <a:cubicBezTo>
                  <a:pt x="1751" y="394"/>
                  <a:pt x="1370" y="1"/>
                  <a:pt x="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1;p16">
            <a:extLst>
              <a:ext uri="{FF2B5EF4-FFF2-40B4-BE49-F238E27FC236}">
                <a16:creationId xmlns:a16="http://schemas.microsoft.com/office/drawing/2014/main" id="{FE24CB82-E8EF-48A8-A485-B262B63B5C2B}"/>
              </a:ext>
            </a:extLst>
          </p:cNvPr>
          <p:cNvSpPr/>
          <p:nvPr/>
        </p:nvSpPr>
        <p:spPr>
          <a:xfrm>
            <a:off x="668708" y="1508294"/>
            <a:ext cx="47707" cy="48006"/>
          </a:xfrm>
          <a:custGeom>
            <a:avLst/>
            <a:gdLst/>
            <a:ahLst/>
            <a:cxnLst/>
            <a:rect l="l" t="t" r="r" b="b"/>
            <a:pathLst>
              <a:path w="1752" h="1763" extrusionOk="0">
                <a:moveTo>
                  <a:pt x="870" y="453"/>
                </a:moveTo>
                <a:cubicBezTo>
                  <a:pt x="1108" y="453"/>
                  <a:pt x="1311" y="644"/>
                  <a:pt x="1311" y="882"/>
                </a:cubicBezTo>
                <a:cubicBezTo>
                  <a:pt x="1311" y="1120"/>
                  <a:pt x="1108" y="1310"/>
                  <a:pt x="870" y="1310"/>
                </a:cubicBezTo>
                <a:cubicBezTo>
                  <a:pt x="632" y="1310"/>
                  <a:pt x="442" y="1120"/>
                  <a:pt x="442" y="882"/>
                </a:cubicBezTo>
                <a:cubicBezTo>
                  <a:pt x="442" y="644"/>
                  <a:pt x="632" y="453"/>
                  <a:pt x="870" y="453"/>
                </a:cubicBezTo>
                <a:close/>
                <a:moveTo>
                  <a:pt x="870" y="1"/>
                </a:moveTo>
                <a:cubicBezTo>
                  <a:pt x="394" y="1"/>
                  <a:pt x="1" y="394"/>
                  <a:pt x="1" y="882"/>
                </a:cubicBezTo>
                <a:cubicBezTo>
                  <a:pt x="1" y="1370"/>
                  <a:pt x="382" y="1763"/>
                  <a:pt x="870" y="1763"/>
                </a:cubicBezTo>
                <a:cubicBezTo>
                  <a:pt x="1346" y="1763"/>
                  <a:pt x="1751" y="1370"/>
                  <a:pt x="1751" y="882"/>
                </a:cubicBezTo>
                <a:cubicBezTo>
                  <a:pt x="1751" y="394"/>
                  <a:pt x="1346" y="1"/>
                  <a:pt x="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2;p16">
            <a:extLst>
              <a:ext uri="{FF2B5EF4-FFF2-40B4-BE49-F238E27FC236}">
                <a16:creationId xmlns:a16="http://schemas.microsoft.com/office/drawing/2014/main" id="{C0739E60-1313-4A90-9E13-63474F3E0DEC}"/>
              </a:ext>
            </a:extLst>
          </p:cNvPr>
          <p:cNvSpPr/>
          <p:nvPr/>
        </p:nvSpPr>
        <p:spPr>
          <a:xfrm>
            <a:off x="776676" y="1508294"/>
            <a:ext cx="48006" cy="48006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2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2" y="1310"/>
                </a:cubicBezTo>
                <a:cubicBezTo>
                  <a:pt x="644" y="1310"/>
                  <a:pt x="453" y="1120"/>
                  <a:pt x="453" y="882"/>
                </a:cubicBezTo>
                <a:cubicBezTo>
                  <a:pt x="465" y="644"/>
                  <a:pt x="644" y="453"/>
                  <a:pt x="882" y="453"/>
                </a:cubicBezTo>
                <a:close/>
                <a:moveTo>
                  <a:pt x="882" y="1"/>
                </a:moveTo>
                <a:cubicBezTo>
                  <a:pt x="406" y="1"/>
                  <a:pt x="1" y="394"/>
                  <a:pt x="1" y="882"/>
                </a:cubicBezTo>
                <a:cubicBezTo>
                  <a:pt x="1" y="1370"/>
                  <a:pt x="394" y="1763"/>
                  <a:pt x="882" y="1763"/>
                </a:cubicBezTo>
                <a:cubicBezTo>
                  <a:pt x="1358" y="1763"/>
                  <a:pt x="1763" y="1370"/>
                  <a:pt x="1763" y="882"/>
                </a:cubicBezTo>
                <a:cubicBezTo>
                  <a:pt x="1763" y="394"/>
                  <a:pt x="1370" y="1"/>
                  <a:pt x="8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3;p16">
            <a:extLst>
              <a:ext uri="{FF2B5EF4-FFF2-40B4-BE49-F238E27FC236}">
                <a16:creationId xmlns:a16="http://schemas.microsoft.com/office/drawing/2014/main" id="{84989B98-87BF-4218-93DA-6E0A1EB3643A}"/>
              </a:ext>
            </a:extLst>
          </p:cNvPr>
          <p:cNvSpPr/>
          <p:nvPr/>
        </p:nvSpPr>
        <p:spPr>
          <a:xfrm>
            <a:off x="885297" y="1508294"/>
            <a:ext cx="48006" cy="48006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1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1" y="1310"/>
                </a:cubicBezTo>
                <a:cubicBezTo>
                  <a:pt x="643" y="1310"/>
                  <a:pt x="453" y="1120"/>
                  <a:pt x="453" y="882"/>
                </a:cubicBezTo>
                <a:cubicBezTo>
                  <a:pt x="453" y="644"/>
                  <a:pt x="643" y="453"/>
                  <a:pt x="881" y="453"/>
                </a:cubicBezTo>
                <a:close/>
                <a:moveTo>
                  <a:pt x="881" y="1"/>
                </a:moveTo>
                <a:cubicBezTo>
                  <a:pt x="405" y="1"/>
                  <a:pt x="0" y="394"/>
                  <a:pt x="0" y="882"/>
                </a:cubicBezTo>
                <a:cubicBezTo>
                  <a:pt x="0" y="1370"/>
                  <a:pt x="393" y="1763"/>
                  <a:pt x="881" y="1763"/>
                </a:cubicBezTo>
                <a:cubicBezTo>
                  <a:pt x="1358" y="1763"/>
                  <a:pt x="1762" y="1370"/>
                  <a:pt x="1762" y="882"/>
                </a:cubicBezTo>
                <a:cubicBezTo>
                  <a:pt x="1762" y="394"/>
                  <a:pt x="1358" y="1"/>
                  <a:pt x="8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9;p16">
            <a:extLst>
              <a:ext uri="{FF2B5EF4-FFF2-40B4-BE49-F238E27FC236}">
                <a16:creationId xmlns:a16="http://schemas.microsoft.com/office/drawing/2014/main" id="{E8F5D317-640C-4F8C-A057-05E2C6F6024A}"/>
              </a:ext>
            </a:extLst>
          </p:cNvPr>
          <p:cNvSpPr txBox="1">
            <a:spLocks/>
          </p:cNvSpPr>
          <p:nvPr/>
        </p:nvSpPr>
        <p:spPr>
          <a:xfrm>
            <a:off x="457200" y="1875629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TW" dirty="0"/>
              <a:t>CMMC </a:t>
            </a:r>
            <a:r>
              <a:rPr lang="zh-TW" altLang="en-US" dirty="0"/>
              <a:t>要保護哪些</a:t>
            </a:r>
            <a:r>
              <a:rPr lang="zh-TW" altLang="en-US" dirty="0">
                <a:solidFill>
                  <a:srgbClr val="C00000"/>
                </a:solidFill>
              </a:rPr>
              <a:t>敏感資料</a:t>
            </a:r>
          </a:p>
        </p:txBody>
      </p:sp>
      <p:grpSp>
        <p:nvGrpSpPr>
          <p:cNvPr id="45" name="Google Shape;2977;p34">
            <a:extLst>
              <a:ext uri="{FF2B5EF4-FFF2-40B4-BE49-F238E27FC236}">
                <a16:creationId xmlns:a16="http://schemas.microsoft.com/office/drawing/2014/main" id="{60E726E3-6106-40F2-8F3F-E3DBB851677B}"/>
              </a:ext>
            </a:extLst>
          </p:cNvPr>
          <p:cNvGrpSpPr/>
          <p:nvPr/>
        </p:nvGrpSpPr>
        <p:grpSpPr>
          <a:xfrm>
            <a:off x="1132905" y="2629549"/>
            <a:ext cx="7553895" cy="666258"/>
            <a:chOff x="442712" y="1296675"/>
            <a:chExt cx="1296065" cy="666258"/>
          </a:xfrm>
        </p:grpSpPr>
        <p:sp>
          <p:nvSpPr>
            <p:cNvPr id="46" name="Google Shape;2978;p34">
              <a:extLst>
                <a:ext uri="{FF2B5EF4-FFF2-40B4-BE49-F238E27FC236}">
                  <a16:creationId xmlns:a16="http://schemas.microsoft.com/office/drawing/2014/main" id="{FF07A206-A814-41DF-8863-45A0B203C653}"/>
                </a:ext>
              </a:extLst>
            </p:cNvPr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Federal Contract Information (FCI)</a:t>
              </a:r>
              <a:endParaRPr sz="1600" b="1" dirty="0">
                <a:solidFill>
                  <a:schemeClr val="accent5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" name="Google Shape;2979;p34">
              <a:extLst>
                <a:ext uri="{FF2B5EF4-FFF2-40B4-BE49-F238E27FC236}">
                  <a16:creationId xmlns:a16="http://schemas.microsoft.com/office/drawing/2014/main" id="{D512E90B-60E9-4D06-A8EB-D485D91D58A3}"/>
                </a:ext>
              </a:extLst>
            </p:cNvPr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en-US" altLang="zh-TW" sz="1200" dirty="0"/>
                <a:t>FCI is information provided by or generated for the Government under contract not intended for public release.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4" name="Google Shape;3359;p37">
            <a:extLst>
              <a:ext uri="{FF2B5EF4-FFF2-40B4-BE49-F238E27FC236}">
                <a16:creationId xmlns:a16="http://schemas.microsoft.com/office/drawing/2014/main" id="{CED5B84A-E6FD-4883-B733-FD3A228E893B}"/>
              </a:ext>
            </a:extLst>
          </p:cNvPr>
          <p:cNvSpPr/>
          <p:nvPr/>
        </p:nvSpPr>
        <p:spPr>
          <a:xfrm>
            <a:off x="418766" y="2629549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chemeClr val="accent5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dirty="0">
              <a:solidFill>
                <a:schemeClr val="accent5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5" name="Google Shape;2977;p34">
            <a:extLst>
              <a:ext uri="{FF2B5EF4-FFF2-40B4-BE49-F238E27FC236}">
                <a16:creationId xmlns:a16="http://schemas.microsoft.com/office/drawing/2014/main" id="{6574E747-3E79-431F-B9E0-AEDCC5684758}"/>
              </a:ext>
            </a:extLst>
          </p:cNvPr>
          <p:cNvGrpSpPr/>
          <p:nvPr/>
        </p:nvGrpSpPr>
        <p:grpSpPr>
          <a:xfrm>
            <a:off x="1132905" y="3778196"/>
            <a:ext cx="8011094" cy="851578"/>
            <a:chOff x="442712" y="1296675"/>
            <a:chExt cx="1472548" cy="851578"/>
          </a:xfrm>
        </p:grpSpPr>
        <p:sp>
          <p:nvSpPr>
            <p:cNvPr id="56" name="Google Shape;2978;p34">
              <a:extLst>
                <a:ext uri="{FF2B5EF4-FFF2-40B4-BE49-F238E27FC236}">
                  <a16:creationId xmlns:a16="http://schemas.microsoft.com/office/drawing/2014/main" id="{49967418-FED8-449D-9253-10C0D31838B0}"/>
                </a:ext>
              </a:extLst>
            </p:cNvPr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Controlled Unclassified Information</a:t>
              </a:r>
              <a:r>
                <a:rPr lang="zh-TW" altLang="en-US" sz="1600" b="1" dirty="0">
                  <a:solidFill>
                    <a:schemeClr val="accent5">
                      <a:lumMod val="7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(CUI)</a:t>
              </a:r>
              <a:endParaRPr sz="1600" b="1" dirty="0">
                <a:solidFill>
                  <a:schemeClr val="accent5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7" name="Google Shape;2979;p34">
              <a:extLst>
                <a:ext uri="{FF2B5EF4-FFF2-40B4-BE49-F238E27FC236}">
                  <a16:creationId xmlns:a16="http://schemas.microsoft.com/office/drawing/2014/main" id="{DBBE6764-E3A8-4F49-A304-1F5118B1943B}"/>
                </a:ext>
              </a:extLst>
            </p:cNvPr>
            <p:cNvSpPr txBox="1"/>
            <p:nvPr/>
          </p:nvSpPr>
          <p:spPr>
            <a:xfrm>
              <a:off x="442712" y="1670614"/>
              <a:ext cx="1472548" cy="477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CUI is information that requires safeguarding or dissemination controls </a:t>
              </a:r>
            </a:p>
            <a:p>
              <a:pPr lvl="0"/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pursuant to and consistent with laws, regulations,</a:t>
              </a:r>
            </a:p>
            <a:p>
              <a:pPr lvl="0"/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and government-wide policies,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8" name="Google Shape;3359;p37">
            <a:extLst>
              <a:ext uri="{FF2B5EF4-FFF2-40B4-BE49-F238E27FC236}">
                <a16:creationId xmlns:a16="http://schemas.microsoft.com/office/drawing/2014/main" id="{4A5D71E3-6EAA-4BC6-91EE-B98932469F26}"/>
              </a:ext>
            </a:extLst>
          </p:cNvPr>
          <p:cNvSpPr/>
          <p:nvPr/>
        </p:nvSpPr>
        <p:spPr>
          <a:xfrm>
            <a:off x="418766" y="3778196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25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2979;p34">
            <a:extLst>
              <a:ext uri="{FF2B5EF4-FFF2-40B4-BE49-F238E27FC236}">
                <a16:creationId xmlns:a16="http://schemas.microsoft.com/office/drawing/2014/main" id="{BF13F262-AA81-4DC1-B366-66DDEC2EEC74}"/>
              </a:ext>
            </a:extLst>
          </p:cNvPr>
          <p:cNvSpPr txBox="1"/>
          <p:nvPr/>
        </p:nvSpPr>
        <p:spPr>
          <a:xfrm>
            <a:off x="1132905" y="3203873"/>
            <a:ext cx="7050621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FCI</a:t>
            </a:r>
            <a:r>
              <a:rPr lang="zh-TW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是合約相關資訊，由政府提供或廠商提供給政府，這些資訊並不適合被公開釋出。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2979;p34">
            <a:extLst>
              <a:ext uri="{FF2B5EF4-FFF2-40B4-BE49-F238E27FC236}">
                <a16:creationId xmlns:a16="http://schemas.microsoft.com/office/drawing/2014/main" id="{97A175F9-DD37-4BC0-81EB-82D3DCC82E81}"/>
              </a:ext>
            </a:extLst>
          </p:cNvPr>
          <p:cNvSpPr txBox="1"/>
          <p:nvPr/>
        </p:nvSpPr>
        <p:spPr>
          <a:xfrm>
            <a:off x="1132904" y="4629775"/>
            <a:ext cx="7050621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CUI</a:t>
            </a:r>
            <a:r>
              <a:rPr lang="zh-TW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是不具分類保密等級，但依據法令或政府政策，仍須受管控的資訊。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34686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008DD82-7003-427A-8AFA-D7818FD6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3540"/>
            <a:ext cx="4839111" cy="3322375"/>
          </a:xfrm>
          <a:prstGeom prst="rect">
            <a:avLst/>
          </a:prstGeom>
        </p:spPr>
      </p:pic>
      <p:sp>
        <p:nvSpPr>
          <p:cNvPr id="10" name="Google Shape;69;p16">
            <a:extLst>
              <a:ext uri="{FF2B5EF4-FFF2-40B4-BE49-F238E27FC236}">
                <a16:creationId xmlns:a16="http://schemas.microsoft.com/office/drawing/2014/main" id="{66F8A724-7EE1-4891-B2BE-E8E35E0BE239}"/>
              </a:ext>
            </a:extLst>
          </p:cNvPr>
          <p:cNvSpPr txBox="1">
            <a:spLocks/>
          </p:cNvSpPr>
          <p:nvPr/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TW" sz="2800" dirty="0"/>
              <a:t>CMMC</a:t>
            </a:r>
            <a:r>
              <a:rPr lang="zh-TW" altLang="en-US" sz="2800" dirty="0"/>
              <a:t> </a:t>
            </a:r>
            <a:r>
              <a:rPr lang="en-US" altLang="zh-TW" sz="2800" dirty="0"/>
              <a:t>Model 2.0</a:t>
            </a:r>
            <a:endParaRPr lang="zh-TW" altLang="en-US" sz="2800" dirty="0"/>
          </a:p>
        </p:txBody>
      </p:sp>
      <p:sp>
        <p:nvSpPr>
          <p:cNvPr id="11" name="Google Shape;162;p17">
            <a:extLst>
              <a:ext uri="{FF2B5EF4-FFF2-40B4-BE49-F238E27FC236}">
                <a16:creationId xmlns:a16="http://schemas.microsoft.com/office/drawing/2014/main" id="{CE823D00-548E-46F5-A4D5-0039CFE48177}"/>
              </a:ext>
            </a:extLst>
          </p:cNvPr>
          <p:cNvSpPr txBox="1">
            <a:spLocks/>
          </p:cNvSpPr>
          <p:nvPr/>
        </p:nvSpPr>
        <p:spPr>
          <a:xfrm>
            <a:off x="929059" y="4850875"/>
            <a:ext cx="3814292" cy="2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>
              <a:buSzPts val="1100"/>
            </a:pPr>
            <a:r>
              <a:rPr lang="en-US" sz="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CMMC 2.0 Level Overview</a:t>
            </a:r>
          </a:p>
        </p:txBody>
      </p:sp>
      <p:sp>
        <p:nvSpPr>
          <p:cNvPr id="12" name="Google Shape;85;p16">
            <a:extLst>
              <a:ext uri="{FF2B5EF4-FFF2-40B4-BE49-F238E27FC236}">
                <a16:creationId xmlns:a16="http://schemas.microsoft.com/office/drawing/2014/main" id="{C2540B13-1B78-4C10-8249-6ECD6EADC35A}"/>
              </a:ext>
            </a:extLst>
          </p:cNvPr>
          <p:cNvSpPr/>
          <p:nvPr/>
        </p:nvSpPr>
        <p:spPr>
          <a:xfrm>
            <a:off x="4827170" y="1714240"/>
            <a:ext cx="916660" cy="821822"/>
          </a:xfrm>
          <a:custGeom>
            <a:avLst/>
            <a:gdLst/>
            <a:ahLst/>
            <a:cxnLst/>
            <a:rect l="l" t="t" r="r" b="b"/>
            <a:pathLst>
              <a:path w="36017" h="30302" fill="none" extrusionOk="0">
                <a:moveTo>
                  <a:pt x="36017" y="0"/>
                </a:moveTo>
                <a:lnTo>
                  <a:pt x="28623" y="0"/>
                </a:lnTo>
                <a:cubicBezTo>
                  <a:pt x="25170" y="0"/>
                  <a:pt x="22372" y="2798"/>
                  <a:pt x="22372" y="6251"/>
                </a:cubicBezTo>
                <a:lnTo>
                  <a:pt x="22372" y="24051"/>
                </a:lnTo>
                <a:cubicBezTo>
                  <a:pt x="22372" y="27504"/>
                  <a:pt x="19574" y="30302"/>
                  <a:pt x="16121" y="30302"/>
                </a:cubicBezTo>
                <a:lnTo>
                  <a:pt x="0" y="30302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0;p16">
            <a:extLst>
              <a:ext uri="{FF2B5EF4-FFF2-40B4-BE49-F238E27FC236}">
                <a16:creationId xmlns:a16="http://schemas.microsoft.com/office/drawing/2014/main" id="{D344373D-4F5A-49FD-93C0-A8A2244CAF63}"/>
              </a:ext>
            </a:extLst>
          </p:cNvPr>
          <p:cNvSpPr/>
          <p:nvPr/>
        </p:nvSpPr>
        <p:spPr>
          <a:xfrm>
            <a:off x="4802661" y="4336685"/>
            <a:ext cx="965679" cy="348781"/>
          </a:xfrm>
          <a:custGeom>
            <a:avLst/>
            <a:gdLst/>
            <a:ahLst/>
            <a:cxnLst/>
            <a:rect l="l" t="t" r="r" b="b"/>
            <a:pathLst>
              <a:path w="36017" h="30303" fill="none" extrusionOk="0">
                <a:moveTo>
                  <a:pt x="36017" y="30302"/>
                </a:moveTo>
                <a:lnTo>
                  <a:pt x="28623" y="30302"/>
                </a:lnTo>
                <a:cubicBezTo>
                  <a:pt x="25170" y="30302"/>
                  <a:pt x="22372" y="27504"/>
                  <a:pt x="22372" y="24052"/>
                </a:cubicBezTo>
                <a:lnTo>
                  <a:pt x="22372" y="6252"/>
                </a:lnTo>
                <a:cubicBezTo>
                  <a:pt x="22372" y="2787"/>
                  <a:pt x="19574" y="1"/>
                  <a:pt x="16121" y="1"/>
                </a:cubicBezTo>
                <a:lnTo>
                  <a:pt x="0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25;p44">
            <a:extLst>
              <a:ext uri="{FF2B5EF4-FFF2-40B4-BE49-F238E27FC236}">
                <a16:creationId xmlns:a16="http://schemas.microsoft.com/office/drawing/2014/main" id="{0B010982-3F8E-41A3-949C-DA828ECE7FC5}"/>
              </a:ext>
            </a:extLst>
          </p:cNvPr>
          <p:cNvSpPr/>
          <p:nvPr/>
        </p:nvSpPr>
        <p:spPr>
          <a:xfrm>
            <a:off x="5743830" y="968954"/>
            <a:ext cx="3352801" cy="111538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225;p44">
            <a:extLst>
              <a:ext uri="{FF2B5EF4-FFF2-40B4-BE49-F238E27FC236}">
                <a16:creationId xmlns:a16="http://schemas.microsoft.com/office/drawing/2014/main" id="{80108D05-8F36-49F0-8308-F8A2090DFC8B}"/>
              </a:ext>
            </a:extLst>
          </p:cNvPr>
          <p:cNvSpPr/>
          <p:nvPr/>
        </p:nvSpPr>
        <p:spPr>
          <a:xfrm>
            <a:off x="5743830" y="2464894"/>
            <a:ext cx="3352801" cy="111538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225;p44">
            <a:extLst>
              <a:ext uri="{FF2B5EF4-FFF2-40B4-BE49-F238E27FC236}">
                <a16:creationId xmlns:a16="http://schemas.microsoft.com/office/drawing/2014/main" id="{CA8287FD-7F37-4521-A46C-705FBFD8B796}"/>
              </a:ext>
            </a:extLst>
          </p:cNvPr>
          <p:cNvSpPr/>
          <p:nvPr/>
        </p:nvSpPr>
        <p:spPr>
          <a:xfrm>
            <a:off x="5768340" y="3977465"/>
            <a:ext cx="3328292" cy="93702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94;p44">
            <a:extLst>
              <a:ext uri="{FF2B5EF4-FFF2-40B4-BE49-F238E27FC236}">
                <a16:creationId xmlns:a16="http://schemas.microsoft.com/office/drawing/2014/main" id="{2C7276D9-BBB9-4247-84BA-DBE95A3A22FD}"/>
              </a:ext>
            </a:extLst>
          </p:cNvPr>
          <p:cNvSpPr txBox="1"/>
          <p:nvPr/>
        </p:nvSpPr>
        <p:spPr>
          <a:xfrm>
            <a:off x="5880733" y="3953039"/>
            <a:ext cx="2979420" cy="93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著重於保護 </a:t>
            </a:r>
            <a:r>
              <a:rPr lang="en-US" altLang="zh-TW" sz="1000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FCI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包含 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FAR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條款中規定的基本防護要求</a:t>
            </a: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評估方式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zh-TW" altLang="en-US" sz="1000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年度自我評鑑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，不須透過第三方評估機構</a:t>
            </a: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" name="Google Shape;4494;p44">
            <a:extLst>
              <a:ext uri="{FF2B5EF4-FFF2-40B4-BE49-F238E27FC236}">
                <a16:creationId xmlns:a16="http://schemas.microsoft.com/office/drawing/2014/main" id="{F9BB4F99-C12E-4E5E-85C9-2482DF4FBFA8}"/>
              </a:ext>
            </a:extLst>
          </p:cNvPr>
          <p:cNvSpPr txBox="1"/>
          <p:nvPr/>
        </p:nvSpPr>
        <p:spPr>
          <a:xfrm>
            <a:off x="5880733" y="2673140"/>
            <a:ext cx="3215898" cy="100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包含 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NIST SP 800-171 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中規定的 </a:t>
            </a:r>
            <a:r>
              <a:rPr lang="en-US" altLang="zh-TW" sz="1000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CUI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安全需求</a:t>
            </a: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評估方式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zh-TW" altLang="en-US" sz="9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涉及處理</a:t>
            </a:r>
            <a:r>
              <a:rPr lang="en-US" altLang="zh-TW" sz="9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CUI</a:t>
            </a:r>
            <a:r>
              <a:rPr lang="zh-TW" altLang="en-US" sz="9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資訊部分，每三年需進行一次</a:t>
            </a:r>
            <a:r>
              <a:rPr lang="zh-TW" altLang="en-US" sz="900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第三方機構</a:t>
            </a:r>
            <a:r>
              <a:rPr lang="en-US" altLang="zh-TW" sz="9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(C3PAO)</a:t>
            </a:r>
            <a:r>
              <a:rPr lang="zh-TW" altLang="en-US" sz="9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評估</a:t>
            </a:r>
            <a:endParaRPr lang="en-US" altLang="zh-TW" sz="9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zh-TW" altLang="en-US" sz="9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不涉及處理國防安全之</a:t>
            </a:r>
            <a:r>
              <a:rPr lang="en-US" altLang="zh-TW" sz="9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CUI</a:t>
            </a:r>
            <a:r>
              <a:rPr lang="zh-TW" altLang="en-US" sz="9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資訊部分，採用</a:t>
            </a:r>
            <a:r>
              <a:rPr lang="zh-TW" altLang="en-US" sz="900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年度自我評鑑</a:t>
            </a:r>
            <a:endParaRPr lang="en-US" altLang="zh-TW" sz="900" b="1" dirty="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altLang="zh-TW" sz="9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" name="Google Shape;4494;p44">
            <a:extLst>
              <a:ext uri="{FF2B5EF4-FFF2-40B4-BE49-F238E27FC236}">
                <a16:creationId xmlns:a16="http://schemas.microsoft.com/office/drawing/2014/main" id="{1A1031CC-8850-4E81-9473-2761E8634C4C}"/>
              </a:ext>
            </a:extLst>
          </p:cNvPr>
          <p:cNvSpPr txBox="1"/>
          <p:nvPr/>
        </p:nvSpPr>
        <p:spPr>
          <a:xfrm>
            <a:off x="5880733" y="1067967"/>
            <a:ext cx="3215898" cy="100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將包含 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NIST SP 800-172 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中規定的安全需求的一個子集</a:t>
            </a: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適用對象為對於 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CUI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資訊的防護需要有</a:t>
            </a:r>
            <a:r>
              <a:rPr lang="zh-TW" altLang="en-US" sz="1000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最高優先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等級者</a:t>
            </a: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0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評估方式</a:t>
            </a:r>
            <a:r>
              <a:rPr lang="en-US" altLang="zh-TW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由</a:t>
            </a:r>
            <a:r>
              <a:rPr lang="zh-TW" altLang="en-US" sz="1000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政府官員</a:t>
            </a:r>
            <a:r>
              <a:rPr lang="zh-TW" altLang="en-US"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評估，評估準則正在制定中</a:t>
            </a:r>
            <a:endParaRPr lang="en-US" altLang="zh-TW" sz="9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85;p16">
            <a:extLst>
              <a:ext uri="{FF2B5EF4-FFF2-40B4-BE49-F238E27FC236}">
                <a16:creationId xmlns:a16="http://schemas.microsoft.com/office/drawing/2014/main" id="{058A5BAF-F663-45B7-930E-5E131418DE86}"/>
              </a:ext>
            </a:extLst>
          </p:cNvPr>
          <p:cNvSpPr/>
          <p:nvPr/>
        </p:nvSpPr>
        <p:spPr>
          <a:xfrm>
            <a:off x="4802662" y="2916620"/>
            <a:ext cx="941168" cy="578669"/>
          </a:xfrm>
          <a:custGeom>
            <a:avLst/>
            <a:gdLst/>
            <a:ahLst/>
            <a:cxnLst/>
            <a:rect l="l" t="t" r="r" b="b"/>
            <a:pathLst>
              <a:path w="36017" h="30302" fill="none" extrusionOk="0">
                <a:moveTo>
                  <a:pt x="36017" y="0"/>
                </a:moveTo>
                <a:lnTo>
                  <a:pt x="28623" y="0"/>
                </a:lnTo>
                <a:cubicBezTo>
                  <a:pt x="25170" y="0"/>
                  <a:pt x="22372" y="2798"/>
                  <a:pt x="22372" y="6251"/>
                </a:cubicBezTo>
                <a:lnTo>
                  <a:pt x="22372" y="24051"/>
                </a:lnTo>
                <a:cubicBezTo>
                  <a:pt x="22372" y="27504"/>
                  <a:pt x="19574" y="30302"/>
                  <a:pt x="16121" y="30302"/>
                </a:cubicBezTo>
                <a:lnTo>
                  <a:pt x="0" y="30302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00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CMMC</a:t>
            </a:r>
            <a:r>
              <a:rPr lang="zh-TW" altLang="en-US" dirty="0"/>
              <a:t> </a:t>
            </a:r>
            <a:r>
              <a:rPr lang="en-US" altLang="zh-TW" dirty="0"/>
              <a:t>2.0</a:t>
            </a:r>
            <a:r>
              <a:rPr lang="zh-TW" altLang="en-US" dirty="0"/>
              <a:t> 改版差異 </a:t>
            </a:r>
            <a:endParaRPr dirty="0"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677424" y="2139068"/>
            <a:ext cx="7712362" cy="552169"/>
            <a:chOff x="4590599" y="2292581"/>
            <a:chExt cx="7712362" cy="552169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4" y="2298150"/>
              <a:ext cx="7427087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原先 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CMMC 1.0 Model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的認證等級由 第一級 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~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第五級 </a:t>
              </a:r>
              <a:r>
                <a:rPr lang="zh-TW" altLang="en-US" sz="1200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精簡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為 第一級 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~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第三級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599" y="2292581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677425" y="2960676"/>
            <a:ext cx="7712361" cy="548787"/>
            <a:chOff x="4590600" y="3114189"/>
            <a:chExt cx="7712361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7427086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將 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CMMC 2.0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實踐作法對應至廣泛接受的 </a:t>
              </a:r>
              <a:r>
                <a:rPr lang="en-US" altLang="zh-TW" sz="1200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NIST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網路安全框架，並移除所有 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CMMC 1.0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特有的實踐作法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677425" y="3776604"/>
            <a:ext cx="7712359" cy="549908"/>
            <a:chOff x="4590600" y="3930117"/>
            <a:chExt cx="7712359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4" y="3933425"/>
              <a:ext cx="7427085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CMMC 1.0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要求所有承包商進行第三方評估，而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CMMC 2.0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則</a:t>
              </a:r>
              <a:r>
                <a:rPr lang="zh-TW" alt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放寬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了</a:t>
              </a:r>
              <a:r>
                <a:rPr lang="en-US" altLang="zh-TW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Level 1 </a:t>
              </a:r>
              <a:r>
                <a:rPr lang="zh-TW" alt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級別，可進行</a:t>
              </a:r>
              <a:r>
                <a:rPr lang="zh-TW" alt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自評估</a:t>
              </a:r>
              <a:endParaRPr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/>
          <p:cNvSpPr/>
          <p:nvPr/>
        </p:nvSpPr>
        <p:spPr>
          <a:xfrm>
            <a:off x="3397296" y="1135774"/>
            <a:ext cx="5166204" cy="87767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2021</a:t>
            </a:r>
            <a:r>
              <a:rPr lang="zh-TW" alt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年美國國防部宣布將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CMMC 1.0 </a:t>
            </a:r>
            <a:r>
              <a:rPr lang="zh-TW" alt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修訂為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2.0</a:t>
            </a:r>
            <a:r>
              <a:rPr lang="en-US" altLang="zh-TW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zh-TW" alt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版，</a:t>
            </a:r>
            <a:endParaRPr lang="en-US" altLang="zh-TW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目的為簡化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CMMC</a:t>
            </a:r>
            <a:r>
              <a:rPr lang="zh-TW" alt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標準，減少合作承包商遵守標準的障礙，</a:t>
            </a:r>
            <a:endParaRPr lang="en-US" altLang="zh-TW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提高整體合作夥伴執行的便利性。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1594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46;p20">
            <a:extLst>
              <a:ext uri="{FF2B5EF4-FFF2-40B4-BE49-F238E27FC236}">
                <a16:creationId xmlns:a16="http://schemas.microsoft.com/office/drawing/2014/main" id="{8D2C1C0C-3F11-4035-A0D4-0BE800884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570894"/>
              </p:ext>
            </p:extLst>
          </p:nvPr>
        </p:nvGraphicFramePr>
        <p:xfrm>
          <a:off x="510540" y="1200252"/>
          <a:ext cx="7650480" cy="3418032"/>
        </p:xfrm>
        <a:graphic>
          <a:graphicData uri="http://schemas.openxmlformats.org/drawingml/2006/table">
            <a:tbl>
              <a:tblPr>
                <a:noFill/>
                <a:tableStyleId>{5DF2244F-B83A-405F-8C06-67F8EC7634C7}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041">
                  <a:extLst>
                    <a:ext uri="{9D8B030D-6E8A-4147-A177-3AD203B41FA5}">
                      <a16:colId xmlns:a16="http://schemas.microsoft.com/office/drawing/2014/main" val="4009930023"/>
                    </a:ext>
                  </a:extLst>
                </a:gridCol>
              </a:tblGrid>
              <a:tr h="5567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709144" marR="94785" marT="94785" marB="9478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dirty="0">
                          <a:latin typeface="Fira Sans" panose="02020500000000000000" charset="0"/>
                        </a:rPr>
                        <a:t>CMMC</a:t>
                      </a:r>
                      <a:r>
                        <a:rPr lang="zh-TW" altLang="en-US" sz="15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sz="1500" dirty="0">
                          <a:latin typeface="Fira Sans" panose="02020500000000000000" charset="0"/>
                        </a:rPr>
                        <a:t>2.0</a:t>
                      </a:r>
                      <a:endParaRPr sz="1500" dirty="0">
                        <a:latin typeface="Fira Sans" panose="02020500000000000000" charset="0"/>
                      </a:endParaRPr>
                    </a:p>
                  </a:txBody>
                  <a:tcPr marL="189598" marR="284383" marT="94785" marB="9478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altLang="en-US" sz="1400" dirty="0">
                          <a:latin typeface="Fira Sans" panose="02020500000000000000" charset="0"/>
                        </a:rPr>
                        <a:t>資安治理成熟度架構</a:t>
                      </a:r>
                      <a:endParaRPr sz="1400" dirty="0">
                        <a:latin typeface="Fira Sans" panose="02020500000000000000" charset="0"/>
                      </a:endParaRPr>
                    </a:p>
                  </a:txBody>
                  <a:tcPr marL="189598" marR="284383" marT="94785" marB="9478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1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成熟度等級</a:t>
                      </a:r>
                      <a:endParaRPr lang="en-US" altLang="zh-TW" sz="15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709144" marR="94785" marT="94785" marB="9478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sz="1400" dirty="0">
                          <a:latin typeface="Fira Sans" panose="02020500000000000000" charset="0"/>
                        </a:rPr>
                        <a:t>1 - Foundational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sz="1400" dirty="0">
                          <a:latin typeface="Fira Sans" panose="02020500000000000000" charset="0"/>
                        </a:rPr>
                        <a:t>2 - Advanced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sz="1400" dirty="0">
                          <a:latin typeface="Fira Sans" panose="02020500000000000000" charset="0"/>
                        </a:rPr>
                        <a:t>3 - Expert</a:t>
                      </a:r>
                      <a:endParaRPr sz="1400" dirty="0">
                        <a:latin typeface="Fira Sans" panose="02020500000000000000" charset="0"/>
                      </a:endParaRPr>
                    </a:p>
                  </a:txBody>
                  <a:tcPr marL="189598" marR="284383" marT="94785" marB="9478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altLang="zh-TW" sz="1400" dirty="0">
                          <a:latin typeface="Fira Sans" panose="02020500000000000000" charset="0"/>
                        </a:rPr>
                        <a:t>0 - 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未成熟型</a:t>
                      </a:r>
                      <a:endParaRPr lang="en-US" altLang="zh-TW" sz="1400" dirty="0">
                        <a:latin typeface="Fira Sans" panose="02020500000000000000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altLang="zh-TW" sz="1400" dirty="0">
                          <a:latin typeface="Fira Sans" panose="02020500000000000000" charset="0"/>
                        </a:rPr>
                        <a:t>1 - 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基礎型</a:t>
                      </a:r>
                      <a:endParaRPr lang="en-US" altLang="zh-TW" sz="1400" dirty="0">
                        <a:latin typeface="Fira Sans" panose="02020500000000000000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altLang="zh-TW" sz="1400" dirty="0">
                          <a:latin typeface="Fira Sans" panose="02020500000000000000" charset="0"/>
                        </a:rPr>
                        <a:t>2 - 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管理型</a:t>
                      </a:r>
                      <a:endParaRPr lang="en-US" altLang="zh-TW" sz="1400" dirty="0">
                        <a:latin typeface="Fira Sans" panose="02020500000000000000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altLang="zh-TW" sz="1400" dirty="0">
                          <a:latin typeface="Fira Sans" panose="02020500000000000000" charset="0"/>
                        </a:rPr>
                        <a:t>3 - 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制度化型</a:t>
                      </a:r>
                      <a:endParaRPr lang="en-US" altLang="zh-TW" sz="1400" dirty="0">
                        <a:latin typeface="Fira Sans" panose="02020500000000000000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altLang="zh-TW" sz="1400" dirty="0">
                          <a:latin typeface="Fira Sans" panose="02020500000000000000" charset="0"/>
                        </a:rPr>
                        <a:t>4 - 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可預測型</a:t>
                      </a:r>
                      <a:endParaRPr lang="en-US" altLang="zh-TW" sz="1400" dirty="0">
                        <a:latin typeface="Fira Sans" panose="02020500000000000000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sz="1400" dirty="0">
                          <a:latin typeface="Fira Sans" panose="02020500000000000000" charset="0"/>
                        </a:rPr>
                        <a:t>Level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altLang="zh-TW" sz="1400" dirty="0">
                          <a:latin typeface="Fira Sans" panose="02020500000000000000" charset="0"/>
                        </a:rPr>
                        <a:t>5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</a:t>
                      </a:r>
                      <a:r>
                        <a:rPr lang="en-US" altLang="zh-TW" sz="1400" dirty="0">
                          <a:latin typeface="Fira Sans" panose="02020500000000000000" charset="0"/>
                        </a:rPr>
                        <a:t>-</a:t>
                      </a:r>
                      <a:r>
                        <a:rPr lang="zh-TW" altLang="en-US" sz="1400" dirty="0">
                          <a:latin typeface="Fira Sans" panose="02020500000000000000" charset="0"/>
                        </a:rPr>
                        <a:t> 創新型</a:t>
                      </a:r>
                      <a:endParaRPr lang="en-US" altLang="zh-TW" sz="1400" dirty="0">
                        <a:latin typeface="Fira Sans" panose="02020500000000000000" charset="0"/>
                      </a:endParaRPr>
                    </a:p>
                  </a:txBody>
                  <a:tcPr marL="189598" marR="284383" marT="94785" marB="9478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0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模型組成</a:t>
                      </a:r>
                      <a:endParaRPr sz="15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709144" marR="94785" marT="94785" marB="9478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058BE"/>
                          </a:solidFill>
                          <a:effectLst/>
                          <a:uLnTx/>
                          <a:uFillTx/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14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 大控制領域</a:t>
                      </a:r>
                      <a:endParaRPr kumimoji="0" lang="en-US" altLang="zh-TW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ira Sans" panose="02020500000000000000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9598" marR="284383" marT="94785" marB="9478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058BE"/>
                          </a:solidFill>
                          <a:effectLst/>
                          <a:uLnTx/>
                          <a:uFillTx/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 大面向，</a:t>
                      </a: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058BE"/>
                          </a:solidFill>
                          <a:effectLst/>
                          <a:uLnTx/>
                          <a:uFillTx/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11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 個流程構面</a:t>
                      </a:r>
                      <a:endParaRPr kumimoji="0" lang="en-US" altLang="zh-TW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ira Sans" panose="02020500000000000000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9598" marR="284383" marT="94785" marB="9478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0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控制項目</a:t>
                      </a:r>
                    </a:p>
                  </a:txBody>
                  <a:tcPr marL="709144" marR="94785" marT="94785" marB="9478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chemeClr val="accent6"/>
                          </a:solidFill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110+</a:t>
                      </a:r>
                      <a:r>
                        <a:rPr lang="zh-TW" altLang="en-US" sz="1200" dirty="0">
                          <a:solidFill>
                            <a:srgbClr val="000000"/>
                          </a:solidFill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 個控制項目</a:t>
                      </a:r>
                      <a:endParaRPr sz="1200" dirty="0">
                        <a:latin typeface="Fira Sans" panose="02020500000000000000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9598" marR="284383" marT="94785" marB="9478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chemeClr val="accent6"/>
                          </a:solidFill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41</a:t>
                      </a:r>
                      <a:r>
                        <a:rPr lang="zh-TW" altLang="en-US" sz="1200" dirty="0">
                          <a:latin typeface="Fira Sans" panose="02020500000000000000" charset="0"/>
                          <a:ea typeface="Fira Sans"/>
                          <a:cs typeface="Fira Sans"/>
                          <a:sym typeface="Fira Sans"/>
                        </a:rPr>
                        <a:t> 個檢核項目</a:t>
                      </a:r>
                      <a:endParaRPr sz="1200" dirty="0">
                        <a:latin typeface="Fira Sans" panose="02020500000000000000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9598" marR="284383" marT="94785" marB="9478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Google Shape;69;p16">
            <a:extLst>
              <a:ext uri="{FF2B5EF4-FFF2-40B4-BE49-F238E27FC236}">
                <a16:creationId xmlns:a16="http://schemas.microsoft.com/office/drawing/2014/main" id="{8897708E-2356-4F40-8D10-50B4DE4745FA}"/>
              </a:ext>
            </a:extLst>
          </p:cNvPr>
          <p:cNvSpPr txBox="1">
            <a:spLocks/>
          </p:cNvSpPr>
          <p:nvPr/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TW" sz="2800" dirty="0"/>
              <a:t>CMMC</a:t>
            </a:r>
            <a:r>
              <a:rPr lang="zh-TW" altLang="en-US" sz="2800" dirty="0"/>
              <a:t> </a:t>
            </a:r>
            <a:r>
              <a:rPr lang="en-US" altLang="zh-TW" sz="2800" dirty="0"/>
              <a:t>2.0 </a:t>
            </a:r>
            <a:r>
              <a:rPr lang="zh-TW" altLang="en-US" sz="2800" dirty="0"/>
              <a:t>與 我國資安治理成熟度比較</a:t>
            </a:r>
          </a:p>
        </p:txBody>
      </p:sp>
    </p:spTree>
    <p:extLst>
      <p:ext uri="{BB962C8B-B14F-4D97-AF65-F5344CB8AC3E}">
        <p14:creationId xmlns:p14="http://schemas.microsoft.com/office/powerpoint/2010/main" val="21133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6;p37">
            <a:extLst>
              <a:ext uri="{FF2B5EF4-FFF2-40B4-BE49-F238E27FC236}">
                <a16:creationId xmlns:a16="http://schemas.microsoft.com/office/drawing/2014/main" id="{DD56E323-41AA-4960-9EFB-475B8EB79370}"/>
              </a:ext>
            </a:extLst>
          </p:cNvPr>
          <p:cNvSpPr txBox="1">
            <a:spLocks/>
          </p:cNvSpPr>
          <p:nvPr/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"/>
              <a:buNone/>
              <a:defRPr sz="4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zh-TW" altLang="en-US" sz="2800" dirty="0"/>
              <a:t>參考資料</a:t>
            </a:r>
          </a:p>
        </p:txBody>
      </p:sp>
      <p:sp>
        <p:nvSpPr>
          <p:cNvPr id="5" name="Google Shape;2979;p34">
            <a:extLst>
              <a:ext uri="{FF2B5EF4-FFF2-40B4-BE49-F238E27FC236}">
                <a16:creationId xmlns:a16="http://schemas.microsoft.com/office/drawing/2014/main" id="{02619616-703E-4B8C-943B-07661155258A}"/>
              </a:ext>
            </a:extLst>
          </p:cNvPr>
          <p:cNvSpPr txBox="1"/>
          <p:nvPr/>
        </p:nvSpPr>
        <p:spPr>
          <a:xfrm>
            <a:off x="605624" y="934424"/>
            <a:ext cx="7864256" cy="230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28600" lvl="0" indent="-228600">
              <a:buAutoNum type="arabicPeriod"/>
            </a:pPr>
            <a:r>
              <a:rPr lang="en-US" altLang="zh-TW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2"/>
              </a:rPr>
              <a:t>https://dodcio.defense.gov/CMMC/Documentation/</a:t>
            </a:r>
            <a:endParaRPr lang="en-US" altLang="zh-TW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>
              <a:buAutoNum type="arabicPeriod"/>
            </a:pPr>
            <a:r>
              <a:rPr lang="en-US" altLang="zh-TW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https://www.r3-it.com/blog/cmmc-1-0-cmmc-2-0-whats-changed</a:t>
            </a:r>
            <a:endParaRPr lang="en-US" altLang="zh-TW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>
              <a:buAutoNum type="arabicPeriod"/>
            </a:pPr>
            <a:r>
              <a:rPr lang="en-US" altLang="zh-TW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https://www.thecoresolution.com/understanding-the-difference-between-fci-and-cui</a:t>
            </a:r>
            <a:endParaRPr lang="en-US" altLang="zh-TW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>
              <a:buAutoNum type="arabicPeriod"/>
            </a:pPr>
            <a:r>
              <a:rPr lang="en-US" altLang="zh-TW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5"/>
              </a:rPr>
              <a:t>https://ingsafe.tw/cmmc</a:t>
            </a:r>
            <a:endParaRPr lang="en-US" altLang="zh-TW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>
              <a:buAutoNum type="arabicPeriod"/>
            </a:pPr>
            <a:r>
              <a:rPr lang="en-US" altLang="zh-TW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6"/>
              </a:rPr>
              <a:t>https://www.ithome.com.tw/news/154532</a:t>
            </a:r>
            <a:endParaRPr lang="en-US" altLang="zh-TW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>
              <a:buAutoNum type="arabicPeriod"/>
            </a:pPr>
            <a:r>
              <a:rPr lang="en-US" altLang="zh-TW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7"/>
              </a:rPr>
              <a:t>https://cybersecurenews.com.tw/policy-007/</a:t>
            </a:r>
            <a:endParaRPr lang="en-US" altLang="zh-TW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>
              <a:buAutoNum type="arabicPeriod"/>
            </a:pPr>
            <a:r>
              <a:rPr lang="en-US" altLang="zh-TW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8"/>
              </a:rPr>
              <a:t>https://cyber.ithome.com.tw/2023/session-page/2102</a:t>
            </a:r>
            <a:endParaRPr lang="en-US" altLang="zh-TW"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97361006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635</Words>
  <Application>Microsoft Office PowerPoint</Application>
  <PresentationFormat>如螢幕大小 (16:9)</PresentationFormat>
  <Paragraphs>74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Fira Sans Black</vt:lpstr>
      <vt:lpstr>Fira Sans</vt:lpstr>
      <vt:lpstr>Cybersecurity Infographics by Slidesgo</vt:lpstr>
      <vt:lpstr>CMMC 2.0 標準 彙整與了解</vt:lpstr>
      <vt:lpstr>為什麼需要 CMMC</vt:lpstr>
      <vt:lpstr>CMMC 認證的主要目的</vt:lpstr>
      <vt:lpstr>PowerPoint 簡報</vt:lpstr>
      <vt:lpstr>CMMC 2.0 改版差異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CMMC 2.0</dc:title>
  <dc:creator>9527</dc:creator>
  <cp:lastModifiedBy>王佑任</cp:lastModifiedBy>
  <cp:revision>46</cp:revision>
  <dcterms:modified xsi:type="dcterms:W3CDTF">2023-10-27T11:44:42Z</dcterms:modified>
</cp:coreProperties>
</file>