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59"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85857E-94C9-4471-AD2A-F65748C270D7}"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6C3B2A5-CFE6-4128-9BFC-76AACBD4E4BD}" type="slidenum">
              <a:rPr lang="en-US" smtClean="0"/>
              <a:t>‹#›</a:t>
            </a:fld>
            <a:endParaRPr lang="en-US"/>
          </a:p>
        </p:txBody>
      </p:sp>
    </p:spTree>
    <p:extLst>
      <p:ext uri="{BB962C8B-B14F-4D97-AF65-F5344CB8AC3E}">
        <p14:creationId xmlns:p14="http://schemas.microsoft.com/office/powerpoint/2010/main" val="2468011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5857E-94C9-4471-AD2A-F65748C270D7}"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3B2A5-CFE6-4128-9BFC-76AACBD4E4BD}" type="slidenum">
              <a:rPr lang="en-US" smtClean="0"/>
              <a:t>‹#›</a:t>
            </a:fld>
            <a:endParaRPr lang="en-US"/>
          </a:p>
        </p:txBody>
      </p:sp>
    </p:spTree>
    <p:extLst>
      <p:ext uri="{BB962C8B-B14F-4D97-AF65-F5344CB8AC3E}">
        <p14:creationId xmlns:p14="http://schemas.microsoft.com/office/powerpoint/2010/main" val="765714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5857E-94C9-4471-AD2A-F65748C270D7}"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3B2A5-CFE6-4128-9BFC-76AACBD4E4BD}" type="slidenum">
              <a:rPr lang="en-US" smtClean="0"/>
              <a:t>‹#›</a:t>
            </a:fld>
            <a:endParaRPr lang="en-US"/>
          </a:p>
        </p:txBody>
      </p:sp>
    </p:spTree>
    <p:extLst>
      <p:ext uri="{BB962C8B-B14F-4D97-AF65-F5344CB8AC3E}">
        <p14:creationId xmlns:p14="http://schemas.microsoft.com/office/powerpoint/2010/main" val="172846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5857E-94C9-4471-AD2A-F65748C270D7}"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3B2A5-CFE6-4128-9BFC-76AACBD4E4BD}" type="slidenum">
              <a:rPr lang="en-US" smtClean="0"/>
              <a:t>‹#›</a:t>
            </a:fld>
            <a:endParaRPr lang="en-US"/>
          </a:p>
        </p:txBody>
      </p:sp>
    </p:spTree>
    <p:extLst>
      <p:ext uri="{BB962C8B-B14F-4D97-AF65-F5344CB8AC3E}">
        <p14:creationId xmlns:p14="http://schemas.microsoft.com/office/powerpoint/2010/main" val="3331653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D85857E-94C9-4471-AD2A-F65748C270D7}" type="datetimeFigureOut">
              <a:rPr lang="en-US" smtClean="0"/>
              <a:t>11/6/2022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6C3B2A5-CFE6-4128-9BFC-76AACBD4E4BD}" type="slidenum">
              <a:rPr lang="en-US" smtClean="0"/>
              <a:t>‹#›</a:t>
            </a:fld>
            <a:endParaRPr lang="en-US"/>
          </a:p>
        </p:txBody>
      </p:sp>
    </p:spTree>
    <p:extLst>
      <p:ext uri="{BB962C8B-B14F-4D97-AF65-F5344CB8AC3E}">
        <p14:creationId xmlns:p14="http://schemas.microsoft.com/office/powerpoint/2010/main" val="3081370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85857E-94C9-4471-AD2A-F65748C270D7}"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C3B2A5-CFE6-4128-9BFC-76AACBD4E4BD}" type="slidenum">
              <a:rPr lang="en-US" smtClean="0"/>
              <a:t>‹#›</a:t>
            </a:fld>
            <a:endParaRPr lang="en-US"/>
          </a:p>
        </p:txBody>
      </p:sp>
    </p:spTree>
    <p:extLst>
      <p:ext uri="{BB962C8B-B14F-4D97-AF65-F5344CB8AC3E}">
        <p14:creationId xmlns:p14="http://schemas.microsoft.com/office/powerpoint/2010/main" val="2202901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85857E-94C9-4471-AD2A-F65748C270D7}" type="datetimeFigureOut">
              <a:rPr lang="en-US" smtClean="0"/>
              <a:t>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C3B2A5-CFE6-4128-9BFC-76AACBD4E4BD}" type="slidenum">
              <a:rPr lang="en-US" smtClean="0"/>
              <a:t>‹#›</a:t>
            </a:fld>
            <a:endParaRPr lang="en-US"/>
          </a:p>
        </p:txBody>
      </p:sp>
    </p:spTree>
    <p:extLst>
      <p:ext uri="{BB962C8B-B14F-4D97-AF65-F5344CB8AC3E}">
        <p14:creationId xmlns:p14="http://schemas.microsoft.com/office/powerpoint/2010/main" val="62881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85857E-94C9-4471-AD2A-F65748C270D7}" type="datetimeFigureOut">
              <a:rPr lang="en-US" smtClean="0"/>
              <a:t>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C3B2A5-CFE6-4128-9BFC-76AACBD4E4BD}" type="slidenum">
              <a:rPr lang="en-US" smtClean="0"/>
              <a:t>‹#›</a:t>
            </a:fld>
            <a:endParaRPr lang="en-US"/>
          </a:p>
        </p:txBody>
      </p:sp>
    </p:spTree>
    <p:extLst>
      <p:ext uri="{BB962C8B-B14F-4D97-AF65-F5344CB8AC3E}">
        <p14:creationId xmlns:p14="http://schemas.microsoft.com/office/powerpoint/2010/main" val="362946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85857E-94C9-4471-AD2A-F65748C270D7}" type="datetimeFigureOut">
              <a:rPr lang="en-US" smtClean="0"/>
              <a:t>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C3B2A5-CFE6-4128-9BFC-76AACBD4E4BD}" type="slidenum">
              <a:rPr lang="en-US" smtClean="0"/>
              <a:t>‹#›</a:t>
            </a:fld>
            <a:endParaRPr lang="en-US"/>
          </a:p>
        </p:txBody>
      </p:sp>
    </p:spTree>
    <p:extLst>
      <p:ext uri="{BB962C8B-B14F-4D97-AF65-F5344CB8AC3E}">
        <p14:creationId xmlns:p14="http://schemas.microsoft.com/office/powerpoint/2010/main" val="249466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85857E-94C9-4471-AD2A-F65748C270D7}"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6C3B2A5-CFE6-4128-9BFC-76AACBD4E4BD}" type="slidenum">
              <a:rPr lang="en-US" smtClean="0"/>
              <a:t>‹#›</a:t>
            </a:fld>
            <a:endParaRPr lang="en-US"/>
          </a:p>
        </p:txBody>
      </p:sp>
    </p:spTree>
    <p:extLst>
      <p:ext uri="{BB962C8B-B14F-4D97-AF65-F5344CB8AC3E}">
        <p14:creationId xmlns:p14="http://schemas.microsoft.com/office/powerpoint/2010/main" val="2093618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85857E-94C9-4471-AD2A-F65748C270D7}" type="datetimeFigureOut">
              <a:rPr lang="en-US" smtClean="0"/>
              <a:t>11/6/2022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6C3B2A5-CFE6-4128-9BFC-76AACBD4E4BD}" type="slidenum">
              <a:rPr lang="en-US" smtClean="0"/>
              <a:t>‹#›</a:t>
            </a:fld>
            <a:endParaRPr lang="en-US"/>
          </a:p>
        </p:txBody>
      </p:sp>
    </p:spTree>
    <p:extLst>
      <p:ext uri="{BB962C8B-B14F-4D97-AF65-F5344CB8AC3E}">
        <p14:creationId xmlns:p14="http://schemas.microsoft.com/office/powerpoint/2010/main" val="1943734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D85857E-94C9-4471-AD2A-F65748C270D7}" type="datetimeFigureOut">
              <a:rPr lang="en-US" smtClean="0"/>
              <a:t>11/6/2022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6C3B2A5-CFE6-4128-9BFC-76AACBD4E4BD}" type="slidenum">
              <a:rPr lang="en-US" smtClean="0"/>
              <a:t>‹#›</a:t>
            </a:fld>
            <a:endParaRPr lang="en-US"/>
          </a:p>
        </p:txBody>
      </p:sp>
    </p:spTree>
    <p:extLst>
      <p:ext uri="{BB962C8B-B14F-4D97-AF65-F5344CB8AC3E}">
        <p14:creationId xmlns:p14="http://schemas.microsoft.com/office/powerpoint/2010/main" val="15159247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vincentarelbundock.github.io/Rdatasets/doc/AER/SmokeBan.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DBDCA-F9F3-50FA-784C-88BC35959007}"/>
              </a:ext>
            </a:extLst>
          </p:cNvPr>
          <p:cNvSpPr>
            <a:spLocks noGrp="1"/>
          </p:cNvSpPr>
          <p:nvPr>
            <p:ph type="ctrTitle"/>
          </p:nvPr>
        </p:nvSpPr>
        <p:spPr/>
        <p:txBody>
          <a:bodyPr/>
          <a:lstStyle/>
          <a:p>
            <a:r>
              <a:rPr lang="en-US" sz="8800" dirty="0"/>
              <a:t>COMP4448 Final Project</a:t>
            </a:r>
          </a:p>
        </p:txBody>
      </p:sp>
      <p:sp>
        <p:nvSpPr>
          <p:cNvPr id="3" name="Subtitle 2">
            <a:extLst>
              <a:ext uri="{FF2B5EF4-FFF2-40B4-BE49-F238E27FC236}">
                <a16:creationId xmlns:a16="http://schemas.microsoft.com/office/drawing/2014/main" id="{03CE8EE6-03FB-93A2-8E4F-E144B1E94C56}"/>
              </a:ext>
            </a:extLst>
          </p:cNvPr>
          <p:cNvSpPr>
            <a:spLocks noGrp="1"/>
          </p:cNvSpPr>
          <p:nvPr>
            <p:ph type="subTitle" idx="1"/>
          </p:nvPr>
        </p:nvSpPr>
        <p:spPr/>
        <p:txBody>
          <a:bodyPr>
            <a:normAutofit/>
          </a:bodyPr>
          <a:lstStyle/>
          <a:p>
            <a:r>
              <a:rPr lang="en-US" sz="2400" dirty="0"/>
              <a:t>Megan Hoeksema</a:t>
            </a:r>
          </a:p>
          <a:p>
            <a:r>
              <a:rPr lang="en-US" sz="2400" dirty="0"/>
              <a:t>Nov 14, 2022</a:t>
            </a:r>
          </a:p>
        </p:txBody>
      </p:sp>
    </p:spTree>
    <p:extLst>
      <p:ext uri="{BB962C8B-B14F-4D97-AF65-F5344CB8AC3E}">
        <p14:creationId xmlns:p14="http://schemas.microsoft.com/office/powerpoint/2010/main" val="1021690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E28A3-B2AA-524D-E8D5-B2CF3F361C7F}"/>
              </a:ext>
            </a:extLst>
          </p:cNvPr>
          <p:cNvSpPr>
            <a:spLocks noGrp="1"/>
          </p:cNvSpPr>
          <p:nvPr>
            <p:ph type="title"/>
          </p:nvPr>
        </p:nvSpPr>
        <p:spPr>
          <a:xfrm>
            <a:off x="0" y="0"/>
            <a:ext cx="10058400" cy="785091"/>
          </a:xfrm>
        </p:spPr>
        <p:txBody>
          <a:bodyPr>
            <a:normAutofit fontScale="90000"/>
          </a:bodyPr>
          <a:lstStyle/>
          <a:p>
            <a:r>
              <a:rPr lang="en-US" dirty="0"/>
              <a:t>Model tuning</a:t>
            </a:r>
          </a:p>
        </p:txBody>
      </p:sp>
      <p:sp>
        <p:nvSpPr>
          <p:cNvPr id="3" name="Content Placeholder 2">
            <a:extLst>
              <a:ext uri="{FF2B5EF4-FFF2-40B4-BE49-F238E27FC236}">
                <a16:creationId xmlns:a16="http://schemas.microsoft.com/office/drawing/2014/main" id="{981C4E04-04F6-9DC0-D118-B37949FF102E}"/>
              </a:ext>
            </a:extLst>
          </p:cNvPr>
          <p:cNvSpPr>
            <a:spLocks noGrp="1"/>
          </p:cNvSpPr>
          <p:nvPr>
            <p:ph idx="1"/>
          </p:nvPr>
        </p:nvSpPr>
        <p:spPr>
          <a:xfrm>
            <a:off x="217054" y="807813"/>
            <a:ext cx="11827164" cy="5962442"/>
          </a:xfrm>
        </p:spPr>
        <p:txBody>
          <a:bodyPr>
            <a:normAutofit lnSpcReduction="10000"/>
          </a:bodyPr>
          <a:lstStyle/>
          <a:p>
            <a:r>
              <a:rPr lang="en-US" dirty="0"/>
              <a:t>Decision Trees:</a:t>
            </a:r>
          </a:p>
          <a:p>
            <a:pPr lvl="1"/>
            <a:r>
              <a:rPr lang="en-US" dirty="0"/>
              <a:t>Tuned </a:t>
            </a:r>
            <a:r>
              <a:rPr lang="en-US" dirty="0" err="1"/>
              <a:t>max_depth</a:t>
            </a:r>
            <a:r>
              <a:rPr lang="en-US" dirty="0"/>
              <a:t> and </a:t>
            </a:r>
            <a:r>
              <a:rPr lang="en-US" dirty="0" err="1"/>
              <a:t>max_features</a:t>
            </a:r>
            <a:r>
              <a:rPr lang="en-US" dirty="0"/>
              <a:t>, criterion</a:t>
            </a:r>
          </a:p>
          <a:p>
            <a:pPr lvl="1"/>
            <a:r>
              <a:rPr lang="en-US" dirty="0"/>
              <a:t>Best Estimator: </a:t>
            </a:r>
            <a:r>
              <a:rPr lang="en-US" dirty="0" err="1"/>
              <a:t>max_depth</a:t>
            </a:r>
            <a:r>
              <a:rPr lang="en-US" dirty="0"/>
              <a:t> = 4, </a:t>
            </a:r>
            <a:r>
              <a:rPr lang="en-US" dirty="0" err="1"/>
              <a:t>max_features</a:t>
            </a:r>
            <a:r>
              <a:rPr lang="en-US" dirty="0"/>
              <a:t> = 0.8, criterion = entropy</a:t>
            </a:r>
          </a:p>
          <a:p>
            <a:pPr lvl="1"/>
            <a:r>
              <a:rPr lang="en-US" dirty="0"/>
              <a:t>Improved the accuracy of test from 0.705 to 0.76</a:t>
            </a:r>
          </a:p>
          <a:p>
            <a:pPr lvl="1"/>
            <a:endParaRPr lang="en-US" dirty="0"/>
          </a:p>
          <a:p>
            <a:r>
              <a:rPr lang="en-US" dirty="0"/>
              <a:t>Random Forest:</a:t>
            </a:r>
          </a:p>
          <a:p>
            <a:pPr lvl="1"/>
            <a:r>
              <a:rPr lang="en-US" dirty="0"/>
              <a:t>Tuned </a:t>
            </a:r>
            <a:r>
              <a:rPr lang="en-US" dirty="0" err="1"/>
              <a:t>max_depth</a:t>
            </a:r>
            <a:r>
              <a:rPr lang="en-US" dirty="0"/>
              <a:t>, </a:t>
            </a:r>
            <a:r>
              <a:rPr lang="en-US" dirty="0" err="1"/>
              <a:t>max_features</a:t>
            </a:r>
            <a:r>
              <a:rPr lang="en-US" dirty="0"/>
              <a:t>, </a:t>
            </a:r>
            <a:r>
              <a:rPr lang="en-US" dirty="0" err="1"/>
              <a:t>n_estimators</a:t>
            </a:r>
            <a:endParaRPr lang="en-US" dirty="0"/>
          </a:p>
          <a:p>
            <a:pPr lvl="1"/>
            <a:r>
              <a:rPr lang="en-US" dirty="0"/>
              <a:t>Best Estimator: </a:t>
            </a:r>
            <a:r>
              <a:rPr lang="en-US" dirty="0" err="1"/>
              <a:t>max_depth</a:t>
            </a:r>
            <a:r>
              <a:rPr lang="en-US" dirty="0"/>
              <a:t> = 7,  </a:t>
            </a:r>
            <a:r>
              <a:rPr lang="en-US" dirty="0" err="1"/>
              <a:t>max_features</a:t>
            </a:r>
            <a:r>
              <a:rPr lang="en-US" dirty="0"/>
              <a:t> = 0.8, </a:t>
            </a:r>
            <a:r>
              <a:rPr lang="en-US" dirty="0" err="1"/>
              <a:t>n_estimators</a:t>
            </a:r>
            <a:r>
              <a:rPr lang="en-US" dirty="0"/>
              <a:t> = 30</a:t>
            </a:r>
          </a:p>
          <a:p>
            <a:pPr lvl="1"/>
            <a:r>
              <a:rPr lang="en-US" dirty="0"/>
              <a:t>Improved the accuracy of test from 0.72 to 0.77</a:t>
            </a:r>
          </a:p>
          <a:p>
            <a:pPr lvl="1"/>
            <a:endParaRPr lang="en-US" dirty="0"/>
          </a:p>
          <a:p>
            <a:r>
              <a:rPr lang="en-US" dirty="0"/>
              <a:t>KNN:</a:t>
            </a:r>
          </a:p>
          <a:p>
            <a:pPr lvl="1"/>
            <a:r>
              <a:rPr lang="en-US" dirty="0"/>
              <a:t>Only one parameter to tune, </a:t>
            </a:r>
            <a:r>
              <a:rPr lang="en-US" dirty="0" err="1"/>
              <a:t>n_neighbors</a:t>
            </a:r>
            <a:endParaRPr lang="en-US" dirty="0"/>
          </a:p>
          <a:p>
            <a:pPr lvl="1"/>
            <a:r>
              <a:rPr lang="en-US" dirty="0"/>
              <a:t>Best Estimator: </a:t>
            </a:r>
            <a:r>
              <a:rPr lang="en-US" dirty="0" err="1"/>
              <a:t>n_neighbors</a:t>
            </a:r>
            <a:r>
              <a:rPr lang="en-US" dirty="0"/>
              <a:t> = 39</a:t>
            </a:r>
          </a:p>
          <a:p>
            <a:pPr lvl="1"/>
            <a:r>
              <a:rPr lang="en-US" dirty="0"/>
              <a:t>Improved the accuracy of test from 0.724 to 0.76</a:t>
            </a:r>
          </a:p>
          <a:p>
            <a:pPr lvl="1"/>
            <a:endParaRPr lang="en-US" dirty="0"/>
          </a:p>
          <a:p>
            <a:r>
              <a:rPr lang="en-US" dirty="0"/>
              <a:t>Naïve Bayes:</a:t>
            </a:r>
          </a:p>
          <a:p>
            <a:pPr lvl="1"/>
            <a:r>
              <a:rPr lang="en-US" dirty="0"/>
              <a:t>Tuned alpha, </a:t>
            </a:r>
            <a:r>
              <a:rPr lang="en-US" dirty="0" err="1"/>
              <a:t>fit_prior</a:t>
            </a:r>
            <a:r>
              <a:rPr lang="en-US" dirty="0"/>
              <a:t>, and </a:t>
            </a:r>
            <a:r>
              <a:rPr lang="en-US" dirty="0" err="1"/>
              <a:t>min_categories</a:t>
            </a:r>
            <a:endParaRPr lang="en-US" dirty="0"/>
          </a:p>
          <a:p>
            <a:pPr lvl="1"/>
            <a:r>
              <a:rPr lang="en-US" dirty="0"/>
              <a:t>Best Estimator: alpha = 0.01, </a:t>
            </a:r>
            <a:r>
              <a:rPr lang="en-US" dirty="0" err="1"/>
              <a:t>fit_prior</a:t>
            </a:r>
            <a:r>
              <a:rPr lang="en-US" dirty="0"/>
              <a:t> = True, </a:t>
            </a:r>
            <a:r>
              <a:rPr lang="en-US" dirty="0" err="1"/>
              <a:t>min_categories</a:t>
            </a:r>
            <a:r>
              <a:rPr lang="en-US" dirty="0"/>
              <a:t> = 18</a:t>
            </a:r>
          </a:p>
          <a:p>
            <a:pPr lvl="1"/>
            <a:r>
              <a:rPr lang="en-US" dirty="0"/>
              <a:t>Tuning did not improve nor decrease the accuracy of test. It remained at 0.76</a:t>
            </a:r>
          </a:p>
        </p:txBody>
      </p:sp>
    </p:spTree>
    <p:extLst>
      <p:ext uri="{BB962C8B-B14F-4D97-AF65-F5344CB8AC3E}">
        <p14:creationId xmlns:p14="http://schemas.microsoft.com/office/powerpoint/2010/main" val="3846999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D6C8E-2CD1-6298-74C7-9D9068F06D2E}"/>
              </a:ext>
            </a:extLst>
          </p:cNvPr>
          <p:cNvSpPr>
            <a:spLocks noGrp="1"/>
          </p:cNvSpPr>
          <p:nvPr>
            <p:ph type="title"/>
          </p:nvPr>
        </p:nvSpPr>
        <p:spPr>
          <a:xfrm>
            <a:off x="0" y="0"/>
            <a:ext cx="10058400" cy="743804"/>
          </a:xfrm>
        </p:spPr>
        <p:txBody>
          <a:bodyPr>
            <a:normAutofit fontScale="90000"/>
          </a:bodyPr>
          <a:lstStyle/>
          <a:p>
            <a:r>
              <a:rPr lang="en-US" dirty="0"/>
              <a:t>Conclusion</a:t>
            </a:r>
          </a:p>
        </p:txBody>
      </p:sp>
      <p:sp>
        <p:nvSpPr>
          <p:cNvPr id="7" name="Content Placeholder 6">
            <a:extLst>
              <a:ext uri="{FF2B5EF4-FFF2-40B4-BE49-F238E27FC236}">
                <a16:creationId xmlns:a16="http://schemas.microsoft.com/office/drawing/2014/main" id="{0E7F7A92-BFED-B79A-77D9-3FAB953B5BE5}"/>
              </a:ext>
            </a:extLst>
          </p:cNvPr>
          <p:cNvSpPr>
            <a:spLocks noGrp="1"/>
          </p:cNvSpPr>
          <p:nvPr>
            <p:ph idx="1"/>
          </p:nvPr>
        </p:nvSpPr>
        <p:spPr>
          <a:xfrm>
            <a:off x="293992" y="839815"/>
            <a:ext cx="11805643" cy="5939675"/>
          </a:xfrm>
        </p:spPr>
        <p:txBody>
          <a:bodyPr>
            <a:normAutofit lnSpcReduction="10000"/>
          </a:bodyPr>
          <a:lstStyle/>
          <a:p>
            <a:r>
              <a:rPr lang="en-US" dirty="0"/>
              <a:t>Data Exploration:</a:t>
            </a:r>
          </a:p>
          <a:p>
            <a:pPr lvl="1"/>
            <a:r>
              <a:rPr lang="en-US" dirty="0"/>
              <a:t>No missing values, dataset is complete</a:t>
            </a:r>
          </a:p>
          <a:p>
            <a:pPr lvl="1"/>
            <a:r>
              <a:rPr lang="en-US" dirty="0"/>
              <a:t>Median age is 37</a:t>
            </a:r>
          </a:p>
          <a:p>
            <a:pPr lvl="1"/>
            <a:r>
              <a:rPr lang="en-US" dirty="0"/>
              <a:t>Based on the graphical representation of gender per education group and smoking status is between 35-45 for each group.</a:t>
            </a:r>
          </a:p>
          <a:p>
            <a:pPr lvl="1"/>
            <a:r>
              <a:rPr lang="en-US" dirty="0"/>
              <a:t>More women participated in this data collection than men.</a:t>
            </a:r>
          </a:p>
          <a:p>
            <a:pPr lvl="1"/>
            <a:r>
              <a:rPr lang="en-US" dirty="0"/>
              <a:t>Based on graphical representation of the number of smokers per ban category, the number of nonsmokers is much higher in workplaces that have a ban than those that do not have a ban.</a:t>
            </a:r>
          </a:p>
          <a:p>
            <a:pPr lvl="1"/>
            <a:endParaRPr lang="en-US" dirty="0"/>
          </a:p>
          <a:p>
            <a:r>
              <a:rPr lang="en-US" dirty="0"/>
              <a:t>Model Construction:</a:t>
            </a:r>
          </a:p>
          <a:p>
            <a:pPr lvl="1"/>
            <a:r>
              <a:rPr lang="en-US" dirty="0"/>
              <a:t>Based on the accuracy of the training sets, both Decision Tree and Random Forest perform equally well, with KNN and Naïve Bayes slightly less accurate.</a:t>
            </a:r>
          </a:p>
          <a:p>
            <a:pPr lvl="1"/>
            <a:r>
              <a:rPr lang="en-US" dirty="0"/>
              <a:t>When comparing the accuracy scores for the test set, Naïve Bayes outperforms all other models.</a:t>
            </a:r>
          </a:p>
          <a:p>
            <a:pPr lvl="1"/>
            <a:endParaRPr lang="en-US" dirty="0"/>
          </a:p>
          <a:p>
            <a:r>
              <a:rPr lang="en-US" dirty="0"/>
              <a:t>Model Tuning:</a:t>
            </a:r>
          </a:p>
          <a:p>
            <a:pPr lvl="1"/>
            <a:r>
              <a:rPr lang="en-US" dirty="0"/>
              <a:t>Tuned various parameters for each of the models.</a:t>
            </a:r>
          </a:p>
          <a:p>
            <a:pPr lvl="1"/>
            <a:r>
              <a:rPr lang="en-US" dirty="0"/>
              <a:t>Tuning Naïve Bayes did not increase the accuracy score.</a:t>
            </a:r>
          </a:p>
          <a:p>
            <a:pPr lvl="1"/>
            <a:r>
              <a:rPr lang="en-US" dirty="0"/>
              <a:t>After tuning the other three models, the accuracy of Decision Tree and KNN rose to 0.76.</a:t>
            </a:r>
          </a:p>
          <a:p>
            <a:pPr lvl="1"/>
            <a:r>
              <a:rPr lang="en-US" dirty="0"/>
              <a:t>Random Forest appeared to perform the best (slightly) with an accuracy score of 0.77 after tuning parameters.</a:t>
            </a:r>
          </a:p>
          <a:p>
            <a:pPr lvl="1"/>
            <a:endParaRPr lang="en-US" dirty="0"/>
          </a:p>
        </p:txBody>
      </p:sp>
    </p:spTree>
    <p:extLst>
      <p:ext uri="{BB962C8B-B14F-4D97-AF65-F5344CB8AC3E}">
        <p14:creationId xmlns:p14="http://schemas.microsoft.com/office/powerpoint/2010/main" val="1599805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BCCD-932C-CDE5-B13B-F438BAAFD749}"/>
              </a:ext>
            </a:extLst>
          </p:cNvPr>
          <p:cNvSpPr>
            <a:spLocks noGrp="1"/>
          </p:cNvSpPr>
          <p:nvPr>
            <p:ph type="title"/>
          </p:nvPr>
        </p:nvSpPr>
        <p:spPr/>
        <p:txBody>
          <a:bodyPr/>
          <a:lstStyle/>
          <a:p>
            <a:r>
              <a:rPr lang="en-US" dirty="0"/>
              <a:t>Research question and Purpose</a:t>
            </a:r>
          </a:p>
        </p:txBody>
      </p:sp>
      <p:sp>
        <p:nvSpPr>
          <p:cNvPr id="3" name="Content Placeholder 2">
            <a:extLst>
              <a:ext uri="{FF2B5EF4-FFF2-40B4-BE49-F238E27FC236}">
                <a16:creationId xmlns:a16="http://schemas.microsoft.com/office/drawing/2014/main" id="{A29F6AD4-4353-F762-10A4-8D5566928AA5}"/>
              </a:ext>
            </a:extLst>
          </p:cNvPr>
          <p:cNvSpPr>
            <a:spLocks noGrp="1"/>
          </p:cNvSpPr>
          <p:nvPr>
            <p:ph idx="1"/>
          </p:nvPr>
        </p:nvSpPr>
        <p:spPr/>
        <p:txBody>
          <a:bodyPr/>
          <a:lstStyle/>
          <a:p>
            <a:pPr marL="0" indent="0">
              <a:buNone/>
            </a:pPr>
            <a:endParaRPr lang="en-US" dirty="0"/>
          </a:p>
          <a:p>
            <a:r>
              <a:rPr lang="en-US" b="1" dirty="0"/>
              <a:t>Project Purpose:</a:t>
            </a:r>
          </a:p>
          <a:p>
            <a:pPr lvl="1"/>
            <a:r>
              <a:rPr lang="en-US" dirty="0">
                <a:solidFill>
                  <a:srgbClr val="2D3B45"/>
                </a:solidFill>
              </a:rPr>
              <a:t>To understand the performance of Decision Trees, Random Forest, KNN and Naïve Bayes in predicting whether someone is a smoker or not based on various factors.</a:t>
            </a:r>
            <a:r>
              <a:rPr lang="en-US" b="1" dirty="0"/>
              <a:t> </a:t>
            </a:r>
          </a:p>
          <a:p>
            <a:pPr lvl="1"/>
            <a:endParaRPr lang="en-US" b="1" dirty="0"/>
          </a:p>
          <a:p>
            <a:r>
              <a:rPr lang="en-US" b="1" dirty="0"/>
              <a:t>Research Question:</a:t>
            </a:r>
          </a:p>
          <a:p>
            <a:pPr lvl="1"/>
            <a:r>
              <a:rPr lang="en-US" dirty="0">
                <a:ea typeface="Calibri" panose="020F0502020204030204" pitchFamily="34" charset="0"/>
                <a:cs typeface="Times New Roman" panose="02020603050405020304" pitchFamily="18" charset="0"/>
              </a:rPr>
              <a:t>Of the following algorithms, KNN, Decision Trees, Random Forest and Naïve Bayes, which will produce a better model for predicting the smoking status of indoor workers based on race, gender, age, education and workplace smoking bans?</a:t>
            </a:r>
            <a:endParaRPr lang="en-US" dirty="0"/>
          </a:p>
          <a:p>
            <a:pPr marL="274320" lvl="1" indent="0">
              <a:buNone/>
            </a:pPr>
            <a:endParaRPr lang="en-US" b="0" i="0" dirty="0">
              <a:solidFill>
                <a:srgbClr val="2D3B45"/>
              </a:solidFill>
              <a:effectLst/>
              <a:latin typeface="Lato Extended"/>
            </a:endParaRPr>
          </a:p>
        </p:txBody>
      </p:sp>
    </p:spTree>
    <p:extLst>
      <p:ext uri="{BB962C8B-B14F-4D97-AF65-F5344CB8AC3E}">
        <p14:creationId xmlns:p14="http://schemas.microsoft.com/office/powerpoint/2010/main" val="459345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359C4-D60D-C329-AF52-92A4738044D9}"/>
              </a:ext>
            </a:extLst>
          </p:cNvPr>
          <p:cNvSpPr>
            <a:spLocks noGrp="1"/>
          </p:cNvSpPr>
          <p:nvPr>
            <p:ph type="title"/>
          </p:nvPr>
        </p:nvSpPr>
        <p:spPr>
          <a:xfrm>
            <a:off x="89640" y="0"/>
            <a:ext cx="10058400" cy="1157212"/>
          </a:xfrm>
        </p:spPr>
        <p:txBody>
          <a:bodyPr/>
          <a:lstStyle/>
          <a:p>
            <a:r>
              <a:rPr lang="en-US" dirty="0"/>
              <a:t>Dataset/Description of variables</a:t>
            </a:r>
          </a:p>
        </p:txBody>
      </p:sp>
      <p:sp>
        <p:nvSpPr>
          <p:cNvPr id="3" name="Content Placeholder 2">
            <a:extLst>
              <a:ext uri="{FF2B5EF4-FFF2-40B4-BE49-F238E27FC236}">
                <a16:creationId xmlns:a16="http://schemas.microsoft.com/office/drawing/2014/main" id="{A254ABB7-E69B-4394-7987-A5FC0351F350}"/>
              </a:ext>
            </a:extLst>
          </p:cNvPr>
          <p:cNvSpPr>
            <a:spLocks noGrp="1"/>
          </p:cNvSpPr>
          <p:nvPr>
            <p:ph idx="1"/>
          </p:nvPr>
        </p:nvSpPr>
        <p:spPr>
          <a:xfrm>
            <a:off x="222990" y="981075"/>
            <a:ext cx="10902210" cy="5641109"/>
          </a:xfrm>
        </p:spPr>
        <p:txBody>
          <a:bodyPr>
            <a:normAutofit/>
          </a:bodyPr>
          <a:lstStyle/>
          <a:p>
            <a:r>
              <a:rPr lang="en-US" sz="1600" b="1" dirty="0">
                <a:effectLst/>
                <a:ea typeface="Calibri" panose="020F0502020204030204" pitchFamily="34" charset="0"/>
                <a:cs typeface="Times New Roman" panose="02020603050405020304" pitchFamily="18" charset="0"/>
                <a:hlinkClick r:id="rId2"/>
              </a:rPr>
              <a:t>https://vincentarelbundock.github.io/Rdatasets/doc/AER/SmokeBan.html</a:t>
            </a:r>
            <a:endParaRPr lang="en-US" sz="1600" b="1" dirty="0">
              <a:effectLst/>
              <a:ea typeface="Calibri" panose="020F0502020204030204" pitchFamily="34" charset="0"/>
              <a:cs typeface="Times New Roman" panose="02020603050405020304" pitchFamily="18" charset="0"/>
            </a:endParaRPr>
          </a:p>
          <a:p>
            <a:pPr marL="0" indent="0">
              <a:buNone/>
            </a:pPr>
            <a:endParaRPr lang="en-US" sz="1800" b="1" dirty="0">
              <a:solidFill>
                <a:srgbClr val="000000"/>
              </a:solidFill>
            </a:endParaRPr>
          </a:p>
          <a:p>
            <a:r>
              <a:rPr lang="en-US" dirty="0">
                <a:solidFill>
                  <a:srgbClr val="000000"/>
                </a:solidFill>
              </a:rPr>
              <a:t>Set of 10,000 observations of 7 variables conducted on indoor workers.</a:t>
            </a:r>
          </a:p>
          <a:p>
            <a:r>
              <a:rPr lang="en-US" dirty="0">
                <a:solidFill>
                  <a:srgbClr val="000000"/>
                </a:solidFill>
              </a:rPr>
              <a:t>Collected as part of the National Health Interview Survey conducted in 1991 and 1993.</a:t>
            </a:r>
          </a:p>
          <a:p>
            <a:r>
              <a:rPr lang="en-US" dirty="0">
                <a:solidFill>
                  <a:srgbClr val="000000"/>
                </a:solidFill>
              </a:rPr>
              <a:t>Used to estimate the effect of workplace smoking bans.</a:t>
            </a:r>
          </a:p>
          <a:p>
            <a:endParaRPr lang="en-US" sz="1800" dirty="0">
              <a:solidFill>
                <a:srgbClr val="000000"/>
              </a:solidFill>
            </a:endParaRPr>
          </a:p>
          <a:p>
            <a:r>
              <a:rPr lang="en-US" dirty="0">
                <a:solidFill>
                  <a:srgbClr val="000000"/>
                </a:solidFill>
              </a:rPr>
              <a:t>The following input variables are included:</a:t>
            </a:r>
          </a:p>
          <a:p>
            <a:pPr lvl="1"/>
            <a:r>
              <a:rPr lang="en-US" sz="1600" dirty="0">
                <a:solidFill>
                  <a:srgbClr val="000000"/>
                </a:solidFill>
              </a:rPr>
              <a:t>Ban – yes, no</a:t>
            </a:r>
          </a:p>
          <a:p>
            <a:pPr lvl="1"/>
            <a:r>
              <a:rPr lang="en-US" sz="1600" dirty="0">
                <a:solidFill>
                  <a:srgbClr val="000000"/>
                </a:solidFill>
              </a:rPr>
              <a:t>Age – an integer</a:t>
            </a:r>
          </a:p>
          <a:p>
            <a:pPr lvl="1"/>
            <a:r>
              <a:rPr lang="en-US" sz="1600" dirty="0">
                <a:solidFill>
                  <a:srgbClr val="000000"/>
                </a:solidFill>
              </a:rPr>
              <a:t>Highest level of Education – HS drop out, HS, some college, college, masters </a:t>
            </a:r>
          </a:p>
          <a:p>
            <a:pPr lvl="1"/>
            <a:r>
              <a:rPr lang="en-US" sz="1600" dirty="0">
                <a:solidFill>
                  <a:srgbClr val="000000"/>
                </a:solidFill>
              </a:rPr>
              <a:t>African American – yes, no</a:t>
            </a:r>
          </a:p>
          <a:p>
            <a:pPr lvl="1"/>
            <a:r>
              <a:rPr lang="en-US" sz="1600" dirty="0">
                <a:solidFill>
                  <a:srgbClr val="000000"/>
                </a:solidFill>
              </a:rPr>
              <a:t>Hispanic – yes, no</a:t>
            </a:r>
          </a:p>
          <a:p>
            <a:pPr lvl="1"/>
            <a:r>
              <a:rPr lang="en-US" sz="1600" dirty="0">
                <a:solidFill>
                  <a:srgbClr val="000000"/>
                </a:solidFill>
              </a:rPr>
              <a:t>Gender – male, female</a:t>
            </a:r>
          </a:p>
          <a:p>
            <a:r>
              <a:rPr lang="en-US" sz="1800" dirty="0">
                <a:solidFill>
                  <a:srgbClr val="000000"/>
                </a:solidFill>
              </a:rPr>
              <a:t>The </a:t>
            </a:r>
            <a:r>
              <a:rPr lang="en-US" dirty="0">
                <a:solidFill>
                  <a:srgbClr val="000000"/>
                </a:solidFill>
              </a:rPr>
              <a:t>following</a:t>
            </a:r>
            <a:r>
              <a:rPr lang="en-US" sz="1800" dirty="0">
                <a:solidFill>
                  <a:srgbClr val="000000"/>
                </a:solidFill>
              </a:rPr>
              <a:t> variable will be used as output:</a:t>
            </a:r>
          </a:p>
          <a:p>
            <a:pPr lvl="1"/>
            <a:r>
              <a:rPr lang="en-US" sz="1600" dirty="0">
                <a:solidFill>
                  <a:srgbClr val="000000"/>
                </a:solidFill>
              </a:rPr>
              <a:t>Smoker – yes, no</a:t>
            </a:r>
          </a:p>
          <a:p>
            <a:endParaRPr lang="en-US" sz="1800" dirty="0">
              <a:solidFill>
                <a:srgbClr val="000000"/>
              </a:solidFill>
            </a:endParaRPr>
          </a:p>
          <a:p>
            <a:endParaRPr lang="en-US" sz="1800" dirty="0">
              <a:solidFill>
                <a:srgbClr val="000000"/>
              </a:solidFill>
            </a:endParaRPr>
          </a:p>
          <a:p>
            <a:pPr marL="0" indent="0">
              <a:buNone/>
            </a:pPr>
            <a:endParaRPr lang="en-US" sz="1800" dirty="0">
              <a:solidFill>
                <a:srgbClr val="000000"/>
              </a:solidFill>
            </a:endParaRPr>
          </a:p>
          <a:p>
            <a:pPr lvl="1"/>
            <a:endParaRPr lang="en-US" sz="1600" b="1" i="0" dirty="0">
              <a:solidFill>
                <a:srgbClr val="000000"/>
              </a:solidFill>
              <a:effectLst/>
            </a:endParaRPr>
          </a:p>
          <a:p>
            <a:pPr marL="0" indent="0">
              <a:buNone/>
            </a:pPr>
            <a:endParaRPr lang="en-US" sz="1800" dirty="0"/>
          </a:p>
        </p:txBody>
      </p:sp>
      <p:pic>
        <p:nvPicPr>
          <p:cNvPr id="5" name="Picture 4">
            <a:extLst>
              <a:ext uri="{FF2B5EF4-FFF2-40B4-BE49-F238E27FC236}">
                <a16:creationId xmlns:a16="http://schemas.microsoft.com/office/drawing/2014/main" id="{038E2B9B-FF47-A737-7CF6-876CE28D12A6}"/>
              </a:ext>
            </a:extLst>
          </p:cNvPr>
          <p:cNvPicPr>
            <a:picLocks noChangeAspect="1"/>
          </p:cNvPicPr>
          <p:nvPr/>
        </p:nvPicPr>
        <p:blipFill>
          <a:blip r:embed="rId3"/>
          <a:stretch>
            <a:fillRect/>
          </a:stretch>
        </p:blipFill>
        <p:spPr>
          <a:xfrm>
            <a:off x="7939069" y="3252364"/>
            <a:ext cx="4163291" cy="3446020"/>
          </a:xfrm>
          <a:prstGeom prst="rect">
            <a:avLst/>
          </a:prstGeom>
          <a:ln>
            <a:solidFill>
              <a:schemeClr val="tx1"/>
            </a:solidFill>
          </a:ln>
        </p:spPr>
      </p:pic>
    </p:spTree>
    <p:extLst>
      <p:ext uri="{BB962C8B-B14F-4D97-AF65-F5344CB8AC3E}">
        <p14:creationId xmlns:p14="http://schemas.microsoft.com/office/powerpoint/2010/main" val="46249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6F907-A021-3EC7-4A53-036B1CC2C491}"/>
              </a:ext>
            </a:extLst>
          </p:cNvPr>
          <p:cNvSpPr>
            <a:spLocks noGrp="1"/>
          </p:cNvSpPr>
          <p:nvPr>
            <p:ph type="title"/>
          </p:nvPr>
        </p:nvSpPr>
        <p:spPr>
          <a:xfrm>
            <a:off x="0" y="-214811"/>
            <a:ext cx="10058400" cy="1304702"/>
          </a:xfrm>
        </p:spPr>
        <p:txBody>
          <a:bodyPr/>
          <a:lstStyle/>
          <a:p>
            <a:r>
              <a:rPr lang="en-US" dirty="0"/>
              <a:t>Data preprocessing</a:t>
            </a:r>
          </a:p>
        </p:txBody>
      </p:sp>
      <p:sp>
        <p:nvSpPr>
          <p:cNvPr id="3" name="Content Placeholder 2">
            <a:extLst>
              <a:ext uri="{FF2B5EF4-FFF2-40B4-BE49-F238E27FC236}">
                <a16:creationId xmlns:a16="http://schemas.microsoft.com/office/drawing/2014/main" id="{57909267-2B9D-D7D8-2B88-FCBCCC4ED7FA}"/>
              </a:ext>
            </a:extLst>
          </p:cNvPr>
          <p:cNvSpPr>
            <a:spLocks noGrp="1"/>
          </p:cNvSpPr>
          <p:nvPr>
            <p:ph idx="1"/>
          </p:nvPr>
        </p:nvSpPr>
        <p:spPr>
          <a:xfrm>
            <a:off x="65908" y="854765"/>
            <a:ext cx="11870693" cy="5818848"/>
          </a:xfrm>
        </p:spPr>
        <p:txBody>
          <a:bodyPr/>
          <a:lstStyle/>
          <a:p>
            <a:r>
              <a:rPr lang="en-US" dirty="0"/>
              <a:t>Check for unique variables:</a:t>
            </a:r>
          </a:p>
          <a:p>
            <a:pPr lvl="1"/>
            <a:r>
              <a:rPr lang="en-US" dirty="0"/>
              <a:t>Allows to see if any categorical columns have overlapping values (spelled differently, capitalization, spacing)</a:t>
            </a:r>
          </a:p>
          <a:p>
            <a:pPr lvl="1"/>
            <a:r>
              <a:rPr lang="en-US" dirty="0"/>
              <a:t>Check numerical values (Age) to verify that the numbers make sense.</a:t>
            </a:r>
          </a:p>
          <a:p>
            <a:r>
              <a:rPr lang="en-US" dirty="0"/>
              <a:t>Check for missing values</a:t>
            </a:r>
          </a:p>
          <a:p>
            <a:endParaRPr lang="en-US" dirty="0"/>
          </a:p>
          <a:p>
            <a:endParaRPr lang="en-US" dirty="0"/>
          </a:p>
          <a:p>
            <a:endParaRPr lang="en-US" dirty="0"/>
          </a:p>
          <a:p>
            <a:endParaRPr lang="en-US" dirty="0"/>
          </a:p>
          <a:p>
            <a:endParaRPr lang="en-US" dirty="0"/>
          </a:p>
          <a:p>
            <a:r>
              <a:rPr lang="en-US" dirty="0"/>
              <a:t>Convert categorical variables (ban, education, </a:t>
            </a:r>
            <a:r>
              <a:rPr lang="en-US" dirty="0" err="1"/>
              <a:t>AFam</a:t>
            </a:r>
            <a:r>
              <a:rPr lang="en-US" dirty="0"/>
              <a:t>, Hispanic and gender) to numerical ones. </a:t>
            </a:r>
          </a:p>
          <a:p>
            <a:r>
              <a:rPr lang="en-US" dirty="0"/>
              <a:t>Then scaled the numerical variables (age) using </a:t>
            </a:r>
            <a:r>
              <a:rPr lang="en-US" dirty="0" err="1"/>
              <a:t>MinMaxScaler</a:t>
            </a:r>
            <a:r>
              <a:rPr lang="en-US" dirty="0"/>
              <a:t>.</a:t>
            </a:r>
          </a:p>
          <a:p>
            <a:pPr marL="0" indent="0">
              <a:buNone/>
            </a:pPr>
            <a:endParaRPr lang="en-US" dirty="0"/>
          </a:p>
          <a:p>
            <a:endParaRPr lang="en-US" dirty="0"/>
          </a:p>
        </p:txBody>
      </p:sp>
      <p:pic>
        <p:nvPicPr>
          <p:cNvPr id="5" name="Picture 4">
            <a:extLst>
              <a:ext uri="{FF2B5EF4-FFF2-40B4-BE49-F238E27FC236}">
                <a16:creationId xmlns:a16="http://schemas.microsoft.com/office/drawing/2014/main" id="{186F13E9-501C-6C6F-9086-AE7A428BDE1C}"/>
              </a:ext>
            </a:extLst>
          </p:cNvPr>
          <p:cNvPicPr>
            <a:picLocks noChangeAspect="1"/>
          </p:cNvPicPr>
          <p:nvPr/>
        </p:nvPicPr>
        <p:blipFill rotWithShape="1">
          <a:blip r:embed="rId2"/>
          <a:srcRect b="60481"/>
          <a:stretch/>
        </p:blipFill>
        <p:spPr>
          <a:xfrm>
            <a:off x="227690" y="5701692"/>
            <a:ext cx="7136762" cy="1090178"/>
          </a:xfrm>
          <a:prstGeom prst="rect">
            <a:avLst/>
          </a:prstGeom>
          <a:ln>
            <a:solidFill>
              <a:schemeClr val="tx1"/>
            </a:solidFill>
          </a:ln>
        </p:spPr>
      </p:pic>
      <p:pic>
        <p:nvPicPr>
          <p:cNvPr id="7" name="Picture 6">
            <a:extLst>
              <a:ext uri="{FF2B5EF4-FFF2-40B4-BE49-F238E27FC236}">
                <a16:creationId xmlns:a16="http://schemas.microsoft.com/office/drawing/2014/main" id="{D949254D-C858-4D59-CEAF-B3529ADC8AC1}"/>
              </a:ext>
            </a:extLst>
          </p:cNvPr>
          <p:cNvPicPr>
            <a:picLocks noChangeAspect="1"/>
          </p:cNvPicPr>
          <p:nvPr/>
        </p:nvPicPr>
        <p:blipFill rotWithShape="1">
          <a:blip r:embed="rId3"/>
          <a:srcRect b="73096"/>
          <a:stretch/>
        </p:blipFill>
        <p:spPr>
          <a:xfrm>
            <a:off x="7526234" y="5701692"/>
            <a:ext cx="4333557" cy="1090178"/>
          </a:xfrm>
          <a:prstGeom prst="rect">
            <a:avLst/>
          </a:prstGeom>
          <a:ln>
            <a:solidFill>
              <a:schemeClr val="tx1"/>
            </a:solidFill>
          </a:ln>
        </p:spPr>
      </p:pic>
      <p:pic>
        <p:nvPicPr>
          <p:cNvPr id="11" name="Picture 10">
            <a:extLst>
              <a:ext uri="{FF2B5EF4-FFF2-40B4-BE49-F238E27FC236}">
                <a16:creationId xmlns:a16="http://schemas.microsoft.com/office/drawing/2014/main" id="{A8CC8DD9-7607-2FB8-4854-3EB75557E8BA}"/>
              </a:ext>
            </a:extLst>
          </p:cNvPr>
          <p:cNvPicPr>
            <a:picLocks noChangeAspect="1"/>
          </p:cNvPicPr>
          <p:nvPr/>
        </p:nvPicPr>
        <p:blipFill>
          <a:blip r:embed="rId4"/>
          <a:stretch>
            <a:fillRect/>
          </a:stretch>
        </p:blipFill>
        <p:spPr>
          <a:xfrm>
            <a:off x="8241084" y="1838561"/>
            <a:ext cx="2372651" cy="2572644"/>
          </a:xfrm>
          <a:prstGeom prst="rect">
            <a:avLst/>
          </a:prstGeom>
          <a:ln>
            <a:solidFill>
              <a:schemeClr val="tx1">
                <a:lumMod val="95000"/>
                <a:lumOff val="5000"/>
              </a:schemeClr>
            </a:solidFill>
          </a:ln>
        </p:spPr>
      </p:pic>
      <p:pic>
        <p:nvPicPr>
          <p:cNvPr id="13" name="Picture 12">
            <a:extLst>
              <a:ext uri="{FF2B5EF4-FFF2-40B4-BE49-F238E27FC236}">
                <a16:creationId xmlns:a16="http://schemas.microsoft.com/office/drawing/2014/main" id="{F87B482E-EF74-6D0F-650D-A76C02399DFE}"/>
              </a:ext>
            </a:extLst>
          </p:cNvPr>
          <p:cNvPicPr>
            <a:picLocks noChangeAspect="1"/>
          </p:cNvPicPr>
          <p:nvPr/>
        </p:nvPicPr>
        <p:blipFill>
          <a:blip r:embed="rId5"/>
          <a:stretch>
            <a:fillRect/>
          </a:stretch>
        </p:blipFill>
        <p:spPr>
          <a:xfrm>
            <a:off x="3084760" y="2533320"/>
            <a:ext cx="4866347" cy="1877885"/>
          </a:xfrm>
          <a:prstGeom prst="rect">
            <a:avLst/>
          </a:prstGeom>
          <a:ln>
            <a:solidFill>
              <a:schemeClr val="tx1">
                <a:lumMod val="95000"/>
                <a:lumOff val="5000"/>
              </a:schemeClr>
            </a:solidFill>
          </a:ln>
        </p:spPr>
      </p:pic>
    </p:spTree>
    <p:extLst>
      <p:ext uri="{BB962C8B-B14F-4D97-AF65-F5344CB8AC3E}">
        <p14:creationId xmlns:p14="http://schemas.microsoft.com/office/powerpoint/2010/main" val="1266052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67E2C-1752-1DBD-5513-0A1BF930BB98}"/>
              </a:ext>
            </a:extLst>
          </p:cNvPr>
          <p:cNvSpPr>
            <a:spLocks noGrp="1"/>
          </p:cNvSpPr>
          <p:nvPr>
            <p:ph type="title"/>
          </p:nvPr>
        </p:nvSpPr>
        <p:spPr>
          <a:xfrm>
            <a:off x="81557" y="-157019"/>
            <a:ext cx="10058400" cy="1609344"/>
          </a:xfrm>
        </p:spPr>
        <p:txBody>
          <a:bodyPr/>
          <a:lstStyle/>
          <a:p>
            <a:r>
              <a:rPr lang="en-US" dirty="0"/>
              <a:t>Data Exploration</a:t>
            </a:r>
          </a:p>
        </p:txBody>
      </p:sp>
      <p:sp>
        <p:nvSpPr>
          <p:cNvPr id="3" name="Content Placeholder 2">
            <a:extLst>
              <a:ext uri="{FF2B5EF4-FFF2-40B4-BE49-F238E27FC236}">
                <a16:creationId xmlns:a16="http://schemas.microsoft.com/office/drawing/2014/main" id="{5237B9BE-8B13-45FA-7853-68005FF30B7E}"/>
              </a:ext>
            </a:extLst>
          </p:cNvPr>
          <p:cNvSpPr>
            <a:spLocks noGrp="1"/>
          </p:cNvSpPr>
          <p:nvPr>
            <p:ph idx="1"/>
          </p:nvPr>
        </p:nvSpPr>
        <p:spPr>
          <a:xfrm>
            <a:off x="81557" y="1243953"/>
            <a:ext cx="6383898" cy="5526301"/>
          </a:xfrm>
        </p:spPr>
        <p:txBody>
          <a:bodyPr/>
          <a:lstStyle/>
          <a:p>
            <a:pPr marL="0" indent="0">
              <a:buNone/>
            </a:pPr>
            <a:r>
              <a:rPr lang="en-US" dirty="0"/>
              <a:t>Descriptive statistics for numerical variables</a:t>
            </a:r>
          </a:p>
          <a:p>
            <a:endParaRPr lang="en-US" dirty="0"/>
          </a:p>
          <a:p>
            <a:endParaRPr lang="en-US" dirty="0"/>
          </a:p>
          <a:p>
            <a:endParaRPr lang="en-US" dirty="0"/>
          </a:p>
          <a:p>
            <a:endParaRPr lang="en-US" dirty="0"/>
          </a:p>
          <a:p>
            <a:endParaRPr lang="en-US" dirty="0"/>
          </a:p>
          <a:p>
            <a:pPr marL="0" indent="0">
              <a:buNone/>
            </a:pPr>
            <a:r>
              <a:rPr lang="en-US" dirty="0"/>
              <a:t>Average age per education status and smoking status</a:t>
            </a:r>
          </a:p>
          <a:p>
            <a:pPr marL="0" indent="0">
              <a:buNone/>
            </a:pPr>
            <a:endParaRPr lang="en-US" dirty="0"/>
          </a:p>
        </p:txBody>
      </p:sp>
      <p:pic>
        <p:nvPicPr>
          <p:cNvPr id="4" name="Content Placeholder 4">
            <a:extLst>
              <a:ext uri="{FF2B5EF4-FFF2-40B4-BE49-F238E27FC236}">
                <a16:creationId xmlns:a16="http://schemas.microsoft.com/office/drawing/2014/main" id="{CBA3C793-7D13-0D45-8386-7DA10648CFBD}"/>
              </a:ext>
            </a:extLst>
          </p:cNvPr>
          <p:cNvPicPr>
            <a:picLocks noChangeAspect="1"/>
          </p:cNvPicPr>
          <p:nvPr/>
        </p:nvPicPr>
        <p:blipFill>
          <a:blip r:embed="rId2"/>
          <a:stretch>
            <a:fillRect/>
          </a:stretch>
        </p:blipFill>
        <p:spPr>
          <a:xfrm>
            <a:off x="392113" y="1618079"/>
            <a:ext cx="4960938" cy="2021675"/>
          </a:xfrm>
          <a:prstGeom prst="rect">
            <a:avLst/>
          </a:prstGeom>
          <a:ln>
            <a:solidFill>
              <a:schemeClr val="tx1"/>
            </a:solidFill>
          </a:ln>
        </p:spPr>
      </p:pic>
      <p:pic>
        <p:nvPicPr>
          <p:cNvPr id="8" name="Picture 7">
            <a:extLst>
              <a:ext uri="{FF2B5EF4-FFF2-40B4-BE49-F238E27FC236}">
                <a16:creationId xmlns:a16="http://schemas.microsoft.com/office/drawing/2014/main" id="{3C620873-7C9F-2B30-9BB7-7079778AC42C}"/>
              </a:ext>
            </a:extLst>
          </p:cNvPr>
          <p:cNvPicPr>
            <a:picLocks noChangeAspect="1"/>
          </p:cNvPicPr>
          <p:nvPr/>
        </p:nvPicPr>
        <p:blipFill>
          <a:blip r:embed="rId3"/>
          <a:stretch>
            <a:fillRect/>
          </a:stretch>
        </p:blipFill>
        <p:spPr>
          <a:xfrm>
            <a:off x="200028" y="4193742"/>
            <a:ext cx="3769200" cy="2576512"/>
          </a:xfrm>
          <a:prstGeom prst="rect">
            <a:avLst/>
          </a:prstGeom>
          <a:ln>
            <a:solidFill>
              <a:schemeClr val="tx1"/>
            </a:solidFill>
          </a:ln>
        </p:spPr>
      </p:pic>
    </p:spTree>
    <p:extLst>
      <p:ext uri="{BB962C8B-B14F-4D97-AF65-F5344CB8AC3E}">
        <p14:creationId xmlns:p14="http://schemas.microsoft.com/office/powerpoint/2010/main" val="980571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67E2C-1752-1DBD-5513-0A1BF930BB98}"/>
              </a:ext>
            </a:extLst>
          </p:cNvPr>
          <p:cNvSpPr>
            <a:spLocks noGrp="1"/>
          </p:cNvSpPr>
          <p:nvPr>
            <p:ph type="title"/>
          </p:nvPr>
        </p:nvSpPr>
        <p:spPr>
          <a:xfrm>
            <a:off x="0" y="0"/>
            <a:ext cx="10058400" cy="660677"/>
          </a:xfrm>
        </p:spPr>
        <p:txBody>
          <a:bodyPr>
            <a:normAutofit fontScale="90000"/>
          </a:bodyPr>
          <a:lstStyle/>
          <a:p>
            <a:r>
              <a:rPr lang="en-US" dirty="0"/>
              <a:t>Data Exploration</a:t>
            </a:r>
          </a:p>
        </p:txBody>
      </p:sp>
      <p:pic>
        <p:nvPicPr>
          <p:cNvPr id="8" name="Content Placeholder 7">
            <a:extLst>
              <a:ext uri="{FF2B5EF4-FFF2-40B4-BE49-F238E27FC236}">
                <a16:creationId xmlns:a16="http://schemas.microsoft.com/office/drawing/2014/main" id="{EE0890C4-F9FC-921A-4AF2-7B955640D643}"/>
              </a:ext>
            </a:extLst>
          </p:cNvPr>
          <p:cNvPicPr>
            <a:picLocks noGrp="1" noChangeAspect="1"/>
          </p:cNvPicPr>
          <p:nvPr>
            <p:ph idx="1"/>
          </p:nvPr>
        </p:nvPicPr>
        <p:blipFill>
          <a:blip r:embed="rId2"/>
          <a:stretch>
            <a:fillRect/>
          </a:stretch>
        </p:blipFill>
        <p:spPr>
          <a:xfrm>
            <a:off x="355311" y="1232333"/>
            <a:ext cx="3699452" cy="2356199"/>
          </a:xfrm>
          <a:prstGeom prst="rect">
            <a:avLst/>
          </a:prstGeom>
        </p:spPr>
      </p:pic>
      <p:pic>
        <p:nvPicPr>
          <p:cNvPr id="10" name="Picture 9">
            <a:extLst>
              <a:ext uri="{FF2B5EF4-FFF2-40B4-BE49-F238E27FC236}">
                <a16:creationId xmlns:a16="http://schemas.microsoft.com/office/drawing/2014/main" id="{682F07BA-4D5F-296B-9701-7D28C7F1437C}"/>
              </a:ext>
            </a:extLst>
          </p:cNvPr>
          <p:cNvPicPr>
            <a:picLocks noChangeAspect="1"/>
          </p:cNvPicPr>
          <p:nvPr/>
        </p:nvPicPr>
        <p:blipFill>
          <a:blip r:embed="rId3"/>
          <a:stretch>
            <a:fillRect/>
          </a:stretch>
        </p:blipFill>
        <p:spPr>
          <a:xfrm>
            <a:off x="160481" y="3960813"/>
            <a:ext cx="4230544" cy="2647950"/>
          </a:xfrm>
          <a:prstGeom prst="rect">
            <a:avLst/>
          </a:prstGeom>
        </p:spPr>
      </p:pic>
      <p:sp>
        <p:nvSpPr>
          <p:cNvPr id="11" name="TextBox 10">
            <a:extLst>
              <a:ext uri="{FF2B5EF4-FFF2-40B4-BE49-F238E27FC236}">
                <a16:creationId xmlns:a16="http://schemas.microsoft.com/office/drawing/2014/main" id="{C54BC922-66E0-E3E6-6614-89F82B7C424E}"/>
              </a:ext>
            </a:extLst>
          </p:cNvPr>
          <p:cNvSpPr txBox="1"/>
          <p:nvPr/>
        </p:nvSpPr>
        <p:spPr>
          <a:xfrm>
            <a:off x="0" y="761839"/>
            <a:ext cx="9315450" cy="369332"/>
          </a:xfrm>
          <a:prstGeom prst="rect">
            <a:avLst/>
          </a:prstGeom>
          <a:noFill/>
        </p:spPr>
        <p:txBody>
          <a:bodyPr wrap="square" rtlCol="0">
            <a:spAutoFit/>
          </a:bodyPr>
          <a:lstStyle/>
          <a:p>
            <a:r>
              <a:rPr lang="en-US" dirty="0"/>
              <a:t>Visualization of the number of men vs the number of women in the dataset. </a:t>
            </a:r>
          </a:p>
        </p:txBody>
      </p:sp>
      <p:sp>
        <p:nvSpPr>
          <p:cNvPr id="12" name="TextBox 11">
            <a:extLst>
              <a:ext uri="{FF2B5EF4-FFF2-40B4-BE49-F238E27FC236}">
                <a16:creationId xmlns:a16="http://schemas.microsoft.com/office/drawing/2014/main" id="{2646677B-AEE4-A049-F093-6796A8A8AA5A}"/>
              </a:ext>
            </a:extLst>
          </p:cNvPr>
          <p:cNvSpPr txBox="1"/>
          <p:nvPr/>
        </p:nvSpPr>
        <p:spPr>
          <a:xfrm>
            <a:off x="0" y="3645677"/>
            <a:ext cx="9315450" cy="369332"/>
          </a:xfrm>
          <a:prstGeom prst="rect">
            <a:avLst/>
          </a:prstGeom>
          <a:noFill/>
        </p:spPr>
        <p:txBody>
          <a:bodyPr wrap="square" rtlCol="0">
            <a:spAutoFit/>
          </a:bodyPr>
          <a:lstStyle/>
          <a:p>
            <a:r>
              <a:rPr lang="en-US" dirty="0"/>
              <a:t>Visualization of the number of smokers and nonsmokers  per ban category.</a:t>
            </a:r>
          </a:p>
        </p:txBody>
      </p:sp>
    </p:spTree>
    <p:extLst>
      <p:ext uri="{BB962C8B-B14F-4D97-AF65-F5344CB8AC3E}">
        <p14:creationId xmlns:p14="http://schemas.microsoft.com/office/powerpoint/2010/main" val="3748882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6398-6280-A94A-DD35-54388DD4A4E6}"/>
              </a:ext>
            </a:extLst>
          </p:cNvPr>
          <p:cNvSpPr>
            <a:spLocks noGrp="1"/>
          </p:cNvSpPr>
          <p:nvPr>
            <p:ph type="title"/>
          </p:nvPr>
        </p:nvSpPr>
        <p:spPr/>
        <p:txBody>
          <a:bodyPr/>
          <a:lstStyle/>
          <a:p>
            <a:r>
              <a:rPr lang="en-US" dirty="0"/>
              <a:t>Data splitting</a:t>
            </a:r>
          </a:p>
        </p:txBody>
      </p:sp>
      <p:sp>
        <p:nvSpPr>
          <p:cNvPr id="3" name="Content Placeholder 2">
            <a:extLst>
              <a:ext uri="{FF2B5EF4-FFF2-40B4-BE49-F238E27FC236}">
                <a16:creationId xmlns:a16="http://schemas.microsoft.com/office/drawing/2014/main" id="{7F71CB92-7F75-6889-2D42-F3A8A01EF851}"/>
              </a:ext>
            </a:extLst>
          </p:cNvPr>
          <p:cNvSpPr>
            <a:spLocks noGrp="1"/>
          </p:cNvSpPr>
          <p:nvPr>
            <p:ph idx="1"/>
          </p:nvPr>
        </p:nvSpPr>
        <p:spPr/>
        <p:txBody>
          <a:bodyPr/>
          <a:lstStyle/>
          <a:p>
            <a:r>
              <a:rPr lang="en-US" dirty="0"/>
              <a:t>Used </a:t>
            </a:r>
            <a:r>
              <a:rPr lang="en-US" dirty="0" err="1"/>
              <a:t>train_test_split</a:t>
            </a:r>
            <a:r>
              <a:rPr lang="en-US" dirty="0"/>
              <a:t> from </a:t>
            </a:r>
            <a:r>
              <a:rPr lang="en-US" dirty="0" err="1"/>
              <a:t>sklearn.model_selection</a:t>
            </a:r>
            <a:r>
              <a:rPr lang="en-US" dirty="0"/>
              <a:t> to split the data 70/30.</a:t>
            </a:r>
          </a:p>
          <a:p>
            <a:endParaRPr lang="en-US" dirty="0"/>
          </a:p>
        </p:txBody>
      </p:sp>
      <p:pic>
        <p:nvPicPr>
          <p:cNvPr id="7" name="Picture 6">
            <a:extLst>
              <a:ext uri="{FF2B5EF4-FFF2-40B4-BE49-F238E27FC236}">
                <a16:creationId xmlns:a16="http://schemas.microsoft.com/office/drawing/2014/main" id="{66575ED5-177B-42CE-88EE-98ED2230E23F}"/>
              </a:ext>
            </a:extLst>
          </p:cNvPr>
          <p:cNvPicPr>
            <a:picLocks noChangeAspect="1"/>
          </p:cNvPicPr>
          <p:nvPr/>
        </p:nvPicPr>
        <p:blipFill>
          <a:blip r:embed="rId2"/>
          <a:stretch>
            <a:fillRect/>
          </a:stretch>
        </p:blipFill>
        <p:spPr>
          <a:xfrm>
            <a:off x="1187518" y="2666586"/>
            <a:ext cx="9447352" cy="3506440"/>
          </a:xfrm>
          <a:prstGeom prst="rect">
            <a:avLst/>
          </a:prstGeom>
        </p:spPr>
      </p:pic>
    </p:spTree>
    <p:extLst>
      <p:ext uri="{BB962C8B-B14F-4D97-AF65-F5344CB8AC3E}">
        <p14:creationId xmlns:p14="http://schemas.microsoft.com/office/powerpoint/2010/main" val="2527483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106A5-2423-7C2E-E000-2A914ED49BBF}"/>
              </a:ext>
            </a:extLst>
          </p:cNvPr>
          <p:cNvSpPr>
            <a:spLocks noGrp="1"/>
          </p:cNvSpPr>
          <p:nvPr>
            <p:ph type="title"/>
          </p:nvPr>
        </p:nvSpPr>
        <p:spPr>
          <a:xfrm>
            <a:off x="0" y="0"/>
            <a:ext cx="10058400" cy="780750"/>
          </a:xfrm>
        </p:spPr>
        <p:txBody>
          <a:bodyPr>
            <a:normAutofit fontScale="90000"/>
          </a:bodyPr>
          <a:lstStyle/>
          <a:p>
            <a:r>
              <a:rPr lang="en-US" dirty="0"/>
              <a:t>Model Construction</a:t>
            </a:r>
          </a:p>
        </p:txBody>
      </p:sp>
      <p:sp>
        <p:nvSpPr>
          <p:cNvPr id="3" name="Content Placeholder 2">
            <a:extLst>
              <a:ext uri="{FF2B5EF4-FFF2-40B4-BE49-F238E27FC236}">
                <a16:creationId xmlns:a16="http://schemas.microsoft.com/office/drawing/2014/main" id="{DD144FD3-A72B-146C-ED78-63542EB01E55}"/>
              </a:ext>
            </a:extLst>
          </p:cNvPr>
          <p:cNvSpPr>
            <a:spLocks noGrp="1"/>
          </p:cNvSpPr>
          <p:nvPr>
            <p:ph idx="1"/>
          </p:nvPr>
        </p:nvSpPr>
        <p:spPr>
          <a:xfrm>
            <a:off x="155448" y="780750"/>
            <a:ext cx="11777934" cy="780750"/>
          </a:xfrm>
        </p:spPr>
        <p:txBody>
          <a:bodyPr/>
          <a:lstStyle/>
          <a:p>
            <a:r>
              <a:rPr lang="en-US" dirty="0"/>
              <a:t>Constructed four classification models: Decision Tree, Random Forest, KNN, and Naïve Bayes</a:t>
            </a:r>
          </a:p>
        </p:txBody>
      </p:sp>
      <p:pic>
        <p:nvPicPr>
          <p:cNvPr id="5" name="Picture 4">
            <a:extLst>
              <a:ext uri="{FF2B5EF4-FFF2-40B4-BE49-F238E27FC236}">
                <a16:creationId xmlns:a16="http://schemas.microsoft.com/office/drawing/2014/main" id="{EA1F9103-F928-0B2A-5A33-2C7E65F510D0}"/>
              </a:ext>
            </a:extLst>
          </p:cNvPr>
          <p:cNvPicPr>
            <a:picLocks noChangeAspect="1"/>
          </p:cNvPicPr>
          <p:nvPr/>
        </p:nvPicPr>
        <p:blipFill>
          <a:blip r:embed="rId2"/>
          <a:stretch>
            <a:fillRect/>
          </a:stretch>
        </p:blipFill>
        <p:spPr>
          <a:xfrm>
            <a:off x="432382" y="1561500"/>
            <a:ext cx="5612033" cy="1739213"/>
          </a:xfrm>
          <a:prstGeom prst="rect">
            <a:avLst/>
          </a:prstGeom>
          <a:ln>
            <a:solidFill>
              <a:schemeClr val="tx1"/>
            </a:solidFill>
          </a:ln>
        </p:spPr>
      </p:pic>
      <p:pic>
        <p:nvPicPr>
          <p:cNvPr id="7" name="Picture 6">
            <a:extLst>
              <a:ext uri="{FF2B5EF4-FFF2-40B4-BE49-F238E27FC236}">
                <a16:creationId xmlns:a16="http://schemas.microsoft.com/office/drawing/2014/main" id="{600D94E4-986A-9AB2-24AF-E9A297C07FC0}"/>
              </a:ext>
            </a:extLst>
          </p:cNvPr>
          <p:cNvPicPr>
            <a:picLocks noChangeAspect="1"/>
          </p:cNvPicPr>
          <p:nvPr/>
        </p:nvPicPr>
        <p:blipFill>
          <a:blip r:embed="rId3"/>
          <a:stretch>
            <a:fillRect/>
          </a:stretch>
        </p:blipFill>
        <p:spPr>
          <a:xfrm>
            <a:off x="6293468" y="1565581"/>
            <a:ext cx="5390861" cy="1745553"/>
          </a:xfrm>
          <a:prstGeom prst="rect">
            <a:avLst/>
          </a:prstGeom>
          <a:ln>
            <a:solidFill>
              <a:schemeClr val="tx1"/>
            </a:solidFill>
          </a:ln>
        </p:spPr>
      </p:pic>
      <p:pic>
        <p:nvPicPr>
          <p:cNvPr id="9" name="Picture 8">
            <a:extLst>
              <a:ext uri="{FF2B5EF4-FFF2-40B4-BE49-F238E27FC236}">
                <a16:creationId xmlns:a16="http://schemas.microsoft.com/office/drawing/2014/main" id="{9CBCA220-7DF4-5111-FAEF-53152FA6F34A}"/>
              </a:ext>
            </a:extLst>
          </p:cNvPr>
          <p:cNvPicPr>
            <a:picLocks noChangeAspect="1"/>
          </p:cNvPicPr>
          <p:nvPr/>
        </p:nvPicPr>
        <p:blipFill>
          <a:blip r:embed="rId4"/>
          <a:stretch>
            <a:fillRect/>
          </a:stretch>
        </p:blipFill>
        <p:spPr>
          <a:xfrm>
            <a:off x="432382" y="3546867"/>
            <a:ext cx="5612033" cy="1722823"/>
          </a:xfrm>
          <a:prstGeom prst="rect">
            <a:avLst/>
          </a:prstGeom>
          <a:ln>
            <a:solidFill>
              <a:schemeClr val="tx1"/>
            </a:solidFill>
          </a:ln>
        </p:spPr>
      </p:pic>
      <p:pic>
        <p:nvPicPr>
          <p:cNvPr id="11" name="Picture 10">
            <a:extLst>
              <a:ext uri="{FF2B5EF4-FFF2-40B4-BE49-F238E27FC236}">
                <a16:creationId xmlns:a16="http://schemas.microsoft.com/office/drawing/2014/main" id="{829F5BE1-3746-09BB-9931-CE3D54179BF0}"/>
              </a:ext>
            </a:extLst>
          </p:cNvPr>
          <p:cNvPicPr>
            <a:picLocks noChangeAspect="1"/>
          </p:cNvPicPr>
          <p:nvPr/>
        </p:nvPicPr>
        <p:blipFill>
          <a:blip r:embed="rId5"/>
          <a:stretch>
            <a:fillRect/>
          </a:stretch>
        </p:blipFill>
        <p:spPr>
          <a:xfrm>
            <a:off x="6293467" y="3551505"/>
            <a:ext cx="5641801" cy="1718185"/>
          </a:xfrm>
          <a:prstGeom prst="rect">
            <a:avLst/>
          </a:prstGeom>
          <a:ln>
            <a:solidFill>
              <a:schemeClr val="tx1"/>
            </a:solidFill>
          </a:ln>
        </p:spPr>
      </p:pic>
      <p:sp>
        <p:nvSpPr>
          <p:cNvPr id="12" name="Content Placeholder 2">
            <a:extLst>
              <a:ext uri="{FF2B5EF4-FFF2-40B4-BE49-F238E27FC236}">
                <a16:creationId xmlns:a16="http://schemas.microsoft.com/office/drawing/2014/main" id="{6F7F7947-07CF-84E2-48E0-DFAE187D2D94}"/>
              </a:ext>
            </a:extLst>
          </p:cNvPr>
          <p:cNvSpPr txBox="1">
            <a:spLocks/>
          </p:cNvSpPr>
          <p:nvPr/>
        </p:nvSpPr>
        <p:spPr>
          <a:xfrm>
            <a:off x="326321" y="5588000"/>
            <a:ext cx="11607061" cy="103040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Based on the accuracy of the training set, both Decision Tree and Random Forest perform equally well, with KNN and Naïve Bayes slightly less accurate. However, when looking at the accuracy scores for the test set, Naïve Bayes outperforms all other models.</a:t>
            </a:r>
          </a:p>
        </p:txBody>
      </p:sp>
    </p:spTree>
    <p:extLst>
      <p:ext uri="{BB962C8B-B14F-4D97-AF65-F5344CB8AC3E}">
        <p14:creationId xmlns:p14="http://schemas.microsoft.com/office/powerpoint/2010/main" val="3933861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8873C-B09D-053B-AE3B-32EFEACE436A}"/>
              </a:ext>
            </a:extLst>
          </p:cNvPr>
          <p:cNvSpPr>
            <a:spLocks noGrp="1"/>
          </p:cNvSpPr>
          <p:nvPr>
            <p:ph type="title"/>
          </p:nvPr>
        </p:nvSpPr>
        <p:spPr>
          <a:xfrm>
            <a:off x="0" y="43596"/>
            <a:ext cx="10058400" cy="642204"/>
          </a:xfrm>
        </p:spPr>
        <p:txBody>
          <a:bodyPr>
            <a:normAutofit fontScale="90000"/>
          </a:bodyPr>
          <a:lstStyle/>
          <a:p>
            <a:r>
              <a:rPr lang="en-US" dirty="0"/>
              <a:t>Model Evaluation</a:t>
            </a:r>
          </a:p>
        </p:txBody>
      </p:sp>
      <p:sp>
        <p:nvSpPr>
          <p:cNvPr id="3" name="Content Placeholder 2">
            <a:extLst>
              <a:ext uri="{FF2B5EF4-FFF2-40B4-BE49-F238E27FC236}">
                <a16:creationId xmlns:a16="http://schemas.microsoft.com/office/drawing/2014/main" id="{4D42EEE9-3FD6-43D8-6C15-071B35214C35}"/>
              </a:ext>
            </a:extLst>
          </p:cNvPr>
          <p:cNvSpPr>
            <a:spLocks noGrp="1"/>
          </p:cNvSpPr>
          <p:nvPr>
            <p:ph idx="1"/>
          </p:nvPr>
        </p:nvSpPr>
        <p:spPr>
          <a:xfrm>
            <a:off x="136975" y="819080"/>
            <a:ext cx="11916479" cy="5995323"/>
          </a:xfrm>
        </p:spPr>
        <p:txBody>
          <a:bodyPr/>
          <a:lstStyle/>
          <a:p>
            <a:r>
              <a:rPr lang="en-US" dirty="0"/>
              <a:t>To further evaluate the classification models, a classification report and confusion matrix were generated for each model.</a:t>
            </a:r>
          </a:p>
        </p:txBody>
      </p:sp>
      <p:sp>
        <p:nvSpPr>
          <p:cNvPr id="4" name="TextBox 3">
            <a:extLst>
              <a:ext uri="{FF2B5EF4-FFF2-40B4-BE49-F238E27FC236}">
                <a16:creationId xmlns:a16="http://schemas.microsoft.com/office/drawing/2014/main" id="{EECD3C67-373F-3AD9-2A36-6598C0658D45}"/>
              </a:ext>
            </a:extLst>
          </p:cNvPr>
          <p:cNvSpPr txBox="1"/>
          <p:nvPr/>
        </p:nvSpPr>
        <p:spPr>
          <a:xfrm>
            <a:off x="1131455" y="1533359"/>
            <a:ext cx="1791854" cy="369332"/>
          </a:xfrm>
          <a:prstGeom prst="rect">
            <a:avLst/>
          </a:prstGeom>
          <a:noFill/>
        </p:spPr>
        <p:txBody>
          <a:bodyPr wrap="square" rtlCol="0">
            <a:spAutoFit/>
          </a:bodyPr>
          <a:lstStyle/>
          <a:p>
            <a:r>
              <a:rPr lang="en-US" b="1" u="sng" dirty="0"/>
              <a:t>Decision Tree</a:t>
            </a:r>
          </a:p>
        </p:txBody>
      </p:sp>
      <p:sp>
        <p:nvSpPr>
          <p:cNvPr id="5" name="TextBox 4">
            <a:extLst>
              <a:ext uri="{FF2B5EF4-FFF2-40B4-BE49-F238E27FC236}">
                <a16:creationId xmlns:a16="http://schemas.microsoft.com/office/drawing/2014/main" id="{C1709DE5-FE35-01EB-5FCD-25E003199067}"/>
              </a:ext>
            </a:extLst>
          </p:cNvPr>
          <p:cNvSpPr txBox="1"/>
          <p:nvPr/>
        </p:nvSpPr>
        <p:spPr>
          <a:xfrm>
            <a:off x="7421746" y="1483216"/>
            <a:ext cx="2322945" cy="369332"/>
          </a:xfrm>
          <a:prstGeom prst="rect">
            <a:avLst/>
          </a:prstGeom>
          <a:noFill/>
        </p:spPr>
        <p:txBody>
          <a:bodyPr wrap="square" rtlCol="0">
            <a:spAutoFit/>
          </a:bodyPr>
          <a:lstStyle/>
          <a:p>
            <a:r>
              <a:rPr lang="en-US" b="1" u="sng" dirty="0"/>
              <a:t>Random Forest</a:t>
            </a:r>
          </a:p>
        </p:txBody>
      </p:sp>
      <p:sp>
        <p:nvSpPr>
          <p:cNvPr id="6" name="TextBox 5">
            <a:extLst>
              <a:ext uri="{FF2B5EF4-FFF2-40B4-BE49-F238E27FC236}">
                <a16:creationId xmlns:a16="http://schemas.microsoft.com/office/drawing/2014/main" id="{632B92A4-D18C-ECF1-2EFE-9A20103EE579}"/>
              </a:ext>
            </a:extLst>
          </p:cNvPr>
          <p:cNvSpPr txBox="1"/>
          <p:nvPr/>
        </p:nvSpPr>
        <p:spPr>
          <a:xfrm>
            <a:off x="1747733" y="4173881"/>
            <a:ext cx="1791854" cy="369332"/>
          </a:xfrm>
          <a:prstGeom prst="rect">
            <a:avLst/>
          </a:prstGeom>
          <a:noFill/>
        </p:spPr>
        <p:txBody>
          <a:bodyPr wrap="square" rtlCol="0">
            <a:spAutoFit/>
          </a:bodyPr>
          <a:lstStyle/>
          <a:p>
            <a:r>
              <a:rPr lang="en-US" b="1" u="sng" dirty="0"/>
              <a:t>KNN</a:t>
            </a:r>
          </a:p>
        </p:txBody>
      </p:sp>
      <p:sp>
        <p:nvSpPr>
          <p:cNvPr id="7" name="TextBox 6">
            <a:extLst>
              <a:ext uri="{FF2B5EF4-FFF2-40B4-BE49-F238E27FC236}">
                <a16:creationId xmlns:a16="http://schemas.microsoft.com/office/drawing/2014/main" id="{C38664F1-70CC-BF24-E810-DD14028F5027}"/>
              </a:ext>
            </a:extLst>
          </p:cNvPr>
          <p:cNvSpPr txBox="1"/>
          <p:nvPr/>
        </p:nvSpPr>
        <p:spPr>
          <a:xfrm>
            <a:off x="7476837" y="4173881"/>
            <a:ext cx="1791854" cy="369332"/>
          </a:xfrm>
          <a:prstGeom prst="rect">
            <a:avLst/>
          </a:prstGeom>
          <a:noFill/>
        </p:spPr>
        <p:txBody>
          <a:bodyPr wrap="square" rtlCol="0">
            <a:spAutoFit/>
          </a:bodyPr>
          <a:lstStyle/>
          <a:p>
            <a:r>
              <a:rPr lang="en-US" b="1" u="sng" dirty="0"/>
              <a:t>Naïve Bayes</a:t>
            </a:r>
          </a:p>
        </p:txBody>
      </p:sp>
      <p:pic>
        <p:nvPicPr>
          <p:cNvPr id="9" name="Picture 8">
            <a:extLst>
              <a:ext uri="{FF2B5EF4-FFF2-40B4-BE49-F238E27FC236}">
                <a16:creationId xmlns:a16="http://schemas.microsoft.com/office/drawing/2014/main" id="{B910362C-802B-C85D-ED1F-BAAFCA327C7A}"/>
              </a:ext>
            </a:extLst>
          </p:cNvPr>
          <p:cNvPicPr>
            <a:picLocks noChangeAspect="1"/>
          </p:cNvPicPr>
          <p:nvPr/>
        </p:nvPicPr>
        <p:blipFill>
          <a:blip r:embed="rId2"/>
          <a:stretch>
            <a:fillRect/>
          </a:stretch>
        </p:blipFill>
        <p:spPr>
          <a:xfrm>
            <a:off x="65472" y="1908265"/>
            <a:ext cx="2578188" cy="2132336"/>
          </a:xfrm>
          <a:prstGeom prst="rect">
            <a:avLst/>
          </a:prstGeom>
          <a:ln>
            <a:solidFill>
              <a:schemeClr val="tx1"/>
            </a:solidFill>
          </a:ln>
        </p:spPr>
      </p:pic>
      <p:pic>
        <p:nvPicPr>
          <p:cNvPr id="11" name="Picture 10">
            <a:extLst>
              <a:ext uri="{FF2B5EF4-FFF2-40B4-BE49-F238E27FC236}">
                <a16:creationId xmlns:a16="http://schemas.microsoft.com/office/drawing/2014/main" id="{E571592E-7773-BCAE-9C5D-37A9D22841B5}"/>
              </a:ext>
            </a:extLst>
          </p:cNvPr>
          <p:cNvPicPr>
            <a:picLocks noChangeAspect="1"/>
          </p:cNvPicPr>
          <p:nvPr/>
        </p:nvPicPr>
        <p:blipFill>
          <a:blip r:embed="rId3"/>
          <a:stretch>
            <a:fillRect/>
          </a:stretch>
        </p:blipFill>
        <p:spPr>
          <a:xfrm>
            <a:off x="2715163" y="2363155"/>
            <a:ext cx="3311237" cy="1162724"/>
          </a:xfrm>
          <a:prstGeom prst="rect">
            <a:avLst/>
          </a:prstGeom>
          <a:ln>
            <a:solidFill>
              <a:schemeClr val="tx1"/>
            </a:solidFill>
          </a:ln>
        </p:spPr>
      </p:pic>
      <p:pic>
        <p:nvPicPr>
          <p:cNvPr id="15" name="Picture 14">
            <a:extLst>
              <a:ext uri="{FF2B5EF4-FFF2-40B4-BE49-F238E27FC236}">
                <a16:creationId xmlns:a16="http://schemas.microsoft.com/office/drawing/2014/main" id="{B12FFF61-01E1-13DC-7335-3B8DA262D0D8}"/>
              </a:ext>
            </a:extLst>
          </p:cNvPr>
          <p:cNvPicPr>
            <a:picLocks noChangeAspect="1"/>
          </p:cNvPicPr>
          <p:nvPr/>
        </p:nvPicPr>
        <p:blipFill rotWithShape="1">
          <a:blip r:embed="rId4"/>
          <a:srcRect l="4485"/>
          <a:stretch/>
        </p:blipFill>
        <p:spPr>
          <a:xfrm>
            <a:off x="6199287" y="1902691"/>
            <a:ext cx="2578188" cy="2132336"/>
          </a:xfrm>
          <a:prstGeom prst="rect">
            <a:avLst/>
          </a:prstGeom>
          <a:ln>
            <a:solidFill>
              <a:schemeClr val="tx1"/>
            </a:solidFill>
          </a:ln>
        </p:spPr>
      </p:pic>
      <p:pic>
        <p:nvPicPr>
          <p:cNvPr id="18" name="Picture 17">
            <a:extLst>
              <a:ext uri="{FF2B5EF4-FFF2-40B4-BE49-F238E27FC236}">
                <a16:creationId xmlns:a16="http://schemas.microsoft.com/office/drawing/2014/main" id="{1287F2A0-49A2-7D19-F9B2-BB0CCAE4D047}"/>
              </a:ext>
            </a:extLst>
          </p:cNvPr>
          <p:cNvPicPr>
            <a:picLocks noChangeAspect="1"/>
          </p:cNvPicPr>
          <p:nvPr/>
        </p:nvPicPr>
        <p:blipFill>
          <a:blip r:embed="rId5"/>
          <a:stretch>
            <a:fillRect/>
          </a:stretch>
        </p:blipFill>
        <p:spPr>
          <a:xfrm>
            <a:off x="8858230" y="2456710"/>
            <a:ext cx="3281667" cy="1069169"/>
          </a:xfrm>
          <a:prstGeom prst="rect">
            <a:avLst/>
          </a:prstGeom>
          <a:ln>
            <a:solidFill>
              <a:schemeClr val="tx1"/>
            </a:solidFill>
          </a:ln>
        </p:spPr>
      </p:pic>
      <p:pic>
        <p:nvPicPr>
          <p:cNvPr id="21" name="Picture 20">
            <a:extLst>
              <a:ext uri="{FF2B5EF4-FFF2-40B4-BE49-F238E27FC236}">
                <a16:creationId xmlns:a16="http://schemas.microsoft.com/office/drawing/2014/main" id="{D6CD2FB2-BA0F-ED88-A827-30A9DA6D04C2}"/>
              </a:ext>
            </a:extLst>
          </p:cNvPr>
          <p:cNvPicPr>
            <a:picLocks noChangeAspect="1"/>
          </p:cNvPicPr>
          <p:nvPr/>
        </p:nvPicPr>
        <p:blipFill>
          <a:blip r:embed="rId6"/>
          <a:stretch>
            <a:fillRect/>
          </a:stretch>
        </p:blipFill>
        <p:spPr>
          <a:xfrm>
            <a:off x="65472" y="4610427"/>
            <a:ext cx="2578188" cy="2136762"/>
          </a:xfrm>
          <a:prstGeom prst="rect">
            <a:avLst/>
          </a:prstGeom>
          <a:ln>
            <a:solidFill>
              <a:schemeClr val="tx1"/>
            </a:solidFill>
          </a:ln>
        </p:spPr>
      </p:pic>
      <p:pic>
        <p:nvPicPr>
          <p:cNvPr id="23" name="Picture 22">
            <a:extLst>
              <a:ext uri="{FF2B5EF4-FFF2-40B4-BE49-F238E27FC236}">
                <a16:creationId xmlns:a16="http://schemas.microsoft.com/office/drawing/2014/main" id="{5D656EC6-8F45-9F96-F17D-D228E9EB07DF}"/>
              </a:ext>
            </a:extLst>
          </p:cNvPr>
          <p:cNvPicPr>
            <a:picLocks noChangeAspect="1"/>
          </p:cNvPicPr>
          <p:nvPr/>
        </p:nvPicPr>
        <p:blipFill>
          <a:blip r:embed="rId7"/>
          <a:stretch>
            <a:fillRect/>
          </a:stretch>
        </p:blipFill>
        <p:spPr>
          <a:xfrm>
            <a:off x="2784763" y="5028544"/>
            <a:ext cx="3183613" cy="1083524"/>
          </a:xfrm>
          <a:prstGeom prst="rect">
            <a:avLst/>
          </a:prstGeom>
          <a:ln>
            <a:solidFill>
              <a:schemeClr val="tx1"/>
            </a:solidFill>
          </a:ln>
        </p:spPr>
      </p:pic>
      <p:pic>
        <p:nvPicPr>
          <p:cNvPr id="25" name="Picture 24">
            <a:extLst>
              <a:ext uri="{FF2B5EF4-FFF2-40B4-BE49-F238E27FC236}">
                <a16:creationId xmlns:a16="http://schemas.microsoft.com/office/drawing/2014/main" id="{72C56BA2-E65A-F6D2-CA69-21823E2210F9}"/>
              </a:ext>
            </a:extLst>
          </p:cNvPr>
          <p:cNvPicPr>
            <a:picLocks noChangeAspect="1"/>
          </p:cNvPicPr>
          <p:nvPr/>
        </p:nvPicPr>
        <p:blipFill>
          <a:blip r:embed="rId8"/>
          <a:stretch>
            <a:fillRect/>
          </a:stretch>
        </p:blipFill>
        <p:spPr>
          <a:xfrm>
            <a:off x="6223626" y="4610427"/>
            <a:ext cx="2578188" cy="2109426"/>
          </a:xfrm>
          <a:prstGeom prst="rect">
            <a:avLst/>
          </a:prstGeom>
          <a:ln>
            <a:solidFill>
              <a:schemeClr val="tx1"/>
            </a:solidFill>
          </a:ln>
        </p:spPr>
      </p:pic>
      <p:pic>
        <p:nvPicPr>
          <p:cNvPr id="27" name="Picture 26">
            <a:extLst>
              <a:ext uri="{FF2B5EF4-FFF2-40B4-BE49-F238E27FC236}">
                <a16:creationId xmlns:a16="http://schemas.microsoft.com/office/drawing/2014/main" id="{6A284267-17AF-EBB4-AFF4-BEF354E7846A}"/>
              </a:ext>
            </a:extLst>
          </p:cNvPr>
          <p:cNvPicPr>
            <a:picLocks noChangeAspect="1"/>
          </p:cNvPicPr>
          <p:nvPr/>
        </p:nvPicPr>
        <p:blipFill>
          <a:blip r:embed="rId9"/>
          <a:stretch>
            <a:fillRect/>
          </a:stretch>
        </p:blipFill>
        <p:spPr>
          <a:xfrm>
            <a:off x="8890861" y="4993101"/>
            <a:ext cx="3234096" cy="1100449"/>
          </a:xfrm>
          <a:prstGeom prst="rect">
            <a:avLst/>
          </a:prstGeom>
          <a:ln>
            <a:solidFill>
              <a:schemeClr val="tx1"/>
            </a:solidFill>
          </a:ln>
        </p:spPr>
      </p:pic>
    </p:spTree>
    <p:extLst>
      <p:ext uri="{BB962C8B-B14F-4D97-AF65-F5344CB8AC3E}">
        <p14:creationId xmlns:p14="http://schemas.microsoft.com/office/powerpoint/2010/main" val="31022005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11628</TotalTime>
  <Words>793</Words>
  <Application>Microsoft Office PowerPoint</Application>
  <PresentationFormat>Widescreen</PresentationFormat>
  <Paragraphs>100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Lato Extended</vt:lpstr>
      <vt:lpstr>Rockwell</vt:lpstr>
      <vt:lpstr>Rockwell Condensed</vt:lpstr>
      <vt:lpstr>Wingdings</vt:lpstr>
      <vt:lpstr>Wood Type</vt:lpstr>
      <vt:lpstr>COMP4448 Final Project</vt:lpstr>
      <vt:lpstr>Research question and Purpose</vt:lpstr>
      <vt:lpstr>Dataset/Description of variables</vt:lpstr>
      <vt:lpstr>Data preprocessing</vt:lpstr>
      <vt:lpstr>Data Exploration</vt:lpstr>
      <vt:lpstr>Data Exploration</vt:lpstr>
      <vt:lpstr>Data splitting</vt:lpstr>
      <vt:lpstr>Model Construction</vt:lpstr>
      <vt:lpstr>Model Evaluation</vt:lpstr>
      <vt:lpstr>Model tuning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COMP4448 Final Project</dc:title>
  <dc:creator>Megan Hoeksema</dc:creator>
  <cp:lastModifiedBy>Megan Hoeksema</cp:lastModifiedBy>
  <cp:revision>6</cp:revision>
  <dcterms:created xsi:type="dcterms:W3CDTF">2022-11-06T21:30:39Z</dcterms:created>
  <dcterms:modified xsi:type="dcterms:W3CDTF">2022-11-14T23:18:50Z</dcterms:modified>
</cp:coreProperties>
</file>