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57" r:id="rId5"/>
    <p:sldId id="265" r:id="rId6"/>
    <p:sldId id="262" r:id="rId7"/>
    <p:sldId id="260" r:id="rId8"/>
    <p:sldId id="266" r:id="rId9"/>
    <p:sldId id="264" r:id="rId10"/>
    <p:sldId id="26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26F78D-38D0-424E-847E-F4D492047BF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908123A-471F-4B69-94C6-7480B499C29E}" type="slidenum">
              <a:rPr lang="en-US" smtClean="0"/>
              <a:t>‹#›</a:t>
            </a:fld>
            <a:endParaRPr lang="en-US"/>
          </a:p>
        </p:txBody>
      </p:sp>
    </p:spTree>
    <p:extLst>
      <p:ext uri="{BB962C8B-B14F-4D97-AF65-F5344CB8AC3E}">
        <p14:creationId xmlns:p14="http://schemas.microsoft.com/office/powerpoint/2010/main" val="315061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6F78D-38D0-424E-847E-F4D492047BF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8123A-471F-4B69-94C6-7480B499C29E}" type="slidenum">
              <a:rPr lang="en-US" smtClean="0"/>
              <a:t>‹#›</a:t>
            </a:fld>
            <a:endParaRPr lang="en-US"/>
          </a:p>
        </p:txBody>
      </p:sp>
    </p:spTree>
    <p:extLst>
      <p:ext uri="{BB962C8B-B14F-4D97-AF65-F5344CB8AC3E}">
        <p14:creationId xmlns:p14="http://schemas.microsoft.com/office/powerpoint/2010/main" val="336744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6F78D-38D0-424E-847E-F4D492047BF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8123A-471F-4B69-94C6-7480B499C29E}" type="slidenum">
              <a:rPr lang="en-US" smtClean="0"/>
              <a:t>‹#›</a:t>
            </a:fld>
            <a:endParaRPr lang="en-US"/>
          </a:p>
        </p:txBody>
      </p:sp>
    </p:spTree>
    <p:extLst>
      <p:ext uri="{BB962C8B-B14F-4D97-AF65-F5344CB8AC3E}">
        <p14:creationId xmlns:p14="http://schemas.microsoft.com/office/powerpoint/2010/main" val="4866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6F78D-38D0-424E-847E-F4D492047BF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8123A-471F-4B69-94C6-7480B499C29E}" type="slidenum">
              <a:rPr lang="en-US" smtClean="0"/>
              <a:t>‹#›</a:t>
            </a:fld>
            <a:endParaRPr lang="en-US"/>
          </a:p>
        </p:txBody>
      </p:sp>
    </p:spTree>
    <p:extLst>
      <p:ext uri="{BB962C8B-B14F-4D97-AF65-F5344CB8AC3E}">
        <p14:creationId xmlns:p14="http://schemas.microsoft.com/office/powerpoint/2010/main" val="91958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626F78D-38D0-424E-847E-F4D492047BF1}" type="datetimeFigureOut">
              <a:rPr lang="en-US" smtClean="0"/>
              <a:t>1/22/2023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908123A-471F-4B69-94C6-7480B499C29E}" type="slidenum">
              <a:rPr lang="en-US" smtClean="0"/>
              <a:t>‹#›</a:t>
            </a:fld>
            <a:endParaRPr lang="en-US"/>
          </a:p>
        </p:txBody>
      </p:sp>
    </p:spTree>
    <p:extLst>
      <p:ext uri="{BB962C8B-B14F-4D97-AF65-F5344CB8AC3E}">
        <p14:creationId xmlns:p14="http://schemas.microsoft.com/office/powerpoint/2010/main" val="105516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6F78D-38D0-424E-847E-F4D492047BF1}"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8123A-471F-4B69-94C6-7480B499C29E}" type="slidenum">
              <a:rPr lang="en-US" smtClean="0"/>
              <a:t>‹#›</a:t>
            </a:fld>
            <a:endParaRPr lang="en-US"/>
          </a:p>
        </p:txBody>
      </p:sp>
    </p:spTree>
    <p:extLst>
      <p:ext uri="{BB962C8B-B14F-4D97-AF65-F5344CB8AC3E}">
        <p14:creationId xmlns:p14="http://schemas.microsoft.com/office/powerpoint/2010/main" val="404883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6F78D-38D0-424E-847E-F4D492047BF1}"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08123A-471F-4B69-94C6-7480B499C29E}" type="slidenum">
              <a:rPr lang="en-US" smtClean="0"/>
              <a:t>‹#›</a:t>
            </a:fld>
            <a:endParaRPr lang="en-US"/>
          </a:p>
        </p:txBody>
      </p:sp>
    </p:spTree>
    <p:extLst>
      <p:ext uri="{BB962C8B-B14F-4D97-AF65-F5344CB8AC3E}">
        <p14:creationId xmlns:p14="http://schemas.microsoft.com/office/powerpoint/2010/main" val="286397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26F78D-38D0-424E-847E-F4D492047BF1}"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08123A-471F-4B69-94C6-7480B499C29E}" type="slidenum">
              <a:rPr lang="en-US" smtClean="0"/>
              <a:t>‹#›</a:t>
            </a:fld>
            <a:endParaRPr lang="en-US"/>
          </a:p>
        </p:txBody>
      </p:sp>
    </p:spTree>
    <p:extLst>
      <p:ext uri="{BB962C8B-B14F-4D97-AF65-F5344CB8AC3E}">
        <p14:creationId xmlns:p14="http://schemas.microsoft.com/office/powerpoint/2010/main" val="335244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6F78D-38D0-424E-847E-F4D492047BF1}"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08123A-471F-4B69-94C6-7480B499C29E}" type="slidenum">
              <a:rPr lang="en-US" smtClean="0"/>
              <a:t>‹#›</a:t>
            </a:fld>
            <a:endParaRPr lang="en-US"/>
          </a:p>
        </p:txBody>
      </p:sp>
    </p:spTree>
    <p:extLst>
      <p:ext uri="{BB962C8B-B14F-4D97-AF65-F5344CB8AC3E}">
        <p14:creationId xmlns:p14="http://schemas.microsoft.com/office/powerpoint/2010/main" val="246863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6F78D-38D0-424E-847E-F4D492047BF1}"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8123A-471F-4B69-94C6-7480B499C29E}" type="slidenum">
              <a:rPr lang="en-US" smtClean="0"/>
              <a:t>‹#›</a:t>
            </a:fld>
            <a:endParaRPr lang="en-US"/>
          </a:p>
        </p:txBody>
      </p:sp>
    </p:spTree>
    <p:extLst>
      <p:ext uri="{BB962C8B-B14F-4D97-AF65-F5344CB8AC3E}">
        <p14:creationId xmlns:p14="http://schemas.microsoft.com/office/powerpoint/2010/main" val="384314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6F78D-38D0-424E-847E-F4D492047BF1}" type="datetimeFigureOut">
              <a:rPr lang="en-US" smtClean="0"/>
              <a:t>1/22/2023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8123A-471F-4B69-94C6-7480B499C29E}" type="slidenum">
              <a:rPr lang="en-US" smtClean="0"/>
              <a:t>‹#›</a:t>
            </a:fld>
            <a:endParaRPr lang="en-US"/>
          </a:p>
        </p:txBody>
      </p:sp>
    </p:spTree>
    <p:extLst>
      <p:ext uri="{BB962C8B-B14F-4D97-AF65-F5344CB8AC3E}">
        <p14:creationId xmlns:p14="http://schemas.microsoft.com/office/powerpoint/2010/main" val="335734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626F78D-38D0-424E-847E-F4D492047BF1}" type="datetimeFigureOut">
              <a:rPr lang="en-US" smtClean="0"/>
              <a:t>1/22/2023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908123A-471F-4B69-94C6-7480B499C29E}" type="slidenum">
              <a:rPr lang="en-US" smtClean="0"/>
              <a:t>‹#›</a:t>
            </a:fld>
            <a:endParaRPr lang="en-US"/>
          </a:p>
        </p:txBody>
      </p:sp>
    </p:spTree>
    <p:extLst>
      <p:ext uri="{BB962C8B-B14F-4D97-AF65-F5344CB8AC3E}">
        <p14:creationId xmlns:p14="http://schemas.microsoft.com/office/powerpoint/2010/main" val="24955758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C47B-7EE1-883F-B68E-F1E7F79022F5}"/>
              </a:ext>
            </a:extLst>
          </p:cNvPr>
          <p:cNvSpPr>
            <a:spLocks noGrp="1"/>
          </p:cNvSpPr>
          <p:nvPr>
            <p:ph type="ctrTitle"/>
          </p:nvPr>
        </p:nvSpPr>
        <p:spPr>
          <a:xfrm>
            <a:off x="1051560" y="1432223"/>
            <a:ext cx="10070592" cy="3035808"/>
          </a:xfrm>
        </p:spPr>
        <p:txBody>
          <a:bodyPr/>
          <a:lstStyle/>
          <a:p>
            <a:r>
              <a:rPr lang="en-US" sz="7200" dirty="0"/>
              <a:t>Classification models for the diagnosis of breast cancer</a:t>
            </a:r>
          </a:p>
        </p:txBody>
      </p:sp>
      <p:sp>
        <p:nvSpPr>
          <p:cNvPr id="3" name="Subtitle 2">
            <a:extLst>
              <a:ext uri="{FF2B5EF4-FFF2-40B4-BE49-F238E27FC236}">
                <a16:creationId xmlns:a16="http://schemas.microsoft.com/office/drawing/2014/main" id="{82107B9A-DE38-01FA-A0B1-5E4A9C486E5A}"/>
              </a:ext>
            </a:extLst>
          </p:cNvPr>
          <p:cNvSpPr>
            <a:spLocks noGrp="1"/>
          </p:cNvSpPr>
          <p:nvPr>
            <p:ph type="subTitle" idx="1"/>
          </p:nvPr>
        </p:nvSpPr>
        <p:spPr>
          <a:xfrm>
            <a:off x="1069848" y="4416828"/>
            <a:ext cx="7891272" cy="1069848"/>
          </a:xfrm>
        </p:spPr>
        <p:txBody>
          <a:bodyPr>
            <a:normAutofit fontScale="92500" lnSpcReduction="20000"/>
          </a:bodyPr>
          <a:lstStyle/>
          <a:p>
            <a:r>
              <a:rPr lang="en-US" dirty="0"/>
              <a:t>Megan Hoeksema</a:t>
            </a:r>
          </a:p>
          <a:p>
            <a:r>
              <a:rPr lang="en-US" dirty="0"/>
              <a:t>Capstone Mid-Term Project</a:t>
            </a:r>
          </a:p>
          <a:p>
            <a:r>
              <a:rPr lang="en-US" dirty="0"/>
              <a:t>25 JAN 2023</a:t>
            </a:r>
          </a:p>
        </p:txBody>
      </p:sp>
    </p:spTree>
    <p:extLst>
      <p:ext uri="{BB962C8B-B14F-4D97-AF65-F5344CB8AC3E}">
        <p14:creationId xmlns:p14="http://schemas.microsoft.com/office/powerpoint/2010/main" val="158621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480E-BCB7-51D3-315F-51FD07CF0C22}"/>
              </a:ext>
            </a:extLst>
          </p:cNvPr>
          <p:cNvSpPr>
            <a:spLocks noGrp="1"/>
          </p:cNvSpPr>
          <p:nvPr>
            <p:ph type="title"/>
          </p:nvPr>
        </p:nvSpPr>
        <p:spPr>
          <a:xfrm>
            <a:off x="0" y="0"/>
            <a:ext cx="10058400" cy="849745"/>
          </a:xfrm>
        </p:spPr>
        <p:txBody>
          <a:bodyPr/>
          <a:lstStyle/>
          <a:p>
            <a:r>
              <a:rPr lang="en-US" dirty="0"/>
              <a:t>Data Visualization</a:t>
            </a:r>
          </a:p>
        </p:txBody>
      </p:sp>
      <p:pic>
        <p:nvPicPr>
          <p:cNvPr id="5" name="Picture 4">
            <a:extLst>
              <a:ext uri="{FF2B5EF4-FFF2-40B4-BE49-F238E27FC236}">
                <a16:creationId xmlns:a16="http://schemas.microsoft.com/office/drawing/2014/main" id="{9EBCBB9B-3A76-3A01-C866-ACCF1E3E8044}"/>
              </a:ext>
            </a:extLst>
          </p:cNvPr>
          <p:cNvPicPr>
            <a:picLocks noChangeAspect="1"/>
          </p:cNvPicPr>
          <p:nvPr/>
        </p:nvPicPr>
        <p:blipFill rotWithShape="1">
          <a:blip r:embed="rId2"/>
          <a:srcRect b="1486"/>
          <a:stretch/>
        </p:blipFill>
        <p:spPr>
          <a:xfrm>
            <a:off x="163224" y="3910779"/>
            <a:ext cx="4317999" cy="2878285"/>
          </a:xfrm>
          <a:prstGeom prst="rect">
            <a:avLst/>
          </a:prstGeom>
        </p:spPr>
      </p:pic>
      <p:pic>
        <p:nvPicPr>
          <p:cNvPr id="7" name="Picture 6">
            <a:extLst>
              <a:ext uri="{FF2B5EF4-FFF2-40B4-BE49-F238E27FC236}">
                <a16:creationId xmlns:a16="http://schemas.microsoft.com/office/drawing/2014/main" id="{36FE2EC1-1F9A-8EFB-CBBC-CD3DE199D2D9}"/>
              </a:ext>
            </a:extLst>
          </p:cNvPr>
          <p:cNvPicPr>
            <a:picLocks noChangeAspect="1"/>
          </p:cNvPicPr>
          <p:nvPr/>
        </p:nvPicPr>
        <p:blipFill>
          <a:blip r:embed="rId3"/>
          <a:stretch>
            <a:fillRect/>
          </a:stretch>
        </p:blipFill>
        <p:spPr>
          <a:xfrm>
            <a:off x="163224" y="962650"/>
            <a:ext cx="4034703" cy="2948129"/>
          </a:xfrm>
          <a:prstGeom prst="rect">
            <a:avLst/>
          </a:prstGeom>
        </p:spPr>
      </p:pic>
      <p:cxnSp>
        <p:nvCxnSpPr>
          <p:cNvPr id="9" name="Straight Arrow Connector 8">
            <a:extLst>
              <a:ext uri="{FF2B5EF4-FFF2-40B4-BE49-F238E27FC236}">
                <a16:creationId xmlns:a16="http://schemas.microsoft.com/office/drawing/2014/main" id="{68842185-278E-20C3-48F1-F1E676FEDE3F}"/>
              </a:ext>
            </a:extLst>
          </p:cNvPr>
          <p:cNvCxnSpPr/>
          <p:nvPr/>
        </p:nvCxnSpPr>
        <p:spPr>
          <a:xfrm>
            <a:off x="4475016" y="4115374"/>
            <a:ext cx="2041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15EB724-D94A-4276-8D7B-5635470F0156}"/>
              </a:ext>
            </a:extLst>
          </p:cNvPr>
          <p:cNvSpPr txBox="1"/>
          <p:nvPr/>
        </p:nvSpPr>
        <p:spPr>
          <a:xfrm>
            <a:off x="4409754" y="3391840"/>
            <a:ext cx="2281381" cy="646331"/>
          </a:xfrm>
          <a:prstGeom prst="rect">
            <a:avLst/>
          </a:prstGeom>
          <a:noFill/>
        </p:spPr>
        <p:txBody>
          <a:bodyPr wrap="square" rtlCol="0">
            <a:spAutoFit/>
          </a:bodyPr>
          <a:lstStyle/>
          <a:p>
            <a:r>
              <a:rPr lang="en-US" dirty="0"/>
              <a:t>Tuning Hyperparameters</a:t>
            </a:r>
          </a:p>
        </p:txBody>
      </p:sp>
      <p:pic>
        <p:nvPicPr>
          <p:cNvPr id="12" name="Picture 11">
            <a:extLst>
              <a:ext uri="{FF2B5EF4-FFF2-40B4-BE49-F238E27FC236}">
                <a16:creationId xmlns:a16="http://schemas.microsoft.com/office/drawing/2014/main" id="{1A496140-7183-FE4D-4EBF-E728DB4A5066}"/>
              </a:ext>
            </a:extLst>
          </p:cNvPr>
          <p:cNvPicPr>
            <a:picLocks noChangeAspect="1"/>
          </p:cNvPicPr>
          <p:nvPr/>
        </p:nvPicPr>
        <p:blipFill>
          <a:blip r:embed="rId4"/>
          <a:stretch>
            <a:fillRect/>
          </a:stretch>
        </p:blipFill>
        <p:spPr>
          <a:xfrm>
            <a:off x="6607400" y="906197"/>
            <a:ext cx="3889399" cy="2948129"/>
          </a:xfrm>
          <a:prstGeom prst="rect">
            <a:avLst/>
          </a:prstGeom>
        </p:spPr>
      </p:pic>
      <p:pic>
        <p:nvPicPr>
          <p:cNvPr id="14" name="Picture 13">
            <a:extLst>
              <a:ext uri="{FF2B5EF4-FFF2-40B4-BE49-F238E27FC236}">
                <a16:creationId xmlns:a16="http://schemas.microsoft.com/office/drawing/2014/main" id="{6B056A28-F5AA-6157-5398-933FED2CF839}"/>
              </a:ext>
            </a:extLst>
          </p:cNvPr>
          <p:cNvPicPr>
            <a:picLocks noChangeAspect="1"/>
          </p:cNvPicPr>
          <p:nvPr/>
        </p:nvPicPr>
        <p:blipFill>
          <a:blip r:embed="rId5"/>
          <a:stretch>
            <a:fillRect/>
          </a:stretch>
        </p:blipFill>
        <p:spPr>
          <a:xfrm>
            <a:off x="6698652" y="4038171"/>
            <a:ext cx="3798147" cy="2742626"/>
          </a:xfrm>
          <a:prstGeom prst="rect">
            <a:avLst/>
          </a:prstGeom>
        </p:spPr>
      </p:pic>
    </p:spTree>
    <p:extLst>
      <p:ext uri="{BB962C8B-B14F-4D97-AF65-F5344CB8AC3E}">
        <p14:creationId xmlns:p14="http://schemas.microsoft.com/office/powerpoint/2010/main" val="193430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E71B-7765-FC95-30BB-6BB2B522972C}"/>
              </a:ext>
            </a:extLst>
          </p:cNvPr>
          <p:cNvSpPr>
            <a:spLocks noGrp="1"/>
          </p:cNvSpPr>
          <p:nvPr>
            <p:ph type="title"/>
          </p:nvPr>
        </p:nvSpPr>
        <p:spPr>
          <a:xfrm>
            <a:off x="1066800" y="198305"/>
            <a:ext cx="10058400" cy="919295"/>
          </a:xfrm>
        </p:spPr>
        <p:txBody>
          <a:bodyPr/>
          <a:lstStyle/>
          <a:p>
            <a:r>
              <a:rPr lang="en-US" dirty="0"/>
              <a:t>Conclusions</a:t>
            </a:r>
          </a:p>
        </p:txBody>
      </p:sp>
      <p:sp>
        <p:nvSpPr>
          <p:cNvPr id="3" name="Content Placeholder 2">
            <a:extLst>
              <a:ext uri="{FF2B5EF4-FFF2-40B4-BE49-F238E27FC236}">
                <a16:creationId xmlns:a16="http://schemas.microsoft.com/office/drawing/2014/main" id="{004C964D-4285-6E10-5722-64E942527C48}"/>
              </a:ext>
            </a:extLst>
          </p:cNvPr>
          <p:cNvSpPr>
            <a:spLocks noGrp="1"/>
          </p:cNvSpPr>
          <p:nvPr>
            <p:ph idx="1"/>
          </p:nvPr>
        </p:nvSpPr>
        <p:spPr>
          <a:xfrm>
            <a:off x="1066800" y="1117599"/>
            <a:ext cx="10058400" cy="5458691"/>
          </a:xfrm>
        </p:spPr>
        <p:txBody>
          <a:bodyPr>
            <a:normAutofit lnSpcReduction="10000"/>
          </a:bodyPr>
          <a:lstStyle/>
          <a:p>
            <a:r>
              <a:rPr lang="en-US" dirty="0"/>
              <a:t>Top 5 highly correlated variables: </a:t>
            </a:r>
          </a:p>
          <a:p>
            <a:pPr lvl="1"/>
            <a:r>
              <a:rPr lang="en-US" dirty="0"/>
              <a:t>Perimeter Mean, Perimeter Worst, Radius Mean, Radius Worst and Area Mean</a:t>
            </a:r>
          </a:p>
          <a:p>
            <a:pPr lvl="1"/>
            <a:endParaRPr lang="en-US" dirty="0"/>
          </a:p>
          <a:p>
            <a:r>
              <a:rPr lang="en-US" dirty="0"/>
              <a:t>All 5 models performed very well prior to hyperparameter tuning, however, the best performing based on accuracy score in the test set was SVM. The lowest performing model based on accuracy score was Gaussian Naïve Bayes</a:t>
            </a:r>
          </a:p>
          <a:p>
            <a:endParaRPr lang="en-US" dirty="0"/>
          </a:p>
          <a:p>
            <a:r>
              <a:rPr lang="en-US" dirty="0"/>
              <a:t>After hyperparameter tuning:</a:t>
            </a:r>
          </a:p>
          <a:p>
            <a:pPr lvl="1"/>
            <a:r>
              <a:rPr lang="en-US" dirty="0"/>
              <a:t>KNN and SVM did not improved. Accuracy scores remained at 0.98</a:t>
            </a:r>
          </a:p>
          <a:p>
            <a:pPr lvl="1"/>
            <a:r>
              <a:rPr lang="en-US" dirty="0"/>
              <a:t>Decision Tree improved the most with an accuracy score of 1.0 up from 0.92.</a:t>
            </a:r>
          </a:p>
          <a:p>
            <a:pPr lvl="1"/>
            <a:r>
              <a:rPr lang="en-US" dirty="0"/>
              <a:t>Random Forest also improved from 0.98 to 1.0</a:t>
            </a:r>
          </a:p>
          <a:p>
            <a:pPr lvl="1"/>
            <a:r>
              <a:rPr lang="en-US" dirty="0"/>
              <a:t>Gaussian Naïve Bayes improved but still remained the lowest performing model with an accuracy score of 0.95.</a:t>
            </a:r>
          </a:p>
          <a:p>
            <a:r>
              <a:rPr lang="en-US" dirty="0"/>
              <a:t>Time Devoted:</a:t>
            </a:r>
          </a:p>
          <a:p>
            <a:pPr lvl="1"/>
            <a:r>
              <a:rPr lang="en-US" dirty="0"/>
              <a:t>Data Preparation/Exploration: 20%</a:t>
            </a:r>
          </a:p>
          <a:p>
            <a:pPr lvl="1"/>
            <a:r>
              <a:rPr lang="en-US" dirty="0"/>
              <a:t>Model Building: 40%</a:t>
            </a:r>
          </a:p>
          <a:p>
            <a:pPr lvl="1"/>
            <a:r>
              <a:rPr lang="en-US" dirty="0"/>
              <a:t>Model Evaluation/Visualization: 40% </a:t>
            </a:r>
          </a:p>
        </p:txBody>
      </p:sp>
    </p:spTree>
    <p:extLst>
      <p:ext uri="{BB962C8B-B14F-4D97-AF65-F5344CB8AC3E}">
        <p14:creationId xmlns:p14="http://schemas.microsoft.com/office/powerpoint/2010/main" val="406523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BCCD-932C-CDE5-B13B-F438BAAFD749}"/>
              </a:ext>
            </a:extLst>
          </p:cNvPr>
          <p:cNvSpPr>
            <a:spLocks noGrp="1"/>
          </p:cNvSpPr>
          <p:nvPr>
            <p:ph type="title"/>
          </p:nvPr>
        </p:nvSpPr>
        <p:spPr/>
        <p:txBody>
          <a:bodyPr/>
          <a:lstStyle/>
          <a:p>
            <a:r>
              <a:rPr lang="en-US" dirty="0"/>
              <a:t>Research question and Purpose</a:t>
            </a:r>
          </a:p>
        </p:txBody>
      </p:sp>
      <p:sp>
        <p:nvSpPr>
          <p:cNvPr id="3" name="Content Placeholder 2">
            <a:extLst>
              <a:ext uri="{FF2B5EF4-FFF2-40B4-BE49-F238E27FC236}">
                <a16:creationId xmlns:a16="http://schemas.microsoft.com/office/drawing/2014/main" id="{A29F6AD4-4353-F762-10A4-8D5566928AA5}"/>
              </a:ext>
            </a:extLst>
          </p:cNvPr>
          <p:cNvSpPr>
            <a:spLocks noGrp="1"/>
          </p:cNvSpPr>
          <p:nvPr>
            <p:ph idx="1"/>
          </p:nvPr>
        </p:nvSpPr>
        <p:spPr/>
        <p:txBody>
          <a:bodyPr/>
          <a:lstStyle/>
          <a:p>
            <a:pPr marL="0" indent="0">
              <a:buNone/>
            </a:pPr>
            <a:endParaRPr lang="en-US" dirty="0"/>
          </a:p>
          <a:p>
            <a:r>
              <a:rPr lang="en-US" b="1" dirty="0"/>
              <a:t>Project Purpose:</a:t>
            </a:r>
          </a:p>
          <a:p>
            <a:pPr lvl="1"/>
            <a:r>
              <a:rPr lang="en-US" dirty="0"/>
              <a:t>To understand the performance of Decision Trees, Random Forest, KNN, SVM and Naïve Bayes in predicting the diagnosis of breast tissue masses as malignant or benign.</a:t>
            </a:r>
            <a:endParaRPr lang="en-US" b="1" dirty="0"/>
          </a:p>
          <a:p>
            <a:pPr lvl="1"/>
            <a:endParaRPr lang="en-US" b="1" dirty="0"/>
          </a:p>
          <a:p>
            <a:r>
              <a:rPr lang="en-US" b="1" dirty="0"/>
              <a:t>Research Question:</a:t>
            </a:r>
          </a:p>
          <a:p>
            <a:pPr lvl="1"/>
            <a:r>
              <a:rPr lang="en-US" dirty="0">
                <a:ea typeface="Calibri" panose="020F0502020204030204" pitchFamily="34" charset="0"/>
                <a:cs typeface="Times New Roman" panose="02020603050405020304" pitchFamily="18" charset="0"/>
              </a:rPr>
              <a:t>Of the following algorithms, KNN, SVM, Decision Trees, Random Forest and Naïve Bayes, which will produce a better model for predicting the diagnosis of breast tissue masses as benign or malignant?</a:t>
            </a:r>
            <a:endParaRPr lang="en-US" dirty="0"/>
          </a:p>
          <a:p>
            <a:pPr marL="274320" lvl="1" indent="0">
              <a:buNone/>
            </a:pPr>
            <a:endParaRPr lang="en-US" b="0" i="0" dirty="0">
              <a:solidFill>
                <a:srgbClr val="2D3B45"/>
              </a:solidFill>
              <a:effectLst/>
              <a:latin typeface="Lato Extended"/>
            </a:endParaRPr>
          </a:p>
        </p:txBody>
      </p:sp>
    </p:spTree>
    <p:extLst>
      <p:ext uri="{BB962C8B-B14F-4D97-AF65-F5344CB8AC3E}">
        <p14:creationId xmlns:p14="http://schemas.microsoft.com/office/powerpoint/2010/main" val="45934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B092-3779-0271-979C-6BA56A30B58C}"/>
              </a:ext>
            </a:extLst>
          </p:cNvPr>
          <p:cNvSpPr>
            <a:spLocks noGrp="1"/>
          </p:cNvSpPr>
          <p:nvPr>
            <p:ph type="title"/>
          </p:nvPr>
        </p:nvSpPr>
        <p:spPr>
          <a:xfrm>
            <a:off x="64655" y="0"/>
            <a:ext cx="10058400" cy="1136073"/>
          </a:xfrm>
        </p:spPr>
        <p:txBody>
          <a:bodyPr/>
          <a:lstStyle/>
          <a:p>
            <a:r>
              <a:rPr lang="en-US" dirty="0"/>
              <a:t>Introduction to the Dataset</a:t>
            </a:r>
          </a:p>
        </p:txBody>
      </p:sp>
      <p:sp>
        <p:nvSpPr>
          <p:cNvPr id="3" name="Content Placeholder 2">
            <a:extLst>
              <a:ext uri="{FF2B5EF4-FFF2-40B4-BE49-F238E27FC236}">
                <a16:creationId xmlns:a16="http://schemas.microsoft.com/office/drawing/2014/main" id="{11508DC3-13EF-7363-1F88-F0CA699C5DBF}"/>
              </a:ext>
            </a:extLst>
          </p:cNvPr>
          <p:cNvSpPr>
            <a:spLocks noGrp="1"/>
          </p:cNvSpPr>
          <p:nvPr>
            <p:ph idx="1"/>
          </p:nvPr>
        </p:nvSpPr>
        <p:spPr>
          <a:xfrm>
            <a:off x="175490" y="1052945"/>
            <a:ext cx="11822545" cy="5717309"/>
          </a:xfrm>
        </p:spPr>
        <p:txBody>
          <a:bodyPr>
            <a:normAutofit lnSpcReduction="10000"/>
          </a:bodyPr>
          <a:lstStyle/>
          <a:p>
            <a:r>
              <a:rPr lang="en-US" b="1" i="0" dirty="0">
                <a:solidFill>
                  <a:srgbClr val="202124"/>
                </a:solidFill>
                <a:effectLst/>
                <a:latin typeface="zeitung"/>
              </a:rPr>
              <a:t>Breast Cancer Wisconsin (Diagnostic) Data Set</a:t>
            </a:r>
          </a:p>
          <a:p>
            <a:pPr lvl="1"/>
            <a:r>
              <a:rPr lang="en-US" dirty="0"/>
              <a:t>https://www.kaggle.com/datasets/uciml/breast-cancer-wisconsin-data</a:t>
            </a:r>
            <a:br>
              <a:rPr lang="en-US" dirty="0"/>
            </a:br>
            <a:endParaRPr lang="en-US" dirty="0"/>
          </a:p>
          <a:p>
            <a:r>
              <a:rPr lang="en-US" dirty="0"/>
              <a:t>569 Total Patients – 357 Benign, 212 Malignant </a:t>
            </a:r>
          </a:p>
          <a:p>
            <a:r>
              <a:rPr lang="en-US" dirty="0"/>
              <a:t>30 descriptive features computed from a digitalized image of a fine needle aspirate acquired from patient breast masses. </a:t>
            </a:r>
          </a:p>
          <a:p>
            <a:pPr lvl="1"/>
            <a:r>
              <a:rPr lang="en-US" dirty="0"/>
              <a:t>These features describe the nuclei of the cells contained within the tissue sample using the mean, SE and “worst”.</a:t>
            </a:r>
          </a:p>
          <a:p>
            <a:pPr lvl="1"/>
            <a:r>
              <a:rPr lang="en-US" dirty="0"/>
              <a:t>These features contain:</a:t>
            </a:r>
          </a:p>
          <a:p>
            <a:pPr lvl="2"/>
            <a:r>
              <a:rPr lang="en-US" dirty="0"/>
              <a:t>radius (mean of distances from center to points on the perimeter)</a:t>
            </a:r>
          </a:p>
          <a:p>
            <a:pPr lvl="2"/>
            <a:r>
              <a:rPr lang="en-US" dirty="0"/>
              <a:t>texture (standard deviation of gray-scale values)</a:t>
            </a:r>
          </a:p>
          <a:p>
            <a:pPr lvl="2"/>
            <a:r>
              <a:rPr lang="en-US" dirty="0"/>
              <a:t>perimeter</a:t>
            </a:r>
          </a:p>
          <a:p>
            <a:pPr lvl="2"/>
            <a:r>
              <a:rPr lang="en-US" dirty="0"/>
              <a:t>area</a:t>
            </a:r>
          </a:p>
          <a:p>
            <a:pPr lvl="2"/>
            <a:r>
              <a:rPr lang="en-US" dirty="0"/>
              <a:t>smoothness (local variation in radius lengths)</a:t>
            </a:r>
          </a:p>
          <a:p>
            <a:pPr lvl="2"/>
            <a:r>
              <a:rPr lang="en-US" dirty="0"/>
              <a:t>compactness (perimeter^2 / area - 1.0)</a:t>
            </a:r>
          </a:p>
          <a:p>
            <a:pPr lvl="2"/>
            <a:r>
              <a:rPr lang="en-US" dirty="0"/>
              <a:t>concavity (severity of concave portions of the contour)</a:t>
            </a:r>
          </a:p>
          <a:p>
            <a:pPr lvl="2"/>
            <a:r>
              <a:rPr lang="en-US" dirty="0"/>
              <a:t>concave points (number of concave portions of the contour)</a:t>
            </a:r>
          </a:p>
          <a:p>
            <a:pPr lvl="2"/>
            <a:r>
              <a:rPr lang="en-US" dirty="0"/>
              <a:t>symmetry</a:t>
            </a:r>
          </a:p>
          <a:p>
            <a:pPr lvl="2"/>
            <a:r>
              <a:rPr lang="en-US" dirty="0"/>
              <a:t>fractal dimension ("coastline approximation" - 1)</a:t>
            </a:r>
          </a:p>
          <a:p>
            <a:pPr lvl="1"/>
            <a:endParaRPr lang="en-US" dirty="0"/>
          </a:p>
        </p:txBody>
      </p:sp>
    </p:spTree>
    <p:extLst>
      <p:ext uri="{BB962C8B-B14F-4D97-AF65-F5344CB8AC3E}">
        <p14:creationId xmlns:p14="http://schemas.microsoft.com/office/powerpoint/2010/main" val="47475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A44A-5E56-6E6D-3B9B-1474EF3E8C6E}"/>
              </a:ext>
            </a:extLst>
          </p:cNvPr>
          <p:cNvSpPr>
            <a:spLocks noGrp="1"/>
          </p:cNvSpPr>
          <p:nvPr>
            <p:ph type="title"/>
          </p:nvPr>
        </p:nvSpPr>
        <p:spPr>
          <a:xfrm>
            <a:off x="0" y="0"/>
            <a:ext cx="10058400" cy="1609344"/>
          </a:xfrm>
        </p:spPr>
        <p:txBody>
          <a:bodyPr/>
          <a:lstStyle/>
          <a:p>
            <a:r>
              <a:rPr lang="en-US" dirty="0"/>
              <a:t>Data Pre-Processing</a:t>
            </a:r>
          </a:p>
        </p:txBody>
      </p:sp>
      <p:sp>
        <p:nvSpPr>
          <p:cNvPr id="3" name="Content Placeholder 2">
            <a:extLst>
              <a:ext uri="{FF2B5EF4-FFF2-40B4-BE49-F238E27FC236}">
                <a16:creationId xmlns:a16="http://schemas.microsoft.com/office/drawing/2014/main" id="{2AE8E812-59BB-43E4-FE41-3BA31F543762}"/>
              </a:ext>
            </a:extLst>
          </p:cNvPr>
          <p:cNvSpPr>
            <a:spLocks noGrp="1"/>
          </p:cNvSpPr>
          <p:nvPr>
            <p:ph idx="1"/>
          </p:nvPr>
        </p:nvSpPr>
        <p:spPr>
          <a:xfrm>
            <a:off x="161926" y="1466850"/>
            <a:ext cx="11839574" cy="5284932"/>
          </a:xfrm>
        </p:spPr>
        <p:txBody>
          <a:bodyPr>
            <a:normAutofit/>
          </a:bodyPr>
          <a:lstStyle/>
          <a:p>
            <a:r>
              <a:rPr lang="en-US" dirty="0"/>
              <a:t>Removed 2 columns:</a:t>
            </a:r>
          </a:p>
          <a:p>
            <a:pPr lvl="1"/>
            <a:r>
              <a:rPr lang="en-US" dirty="0"/>
              <a:t>Column 32 contained all </a:t>
            </a:r>
            <a:r>
              <a:rPr lang="en-US" dirty="0" err="1"/>
              <a:t>NaN</a:t>
            </a:r>
            <a:r>
              <a:rPr lang="en-US" dirty="0"/>
              <a:t> values</a:t>
            </a:r>
          </a:p>
          <a:p>
            <a:pPr lvl="1"/>
            <a:r>
              <a:rPr lang="en-US" dirty="0"/>
              <a:t>Column 1 contained the patient identifier</a:t>
            </a:r>
          </a:p>
          <a:p>
            <a:r>
              <a:rPr lang="en-US" dirty="0"/>
              <a:t>Checked for null values in the entire dataset – dataset was clean with 0 </a:t>
            </a:r>
            <a:r>
              <a:rPr lang="en-US" dirty="0" err="1"/>
              <a:t>NaN</a:t>
            </a:r>
            <a:endParaRPr lang="en-US" dirty="0"/>
          </a:p>
          <a:p>
            <a:r>
              <a:rPr lang="en-US" dirty="0"/>
              <a:t>Converted target variable from categorical to numerical (0 – Benign, 1 - Malignant)</a:t>
            </a:r>
          </a:p>
          <a:p>
            <a:r>
              <a:rPr lang="en-US" dirty="0"/>
              <a:t>Continuous data was scaled using a </a:t>
            </a:r>
            <a:r>
              <a:rPr lang="en-US" dirty="0" err="1"/>
              <a:t>MinMaxScaler</a:t>
            </a:r>
            <a:r>
              <a:rPr lang="en-US" dirty="0"/>
              <a:t> then split into training and test sets at a 70/30.</a:t>
            </a:r>
          </a:p>
          <a:p>
            <a:endParaRPr lang="en-US" dirty="0"/>
          </a:p>
        </p:txBody>
      </p:sp>
      <p:pic>
        <p:nvPicPr>
          <p:cNvPr id="5" name="Picture 4">
            <a:extLst>
              <a:ext uri="{FF2B5EF4-FFF2-40B4-BE49-F238E27FC236}">
                <a16:creationId xmlns:a16="http://schemas.microsoft.com/office/drawing/2014/main" id="{6A382E97-136F-A694-C063-1C53B6DCC96E}"/>
              </a:ext>
            </a:extLst>
          </p:cNvPr>
          <p:cNvPicPr>
            <a:picLocks noChangeAspect="1"/>
          </p:cNvPicPr>
          <p:nvPr/>
        </p:nvPicPr>
        <p:blipFill>
          <a:blip r:embed="rId2"/>
          <a:stretch>
            <a:fillRect/>
          </a:stretch>
        </p:blipFill>
        <p:spPr>
          <a:xfrm>
            <a:off x="423069" y="3918816"/>
            <a:ext cx="11136312" cy="2024784"/>
          </a:xfrm>
          <a:prstGeom prst="rect">
            <a:avLst/>
          </a:prstGeom>
        </p:spPr>
      </p:pic>
    </p:spTree>
    <p:extLst>
      <p:ext uri="{BB962C8B-B14F-4D97-AF65-F5344CB8AC3E}">
        <p14:creationId xmlns:p14="http://schemas.microsoft.com/office/powerpoint/2010/main" val="113414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1E3F-EC13-8299-D26D-B15B119267DD}"/>
              </a:ext>
            </a:extLst>
          </p:cNvPr>
          <p:cNvSpPr>
            <a:spLocks noGrp="1"/>
          </p:cNvSpPr>
          <p:nvPr>
            <p:ph type="title"/>
          </p:nvPr>
        </p:nvSpPr>
        <p:spPr>
          <a:xfrm>
            <a:off x="0" y="0"/>
            <a:ext cx="10058400" cy="1609344"/>
          </a:xfrm>
        </p:spPr>
        <p:txBody>
          <a:bodyPr/>
          <a:lstStyle/>
          <a:p>
            <a:r>
              <a:rPr lang="en-US" dirty="0"/>
              <a:t>Data Exploration</a:t>
            </a:r>
          </a:p>
        </p:txBody>
      </p:sp>
      <p:sp>
        <p:nvSpPr>
          <p:cNvPr id="3" name="Content Placeholder 2">
            <a:extLst>
              <a:ext uri="{FF2B5EF4-FFF2-40B4-BE49-F238E27FC236}">
                <a16:creationId xmlns:a16="http://schemas.microsoft.com/office/drawing/2014/main" id="{155BE691-8256-C03B-21FB-6AC653480493}"/>
              </a:ext>
            </a:extLst>
          </p:cNvPr>
          <p:cNvSpPr>
            <a:spLocks noGrp="1"/>
          </p:cNvSpPr>
          <p:nvPr>
            <p:ph idx="1"/>
          </p:nvPr>
        </p:nvSpPr>
        <p:spPr>
          <a:xfrm>
            <a:off x="183157" y="1403604"/>
            <a:ext cx="10058400" cy="379014"/>
          </a:xfrm>
        </p:spPr>
        <p:txBody>
          <a:bodyPr/>
          <a:lstStyle/>
          <a:p>
            <a:r>
              <a:rPr lang="en-US" dirty="0"/>
              <a:t>Descriptive statistics for the first 10 features</a:t>
            </a:r>
          </a:p>
        </p:txBody>
      </p:sp>
      <p:grpSp>
        <p:nvGrpSpPr>
          <p:cNvPr id="8" name="Group 7">
            <a:extLst>
              <a:ext uri="{FF2B5EF4-FFF2-40B4-BE49-F238E27FC236}">
                <a16:creationId xmlns:a16="http://schemas.microsoft.com/office/drawing/2014/main" id="{5C0563A2-A3F9-20C3-4A0C-0180B2D9AE2E}"/>
              </a:ext>
            </a:extLst>
          </p:cNvPr>
          <p:cNvGrpSpPr/>
          <p:nvPr/>
        </p:nvGrpSpPr>
        <p:grpSpPr>
          <a:xfrm>
            <a:off x="183157" y="1989137"/>
            <a:ext cx="11953875" cy="2676525"/>
            <a:chOff x="183157" y="1989137"/>
            <a:chExt cx="11953875" cy="2676525"/>
          </a:xfrm>
        </p:grpSpPr>
        <p:pic>
          <p:nvPicPr>
            <p:cNvPr id="5" name="Picture 4">
              <a:extLst>
                <a:ext uri="{FF2B5EF4-FFF2-40B4-BE49-F238E27FC236}">
                  <a16:creationId xmlns:a16="http://schemas.microsoft.com/office/drawing/2014/main" id="{633114AA-490C-EB2D-8841-FC041FDD2155}"/>
                </a:ext>
              </a:extLst>
            </p:cNvPr>
            <p:cNvPicPr>
              <a:picLocks noChangeAspect="1"/>
            </p:cNvPicPr>
            <p:nvPr/>
          </p:nvPicPr>
          <p:blipFill>
            <a:blip r:embed="rId2"/>
            <a:stretch>
              <a:fillRect/>
            </a:stretch>
          </p:blipFill>
          <p:spPr>
            <a:xfrm>
              <a:off x="183157" y="1989137"/>
              <a:ext cx="10315575" cy="2676525"/>
            </a:xfrm>
            <a:prstGeom prst="rect">
              <a:avLst/>
            </a:prstGeom>
          </p:spPr>
        </p:pic>
        <p:pic>
          <p:nvPicPr>
            <p:cNvPr id="7" name="Picture 6">
              <a:extLst>
                <a:ext uri="{FF2B5EF4-FFF2-40B4-BE49-F238E27FC236}">
                  <a16:creationId xmlns:a16="http://schemas.microsoft.com/office/drawing/2014/main" id="{CCE0C42B-517A-6978-726E-00A7F8F7A9BD}"/>
                </a:ext>
              </a:extLst>
            </p:cNvPr>
            <p:cNvPicPr>
              <a:picLocks noChangeAspect="1"/>
            </p:cNvPicPr>
            <p:nvPr/>
          </p:nvPicPr>
          <p:blipFill>
            <a:blip r:embed="rId3"/>
            <a:stretch>
              <a:fillRect/>
            </a:stretch>
          </p:blipFill>
          <p:spPr>
            <a:xfrm>
              <a:off x="10498732" y="1989137"/>
              <a:ext cx="1638300" cy="2533650"/>
            </a:xfrm>
            <a:prstGeom prst="rect">
              <a:avLst/>
            </a:prstGeom>
          </p:spPr>
        </p:pic>
      </p:grpSp>
    </p:spTree>
    <p:extLst>
      <p:ext uri="{BB962C8B-B14F-4D97-AF65-F5344CB8AC3E}">
        <p14:creationId xmlns:p14="http://schemas.microsoft.com/office/powerpoint/2010/main" val="366908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4FF6-21BA-FFA9-F77A-1F25DB57CE60}"/>
              </a:ext>
            </a:extLst>
          </p:cNvPr>
          <p:cNvSpPr>
            <a:spLocks noGrp="1"/>
          </p:cNvSpPr>
          <p:nvPr>
            <p:ph type="title"/>
          </p:nvPr>
        </p:nvSpPr>
        <p:spPr>
          <a:xfrm>
            <a:off x="0" y="0"/>
            <a:ext cx="10058400" cy="838200"/>
          </a:xfrm>
        </p:spPr>
        <p:txBody>
          <a:bodyPr/>
          <a:lstStyle/>
          <a:p>
            <a:r>
              <a:rPr lang="en-US"/>
              <a:t>Data exploration</a:t>
            </a:r>
            <a:endParaRPr lang="en-US" dirty="0"/>
          </a:p>
        </p:txBody>
      </p:sp>
      <p:pic>
        <p:nvPicPr>
          <p:cNvPr id="9" name="Picture 8">
            <a:extLst>
              <a:ext uri="{FF2B5EF4-FFF2-40B4-BE49-F238E27FC236}">
                <a16:creationId xmlns:a16="http://schemas.microsoft.com/office/drawing/2014/main" id="{6830D6CD-F339-04CC-3314-AAF3B480F3AC}"/>
              </a:ext>
            </a:extLst>
          </p:cNvPr>
          <p:cNvPicPr>
            <a:picLocks noChangeAspect="1"/>
          </p:cNvPicPr>
          <p:nvPr/>
        </p:nvPicPr>
        <p:blipFill>
          <a:blip r:embed="rId2"/>
          <a:stretch>
            <a:fillRect/>
          </a:stretch>
        </p:blipFill>
        <p:spPr>
          <a:xfrm>
            <a:off x="180975" y="838200"/>
            <a:ext cx="5623560" cy="5895668"/>
          </a:xfrm>
          <a:prstGeom prst="rect">
            <a:avLst/>
          </a:prstGeom>
        </p:spPr>
      </p:pic>
      <p:pic>
        <p:nvPicPr>
          <p:cNvPr id="11" name="Picture 10">
            <a:extLst>
              <a:ext uri="{FF2B5EF4-FFF2-40B4-BE49-F238E27FC236}">
                <a16:creationId xmlns:a16="http://schemas.microsoft.com/office/drawing/2014/main" id="{52E98A3B-BF62-67EE-6766-F9F8A2CD9713}"/>
              </a:ext>
            </a:extLst>
          </p:cNvPr>
          <p:cNvPicPr>
            <a:picLocks noChangeAspect="1"/>
          </p:cNvPicPr>
          <p:nvPr/>
        </p:nvPicPr>
        <p:blipFill>
          <a:blip r:embed="rId3"/>
          <a:stretch>
            <a:fillRect/>
          </a:stretch>
        </p:blipFill>
        <p:spPr>
          <a:xfrm>
            <a:off x="7006647" y="1441161"/>
            <a:ext cx="4603461" cy="4729776"/>
          </a:xfrm>
          <a:prstGeom prst="rect">
            <a:avLst/>
          </a:prstGeom>
        </p:spPr>
      </p:pic>
      <p:cxnSp>
        <p:nvCxnSpPr>
          <p:cNvPr id="13" name="Straight Arrow Connector 12">
            <a:extLst>
              <a:ext uri="{FF2B5EF4-FFF2-40B4-BE49-F238E27FC236}">
                <a16:creationId xmlns:a16="http://schemas.microsoft.com/office/drawing/2014/main" id="{77E4D0B8-FDBD-67CA-5E96-212FA5474F77}"/>
              </a:ext>
            </a:extLst>
          </p:cNvPr>
          <p:cNvCxnSpPr/>
          <p:nvPr/>
        </p:nvCxnSpPr>
        <p:spPr>
          <a:xfrm>
            <a:off x="5985510" y="3528291"/>
            <a:ext cx="840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F77AD40-CE77-E5BD-F99B-1363756E01B5}"/>
              </a:ext>
            </a:extLst>
          </p:cNvPr>
          <p:cNvSpPr txBox="1"/>
          <p:nvPr/>
        </p:nvSpPr>
        <p:spPr>
          <a:xfrm>
            <a:off x="7305964" y="1071829"/>
            <a:ext cx="3749086" cy="369332"/>
          </a:xfrm>
          <a:prstGeom prst="rect">
            <a:avLst/>
          </a:prstGeom>
          <a:noFill/>
        </p:spPr>
        <p:txBody>
          <a:bodyPr wrap="square" rtlCol="0">
            <a:spAutoFit/>
          </a:bodyPr>
          <a:lstStyle/>
          <a:p>
            <a:r>
              <a:rPr lang="en-US" u="sng" dirty="0"/>
              <a:t>Top 5 Highly Correlated Features</a:t>
            </a:r>
          </a:p>
        </p:txBody>
      </p:sp>
    </p:spTree>
    <p:extLst>
      <p:ext uri="{BB962C8B-B14F-4D97-AF65-F5344CB8AC3E}">
        <p14:creationId xmlns:p14="http://schemas.microsoft.com/office/powerpoint/2010/main" val="352977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6AF9-7D3D-CF6B-21F3-6934C90BF72E}"/>
              </a:ext>
            </a:extLst>
          </p:cNvPr>
          <p:cNvSpPr>
            <a:spLocks noGrp="1"/>
          </p:cNvSpPr>
          <p:nvPr>
            <p:ph type="title"/>
          </p:nvPr>
        </p:nvSpPr>
        <p:spPr>
          <a:xfrm>
            <a:off x="0" y="0"/>
            <a:ext cx="10058400" cy="885825"/>
          </a:xfrm>
        </p:spPr>
        <p:txBody>
          <a:bodyPr/>
          <a:lstStyle/>
          <a:p>
            <a:r>
              <a:rPr lang="en-US" dirty="0"/>
              <a:t>Data Analysis</a:t>
            </a:r>
          </a:p>
        </p:txBody>
      </p:sp>
      <p:sp>
        <p:nvSpPr>
          <p:cNvPr id="3" name="Content Placeholder 2">
            <a:extLst>
              <a:ext uri="{FF2B5EF4-FFF2-40B4-BE49-F238E27FC236}">
                <a16:creationId xmlns:a16="http://schemas.microsoft.com/office/drawing/2014/main" id="{0E6CA595-7801-B9AB-D0F7-538F78115855}"/>
              </a:ext>
            </a:extLst>
          </p:cNvPr>
          <p:cNvSpPr>
            <a:spLocks noGrp="1"/>
          </p:cNvSpPr>
          <p:nvPr>
            <p:ph idx="1"/>
          </p:nvPr>
        </p:nvSpPr>
        <p:spPr>
          <a:xfrm>
            <a:off x="248597" y="791910"/>
            <a:ext cx="11694806" cy="677211"/>
          </a:xfrm>
        </p:spPr>
        <p:txBody>
          <a:bodyPr/>
          <a:lstStyle/>
          <a:p>
            <a:r>
              <a:rPr lang="en-US" dirty="0"/>
              <a:t>All models were first performed without any feature selection or hyperparameter tuning</a:t>
            </a:r>
          </a:p>
        </p:txBody>
      </p:sp>
      <p:pic>
        <p:nvPicPr>
          <p:cNvPr id="5" name="Picture 4">
            <a:extLst>
              <a:ext uri="{FF2B5EF4-FFF2-40B4-BE49-F238E27FC236}">
                <a16:creationId xmlns:a16="http://schemas.microsoft.com/office/drawing/2014/main" id="{CEDA2BE4-D713-5A37-B44C-BBEC211474EB}"/>
              </a:ext>
            </a:extLst>
          </p:cNvPr>
          <p:cNvPicPr>
            <a:picLocks noChangeAspect="1"/>
          </p:cNvPicPr>
          <p:nvPr/>
        </p:nvPicPr>
        <p:blipFill>
          <a:blip r:embed="rId2"/>
          <a:stretch>
            <a:fillRect/>
          </a:stretch>
        </p:blipFill>
        <p:spPr>
          <a:xfrm>
            <a:off x="56269" y="1163326"/>
            <a:ext cx="5765129" cy="1753177"/>
          </a:xfrm>
          <a:prstGeom prst="rect">
            <a:avLst/>
          </a:prstGeom>
        </p:spPr>
      </p:pic>
      <p:pic>
        <p:nvPicPr>
          <p:cNvPr id="7" name="Picture 6">
            <a:extLst>
              <a:ext uri="{FF2B5EF4-FFF2-40B4-BE49-F238E27FC236}">
                <a16:creationId xmlns:a16="http://schemas.microsoft.com/office/drawing/2014/main" id="{BF715443-29BA-644A-8337-F4A9AD889941}"/>
              </a:ext>
            </a:extLst>
          </p:cNvPr>
          <p:cNvPicPr>
            <a:picLocks noChangeAspect="1"/>
          </p:cNvPicPr>
          <p:nvPr/>
        </p:nvPicPr>
        <p:blipFill>
          <a:blip r:embed="rId3"/>
          <a:stretch>
            <a:fillRect/>
          </a:stretch>
        </p:blipFill>
        <p:spPr>
          <a:xfrm>
            <a:off x="5864633" y="1163326"/>
            <a:ext cx="6139692" cy="1867692"/>
          </a:xfrm>
          <a:prstGeom prst="rect">
            <a:avLst/>
          </a:prstGeom>
        </p:spPr>
      </p:pic>
      <p:pic>
        <p:nvPicPr>
          <p:cNvPr id="9" name="Picture 8">
            <a:extLst>
              <a:ext uri="{FF2B5EF4-FFF2-40B4-BE49-F238E27FC236}">
                <a16:creationId xmlns:a16="http://schemas.microsoft.com/office/drawing/2014/main" id="{5E0059AE-E940-A64E-74CC-720C53B64883}"/>
              </a:ext>
            </a:extLst>
          </p:cNvPr>
          <p:cNvPicPr>
            <a:picLocks noChangeAspect="1"/>
          </p:cNvPicPr>
          <p:nvPr/>
        </p:nvPicPr>
        <p:blipFill>
          <a:blip r:embed="rId4"/>
          <a:stretch>
            <a:fillRect/>
          </a:stretch>
        </p:blipFill>
        <p:spPr>
          <a:xfrm>
            <a:off x="56269" y="2945240"/>
            <a:ext cx="5765129" cy="1848565"/>
          </a:xfrm>
          <a:prstGeom prst="rect">
            <a:avLst/>
          </a:prstGeom>
        </p:spPr>
      </p:pic>
      <p:pic>
        <p:nvPicPr>
          <p:cNvPr id="11" name="Picture 10">
            <a:extLst>
              <a:ext uri="{FF2B5EF4-FFF2-40B4-BE49-F238E27FC236}">
                <a16:creationId xmlns:a16="http://schemas.microsoft.com/office/drawing/2014/main" id="{2CD33A9D-8372-F850-1346-9FAD65DB7AB6}"/>
              </a:ext>
            </a:extLst>
          </p:cNvPr>
          <p:cNvPicPr>
            <a:picLocks noChangeAspect="1"/>
          </p:cNvPicPr>
          <p:nvPr/>
        </p:nvPicPr>
        <p:blipFill>
          <a:blip r:embed="rId5"/>
          <a:stretch>
            <a:fillRect/>
          </a:stretch>
        </p:blipFill>
        <p:spPr>
          <a:xfrm>
            <a:off x="5951102" y="3034232"/>
            <a:ext cx="6053223" cy="1874955"/>
          </a:xfrm>
          <a:prstGeom prst="rect">
            <a:avLst/>
          </a:prstGeom>
        </p:spPr>
      </p:pic>
      <p:pic>
        <p:nvPicPr>
          <p:cNvPr id="15" name="Picture 14">
            <a:extLst>
              <a:ext uri="{FF2B5EF4-FFF2-40B4-BE49-F238E27FC236}">
                <a16:creationId xmlns:a16="http://schemas.microsoft.com/office/drawing/2014/main" id="{A43E1340-4B9C-79FF-2B11-66A641CB3DE1}"/>
              </a:ext>
            </a:extLst>
          </p:cNvPr>
          <p:cNvPicPr>
            <a:picLocks noChangeAspect="1"/>
          </p:cNvPicPr>
          <p:nvPr/>
        </p:nvPicPr>
        <p:blipFill>
          <a:blip r:embed="rId6"/>
          <a:stretch>
            <a:fillRect/>
          </a:stretch>
        </p:blipFill>
        <p:spPr>
          <a:xfrm>
            <a:off x="0" y="4883087"/>
            <a:ext cx="5864633" cy="1825593"/>
          </a:xfrm>
          <a:prstGeom prst="rect">
            <a:avLst/>
          </a:prstGeom>
        </p:spPr>
      </p:pic>
      <p:sp>
        <p:nvSpPr>
          <p:cNvPr id="16" name="TextBox 15">
            <a:extLst>
              <a:ext uri="{FF2B5EF4-FFF2-40B4-BE49-F238E27FC236}">
                <a16:creationId xmlns:a16="http://schemas.microsoft.com/office/drawing/2014/main" id="{509AF34E-6F61-738B-273D-09A21088235B}"/>
              </a:ext>
            </a:extLst>
          </p:cNvPr>
          <p:cNvSpPr txBox="1"/>
          <p:nvPr/>
        </p:nvSpPr>
        <p:spPr>
          <a:xfrm>
            <a:off x="6078769" y="5094509"/>
            <a:ext cx="5847403" cy="1200329"/>
          </a:xfrm>
          <a:prstGeom prst="rect">
            <a:avLst/>
          </a:prstGeom>
          <a:noFill/>
        </p:spPr>
        <p:txBody>
          <a:bodyPr wrap="square" rtlCol="0">
            <a:spAutoFit/>
          </a:bodyPr>
          <a:lstStyle/>
          <a:p>
            <a:r>
              <a:rPr lang="en-US" dirty="0"/>
              <a:t>Based on the accuracy scores of the test set, SVM performs the best with an accuracy score of 0.982. Decision Trees performs the worst of the 5 models with an accuracy score or 0.929.</a:t>
            </a:r>
          </a:p>
        </p:txBody>
      </p:sp>
    </p:spTree>
    <p:extLst>
      <p:ext uri="{BB962C8B-B14F-4D97-AF65-F5344CB8AC3E}">
        <p14:creationId xmlns:p14="http://schemas.microsoft.com/office/powerpoint/2010/main" val="426567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7ECD-F9C9-B24B-69E0-AF27E415A5C5}"/>
              </a:ext>
            </a:extLst>
          </p:cNvPr>
          <p:cNvSpPr>
            <a:spLocks noGrp="1"/>
          </p:cNvSpPr>
          <p:nvPr>
            <p:ph type="title"/>
          </p:nvPr>
        </p:nvSpPr>
        <p:spPr>
          <a:xfrm>
            <a:off x="0" y="0"/>
            <a:ext cx="10058400" cy="1016000"/>
          </a:xfrm>
        </p:spPr>
        <p:txBody>
          <a:bodyPr/>
          <a:lstStyle/>
          <a:p>
            <a:r>
              <a:rPr lang="en-US" dirty="0"/>
              <a:t>Data Analysis</a:t>
            </a:r>
          </a:p>
        </p:txBody>
      </p:sp>
      <p:pic>
        <p:nvPicPr>
          <p:cNvPr id="5" name="Picture 4">
            <a:extLst>
              <a:ext uri="{FF2B5EF4-FFF2-40B4-BE49-F238E27FC236}">
                <a16:creationId xmlns:a16="http://schemas.microsoft.com/office/drawing/2014/main" id="{9E660FDD-28E8-5CBC-CF5C-A96781FB91FC}"/>
              </a:ext>
            </a:extLst>
          </p:cNvPr>
          <p:cNvPicPr>
            <a:picLocks noChangeAspect="1"/>
          </p:cNvPicPr>
          <p:nvPr/>
        </p:nvPicPr>
        <p:blipFill rotWithShape="1">
          <a:blip r:embed="rId2"/>
          <a:srcRect l="2945"/>
          <a:stretch/>
        </p:blipFill>
        <p:spPr>
          <a:xfrm>
            <a:off x="155857" y="1790428"/>
            <a:ext cx="2399179" cy="2073722"/>
          </a:xfrm>
          <a:prstGeom prst="rect">
            <a:avLst/>
          </a:prstGeom>
        </p:spPr>
      </p:pic>
      <p:pic>
        <p:nvPicPr>
          <p:cNvPr id="7" name="Picture 6">
            <a:extLst>
              <a:ext uri="{FF2B5EF4-FFF2-40B4-BE49-F238E27FC236}">
                <a16:creationId xmlns:a16="http://schemas.microsoft.com/office/drawing/2014/main" id="{00A7D3B6-0502-BFF6-7EC5-BDE98B1103FF}"/>
              </a:ext>
            </a:extLst>
          </p:cNvPr>
          <p:cNvPicPr>
            <a:picLocks noChangeAspect="1"/>
          </p:cNvPicPr>
          <p:nvPr/>
        </p:nvPicPr>
        <p:blipFill>
          <a:blip r:embed="rId3"/>
          <a:stretch>
            <a:fillRect/>
          </a:stretch>
        </p:blipFill>
        <p:spPr>
          <a:xfrm>
            <a:off x="93297" y="4001943"/>
            <a:ext cx="2399179" cy="859408"/>
          </a:xfrm>
          <a:prstGeom prst="rect">
            <a:avLst/>
          </a:prstGeom>
        </p:spPr>
      </p:pic>
      <p:pic>
        <p:nvPicPr>
          <p:cNvPr id="9" name="Picture 8">
            <a:extLst>
              <a:ext uri="{FF2B5EF4-FFF2-40B4-BE49-F238E27FC236}">
                <a16:creationId xmlns:a16="http://schemas.microsoft.com/office/drawing/2014/main" id="{89EF6677-4FEB-D5A7-7168-1C1625F274BF}"/>
              </a:ext>
            </a:extLst>
          </p:cNvPr>
          <p:cNvPicPr>
            <a:picLocks noChangeAspect="1"/>
          </p:cNvPicPr>
          <p:nvPr/>
        </p:nvPicPr>
        <p:blipFill>
          <a:blip r:embed="rId4"/>
          <a:stretch>
            <a:fillRect/>
          </a:stretch>
        </p:blipFill>
        <p:spPr>
          <a:xfrm>
            <a:off x="2593158" y="1790428"/>
            <a:ext cx="2338892" cy="2005717"/>
          </a:xfrm>
          <a:prstGeom prst="rect">
            <a:avLst/>
          </a:prstGeom>
        </p:spPr>
      </p:pic>
      <p:pic>
        <p:nvPicPr>
          <p:cNvPr id="11" name="Picture 10">
            <a:extLst>
              <a:ext uri="{FF2B5EF4-FFF2-40B4-BE49-F238E27FC236}">
                <a16:creationId xmlns:a16="http://schemas.microsoft.com/office/drawing/2014/main" id="{F0804540-3817-50BF-CA9E-D7C7A3DE89CC}"/>
              </a:ext>
            </a:extLst>
          </p:cNvPr>
          <p:cNvPicPr>
            <a:picLocks noChangeAspect="1"/>
          </p:cNvPicPr>
          <p:nvPr/>
        </p:nvPicPr>
        <p:blipFill rotWithShape="1">
          <a:blip r:embed="rId5"/>
          <a:srcRect l="25082"/>
          <a:stretch/>
        </p:blipFill>
        <p:spPr>
          <a:xfrm>
            <a:off x="2744714" y="4001944"/>
            <a:ext cx="1953662" cy="871058"/>
          </a:xfrm>
          <a:prstGeom prst="rect">
            <a:avLst/>
          </a:prstGeom>
        </p:spPr>
      </p:pic>
      <p:pic>
        <p:nvPicPr>
          <p:cNvPr id="13" name="Picture 12">
            <a:extLst>
              <a:ext uri="{FF2B5EF4-FFF2-40B4-BE49-F238E27FC236}">
                <a16:creationId xmlns:a16="http://schemas.microsoft.com/office/drawing/2014/main" id="{2BD52351-D24F-A56F-120D-E7D9D2E590D8}"/>
              </a:ext>
            </a:extLst>
          </p:cNvPr>
          <p:cNvPicPr>
            <a:picLocks noChangeAspect="1"/>
          </p:cNvPicPr>
          <p:nvPr/>
        </p:nvPicPr>
        <p:blipFill>
          <a:blip r:embed="rId6"/>
          <a:stretch>
            <a:fillRect/>
          </a:stretch>
        </p:blipFill>
        <p:spPr>
          <a:xfrm>
            <a:off x="4923134" y="1805436"/>
            <a:ext cx="2345731" cy="1975700"/>
          </a:xfrm>
          <a:prstGeom prst="rect">
            <a:avLst/>
          </a:prstGeom>
        </p:spPr>
      </p:pic>
      <p:pic>
        <p:nvPicPr>
          <p:cNvPr id="15" name="Picture 14">
            <a:extLst>
              <a:ext uri="{FF2B5EF4-FFF2-40B4-BE49-F238E27FC236}">
                <a16:creationId xmlns:a16="http://schemas.microsoft.com/office/drawing/2014/main" id="{5A49B01A-B0EB-4D92-369B-94B97D9B0B7E}"/>
              </a:ext>
            </a:extLst>
          </p:cNvPr>
          <p:cNvPicPr>
            <a:picLocks noChangeAspect="1"/>
          </p:cNvPicPr>
          <p:nvPr/>
        </p:nvPicPr>
        <p:blipFill>
          <a:blip r:embed="rId7"/>
          <a:stretch>
            <a:fillRect/>
          </a:stretch>
        </p:blipFill>
        <p:spPr>
          <a:xfrm>
            <a:off x="5150864" y="4001943"/>
            <a:ext cx="1973864" cy="859408"/>
          </a:xfrm>
          <a:prstGeom prst="rect">
            <a:avLst/>
          </a:prstGeom>
        </p:spPr>
      </p:pic>
      <p:pic>
        <p:nvPicPr>
          <p:cNvPr id="17" name="Picture 16">
            <a:extLst>
              <a:ext uri="{FF2B5EF4-FFF2-40B4-BE49-F238E27FC236}">
                <a16:creationId xmlns:a16="http://schemas.microsoft.com/office/drawing/2014/main" id="{94ECA90F-9CE6-CF4F-A223-DA20BF403770}"/>
              </a:ext>
            </a:extLst>
          </p:cNvPr>
          <p:cNvPicPr>
            <a:picLocks noChangeAspect="1"/>
          </p:cNvPicPr>
          <p:nvPr/>
        </p:nvPicPr>
        <p:blipFill>
          <a:blip r:embed="rId8"/>
          <a:stretch>
            <a:fillRect/>
          </a:stretch>
        </p:blipFill>
        <p:spPr>
          <a:xfrm>
            <a:off x="7268865" y="1845923"/>
            <a:ext cx="2332223" cy="1950221"/>
          </a:xfrm>
          <a:prstGeom prst="rect">
            <a:avLst/>
          </a:prstGeom>
        </p:spPr>
      </p:pic>
      <p:pic>
        <p:nvPicPr>
          <p:cNvPr id="19" name="Picture 18">
            <a:extLst>
              <a:ext uri="{FF2B5EF4-FFF2-40B4-BE49-F238E27FC236}">
                <a16:creationId xmlns:a16="http://schemas.microsoft.com/office/drawing/2014/main" id="{D3D9FE7A-119C-FAE1-19BA-27AAF173F55A}"/>
              </a:ext>
            </a:extLst>
          </p:cNvPr>
          <p:cNvPicPr>
            <a:picLocks noChangeAspect="1"/>
          </p:cNvPicPr>
          <p:nvPr/>
        </p:nvPicPr>
        <p:blipFill>
          <a:blip r:embed="rId9"/>
          <a:stretch>
            <a:fillRect/>
          </a:stretch>
        </p:blipFill>
        <p:spPr>
          <a:xfrm>
            <a:off x="7493626" y="4001074"/>
            <a:ext cx="1953662" cy="860277"/>
          </a:xfrm>
          <a:prstGeom prst="rect">
            <a:avLst/>
          </a:prstGeom>
        </p:spPr>
      </p:pic>
      <p:pic>
        <p:nvPicPr>
          <p:cNvPr id="21" name="Picture 20">
            <a:extLst>
              <a:ext uri="{FF2B5EF4-FFF2-40B4-BE49-F238E27FC236}">
                <a16:creationId xmlns:a16="http://schemas.microsoft.com/office/drawing/2014/main" id="{C957BBAA-1512-2AC3-E566-52923E3545CD}"/>
              </a:ext>
            </a:extLst>
          </p:cNvPr>
          <p:cNvPicPr>
            <a:picLocks noChangeAspect="1"/>
          </p:cNvPicPr>
          <p:nvPr/>
        </p:nvPicPr>
        <p:blipFill>
          <a:blip r:embed="rId10"/>
          <a:stretch>
            <a:fillRect/>
          </a:stretch>
        </p:blipFill>
        <p:spPr>
          <a:xfrm>
            <a:off x="9605680" y="1845923"/>
            <a:ext cx="2399179" cy="2022837"/>
          </a:xfrm>
          <a:prstGeom prst="rect">
            <a:avLst/>
          </a:prstGeom>
        </p:spPr>
      </p:pic>
      <p:pic>
        <p:nvPicPr>
          <p:cNvPr id="23" name="Picture 22">
            <a:extLst>
              <a:ext uri="{FF2B5EF4-FFF2-40B4-BE49-F238E27FC236}">
                <a16:creationId xmlns:a16="http://schemas.microsoft.com/office/drawing/2014/main" id="{84CD26A9-848A-6FBA-3362-2CA6A1B6EA7B}"/>
              </a:ext>
            </a:extLst>
          </p:cNvPr>
          <p:cNvPicPr>
            <a:picLocks noChangeAspect="1"/>
          </p:cNvPicPr>
          <p:nvPr/>
        </p:nvPicPr>
        <p:blipFill>
          <a:blip r:embed="rId11"/>
          <a:stretch>
            <a:fillRect/>
          </a:stretch>
        </p:blipFill>
        <p:spPr>
          <a:xfrm>
            <a:off x="9919978" y="3985665"/>
            <a:ext cx="1880859" cy="874818"/>
          </a:xfrm>
          <a:prstGeom prst="rect">
            <a:avLst/>
          </a:prstGeom>
        </p:spPr>
      </p:pic>
      <p:sp>
        <p:nvSpPr>
          <p:cNvPr id="24" name="TextBox 23">
            <a:extLst>
              <a:ext uri="{FF2B5EF4-FFF2-40B4-BE49-F238E27FC236}">
                <a16:creationId xmlns:a16="http://schemas.microsoft.com/office/drawing/2014/main" id="{0E777CC4-3855-3542-06E7-40029D48FC1B}"/>
              </a:ext>
            </a:extLst>
          </p:cNvPr>
          <p:cNvSpPr txBox="1"/>
          <p:nvPr/>
        </p:nvSpPr>
        <p:spPr>
          <a:xfrm>
            <a:off x="905164" y="1436104"/>
            <a:ext cx="1246909" cy="369332"/>
          </a:xfrm>
          <a:prstGeom prst="rect">
            <a:avLst/>
          </a:prstGeom>
          <a:noFill/>
        </p:spPr>
        <p:txBody>
          <a:bodyPr wrap="square" rtlCol="0">
            <a:spAutoFit/>
          </a:bodyPr>
          <a:lstStyle/>
          <a:p>
            <a:r>
              <a:rPr lang="en-US" dirty="0"/>
              <a:t>KNN</a:t>
            </a:r>
          </a:p>
        </p:txBody>
      </p:sp>
      <p:sp>
        <p:nvSpPr>
          <p:cNvPr id="25" name="TextBox 24">
            <a:extLst>
              <a:ext uri="{FF2B5EF4-FFF2-40B4-BE49-F238E27FC236}">
                <a16:creationId xmlns:a16="http://schemas.microsoft.com/office/drawing/2014/main" id="{6B945A96-3446-05D8-4B3B-5FCA76343E6B}"/>
              </a:ext>
            </a:extLst>
          </p:cNvPr>
          <p:cNvSpPr txBox="1"/>
          <p:nvPr/>
        </p:nvSpPr>
        <p:spPr>
          <a:xfrm>
            <a:off x="3241978" y="1421096"/>
            <a:ext cx="1246909" cy="369332"/>
          </a:xfrm>
          <a:prstGeom prst="rect">
            <a:avLst/>
          </a:prstGeom>
          <a:noFill/>
        </p:spPr>
        <p:txBody>
          <a:bodyPr wrap="square" rtlCol="0">
            <a:spAutoFit/>
          </a:bodyPr>
          <a:lstStyle/>
          <a:p>
            <a:r>
              <a:rPr lang="en-US" dirty="0"/>
              <a:t>SVM</a:t>
            </a:r>
          </a:p>
        </p:txBody>
      </p:sp>
      <p:sp>
        <p:nvSpPr>
          <p:cNvPr id="26" name="TextBox 25">
            <a:extLst>
              <a:ext uri="{FF2B5EF4-FFF2-40B4-BE49-F238E27FC236}">
                <a16:creationId xmlns:a16="http://schemas.microsoft.com/office/drawing/2014/main" id="{182A3863-99DA-0835-E844-7F435F7C4C93}"/>
              </a:ext>
            </a:extLst>
          </p:cNvPr>
          <p:cNvSpPr txBox="1"/>
          <p:nvPr/>
        </p:nvSpPr>
        <p:spPr>
          <a:xfrm>
            <a:off x="5175829" y="1399963"/>
            <a:ext cx="1793021" cy="369332"/>
          </a:xfrm>
          <a:prstGeom prst="rect">
            <a:avLst/>
          </a:prstGeom>
          <a:noFill/>
        </p:spPr>
        <p:txBody>
          <a:bodyPr wrap="square" rtlCol="0">
            <a:spAutoFit/>
          </a:bodyPr>
          <a:lstStyle/>
          <a:p>
            <a:r>
              <a:rPr lang="en-US" dirty="0"/>
              <a:t>Decision Tree</a:t>
            </a:r>
          </a:p>
        </p:txBody>
      </p:sp>
      <p:sp>
        <p:nvSpPr>
          <p:cNvPr id="27" name="TextBox 26">
            <a:extLst>
              <a:ext uri="{FF2B5EF4-FFF2-40B4-BE49-F238E27FC236}">
                <a16:creationId xmlns:a16="http://schemas.microsoft.com/office/drawing/2014/main" id="{0463649A-3F40-BD82-447D-876F9D69755A}"/>
              </a:ext>
            </a:extLst>
          </p:cNvPr>
          <p:cNvSpPr txBox="1"/>
          <p:nvPr/>
        </p:nvSpPr>
        <p:spPr>
          <a:xfrm>
            <a:off x="7493626" y="1399963"/>
            <a:ext cx="1793021" cy="369332"/>
          </a:xfrm>
          <a:prstGeom prst="rect">
            <a:avLst/>
          </a:prstGeom>
          <a:noFill/>
        </p:spPr>
        <p:txBody>
          <a:bodyPr wrap="square" rtlCol="0">
            <a:spAutoFit/>
          </a:bodyPr>
          <a:lstStyle/>
          <a:p>
            <a:r>
              <a:rPr lang="en-US" dirty="0"/>
              <a:t>Random Forest</a:t>
            </a:r>
          </a:p>
        </p:txBody>
      </p:sp>
      <p:sp>
        <p:nvSpPr>
          <p:cNvPr id="28" name="TextBox 27">
            <a:extLst>
              <a:ext uri="{FF2B5EF4-FFF2-40B4-BE49-F238E27FC236}">
                <a16:creationId xmlns:a16="http://schemas.microsoft.com/office/drawing/2014/main" id="{082CBC3E-97EE-8EEC-E453-0D767DD04487}"/>
              </a:ext>
            </a:extLst>
          </p:cNvPr>
          <p:cNvSpPr txBox="1"/>
          <p:nvPr/>
        </p:nvSpPr>
        <p:spPr>
          <a:xfrm>
            <a:off x="10404778" y="1399963"/>
            <a:ext cx="1246909" cy="369332"/>
          </a:xfrm>
          <a:prstGeom prst="rect">
            <a:avLst/>
          </a:prstGeom>
          <a:noFill/>
        </p:spPr>
        <p:txBody>
          <a:bodyPr wrap="square" rtlCol="0">
            <a:spAutoFit/>
          </a:bodyPr>
          <a:lstStyle/>
          <a:p>
            <a:r>
              <a:rPr lang="en-US" dirty="0"/>
              <a:t>GNB</a:t>
            </a:r>
          </a:p>
        </p:txBody>
      </p:sp>
    </p:spTree>
    <p:extLst>
      <p:ext uri="{BB962C8B-B14F-4D97-AF65-F5344CB8AC3E}">
        <p14:creationId xmlns:p14="http://schemas.microsoft.com/office/powerpoint/2010/main" val="364792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25FE-E99C-7A74-E523-784896371B4C}"/>
              </a:ext>
            </a:extLst>
          </p:cNvPr>
          <p:cNvSpPr>
            <a:spLocks noGrp="1"/>
          </p:cNvSpPr>
          <p:nvPr>
            <p:ph type="title"/>
          </p:nvPr>
        </p:nvSpPr>
        <p:spPr>
          <a:xfrm>
            <a:off x="73891" y="96705"/>
            <a:ext cx="11065164" cy="734568"/>
          </a:xfrm>
        </p:spPr>
        <p:txBody>
          <a:bodyPr>
            <a:normAutofit fontScale="90000"/>
          </a:bodyPr>
          <a:lstStyle/>
          <a:p>
            <a:r>
              <a:rPr lang="en-US" dirty="0"/>
              <a:t>Data analysis- hyperparameter tuning</a:t>
            </a:r>
          </a:p>
        </p:txBody>
      </p:sp>
      <p:pic>
        <p:nvPicPr>
          <p:cNvPr id="5" name="Content Placeholder 4">
            <a:extLst>
              <a:ext uri="{FF2B5EF4-FFF2-40B4-BE49-F238E27FC236}">
                <a16:creationId xmlns:a16="http://schemas.microsoft.com/office/drawing/2014/main" id="{09508A26-916F-7A59-BAE2-DE6494803ABD}"/>
              </a:ext>
            </a:extLst>
          </p:cNvPr>
          <p:cNvPicPr>
            <a:picLocks noGrp="1" noChangeAspect="1"/>
          </p:cNvPicPr>
          <p:nvPr>
            <p:ph idx="1"/>
          </p:nvPr>
        </p:nvPicPr>
        <p:blipFill>
          <a:blip r:embed="rId2"/>
          <a:stretch>
            <a:fillRect/>
          </a:stretch>
        </p:blipFill>
        <p:spPr>
          <a:xfrm>
            <a:off x="397669" y="1340498"/>
            <a:ext cx="3024188" cy="2507863"/>
          </a:xfrm>
        </p:spPr>
      </p:pic>
      <p:sp>
        <p:nvSpPr>
          <p:cNvPr id="6" name="TextBox 5">
            <a:extLst>
              <a:ext uri="{FF2B5EF4-FFF2-40B4-BE49-F238E27FC236}">
                <a16:creationId xmlns:a16="http://schemas.microsoft.com/office/drawing/2014/main" id="{2FC14DF0-C95A-7223-8732-31DCDEC42577}"/>
              </a:ext>
            </a:extLst>
          </p:cNvPr>
          <p:cNvSpPr txBox="1"/>
          <p:nvPr/>
        </p:nvSpPr>
        <p:spPr>
          <a:xfrm>
            <a:off x="1504950" y="1107837"/>
            <a:ext cx="771525" cy="369332"/>
          </a:xfrm>
          <a:prstGeom prst="rect">
            <a:avLst/>
          </a:prstGeom>
          <a:noFill/>
        </p:spPr>
        <p:txBody>
          <a:bodyPr wrap="square" rtlCol="0">
            <a:spAutoFit/>
          </a:bodyPr>
          <a:lstStyle/>
          <a:p>
            <a:r>
              <a:rPr lang="en-US" dirty="0"/>
              <a:t>KNN</a:t>
            </a:r>
          </a:p>
        </p:txBody>
      </p:sp>
      <p:pic>
        <p:nvPicPr>
          <p:cNvPr id="8" name="Picture 7">
            <a:extLst>
              <a:ext uri="{FF2B5EF4-FFF2-40B4-BE49-F238E27FC236}">
                <a16:creationId xmlns:a16="http://schemas.microsoft.com/office/drawing/2014/main" id="{23B03D3B-DDCC-CF42-4A37-4E0DF02E5B0A}"/>
              </a:ext>
            </a:extLst>
          </p:cNvPr>
          <p:cNvPicPr>
            <a:picLocks noChangeAspect="1"/>
          </p:cNvPicPr>
          <p:nvPr/>
        </p:nvPicPr>
        <p:blipFill>
          <a:blip r:embed="rId3"/>
          <a:stretch>
            <a:fillRect/>
          </a:stretch>
        </p:blipFill>
        <p:spPr>
          <a:xfrm>
            <a:off x="3699392" y="1290891"/>
            <a:ext cx="2914768" cy="2507863"/>
          </a:xfrm>
          <a:prstGeom prst="rect">
            <a:avLst/>
          </a:prstGeom>
        </p:spPr>
      </p:pic>
      <p:sp>
        <p:nvSpPr>
          <p:cNvPr id="9" name="TextBox 8">
            <a:extLst>
              <a:ext uri="{FF2B5EF4-FFF2-40B4-BE49-F238E27FC236}">
                <a16:creationId xmlns:a16="http://schemas.microsoft.com/office/drawing/2014/main" id="{F0D155AF-8613-D96C-B08E-88A05DE5923A}"/>
              </a:ext>
            </a:extLst>
          </p:cNvPr>
          <p:cNvSpPr txBox="1"/>
          <p:nvPr/>
        </p:nvSpPr>
        <p:spPr>
          <a:xfrm>
            <a:off x="4676775" y="1107837"/>
            <a:ext cx="771525" cy="369332"/>
          </a:xfrm>
          <a:prstGeom prst="rect">
            <a:avLst/>
          </a:prstGeom>
          <a:noFill/>
        </p:spPr>
        <p:txBody>
          <a:bodyPr wrap="square" rtlCol="0">
            <a:spAutoFit/>
          </a:bodyPr>
          <a:lstStyle/>
          <a:p>
            <a:r>
              <a:rPr lang="en-US" dirty="0"/>
              <a:t>SVM</a:t>
            </a:r>
          </a:p>
        </p:txBody>
      </p:sp>
      <p:pic>
        <p:nvPicPr>
          <p:cNvPr id="11" name="Picture 10">
            <a:extLst>
              <a:ext uri="{FF2B5EF4-FFF2-40B4-BE49-F238E27FC236}">
                <a16:creationId xmlns:a16="http://schemas.microsoft.com/office/drawing/2014/main" id="{79314F91-EDBE-09D4-5244-627AB658FE6F}"/>
              </a:ext>
            </a:extLst>
          </p:cNvPr>
          <p:cNvPicPr>
            <a:picLocks noChangeAspect="1"/>
          </p:cNvPicPr>
          <p:nvPr/>
        </p:nvPicPr>
        <p:blipFill>
          <a:blip r:embed="rId4"/>
          <a:stretch>
            <a:fillRect/>
          </a:stretch>
        </p:blipFill>
        <p:spPr>
          <a:xfrm>
            <a:off x="6960512" y="1340498"/>
            <a:ext cx="3024187" cy="2514586"/>
          </a:xfrm>
          <a:prstGeom prst="rect">
            <a:avLst/>
          </a:prstGeom>
        </p:spPr>
      </p:pic>
      <p:sp>
        <p:nvSpPr>
          <p:cNvPr id="12" name="TextBox 11">
            <a:extLst>
              <a:ext uri="{FF2B5EF4-FFF2-40B4-BE49-F238E27FC236}">
                <a16:creationId xmlns:a16="http://schemas.microsoft.com/office/drawing/2014/main" id="{04A18233-B089-C029-83FC-D01172D0C4B8}"/>
              </a:ext>
            </a:extLst>
          </p:cNvPr>
          <p:cNvSpPr txBox="1"/>
          <p:nvPr/>
        </p:nvSpPr>
        <p:spPr>
          <a:xfrm>
            <a:off x="7568980" y="1107837"/>
            <a:ext cx="1807250" cy="369332"/>
          </a:xfrm>
          <a:prstGeom prst="rect">
            <a:avLst/>
          </a:prstGeom>
          <a:noFill/>
        </p:spPr>
        <p:txBody>
          <a:bodyPr wrap="square" rtlCol="0">
            <a:spAutoFit/>
          </a:bodyPr>
          <a:lstStyle/>
          <a:p>
            <a:r>
              <a:rPr lang="en-US" dirty="0"/>
              <a:t>Decision Tree</a:t>
            </a:r>
          </a:p>
        </p:txBody>
      </p:sp>
      <p:pic>
        <p:nvPicPr>
          <p:cNvPr id="14" name="Picture 13">
            <a:extLst>
              <a:ext uri="{FF2B5EF4-FFF2-40B4-BE49-F238E27FC236}">
                <a16:creationId xmlns:a16="http://schemas.microsoft.com/office/drawing/2014/main" id="{6201C057-C600-58F1-AA2F-4970E226C8E0}"/>
              </a:ext>
            </a:extLst>
          </p:cNvPr>
          <p:cNvPicPr>
            <a:picLocks noChangeAspect="1"/>
          </p:cNvPicPr>
          <p:nvPr/>
        </p:nvPicPr>
        <p:blipFill>
          <a:blip r:embed="rId5"/>
          <a:stretch>
            <a:fillRect/>
          </a:stretch>
        </p:blipFill>
        <p:spPr>
          <a:xfrm>
            <a:off x="271463" y="4258373"/>
            <a:ext cx="3061977" cy="2599627"/>
          </a:xfrm>
          <a:prstGeom prst="rect">
            <a:avLst/>
          </a:prstGeom>
        </p:spPr>
      </p:pic>
      <p:sp>
        <p:nvSpPr>
          <p:cNvPr id="15" name="TextBox 14">
            <a:extLst>
              <a:ext uri="{FF2B5EF4-FFF2-40B4-BE49-F238E27FC236}">
                <a16:creationId xmlns:a16="http://schemas.microsoft.com/office/drawing/2014/main" id="{2DAEBE67-41C2-1C05-3665-46681590652C}"/>
              </a:ext>
            </a:extLst>
          </p:cNvPr>
          <p:cNvSpPr txBox="1"/>
          <p:nvPr/>
        </p:nvSpPr>
        <p:spPr>
          <a:xfrm>
            <a:off x="988063" y="3985032"/>
            <a:ext cx="1983737" cy="369332"/>
          </a:xfrm>
          <a:prstGeom prst="rect">
            <a:avLst/>
          </a:prstGeom>
          <a:noFill/>
        </p:spPr>
        <p:txBody>
          <a:bodyPr wrap="square" rtlCol="0">
            <a:spAutoFit/>
          </a:bodyPr>
          <a:lstStyle/>
          <a:p>
            <a:r>
              <a:rPr lang="en-US" dirty="0"/>
              <a:t>Random Forest</a:t>
            </a:r>
          </a:p>
        </p:txBody>
      </p:sp>
      <p:pic>
        <p:nvPicPr>
          <p:cNvPr id="17" name="Picture 16">
            <a:extLst>
              <a:ext uri="{FF2B5EF4-FFF2-40B4-BE49-F238E27FC236}">
                <a16:creationId xmlns:a16="http://schemas.microsoft.com/office/drawing/2014/main" id="{46D9F3ED-1531-746A-9395-B5C456C6C9F0}"/>
              </a:ext>
            </a:extLst>
          </p:cNvPr>
          <p:cNvPicPr>
            <a:picLocks noChangeAspect="1"/>
          </p:cNvPicPr>
          <p:nvPr/>
        </p:nvPicPr>
        <p:blipFill>
          <a:blip r:embed="rId6"/>
          <a:stretch>
            <a:fillRect/>
          </a:stretch>
        </p:blipFill>
        <p:spPr>
          <a:xfrm>
            <a:off x="3728847" y="4258372"/>
            <a:ext cx="3029135" cy="2542460"/>
          </a:xfrm>
          <a:prstGeom prst="rect">
            <a:avLst/>
          </a:prstGeom>
        </p:spPr>
      </p:pic>
      <p:sp>
        <p:nvSpPr>
          <p:cNvPr id="18" name="TextBox 17">
            <a:extLst>
              <a:ext uri="{FF2B5EF4-FFF2-40B4-BE49-F238E27FC236}">
                <a16:creationId xmlns:a16="http://schemas.microsoft.com/office/drawing/2014/main" id="{7E5E0634-4864-AD48-F656-F4DB0ECD3DB9}"/>
              </a:ext>
            </a:extLst>
          </p:cNvPr>
          <p:cNvSpPr txBox="1"/>
          <p:nvPr/>
        </p:nvSpPr>
        <p:spPr>
          <a:xfrm>
            <a:off x="4308729" y="3985032"/>
            <a:ext cx="1983737" cy="369332"/>
          </a:xfrm>
          <a:prstGeom prst="rect">
            <a:avLst/>
          </a:prstGeom>
          <a:noFill/>
        </p:spPr>
        <p:txBody>
          <a:bodyPr wrap="square" rtlCol="0">
            <a:spAutoFit/>
          </a:bodyPr>
          <a:lstStyle/>
          <a:p>
            <a:r>
              <a:rPr lang="en-US" dirty="0"/>
              <a:t>Gaussian Bayes</a:t>
            </a:r>
          </a:p>
        </p:txBody>
      </p:sp>
      <p:pic>
        <p:nvPicPr>
          <p:cNvPr id="20" name="Picture 19">
            <a:extLst>
              <a:ext uri="{FF2B5EF4-FFF2-40B4-BE49-F238E27FC236}">
                <a16:creationId xmlns:a16="http://schemas.microsoft.com/office/drawing/2014/main" id="{35C7EF02-B950-238F-1C28-787F07A4A310}"/>
              </a:ext>
            </a:extLst>
          </p:cNvPr>
          <p:cNvPicPr>
            <a:picLocks noChangeAspect="1"/>
          </p:cNvPicPr>
          <p:nvPr/>
        </p:nvPicPr>
        <p:blipFill>
          <a:blip r:embed="rId7"/>
          <a:stretch>
            <a:fillRect/>
          </a:stretch>
        </p:blipFill>
        <p:spPr>
          <a:xfrm>
            <a:off x="6960512" y="4823618"/>
            <a:ext cx="4400737" cy="1119982"/>
          </a:xfrm>
          <a:prstGeom prst="rect">
            <a:avLst/>
          </a:prstGeom>
        </p:spPr>
      </p:pic>
    </p:spTree>
    <p:extLst>
      <p:ext uri="{BB962C8B-B14F-4D97-AF65-F5344CB8AC3E}">
        <p14:creationId xmlns:p14="http://schemas.microsoft.com/office/powerpoint/2010/main" val="106464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18021</TotalTime>
  <Words>543</Words>
  <Application>Microsoft Office PowerPoint</Application>
  <PresentationFormat>Widescreen</PresentationFormat>
  <Paragraphs>71</Paragraphs>
  <Slides>11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Lato Extended</vt:lpstr>
      <vt:lpstr>Rockwell</vt:lpstr>
      <vt:lpstr>Rockwell Condensed</vt:lpstr>
      <vt:lpstr>Wingdings</vt:lpstr>
      <vt:lpstr>zeitung</vt:lpstr>
      <vt:lpstr>Wood Type</vt:lpstr>
      <vt:lpstr>Classification models for the diagnosis of breast cancer</vt:lpstr>
      <vt:lpstr>Research question and Purpose</vt:lpstr>
      <vt:lpstr>Introduction to the Dataset</vt:lpstr>
      <vt:lpstr>Data Pre-Processing</vt:lpstr>
      <vt:lpstr>Data Exploration</vt:lpstr>
      <vt:lpstr>Data exploration</vt:lpstr>
      <vt:lpstr>Data Analysis</vt:lpstr>
      <vt:lpstr>Data Analysis</vt:lpstr>
      <vt:lpstr>Data analysis- hyperparameter tuning</vt:lpstr>
      <vt:lpstr>Data Visualization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models for the diagnosis of breast cancer</dc:title>
  <dc:creator>Megan Hoeksema</dc:creator>
  <cp:lastModifiedBy>Megan Hoeksema</cp:lastModifiedBy>
  <cp:revision>4</cp:revision>
  <dcterms:created xsi:type="dcterms:W3CDTF">2023-01-22T13:11:02Z</dcterms:created>
  <dcterms:modified xsi:type="dcterms:W3CDTF">2023-02-04T01:32:39Z</dcterms:modified>
</cp:coreProperties>
</file>