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3" r:id="rId2"/>
    <p:sldId id="267" r:id="rId3"/>
    <p:sldId id="258" r:id="rId4"/>
    <p:sldId id="260" r:id="rId5"/>
    <p:sldId id="259" r:id="rId6"/>
    <p:sldId id="261" r:id="rId7"/>
    <p:sldId id="344" r:id="rId8"/>
    <p:sldId id="345" r:id="rId9"/>
    <p:sldId id="270" r:id="rId10"/>
    <p:sldId id="343" r:id="rId11"/>
    <p:sldId id="342" r:id="rId12"/>
    <p:sldId id="341" r:id="rId13"/>
    <p:sldId id="275" r:id="rId14"/>
    <p:sldId id="280" r:id="rId15"/>
    <p:sldId id="279" r:id="rId16"/>
    <p:sldId id="278" r:id="rId17"/>
    <p:sldId id="276" r:id="rId18"/>
    <p:sldId id="277" r:id="rId19"/>
    <p:sldId id="283" r:id="rId20"/>
    <p:sldId id="286" r:id="rId21"/>
    <p:sldId id="285" r:id="rId22"/>
    <p:sldId id="284" r:id="rId23"/>
    <p:sldId id="287" r:id="rId24"/>
    <p:sldId id="355" r:id="rId25"/>
    <p:sldId id="354" r:id="rId26"/>
    <p:sldId id="353" r:id="rId27"/>
    <p:sldId id="293" r:id="rId28"/>
    <p:sldId id="296" r:id="rId29"/>
    <p:sldId id="305" r:id="rId30"/>
    <p:sldId id="304" r:id="rId31"/>
    <p:sldId id="303" r:id="rId32"/>
    <p:sldId id="302" r:id="rId33"/>
    <p:sldId id="301" r:id="rId34"/>
    <p:sldId id="351" r:id="rId35"/>
    <p:sldId id="352" r:id="rId36"/>
    <p:sldId id="350" r:id="rId37"/>
    <p:sldId id="349" r:id="rId38"/>
    <p:sldId id="348" r:id="rId39"/>
    <p:sldId id="347" r:id="rId40"/>
    <p:sldId id="300" r:id="rId41"/>
    <p:sldId id="312" r:id="rId42"/>
    <p:sldId id="317" r:id="rId43"/>
    <p:sldId id="316" r:id="rId44"/>
    <p:sldId id="315" r:id="rId45"/>
    <p:sldId id="314" r:id="rId46"/>
    <p:sldId id="318" r:id="rId47"/>
    <p:sldId id="319" r:id="rId48"/>
    <p:sldId id="325" r:id="rId49"/>
    <p:sldId id="324" r:id="rId50"/>
    <p:sldId id="323" r:id="rId51"/>
    <p:sldId id="322" r:id="rId52"/>
    <p:sldId id="321" r:id="rId53"/>
    <p:sldId id="320" r:id="rId54"/>
    <p:sldId id="331" r:id="rId55"/>
    <p:sldId id="332" r:id="rId56"/>
    <p:sldId id="326" r:id="rId57"/>
    <p:sldId id="330" r:id="rId58"/>
    <p:sldId id="329" r:id="rId59"/>
    <p:sldId id="328" r:id="rId60"/>
    <p:sldId id="327" r:id="rId61"/>
    <p:sldId id="333" r:id="rId62"/>
    <p:sldId id="339" r:id="rId63"/>
    <p:sldId id="338" r:id="rId64"/>
    <p:sldId id="337" r:id="rId65"/>
    <p:sldId id="336" r:id="rId66"/>
    <p:sldId id="335" r:id="rId67"/>
    <p:sldId id="334" r:id="rId68"/>
    <p:sldId id="340" r:id="rId6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sson, Sven Anders" initials="JSA" lastIdx="2" clrIdx="0">
    <p:extLst>
      <p:ext uri="{19B8F6BF-5375-455C-9EA6-DF929625EA0E}">
        <p15:presenceInfo xmlns:p15="http://schemas.microsoft.com/office/powerpoint/2012/main" userId="S::svenanders.johansson@miun.se::de5f8c5b-89f0-40c8-9faf-6dfa5a6e81b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027B5-E0DB-554E-9BFC-2CD7836471C2}" v="69" dt="2020-11-10T16:38:48.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p:restoredTop sz="94666"/>
  </p:normalViewPr>
  <p:slideViewPr>
    <p:cSldViewPr snapToGrid="0" snapToObjects="1">
      <p:cViewPr varScale="1">
        <p:scale>
          <a:sx n="86" d="100"/>
          <a:sy n="86"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0T13:30:22.688"/>
    </inkml:context>
    <inkml:brush xml:id="br0">
      <inkml:brushProperty name="width" value="0.1" units="cm"/>
      <inkml:brushProperty name="height" value="0.6" units="cm"/>
      <inkml:brushProperty name="color" value="#849398"/>
      <inkml:brushProperty name="inkEffects" value="pencil"/>
    </inkml:brush>
  </inkml:definitions>
  <inkml:trace contextRef="#ctx0" brushRef="#br0">529 1 12123 180000 90000,'-49'76'0'0'0,"0"-1"0"0"0,-2 1 0 0 0,-1 0 0 0 0,16-21 0 0 0,-1 1 0 0 0,0 2 0 0 0,-1 3 0 0 0,0 1 0 0 0,2 1 0 0 0,1 0 0 0 0,-1 0 0 0 0,1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0T13:30:37.768"/>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12123 180000 90000,'0'0'8745'0'0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0T13:30:39.646"/>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12123 180000 90000,'0'0'6289'0'0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0T13:30:48.621"/>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12123 180000 90000,'0'0'0'0'0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0T13:30:50.664"/>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12123 180000 90000,'0'0'0'0'0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0T13:31:24.825"/>
    </inkml:context>
    <inkml:brush xml:id="br0">
      <inkml:brushProperty name="width" value="0.1" units="cm"/>
      <inkml:brushProperty name="height" value="0.6" units="cm"/>
      <inkml:brushProperty name="color" value="#849398"/>
      <inkml:brushProperty name="inkEffects" value="pencil"/>
    </inkml:brush>
  </inkml:definitions>
  <inkml:trace contextRef="#ctx0" brushRef="#br0">265 253 12123 180000 90000,'-40'-52'0'0'0,"0"-1"0"0"0,-1 1 0 0 0,9 22 0 0 0,24 41 0 0 0,-3-10 0 0 0,2 3 0 0 0,2-9 0 0 0,-13-5 0 0 0,11 3 0 0 0,-10-9 0 0 0,17 5 0 0 0,-4 1 0 0 0,3 3 0 0 0,1-3 0 0 0,-7 9 0 0 0,7-4 0 0 0,-3 5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0T13:31:41.267"/>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12123 180000 90000,'0'0'0'0'0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02C05D2-7CB6-E14C-AA3C-6636C1D46390}"/>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BB42D4E2-E22E-BC48-96FF-B3EBE0293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F1ACF3F3-97F3-4C4A-8EE6-7E9C8DE15D04}"/>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5" name="Platshållare för sidfot 4">
            <a:extLst>
              <a:ext uri="{FF2B5EF4-FFF2-40B4-BE49-F238E27FC236}">
                <a16:creationId xmlns:a16="http://schemas.microsoft.com/office/drawing/2014/main" id="{B3C94DF5-69CB-1444-85ED-CD1C4A10D06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F2EC4DA-8718-6A47-8142-232D4C82D142}"/>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396132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076EF2-FA5C-0041-B8C0-9D741F457234}"/>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4C2D39A2-C609-1B43-AAE9-49BC21FF87DE}"/>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87F28124-50A6-2D46-AACC-F90BA587EAAC}"/>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5" name="Platshållare för sidfot 4">
            <a:extLst>
              <a:ext uri="{FF2B5EF4-FFF2-40B4-BE49-F238E27FC236}">
                <a16:creationId xmlns:a16="http://schemas.microsoft.com/office/drawing/2014/main" id="{BAD46850-CB7D-7248-BE70-910B72BC18EF}"/>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D4DE1675-6B99-A547-A745-F969E00F6DEC}"/>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153746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05D2AA7D-AE2C-F24E-AD95-493781B427A3}"/>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456CFA4D-8325-6A43-9A99-7056E1F66AC8}"/>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3DEC7DD1-5B9E-E842-BC0B-67FA94FEDAB5}"/>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5" name="Platshållare för sidfot 4">
            <a:extLst>
              <a:ext uri="{FF2B5EF4-FFF2-40B4-BE49-F238E27FC236}">
                <a16:creationId xmlns:a16="http://schemas.microsoft.com/office/drawing/2014/main" id="{EA72B992-6045-A84F-BE49-191E16DDBD9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7A92344-5733-1040-9A8A-0C578D41D9A0}"/>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180890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F0011FB-6B2F-184B-973C-FFBBB63435B4}"/>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5E2471A6-D849-724F-B4B8-EE8DA294228D}"/>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FD8BB58F-BE45-F347-9060-E3DF7B32DA92}"/>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5" name="Platshållare för sidfot 4">
            <a:extLst>
              <a:ext uri="{FF2B5EF4-FFF2-40B4-BE49-F238E27FC236}">
                <a16:creationId xmlns:a16="http://schemas.microsoft.com/office/drawing/2014/main" id="{79327B37-3850-0E42-B0C5-EAC468DCCFC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404A19B-D9CA-3D4F-A937-16AC43E998A0}"/>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284600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E3BDE71-C450-6D4E-AF34-07A88CF40A2F}"/>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2247390-D407-B844-B5AF-ED04CA77E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C6549B60-14FE-9F42-8D63-14F2144B51B7}"/>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5" name="Platshållare för sidfot 4">
            <a:extLst>
              <a:ext uri="{FF2B5EF4-FFF2-40B4-BE49-F238E27FC236}">
                <a16:creationId xmlns:a16="http://schemas.microsoft.com/office/drawing/2014/main" id="{8431937F-8730-654C-ACC3-75148FB8ACD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49162FC-F3EA-B441-822F-C33757E510B2}"/>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234555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D79FE3D-A697-044B-A2D8-2A002669811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D0047F35-B90C-284C-ACF7-4EE72A7728A0}"/>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5B480A6F-20C1-1244-983B-039159DDF881}"/>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F9D6782F-7CA7-544B-9FCB-6C2DB095C328}"/>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6" name="Platshållare för sidfot 5">
            <a:extLst>
              <a:ext uri="{FF2B5EF4-FFF2-40B4-BE49-F238E27FC236}">
                <a16:creationId xmlns:a16="http://schemas.microsoft.com/office/drawing/2014/main" id="{A490491C-CBC0-1047-9BBA-8269C1B0F73A}"/>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AC616E12-87E7-BA4B-9556-A91CC79C0CBE}"/>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122199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D260FDC-AA25-994A-A022-ED713ADB43FB}"/>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57B10B51-BE59-7A4A-AF0B-00EBE38B3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1ED33097-209E-AB4E-9822-F369E6315B6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DE4E20CC-C328-9548-9C3E-ED1E219B3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F7A73C12-3972-D046-B2C8-EA7E97C72B9F}"/>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4E700D5D-0FCC-264D-A1ED-92DAA768A1EE}"/>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8" name="Platshållare för sidfot 7">
            <a:extLst>
              <a:ext uri="{FF2B5EF4-FFF2-40B4-BE49-F238E27FC236}">
                <a16:creationId xmlns:a16="http://schemas.microsoft.com/office/drawing/2014/main" id="{E178B1E1-1B4C-D34F-92C6-18148B3E3F68}"/>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81146D47-33D4-5A42-978C-A97C3DC3B4C7}"/>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103842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C0CC486-734B-D944-88FC-533F12273081}"/>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2B9F16D6-A66E-954D-A629-675935B0BA88}"/>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4" name="Platshållare för sidfot 3">
            <a:extLst>
              <a:ext uri="{FF2B5EF4-FFF2-40B4-BE49-F238E27FC236}">
                <a16:creationId xmlns:a16="http://schemas.microsoft.com/office/drawing/2014/main" id="{70032DBC-5ABB-A44C-A3F5-2D88E614BE7C}"/>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637E0B3E-B70A-2B4D-81BC-93C9C62B4311}"/>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1151954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22E12F53-514B-C741-B1D8-FD14E3E1BFF2}"/>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3" name="Platshållare för sidfot 2">
            <a:extLst>
              <a:ext uri="{FF2B5EF4-FFF2-40B4-BE49-F238E27FC236}">
                <a16:creationId xmlns:a16="http://schemas.microsoft.com/office/drawing/2014/main" id="{23B66155-5CA3-7041-8D71-21FF73506C45}"/>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04E2B971-4D36-AA44-8B37-CE23D3121978}"/>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107752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2FEF0DC-FD96-A544-8200-20FDC1AB76D2}"/>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B306A524-AA94-434D-8DB8-62DD52147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F0E23B5A-1F95-2D41-B0BB-468DA59F2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4B6E0D10-F0CC-B241-B921-24BDD2B1B3D4}"/>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6" name="Platshållare för sidfot 5">
            <a:extLst>
              <a:ext uri="{FF2B5EF4-FFF2-40B4-BE49-F238E27FC236}">
                <a16:creationId xmlns:a16="http://schemas.microsoft.com/office/drawing/2014/main" id="{5FE91AFA-78B8-A14B-85CB-210D1FC076B7}"/>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48B3CA38-D68A-8E40-BE65-8AA3CD30AABE}"/>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173699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EB9C771-DB9F-2E44-BF49-9EFD0B016395}"/>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49CD3942-B669-A044-849A-1476F1B65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D698B096-BD78-6944-BC7E-BFF5FAB07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1D965D5-C1F3-FD4F-94D9-53E798C62F9A}"/>
              </a:ext>
            </a:extLst>
          </p:cNvPr>
          <p:cNvSpPr>
            <a:spLocks noGrp="1"/>
          </p:cNvSpPr>
          <p:nvPr>
            <p:ph type="dt" sz="half" idx="10"/>
          </p:nvPr>
        </p:nvSpPr>
        <p:spPr/>
        <p:txBody>
          <a:bodyPr/>
          <a:lstStyle/>
          <a:p>
            <a:fld id="{5F5B7F42-1815-F84B-A22A-ED67340F71D0}" type="datetimeFigureOut">
              <a:rPr lang="sv-SE" smtClean="0"/>
              <a:t>2021-12-21</a:t>
            </a:fld>
            <a:endParaRPr lang="sv-SE"/>
          </a:p>
        </p:txBody>
      </p:sp>
      <p:sp>
        <p:nvSpPr>
          <p:cNvPr id="6" name="Platshållare för sidfot 5">
            <a:extLst>
              <a:ext uri="{FF2B5EF4-FFF2-40B4-BE49-F238E27FC236}">
                <a16:creationId xmlns:a16="http://schemas.microsoft.com/office/drawing/2014/main" id="{4DC6A2DC-FFAC-CB40-8551-5F3C857AEABB}"/>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8ED0CBF4-B95C-0849-85CC-CCF383DFDFE0}"/>
              </a:ext>
            </a:extLst>
          </p:cNvPr>
          <p:cNvSpPr>
            <a:spLocks noGrp="1"/>
          </p:cNvSpPr>
          <p:nvPr>
            <p:ph type="sldNum" sz="quarter" idx="12"/>
          </p:nvPr>
        </p:nvSpPr>
        <p:spPr/>
        <p:txBody>
          <a:bodyPr/>
          <a:lstStyle/>
          <a:p>
            <a:fld id="{A451E3E8-E4C1-B741-AC3E-C121BA8DBFE9}" type="slidenum">
              <a:rPr lang="sv-SE" smtClean="0"/>
              <a:t>‹#›</a:t>
            </a:fld>
            <a:endParaRPr lang="sv-SE"/>
          </a:p>
        </p:txBody>
      </p:sp>
    </p:spTree>
    <p:extLst>
      <p:ext uri="{BB962C8B-B14F-4D97-AF65-F5344CB8AC3E}">
        <p14:creationId xmlns:p14="http://schemas.microsoft.com/office/powerpoint/2010/main" val="262313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D0980ED6-BA15-1047-9D80-7838D2A0E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F8878841-921C-A145-AB29-A6C03CD2C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3178134A-08A6-CF4C-B019-592085D31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B7F42-1815-F84B-A22A-ED67340F71D0}" type="datetimeFigureOut">
              <a:rPr lang="sv-SE" smtClean="0"/>
              <a:t>2021-12-21</a:t>
            </a:fld>
            <a:endParaRPr lang="sv-SE"/>
          </a:p>
        </p:txBody>
      </p:sp>
      <p:sp>
        <p:nvSpPr>
          <p:cNvPr id="5" name="Platshållare för sidfot 4">
            <a:extLst>
              <a:ext uri="{FF2B5EF4-FFF2-40B4-BE49-F238E27FC236}">
                <a16:creationId xmlns:a16="http://schemas.microsoft.com/office/drawing/2014/main" id="{F12434E3-6666-254C-BDF8-D7CBFD3E1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894005B6-1A8B-EF4D-9475-CB234FB9C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1E3E8-E4C1-B741-AC3E-C121BA8DBFE9}" type="slidenum">
              <a:rPr lang="sv-SE" smtClean="0"/>
              <a:t>‹#›</a:t>
            </a:fld>
            <a:endParaRPr lang="sv-SE"/>
          </a:p>
        </p:txBody>
      </p:sp>
    </p:spTree>
    <p:extLst>
      <p:ext uri="{BB962C8B-B14F-4D97-AF65-F5344CB8AC3E}">
        <p14:creationId xmlns:p14="http://schemas.microsoft.com/office/powerpoint/2010/main" val="3711166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7.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49.png"/><Relationship Id="rId5" Type="http://schemas.openxmlformats.org/officeDocument/2006/relationships/image" Target="../media/image46.png"/><Relationship Id="rId15" Type="http://schemas.openxmlformats.org/officeDocument/2006/relationships/image" Target="../media/image5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8.png"/><Relationship Id="rId14" Type="http://schemas.openxmlformats.org/officeDocument/2006/relationships/customXml" Target="../ink/ink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grayscl/>
          </a:blip>
          <a:srcRect/>
          <a:stretch>
            <a:fillRect t="-9000" b="-9000"/>
          </a:stretch>
        </a:blip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4DF681-79A6-2141-97C0-BB4FF3F7D1C4}"/>
              </a:ext>
            </a:extLst>
          </p:cNvPr>
          <p:cNvSpPr>
            <a:spLocks noGrp="1"/>
          </p:cNvSpPr>
          <p:nvPr>
            <p:ph type="title"/>
          </p:nvPr>
        </p:nvSpPr>
        <p:spPr>
          <a:xfrm>
            <a:off x="838200" y="2364046"/>
            <a:ext cx="10432312" cy="1325563"/>
          </a:xfrm>
        </p:spPr>
        <p:txBody>
          <a:bodyPr>
            <a:normAutofit fontScale="90000"/>
          </a:bodyPr>
          <a:lstStyle/>
          <a:p>
            <a:pPr algn="ctr">
              <a:lnSpc>
                <a:spcPct val="150000"/>
              </a:lnSpc>
            </a:pPr>
            <a:r>
              <a:rPr lang="sv-SE" i="1" dirty="0">
                <a:latin typeface="Arial Rounded MT Bold" panose="020F0704030504030204" pitchFamily="34" charset="77"/>
              </a:rPr>
              <a:t>The Body </a:t>
            </a:r>
            <a:r>
              <a:rPr lang="sv-SE" i="1" dirty="0" err="1">
                <a:latin typeface="Arial Rounded MT Bold" panose="020F0704030504030204" pitchFamily="34" charset="77"/>
              </a:rPr>
              <a:t>of</a:t>
            </a:r>
            <a:r>
              <a:rPr lang="sv-SE" i="1" dirty="0">
                <a:latin typeface="Arial Rounded MT Bold" panose="020F0704030504030204" pitchFamily="34" charset="77"/>
              </a:rPr>
              <a:t> </a:t>
            </a:r>
            <a:r>
              <a:rPr lang="sv-SE" i="1" dirty="0" err="1">
                <a:latin typeface="Arial Rounded MT Bold" panose="020F0704030504030204" pitchFamily="34" charset="77"/>
              </a:rPr>
              <a:t>Knowledge</a:t>
            </a:r>
            <a:r>
              <a:rPr lang="sv-SE" i="1" dirty="0">
                <a:latin typeface="Arial Rounded MT Bold" panose="020F0704030504030204" pitchFamily="34" charset="77"/>
              </a:rPr>
              <a:t> </a:t>
            </a:r>
            <a:br>
              <a:rPr lang="sv-SE" i="1" dirty="0">
                <a:latin typeface="Arial Rounded MT Bold" panose="020F0704030504030204" pitchFamily="34" charset="77"/>
              </a:rPr>
            </a:br>
            <a:r>
              <a:rPr lang="sv-SE" i="1" dirty="0">
                <a:solidFill>
                  <a:srgbClr val="C00000"/>
                </a:solidFill>
                <a:latin typeface="Arial Rounded MT Bold" panose="020F0704030504030204" pitchFamily="34" charset="77"/>
              </a:rPr>
              <a:t>A Drama</a:t>
            </a:r>
            <a:br>
              <a:rPr lang="sv-SE" dirty="0"/>
            </a:br>
            <a:endParaRPr lang="sv-SE" dirty="0"/>
          </a:p>
        </p:txBody>
      </p:sp>
      <p:sp>
        <p:nvSpPr>
          <p:cNvPr id="3" name="Platshållare för innehåll 2">
            <a:extLst>
              <a:ext uri="{FF2B5EF4-FFF2-40B4-BE49-F238E27FC236}">
                <a16:creationId xmlns:a16="http://schemas.microsoft.com/office/drawing/2014/main" id="{30A5FD36-593A-C249-9DEB-7C1C47BB6663}"/>
              </a:ext>
            </a:extLst>
          </p:cNvPr>
          <p:cNvSpPr>
            <a:spLocks noGrp="1"/>
          </p:cNvSpPr>
          <p:nvPr>
            <p:ph idx="1"/>
          </p:nvPr>
        </p:nvSpPr>
        <p:spPr>
          <a:xfrm>
            <a:off x="2275369" y="4437284"/>
            <a:ext cx="7995684" cy="1325563"/>
          </a:xfrm>
        </p:spPr>
        <p:txBody>
          <a:bodyPr>
            <a:normAutofit/>
          </a:bodyPr>
          <a:lstStyle/>
          <a:p>
            <a:pPr marL="0" indent="0" algn="ctr">
              <a:buNone/>
            </a:pPr>
            <a:endParaRPr lang="sv-SE" sz="1800" dirty="0"/>
          </a:p>
          <a:p>
            <a:pPr marL="0" indent="0" algn="ctr">
              <a:buNone/>
            </a:pPr>
            <a:endParaRPr lang="sv-SE" sz="1800" dirty="0"/>
          </a:p>
          <a:p>
            <a:pPr marL="0" indent="0" algn="ctr">
              <a:buNone/>
            </a:pPr>
            <a:r>
              <a:rPr lang="sv-SE" sz="1800" dirty="0"/>
              <a:t>Sven Anders Johansson, Mid Sweden University</a:t>
            </a:r>
          </a:p>
        </p:txBody>
      </p:sp>
    </p:spTree>
    <p:extLst>
      <p:ext uri="{BB962C8B-B14F-4D97-AF65-F5344CB8AC3E}">
        <p14:creationId xmlns:p14="http://schemas.microsoft.com/office/powerpoint/2010/main" val="93089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9B34BD-DBFC-9C40-9CA3-BD7F48CAEAAB}"/>
              </a:ext>
            </a:extLst>
          </p:cNvPr>
          <p:cNvSpPr>
            <a:spLocks noGrp="1"/>
          </p:cNvSpPr>
          <p:nvPr>
            <p:ph type="title"/>
          </p:nvPr>
        </p:nvSpPr>
        <p:spPr/>
        <p:txBody>
          <a:bodyPr/>
          <a:lstStyle/>
          <a:p>
            <a:endParaRPr lang="sv-SE"/>
          </a:p>
        </p:txBody>
      </p:sp>
      <p:sp>
        <p:nvSpPr>
          <p:cNvPr id="4" name="Rektangulär pratbubbla 3">
            <a:extLst>
              <a:ext uri="{FF2B5EF4-FFF2-40B4-BE49-F238E27FC236}">
                <a16:creationId xmlns:a16="http://schemas.microsoft.com/office/drawing/2014/main" id="{EBA914BD-3176-FB42-8633-4789B9952556}"/>
              </a:ext>
            </a:extLst>
          </p:cNvPr>
          <p:cNvSpPr/>
          <p:nvPr/>
        </p:nvSpPr>
        <p:spPr>
          <a:xfrm>
            <a:off x="2172235" y="365125"/>
            <a:ext cx="3038341" cy="2210650"/>
          </a:xfrm>
          <a:prstGeom prst="wedgeRectCallout">
            <a:avLst>
              <a:gd name="adj1" fmla="val -48447"/>
              <a:gd name="adj2" fmla="val 79335"/>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which “traditional concepts” do they refer to? Not “tradition”, apparently… And are </a:t>
            </a:r>
            <a:r>
              <a:rPr lang="en-US" i="1" dirty="0"/>
              <a:t>all </a:t>
            </a:r>
            <a:r>
              <a:rPr lang="en-US" dirty="0"/>
              <a:t>research methods suddenly worthless? Since when?</a:t>
            </a:r>
            <a:endParaRPr lang="sv-SE" dirty="0"/>
          </a:p>
        </p:txBody>
      </p:sp>
      <p:sp>
        <p:nvSpPr>
          <p:cNvPr id="5" name="Rundad rektangulär pratbubbla 4">
            <a:extLst>
              <a:ext uri="{FF2B5EF4-FFF2-40B4-BE49-F238E27FC236}">
                <a16:creationId xmlns:a16="http://schemas.microsoft.com/office/drawing/2014/main" id="{672D09B3-6A1D-3749-BCD0-A0E2FAB8F685}"/>
              </a:ext>
            </a:extLst>
          </p:cNvPr>
          <p:cNvSpPr/>
          <p:nvPr/>
        </p:nvSpPr>
        <p:spPr>
          <a:xfrm>
            <a:off x="7374467" y="759854"/>
            <a:ext cx="3160451" cy="2034147"/>
          </a:xfrm>
          <a:prstGeom prst="wedgeRoundRectCallout">
            <a:avLst>
              <a:gd name="adj1" fmla="val 52276"/>
              <a:gd name="adj2" fmla="val 7458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lvl="0" fontAlgn="base"/>
            <a:r>
              <a:rPr lang="en-US" dirty="0"/>
              <a:t>Of course, the remark is a bit exaggerated and generalizing. But sometimes exaggerations are necessary in order to get at something. </a:t>
            </a:r>
            <a:endParaRPr lang="sv-SE" dirty="0"/>
          </a:p>
        </p:txBody>
      </p:sp>
      <p:sp>
        <p:nvSpPr>
          <p:cNvPr id="6" name="Rektangulär pratbubbla 5">
            <a:extLst>
              <a:ext uri="{FF2B5EF4-FFF2-40B4-BE49-F238E27FC236}">
                <a16:creationId xmlns:a16="http://schemas.microsoft.com/office/drawing/2014/main" id="{4612FE1D-4907-1347-A37A-0E1AE1C477A0}"/>
              </a:ext>
            </a:extLst>
          </p:cNvPr>
          <p:cNvSpPr/>
          <p:nvPr/>
        </p:nvSpPr>
        <p:spPr>
          <a:xfrm>
            <a:off x="2542503" y="3207043"/>
            <a:ext cx="2668073" cy="888114"/>
          </a:xfrm>
          <a:prstGeom prst="wedgeRectCallout">
            <a:avLst>
              <a:gd name="adj1" fmla="val -42110"/>
              <a:gd name="adj2" fmla="val 92721"/>
            </a:avLst>
          </a:prstGeom>
        </p:spPr>
        <p:style>
          <a:lnRef idx="1">
            <a:schemeClr val="dk1"/>
          </a:lnRef>
          <a:fillRef idx="3">
            <a:schemeClr val="dk1"/>
          </a:fillRef>
          <a:effectRef idx="2">
            <a:schemeClr val="dk1"/>
          </a:effectRef>
          <a:fontRef idx="minor">
            <a:schemeClr val="lt1"/>
          </a:fontRef>
        </p:style>
        <p:txBody>
          <a:bodyPr rtlCol="0" anchor="ctr"/>
          <a:lstStyle/>
          <a:p>
            <a:pPr lvl="0" fontAlgn="base"/>
            <a:r>
              <a:rPr lang="en-US" dirty="0"/>
              <a:t>Get at what?</a:t>
            </a:r>
            <a:endParaRPr lang="sv-SE" dirty="0"/>
          </a:p>
        </p:txBody>
      </p:sp>
      <p:sp>
        <p:nvSpPr>
          <p:cNvPr id="7" name="Rundad rektangulär pratbubbla 6">
            <a:extLst>
              <a:ext uri="{FF2B5EF4-FFF2-40B4-BE49-F238E27FC236}">
                <a16:creationId xmlns:a16="http://schemas.microsoft.com/office/drawing/2014/main" id="{15B9EA48-5307-0241-A51A-7E5EB14B21F0}"/>
              </a:ext>
            </a:extLst>
          </p:cNvPr>
          <p:cNvSpPr/>
          <p:nvPr/>
        </p:nvSpPr>
        <p:spPr>
          <a:xfrm>
            <a:off x="8060267" y="3429000"/>
            <a:ext cx="1811866" cy="1332315"/>
          </a:xfrm>
          <a:prstGeom prst="wedgeRoundRectCallout">
            <a:avLst>
              <a:gd name="adj1" fmla="val 84774"/>
              <a:gd name="adj2" fmla="val 30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The need for new methods in the humanities.</a:t>
            </a:r>
            <a:endParaRPr lang="sv-SE" dirty="0"/>
          </a:p>
        </p:txBody>
      </p:sp>
      <p:pic>
        <p:nvPicPr>
          <p:cNvPr id="10" name="Bildobjekt 9">
            <a:extLst>
              <a:ext uri="{FF2B5EF4-FFF2-40B4-BE49-F238E27FC236}">
                <a16:creationId xmlns:a16="http://schemas.microsoft.com/office/drawing/2014/main" id="{A78AD324-C361-1D40-811F-5FB53FD2203E}"/>
              </a:ext>
            </a:extLst>
          </p:cNvPr>
          <p:cNvPicPr>
            <a:picLocks noChangeAspect="1"/>
          </p:cNvPicPr>
          <p:nvPr/>
        </p:nvPicPr>
        <p:blipFill>
          <a:blip r:embed="rId2"/>
          <a:stretch>
            <a:fillRect/>
          </a:stretch>
        </p:blipFill>
        <p:spPr>
          <a:xfrm>
            <a:off x="225083" y="3207043"/>
            <a:ext cx="1599571" cy="2394568"/>
          </a:xfrm>
          <a:prstGeom prst="rect">
            <a:avLst/>
          </a:prstGeom>
        </p:spPr>
      </p:pic>
    </p:spTree>
    <p:extLst>
      <p:ext uri="{BB962C8B-B14F-4D97-AF65-F5344CB8AC3E}">
        <p14:creationId xmlns:p14="http://schemas.microsoft.com/office/powerpoint/2010/main" val="167099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9B34BD-DBFC-9C40-9CA3-BD7F48CAEAAB}"/>
              </a:ext>
            </a:extLst>
          </p:cNvPr>
          <p:cNvSpPr>
            <a:spLocks noGrp="1"/>
          </p:cNvSpPr>
          <p:nvPr>
            <p:ph type="title"/>
          </p:nvPr>
        </p:nvSpPr>
        <p:spPr/>
        <p:txBody>
          <a:bodyPr/>
          <a:lstStyle/>
          <a:p>
            <a:endParaRPr lang="sv-SE"/>
          </a:p>
        </p:txBody>
      </p:sp>
      <p:sp>
        <p:nvSpPr>
          <p:cNvPr id="4" name="Rektangulär pratbubbla 3">
            <a:extLst>
              <a:ext uri="{FF2B5EF4-FFF2-40B4-BE49-F238E27FC236}">
                <a16:creationId xmlns:a16="http://schemas.microsoft.com/office/drawing/2014/main" id="{EBA914BD-3176-FB42-8633-4789B9952556}"/>
              </a:ext>
            </a:extLst>
          </p:cNvPr>
          <p:cNvSpPr/>
          <p:nvPr/>
        </p:nvSpPr>
        <p:spPr>
          <a:xfrm>
            <a:off x="2172235" y="365125"/>
            <a:ext cx="3038341" cy="2210650"/>
          </a:xfrm>
          <a:prstGeom prst="wedgeRectCallout">
            <a:avLst>
              <a:gd name="adj1" fmla="val -48447"/>
              <a:gd name="adj2" fmla="val 79335"/>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which “traditional concepts” do they refer to? Not “tradition”, apparently… And are </a:t>
            </a:r>
            <a:r>
              <a:rPr lang="en-US" i="1" dirty="0"/>
              <a:t>all </a:t>
            </a:r>
            <a:r>
              <a:rPr lang="en-US" dirty="0"/>
              <a:t>research methods suddenly worthless? Since when?</a:t>
            </a:r>
            <a:endParaRPr lang="sv-SE" dirty="0"/>
          </a:p>
        </p:txBody>
      </p:sp>
      <p:sp>
        <p:nvSpPr>
          <p:cNvPr id="5" name="Rundad rektangulär pratbubbla 4">
            <a:extLst>
              <a:ext uri="{FF2B5EF4-FFF2-40B4-BE49-F238E27FC236}">
                <a16:creationId xmlns:a16="http://schemas.microsoft.com/office/drawing/2014/main" id="{672D09B3-6A1D-3749-BCD0-A0E2FAB8F685}"/>
              </a:ext>
            </a:extLst>
          </p:cNvPr>
          <p:cNvSpPr/>
          <p:nvPr/>
        </p:nvSpPr>
        <p:spPr>
          <a:xfrm>
            <a:off x="7374467" y="759854"/>
            <a:ext cx="3160451" cy="2034147"/>
          </a:xfrm>
          <a:prstGeom prst="wedgeRoundRectCallout">
            <a:avLst>
              <a:gd name="adj1" fmla="val 52276"/>
              <a:gd name="adj2" fmla="val 7458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lvl="0" fontAlgn="base"/>
            <a:r>
              <a:rPr lang="en-US" dirty="0"/>
              <a:t>Of course the remark is a bit exaggerated and generalizing. But sometimes exaggerations are necessary in order to get at something. </a:t>
            </a:r>
            <a:endParaRPr lang="sv-SE" dirty="0"/>
          </a:p>
        </p:txBody>
      </p:sp>
      <p:sp>
        <p:nvSpPr>
          <p:cNvPr id="6" name="Rektangulär pratbubbla 5">
            <a:extLst>
              <a:ext uri="{FF2B5EF4-FFF2-40B4-BE49-F238E27FC236}">
                <a16:creationId xmlns:a16="http://schemas.microsoft.com/office/drawing/2014/main" id="{4612FE1D-4907-1347-A37A-0E1AE1C477A0}"/>
              </a:ext>
            </a:extLst>
          </p:cNvPr>
          <p:cNvSpPr/>
          <p:nvPr/>
        </p:nvSpPr>
        <p:spPr>
          <a:xfrm>
            <a:off x="2542503" y="3207043"/>
            <a:ext cx="2668073" cy="888114"/>
          </a:xfrm>
          <a:prstGeom prst="wedgeRectCallout">
            <a:avLst>
              <a:gd name="adj1" fmla="val -42110"/>
              <a:gd name="adj2" fmla="val 92721"/>
            </a:avLst>
          </a:prstGeom>
        </p:spPr>
        <p:style>
          <a:lnRef idx="1">
            <a:schemeClr val="dk1"/>
          </a:lnRef>
          <a:fillRef idx="3">
            <a:schemeClr val="dk1"/>
          </a:fillRef>
          <a:effectRef idx="2">
            <a:schemeClr val="dk1"/>
          </a:effectRef>
          <a:fontRef idx="minor">
            <a:schemeClr val="lt1"/>
          </a:fontRef>
        </p:style>
        <p:txBody>
          <a:bodyPr rtlCol="0" anchor="ctr"/>
          <a:lstStyle/>
          <a:p>
            <a:pPr lvl="0" fontAlgn="base"/>
            <a:r>
              <a:rPr lang="en-US" dirty="0"/>
              <a:t>Get at what?</a:t>
            </a:r>
            <a:endParaRPr lang="sv-SE" dirty="0"/>
          </a:p>
        </p:txBody>
      </p:sp>
      <p:sp>
        <p:nvSpPr>
          <p:cNvPr id="7" name="Rundad rektangulär pratbubbla 6">
            <a:extLst>
              <a:ext uri="{FF2B5EF4-FFF2-40B4-BE49-F238E27FC236}">
                <a16:creationId xmlns:a16="http://schemas.microsoft.com/office/drawing/2014/main" id="{15B9EA48-5307-0241-A51A-7E5EB14B21F0}"/>
              </a:ext>
            </a:extLst>
          </p:cNvPr>
          <p:cNvSpPr/>
          <p:nvPr/>
        </p:nvSpPr>
        <p:spPr>
          <a:xfrm>
            <a:off x="8060267" y="3429000"/>
            <a:ext cx="1811866" cy="1332315"/>
          </a:xfrm>
          <a:prstGeom prst="wedgeRoundRectCallout">
            <a:avLst>
              <a:gd name="adj1" fmla="val 84774"/>
              <a:gd name="adj2" fmla="val 30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The need for new methods in the humanities.</a:t>
            </a:r>
            <a:endParaRPr lang="sv-SE" dirty="0"/>
          </a:p>
        </p:txBody>
      </p:sp>
      <p:sp>
        <p:nvSpPr>
          <p:cNvPr id="8" name="Rektangulär pratbubbla 7">
            <a:extLst>
              <a:ext uri="{FF2B5EF4-FFF2-40B4-BE49-F238E27FC236}">
                <a16:creationId xmlns:a16="http://schemas.microsoft.com/office/drawing/2014/main" id="{EFCD3B57-C7C5-F943-AE50-31077FD2B24F}"/>
              </a:ext>
            </a:extLst>
          </p:cNvPr>
          <p:cNvSpPr/>
          <p:nvPr/>
        </p:nvSpPr>
        <p:spPr>
          <a:xfrm>
            <a:off x="2900428" y="4592329"/>
            <a:ext cx="3038341" cy="1136461"/>
          </a:xfrm>
          <a:prstGeom prst="wedgeRectCallout">
            <a:avLst>
              <a:gd name="adj1" fmla="val -49159"/>
              <a:gd name="adj2" fmla="val 76513"/>
            </a:avLst>
          </a:prstGeom>
        </p:spPr>
        <p:style>
          <a:lnRef idx="1">
            <a:schemeClr val="dk1"/>
          </a:lnRef>
          <a:fillRef idx="2">
            <a:schemeClr val="dk1"/>
          </a:fillRef>
          <a:effectRef idx="1">
            <a:schemeClr val="dk1"/>
          </a:effectRef>
          <a:fontRef idx="minor">
            <a:schemeClr val="dk1"/>
          </a:fontRef>
        </p:style>
        <p:txBody>
          <a:bodyPr rtlCol="0" anchor="ctr"/>
          <a:lstStyle/>
          <a:p>
            <a:pPr lvl="0" fontAlgn="base"/>
            <a:r>
              <a:rPr lang="en-US" dirty="0"/>
              <a:t>Why is there such a need?</a:t>
            </a:r>
            <a:endParaRPr lang="sv-SE" dirty="0"/>
          </a:p>
        </p:txBody>
      </p:sp>
      <p:pic>
        <p:nvPicPr>
          <p:cNvPr id="10" name="Bildobjekt 9">
            <a:extLst>
              <a:ext uri="{FF2B5EF4-FFF2-40B4-BE49-F238E27FC236}">
                <a16:creationId xmlns:a16="http://schemas.microsoft.com/office/drawing/2014/main" id="{A78AD324-C361-1D40-811F-5FB53FD2203E}"/>
              </a:ext>
            </a:extLst>
          </p:cNvPr>
          <p:cNvPicPr>
            <a:picLocks noChangeAspect="1"/>
          </p:cNvPicPr>
          <p:nvPr/>
        </p:nvPicPr>
        <p:blipFill>
          <a:blip r:embed="rId2"/>
          <a:stretch>
            <a:fillRect/>
          </a:stretch>
        </p:blipFill>
        <p:spPr>
          <a:xfrm>
            <a:off x="225083" y="3207043"/>
            <a:ext cx="1599571" cy="2394568"/>
          </a:xfrm>
          <a:prstGeom prst="rect">
            <a:avLst/>
          </a:prstGeom>
        </p:spPr>
      </p:pic>
    </p:spTree>
    <p:extLst>
      <p:ext uri="{BB962C8B-B14F-4D97-AF65-F5344CB8AC3E}">
        <p14:creationId xmlns:p14="http://schemas.microsoft.com/office/powerpoint/2010/main" val="174120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9B34BD-DBFC-9C40-9CA3-BD7F48CAEAAB}"/>
              </a:ext>
            </a:extLst>
          </p:cNvPr>
          <p:cNvSpPr>
            <a:spLocks noGrp="1"/>
          </p:cNvSpPr>
          <p:nvPr>
            <p:ph type="title"/>
          </p:nvPr>
        </p:nvSpPr>
        <p:spPr/>
        <p:txBody>
          <a:bodyPr/>
          <a:lstStyle/>
          <a:p>
            <a:endParaRPr lang="sv-SE"/>
          </a:p>
        </p:txBody>
      </p:sp>
      <p:sp>
        <p:nvSpPr>
          <p:cNvPr id="4" name="Rektangulär pratbubbla 3">
            <a:extLst>
              <a:ext uri="{FF2B5EF4-FFF2-40B4-BE49-F238E27FC236}">
                <a16:creationId xmlns:a16="http://schemas.microsoft.com/office/drawing/2014/main" id="{EBA914BD-3176-FB42-8633-4789B9952556}"/>
              </a:ext>
            </a:extLst>
          </p:cNvPr>
          <p:cNvSpPr/>
          <p:nvPr/>
        </p:nvSpPr>
        <p:spPr>
          <a:xfrm>
            <a:off x="2172235" y="365125"/>
            <a:ext cx="3038341" cy="2210650"/>
          </a:xfrm>
          <a:prstGeom prst="wedgeRectCallout">
            <a:avLst>
              <a:gd name="adj1" fmla="val -48447"/>
              <a:gd name="adj2" fmla="val 79335"/>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which “traditional concepts” do they refer to? Not “tradition”, apparently… And are </a:t>
            </a:r>
            <a:r>
              <a:rPr lang="en-US" i="1" dirty="0"/>
              <a:t>all </a:t>
            </a:r>
            <a:r>
              <a:rPr lang="en-US" dirty="0"/>
              <a:t>research methods suddenly worthless? Since when?</a:t>
            </a:r>
            <a:endParaRPr lang="sv-SE" dirty="0"/>
          </a:p>
        </p:txBody>
      </p:sp>
      <p:sp>
        <p:nvSpPr>
          <p:cNvPr id="5" name="Rundad rektangulär pratbubbla 4">
            <a:extLst>
              <a:ext uri="{FF2B5EF4-FFF2-40B4-BE49-F238E27FC236}">
                <a16:creationId xmlns:a16="http://schemas.microsoft.com/office/drawing/2014/main" id="{672D09B3-6A1D-3749-BCD0-A0E2FAB8F685}"/>
              </a:ext>
            </a:extLst>
          </p:cNvPr>
          <p:cNvSpPr/>
          <p:nvPr/>
        </p:nvSpPr>
        <p:spPr>
          <a:xfrm>
            <a:off x="7374467" y="759854"/>
            <a:ext cx="3160451" cy="2034147"/>
          </a:xfrm>
          <a:prstGeom prst="wedgeRoundRectCallout">
            <a:avLst>
              <a:gd name="adj1" fmla="val 52276"/>
              <a:gd name="adj2" fmla="val 7458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lvl="0" fontAlgn="base"/>
            <a:r>
              <a:rPr lang="en-US" dirty="0"/>
              <a:t>Of course the remark is a bit exaggerated and generalizing. But sometimes exaggerations are necessary in order to get at something. </a:t>
            </a:r>
            <a:endParaRPr lang="sv-SE" dirty="0"/>
          </a:p>
        </p:txBody>
      </p:sp>
      <p:sp>
        <p:nvSpPr>
          <p:cNvPr id="6" name="Rektangulär pratbubbla 5">
            <a:extLst>
              <a:ext uri="{FF2B5EF4-FFF2-40B4-BE49-F238E27FC236}">
                <a16:creationId xmlns:a16="http://schemas.microsoft.com/office/drawing/2014/main" id="{4612FE1D-4907-1347-A37A-0E1AE1C477A0}"/>
              </a:ext>
            </a:extLst>
          </p:cNvPr>
          <p:cNvSpPr/>
          <p:nvPr/>
        </p:nvSpPr>
        <p:spPr>
          <a:xfrm>
            <a:off x="2542503" y="3207043"/>
            <a:ext cx="2668073" cy="888114"/>
          </a:xfrm>
          <a:prstGeom prst="wedgeRectCallout">
            <a:avLst>
              <a:gd name="adj1" fmla="val -42110"/>
              <a:gd name="adj2" fmla="val 92721"/>
            </a:avLst>
          </a:prstGeom>
        </p:spPr>
        <p:style>
          <a:lnRef idx="1">
            <a:schemeClr val="dk1"/>
          </a:lnRef>
          <a:fillRef idx="3">
            <a:schemeClr val="dk1"/>
          </a:fillRef>
          <a:effectRef idx="2">
            <a:schemeClr val="dk1"/>
          </a:effectRef>
          <a:fontRef idx="minor">
            <a:schemeClr val="lt1"/>
          </a:fontRef>
        </p:style>
        <p:txBody>
          <a:bodyPr rtlCol="0" anchor="ctr"/>
          <a:lstStyle/>
          <a:p>
            <a:pPr lvl="0" fontAlgn="base"/>
            <a:r>
              <a:rPr lang="en-US" dirty="0"/>
              <a:t>Get at what?</a:t>
            </a:r>
            <a:endParaRPr lang="sv-SE" dirty="0"/>
          </a:p>
        </p:txBody>
      </p:sp>
      <p:sp>
        <p:nvSpPr>
          <p:cNvPr id="7" name="Rundad rektangulär pratbubbla 6">
            <a:extLst>
              <a:ext uri="{FF2B5EF4-FFF2-40B4-BE49-F238E27FC236}">
                <a16:creationId xmlns:a16="http://schemas.microsoft.com/office/drawing/2014/main" id="{15B9EA48-5307-0241-A51A-7E5EB14B21F0}"/>
              </a:ext>
            </a:extLst>
          </p:cNvPr>
          <p:cNvSpPr/>
          <p:nvPr/>
        </p:nvSpPr>
        <p:spPr>
          <a:xfrm>
            <a:off x="8060267" y="3429000"/>
            <a:ext cx="1811866" cy="1332315"/>
          </a:xfrm>
          <a:prstGeom prst="wedgeRoundRectCallout">
            <a:avLst>
              <a:gd name="adj1" fmla="val 84774"/>
              <a:gd name="adj2" fmla="val 30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The need for new methods in the humanities.</a:t>
            </a:r>
            <a:endParaRPr lang="sv-SE" dirty="0"/>
          </a:p>
        </p:txBody>
      </p:sp>
      <p:sp>
        <p:nvSpPr>
          <p:cNvPr id="8" name="Rektangulär pratbubbla 7">
            <a:extLst>
              <a:ext uri="{FF2B5EF4-FFF2-40B4-BE49-F238E27FC236}">
                <a16:creationId xmlns:a16="http://schemas.microsoft.com/office/drawing/2014/main" id="{EFCD3B57-C7C5-F943-AE50-31077FD2B24F}"/>
              </a:ext>
            </a:extLst>
          </p:cNvPr>
          <p:cNvSpPr/>
          <p:nvPr/>
        </p:nvSpPr>
        <p:spPr>
          <a:xfrm>
            <a:off x="2900428" y="4592329"/>
            <a:ext cx="3038341" cy="1136461"/>
          </a:xfrm>
          <a:prstGeom prst="wedgeRectCallout">
            <a:avLst>
              <a:gd name="adj1" fmla="val -49159"/>
              <a:gd name="adj2" fmla="val 76513"/>
            </a:avLst>
          </a:prstGeom>
        </p:spPr>
        <p:style>
          <a:lnRef idx="1">
            <a:schemeClr val="dk1"/>
          </a:lnRef>
          <a:fillRef idx="2">
            <a:schemeClr val="dk1"/>
          </a:fillRef>
          <a:effectRef idx="1">
            <a:schemeClr val="dk1"/>
          </a:effectRef>
          <a:fontRef idx="minor">
            <a:schemeClr val="dk1"/>
          </a:fontRef>
        </p:style>
        <p:txBody>
          <a:bodyPr rtlCol="0" anchor="ctr"/>
          <a:lstStyle/>
          <a:p>
            <a:pPr lvl="0" fontAlgn="base"/>
            <a:r>
              <a:rPr lang="en-US" dirty="0"/>
              <a:t>Why is there such a need?</a:t>
            </a:r>
            <a:endParaRPr lang="sv-SE" dirty="0"/>
          </a:p>
        </p:txBody>
      </p:sp>
      <p:sp>
        <p:nvSpPr>
          <p:cNvPr id="9" name="Rektangulär pratbubbla 8">
            <a:extLst>
              <a:ext uri="{FF2B5EF4-FFF2-40B4-BE49-F238E27FC236}">
                <a16:creationId xmlns:a16="http://schemas.microsoft.com/office/drawing/2014/main" id="{AA83A710-599B-034D-BB54-40EC92AC266F}"/>
              </a:ext>
            </a:extLst>
          </p:cNvPr>
          <p:cNvSpPr/>
          <p:nvPr/>
        </p:nvSpPr>
        <p:spPr>
          <a:xfrm>
            <a:off x="7374467" y="5160560"/>
            <a:ext cx="3735231" cy="1332315"/>
          </a:xfrm>
          <a:prstGeom prst="wedgeRectCallout">
            <a:avLst>
              <a:gd name="adj1" fmla="val 52455"/>
              <a:gd name="adj2" fmla="val -888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Because of the Anthropocene, for example.</a:t>
            </a:r>
            <a:endParaRPr lang="sv-SE" dirty="0"/>
          </a:p>
        </p:txBody>
      </p:sp>
      <p:pic>
        <p:nvPicPr>
          <p:cNvPr id="10" name="Bildobjekt 9">
            <a:extLst>
              <a:ext uri="{FF2B5EF4-FFF2-40B4-BE49-F238E27FC236}">
                <a16:creationId xmlns:a16="http://schemas.microsoft.com/office/drawing/2014/main" id="{A78AD324-C361-1D40-811F-5FB53FD2203E}"/>
              </a:ext>
            </a:extLst>
          </p:cNvPr>
          <p:cNvPicPr>
            <a:picLocks noChangeAspect="1"/>
          </p:cNvPicPr>
          <p:nvPr/>
        </p:nvPicPr>
        <p:blipFill>
          <a:blip r:embed="rId2"/>
          <a:stretch>
            <a:fillRect/>
          </a:stretch>
        </p:blipFill>
        <p:spPr>
          <a:xfrm>
            <a:off x="225083" y="3207043"/>
            <a:ext cx="1599571" cy="2394568"/>
          </a:xfrm>
          <a:prstGeom prst="rect">
            <a:avLst/>
          </a:prstGeom>
        </p:spPr>
      </p:pic>
    </p:spTree>
    <p:extLst>
      <p:ext uri="{BB962C8B-B14F-4D97-AF65-F5344CB8AC3E}">
        <p14:creationId xmlns:p14="http://schemas.microsoft.com/office/powerpoint/2010/main" val="259670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innehåll 4">
            <a:extLst>
              <a:ext uri="{FF2B5EF4-FFF2-40B4-BE49-F238E27FC236}">
                <a16:creationId xmlns:a16="http://schemas.microsoft.com/office/drawing/2014/main" id="{E409B8E5-074B-3747-B6E0-641047748A6B}"/>
              </a:ext>
            </a:extLst>
          </p:cNvPr>
          <p:cNvSpPr>
            <a:spLocks noGrp="1"/>
          </p:cNvSpPr>
          <p:nvPr>
            <p:ph sz="half" idx="1"/>
          </p:nvPr>
        </p:nvSpPr>
        <p:spPr>
          <a:xfrm>
            <a:off x="553792" y="296214"/>
            <a:ext cx="5466008" cy="5880749"/>
          </a:xfrm>
        </p:spPr>
        <p:txBody>
          <a:bodyPr>
            <a:normAutofit/>
          </a:bodyPr>
          <a:lstStyle/>
          <a:p>
            <a:pPr marL="0" indent="0">
              <a:buNone/>
            </a:pPr>
            <a:r>
              <a:rPr lang="sv-SE" sz="2400" dirty="0"/>
              <a:t>– </a:t>
            </a:r>
            <a:r>
              <a:rPr lang="en-US" sz="2400" dirty="0"/>
              <a:t>What’s new about that? I thought the Anthropocene started two hundred years ago, if not ten thousand years ago…</a:t>
            </a:r>
            <a:endParaRPr lang="sv-SE" sz="2400" dirty="0"/>
          </a:p>
          <a:p>
            <a:pPr marL="0" indent="0">
              <a:buNone/>
            </a:pPr>
            <a:endParaRPr lang="sv-SE" sz="2400" dirty="0"/>
          </a:p>
          <a:p>
            <a:pPr marL="0" indent="0">
              <a:buNone/>
            </a:pPr>
            <a:r>
              <a:rPr lang="sv-SE" sz="2400" dirty="0"/>
              <a:t>  </a:t>
            </a:r>
          </a:p>
          <a:p>
            <a:pPr marL="0" indent="0">
              <a:buNone/>
            </a:pPr>
            <a:endParaRPr lang="sv-SE" sz="2400" dirty="0"/>
          </a:p>
          <a:p>
            <a:pPr marL="0" indent="0">
              <a:buNone/>
            </a:pPr>
            <a:r>
              <a:rPr lang="sv-SE" sz="2400" dirty="0"/>
              <a:t>  </a:t>
            </a:r>
          </a:p>
          <a:p>
            <a:pPr marL="0" indent="0">
              <a:buNone/>
            </a:pPr>
            <a:endParaRPr lang="sv-SE" dirty="0"/>
          </a:p>
        </p:txBody>
      </p:sp>
      <p:sp>
        <p:nvSpPr>
          <p:cNvPr id="6" name="Platshållare för innehåll 5">
            <a:extLst>
              <a:ext uri="{FF2B5EF4-FFF2-40B4-BE49-F238E27FC236}">
                <a16:creationId xmlns:a16="http://schemas.microsoft.com/office/drawing/2014/main" id="{7B6021B9-B95F-D84D-8F9D-A471DD1022B6}"/>
              </a:ext>
            </a:extLst>
          </p:cNvPr>
          <p:cNvSpPr>
            <a:spLocks noGrp="1"/>
          </p:cNvSpPr>
          <p:nvPr>
            <p:ph sz="half" idx="2"/>
          </p:nvPr>
        </p:nvSpPr>
        <p:spPr>
          <a:xfrm>
            <a:off x="6172202" y="1094704"/>
            <a:ext cx="5181598" cy="5082259"/>
          </a:xfrm>
        </p:spPr>
        <p:txBody>
          <a:bodyPr>
            <a:normAutofit/>
          </a:bodyPr>
          <a:lstStyle/>
          <a:p>
            <a:pPr marL="0" indent="0">
              <a:buNone/>
            </a:pPr>
            <a:r>
              <a:rPr lang="sv-SE" sz="2400" dirty="0">
                <a:solidFill>
                  <a:schemeClr val="accent1"/>
                </a:solidFill>
                <a:latin typeface="Al Bayan Plain" pitchFamily="2" charset="-78"/>
                <a:cs typeface="Al Bayan Plain" pitchFamily="2" charset="-78"/>
              </a:rPr>
              <a:t>   </a:t>
            </a: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sv-SE" sz="2400" dirty="0">
                <a:solidFill>
                  <a:schemeClr val="accent1"/>
                </a:solidFill>
                <a:latin typeface="Al Bayan Plain" pitchFamily="2" charset="-78"/>
                <a:cs typeface="Al Bayan Plain" pitchFamily="2" charset="-78"/>
              </a:rPr>
              <a:t>  </a:t>
            </a: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dirty="0"/>
          </a:p>
        </p:txBody>
      </p:sp>
    </p:spTree>
    <p:extLst>
      <p:ext uri="{BB962C8B-B14F-4D97-AF65-F5344CB8AC3E}">
        <p14:creationId xmlns:p14="http://schemas.microsoft.com/office/powerpoint/2010/main" val="259011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innehåll 4">
            <a:extLst>
              <a:ext uri="{FF2B5EF4-FFF2-40B4-BE49-F238E27FC236}">
                <a16:creationId xmlns:a16="http://schemas.microsoft.com/office/drawing/2014/main" id="{E409B8E5-074B-3747-B6E0-641047748A6B}"/>
              </a:ext>
            </a:extLst>
          </p:cNvPr>
          <p:cNvSpPr>
            <a:spLocks noGrp="1"/>
          </p:cNvSpPr>
          <p:nvPr>
            <p:ph sz="half" idx="1"/>
          </p:nvPr>
        </p:nvSpPr>
        <p:spPr>
          <a:xfrm>
            <a:off x="553792" y="296214"/>
            <a:ext cx="5466008" cy="5880749"/>
          </a:xfrm>
        </p:spPr>
        <p:txBody>
          <a:bodyPr>
            <a:normAutofit/>
          </a:bodyPr>
          <a:lstStyle/>
          <a:p>
            <a:pPr marL="0" indent="0">
              <a:buNone/>
            </a:pPr>
            <a:r>
              <a:rPr lang="sv-SE" sz="2400" dirty="0"/>
              <a:t>– </a:t>
            </a:r>
            <a:r>
              <a:rPr lang="en-US" sz="2400" dirty="0"/>
              <a:t>What’s new about that? I thought the Anthropocene started two hundred years ago, if not ten thousand years ago…</a:t>
            </a:r>
            <a:endParaRPr lang="sv-SE" sz="2400" dirty="0"/>
          </a:p>
          <a:p>
            <a:pPr marL="0" indent="0">
              <a:buNone/>
            </a:pPr>
            <a:endParaRPr lang="sv-SE" sz="2400" dirty="0"/>
          </a:p>
          <a:p>
            <a:pPr marL="0" indent="0">
              <a:buNone/>
            </a:pPr>
            <a:r>
              <a:rPr lang="sv-SE" sz="2400" dirty="0"/>
              <a:t>  </a:t>
            </a:r>
          </a:p>
          <a:p>
            <a:pPr marL="0" indent="0">
              <a:buNone/>
            </a:pPr>
            <a:endParaRPr lang="sv-SE" sz="2400" dirty="0"/>
          </a:p>
          <a:p>
            <a:pPr marL="0" indent="0">
              <a:buNone/>
            </a:pPr>
            <a:r>
              <a:rPr lang="sv-SE" sz="2400" dirty="0"/>
              <a:t>  </a:t>
            </a:r>
          </a:p>
          <a:p>
            <a:pPr marL="0" indent="0">
              <a:buNone/>
            </a:pPr>
            <a:endParaRPr lang="sv-SE" dirty="0"/>
          </a:p>
        </p:txBody>
      </p:sp>
      <p:sp>
        <p:nvSpPr>
          <p:cNvPr id="6" name="Platshållare för innehåll 5">
            <a:extLst>
              <a:ext uri="{FF2B5EF4-FFF2-40B4-BE49-F238E27FC236}">
                <a16:creationId xmlns:a16="http://schemas.microsoft.com/office/drawing/2014/main" id="{7B6021B9-B95F-D84D-8F9D-A471DD1022B6}"/>
              </a:ext>
            </a:extLst>
          </p:cNvPr>
          <p:cNvSpPr>
            <a:spLocks noGrp="1"/>
          </p:cNvSpPr>
          <p:nvPr>
            <p:ph sz="half" idx="2"/>
          </p:nvPr>
        </p:nvSpPr>
        <p:spPr>
          <a:xfrm>
            <a:off x="6172202" y="1094704"/>
            <a:ext cx="5181598" cy="5082259"/>
          </a:xfrm>
        </p:spPr>
        <p:txBody>
          <a:bodyPr>
            <a:normAutofit/>
          </a:bodyPr>
          <a:lstStyle/>
          <a:p>
            <a:pPr marL="0" indent="0">
              <a:buNone/>
            </a:pPr>
            <a:r>
              <a:rPr lang="en-US" sz="2400" dirty="0">
                <a:solidFill>
                  <a:schemeClr val="accent1"/>
                </a:solidFill>
                <a:latin typeface="Al Bayan Plain" pitchFamily="2" charset="-78"/>
                <a:cs typeface="Al Bayan Plain" pitchFamily="2" charset="-78"/>
              </a:rPr>
              <a:t>– Ok, call it global warming then, if that makes you feel better.</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sv-SE" sz="2400" dirty="0">
                <a:solidFill>
                  <a:schemeClr val="accent1"/>
                </a:solidFill>
                <a:latin typeface="Al Bayan Plain" pitchFamily="2" charset="-78"/>
                <a:cs typeface="Al Bayan Plain" pitchFamily="2" charset="-78"/>
              </a:rPr>
              <a:t>  </a:t>
            </a: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dirty="0"/>
          </a:p>
        </p:txBody>
      </p:sp>
    </p:spTree>
    <p:extLst>
      <p:ext uri="{BB962C8B-B14F-4D97-AF65-F5344CB8AC3E}">
        <p14:creationId xmlns:p14="http://schemas.microsoft.com/office/powerpoint/2010/main" val="108716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innehåll 4">
            <a:extLst>
              <a:ext uri="{FF2B5EF4-FFF2-40B4-BE49-F238E27FC236}">
                <a16:creationId xmlns:a16="http://schemas.microsoft.com/office/drawing/2014/main" id="{E409B8E5-074B-3747-B6E0-641047748A6B}"/>
              </a:ext>
            </a:extLst>
          </p:cNvPr>
          <p:cNvSpPr>
            <a:spLocks noGrp="1"/>
          </p:cNvSpPr>
          <p:nvPr>
            <p:ph sz="half" idx="1"/>
          </p:nvPr>
        </p:nvSpPr>
        <p:spPr>
          <a:xfrm>
            <a:off x="553792" y="296214"/>
            <a:ext cx="5466008" cy="5880749"/>
          </a:xfrm>
        </p:spPr>
        <p:txBody>
          <a:bodyPr>
            <a:normAutofit/>
          </a:bodyPr>
          <a:lstStyle/>
          <a:p>
            <a:pPr marL="0" indent="0">
              <a:buNone/>
            </a:pPr>
            <a:r>
              <a:rPr lang="sv-SE" sz="2400" dirty="0"/>
              <a:t>– </a:t>
            </a:r>
            <a:r>
              <a:rPr lang="en-US" sz="2400" dirty="0"/>
              <a:t>What’s new about that? I thought the Anthropocene started two hundred years ago, if not ten thousand years ago…</a:t>
            </a:r>
            <a:endParaRPr lang="sv-SE" sz="2400" dirty="0"/>
          </a:p>
          <a:p>
            <a:pPr marL="0" indent="0">
              <a:buNone/>
            </a:pPr>
            <a:endParaRPr lang="sv-SE" sz="2400" dirty="0"/>
          </a:p>
          <a:p>
            <a:pPr marL="0" indent="0">
              <a:buNone/>
            </a:pPr>
            <a:r>
              <a:rPr lang="en-US" sz="2400" dirty="0"/>
              <a:t>– So, global warming proves the old methods wrong, you mean? And with new ones the humanists will solve the problem, cool things down …?</a:t>
            </a:r>
            <a:endParaRPr lang="sv-SE" sz="2400" dirty="0"/>
          </a:p>
          <a:p>
            <a:pPr marL="0" indent="0">
              <a:buNone/>
            </a:pPr>
            <a:endParaRPr lang="sv-SE" sz="2400" dirty="0"/>
          </a:p>
          <a:p>
            <a:pPr marL="0" indent="0">
              <a:buNone/>
            </a:pPr>
            <a:r>
              <a:rPr lang="sv-SE" sz="2400" dirty="0"/>
              <a:t>  </a:t>
            </a:r>
          </a:p>
          <a:p>
            <a:pPr marL="0" indent="0">
              <a:buNone/>
            </a:pPr>
            <a:endParaRPr lang="sv-SE" dirty="0"/>
          </a:p>
        </p:txBody>
      </p:sp>
      <p:sp>
        <p:nvSpPr>
          <p:cNvPr id="6" name="Platshållare för innehåll 5">
            <a:extLst>
              <a:ext uri="{FF2B5EF4-FFF2-40B4-BE49-F238E27FC236}">
                <a16:creationId xmlns:a16="http://schemas.microsoft.com/office/drawing/2014/main" id="{7B6021B9-B95F-D84D-8F9D-A471DD1022B6}"/>
              </a:ext>
            </a:extLst>
          </p:cNvPr>
          <p:cNvSpPr>
            <a:spLocks noGrp="1"/>
          </p:cNvSpPr>
          <p:nvPr>
            <p:ph sz="half" idx="2"/>
          </p:nvPr>
        </p:nvSpPr>
        <p:spPr>
          <a:xfrm>
            <a:off x="6172202" y="1094704"/>
            <a:ext cx="5181598" cy="5082259"/>
          </a:xfrm>
        </p:spPr>
        <p:txBody>
          <a:bodyPr>
            <a:normAutofit/>
          </a:bodyPr>
          <a:lstStyle/>
          <a:p>
            <a:pPr marL="0" indent="0">
              <a:buNone/>
            </a:pPr>
            <a:r>
              <a:rPr lang="en-US" sz="2400" dirty="0">
                <a:solidFill>
                  <a:schemeClr val="accent1"/>
                </a:solidFill>
                <a:latin typeface="Al Bayan Plain" pitchFamily="2" charset="-78"/>
                <a:cs typeface="Al Bayan Plain" pitchFamily="2" charset="-78"/>
              </a:rPr>
              <a:t>– Ok, call it global warming then, if that makes you feel better.</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sv-SE" sz="2400" dirty="0">
                <a:solidFill>
                  <a:schemeClr val="accent1"/>
                </a:solidFill>
                <a:latin typeface="Al Bayan Plain" pitchFamily="2" charset="-78"/>
                <a:cs typeface="Al Bayan Plain" pitchFamily="2" charset="-78"/>
              </a:rPr>
              <a:t>  </a:t>
            </a: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dirty="0"/>
          </a:p>
        </p:txBody>
      </p:sp>
    </p:spTree>
    <p:extLst>
      <p:ext uri="{BB962C8B-B14F-4D97-AF65-F5344CB8AC3E}">
        <p14:creationId xmlns:p14="http://schemas.microsoft.com/office/powerpoint/2010/main" val="31398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innehåll 4">
            <a:extLst>
              <a:ext uri="{FF2B5EF4-FFF2-40B4-BE49-F238E27FC236}">
                <a16:creationId xmlns:a16="http://schemas.microsoft.com/office/drawing/2014/main" id="{E409B8E5-074B-3747-B6E0-641047748A6B}"/>
              </a:ext>
            </a:extLst>
          </p:cNvPr>
          <p:cNvSpPr>
            <a:spLocks noGrp="1"/>
          </p:cNvSpPr>
          <p:nvPr>
            <p:ph sz="half" idx="1"/>
          </p:nvPr>
        </p:nvSpPr>
        <p:spPr>
          <a:xfrm>
            <a:off x="553792" y="296214"/>
            <a:ext cx="5466008" cy="5880749"/>
          </a:xfrm>
        </p:spPr>
        <p:txBody>
          <a:bodyPr>
            <a:normAutofit/>
          </a:bodyPr>
          <a:lstStyle/>
          <a:p>
            <a:pPr marL="0" indent="0">
              <a:buNone/>
            </a:pPr>
            <a:r>
              <a:rPr lang="sv-SE" sz="2400" dirty="0"/>
              <a:t>– </a:t>
            </a:r>
            <a:r>
              <a:rPr lang="en-US" sz="2400" dirty="0"/>
              <a:t>What’s new about that? I thought the Anthropocene started two hundred years ago, if not ten thousand years ago…</a:t>
            </a:r>
            <a:endParaRPr lang="sv-SE" sz="2400" dirty="0"/>
          </a:p>
          <a:p>
            <a:pPr marL="0" indent="0">
              <a:buNone/>
            </a:pPr>
            <a:endParaRPr lang="sv-SE" sz="2400" dirty="0"/>
          </a:p>
          <a:p>
            <a:pPr marL="0" indent="0">
              <a:buNone/>
            </a:pPr>
            <a:r>
              <a:rPr lang="en-US" sz="2400" dirty="0"/>
              <a:t>– So, global warming proves the old methods wrong, you mean? And with new ones the humanists will solve the problem, cool things down …?</a:t>
            </a:r>
            <a:endParaRPr lang="sv-SE" sz="2400" dirty="0"/>
          </a:p>
          <a:p>
            <a:pPr marL="0" indent="0">
              <a:buNone/>
            </a:pPr>
            <a:endParaRPr lang="sv-SE" sz="2400" dirty="0"/>
          </a:p>
          <a:p>
            <a:pPr marL="0" indent="0">
              <a:buNone/>
            </a:pPr>
            <a:r>
              <a:rPr lang="sv-SE" sz="2400" dirty="0"/>
              <a:t>  </a:t>
            </a:r>
          </a:p>
          <a:p>
            <a:pPr marL="0" indent="0">
              <a:buNone/>
            </a:pPr>
            <a:endParaRPr lang="sv-SE" dirty="0"/>
          </a:p>
        </p:txBody>
      </p:sp>
      <p:sp>
        <p:nvSpPr>
          <p:cNvPr id="6" name="Platshållare för innehåll 5">
            <a:extLst>
              <a:ext uri="{FF2B5EF4-FFF2-40B4-BE49-F238E27FC236}">
                <a16:creationId xmlns:a16="http://schemas.microsoft.com/office/drawing/2014/main" id="{7B6021B9-B95F-D84D-8F9D-A471DD1022B6}"/>
              </a:ext>
            </a:extLst>
          </p:cNvPr>
          <p:cNvSpPr>
            <a:spLocks noGrp="1"/>
          </p:cNvSpPr>
          <p:nvPr>
            <p:ph sz="half" idx="2"/>
          </p:nvPr>
        </p:nvSpPr>
        <p:spPr>
          <a:xfrm>
            <a:off x="6172202" y="1094704"/>
            <a:ext cx="5181598" cy="5082259"/>
          </a:xfrm>
        </p:spPr>
        <p:txBody>
          <a:bodyPr>
            <a:normAutofit/>
          </a:bodyPr>
          <a:lstStyle/>
          <a:p>
            <a:pPr marL="0" indent="0">
              <a:buNone/>
            </a:pPr>
            <a:r>
              <a:rPr lang="en-US" sz="2400" dirty="0">
                <a:solidFill>
                  <a:schemeClr val="accent1"/>
                </a:solidFill>
                <a:latin typeface="Al Bayan Plain" pitchFamily="2" charset="-78"/>
                <a:cs typeface="Al Bayan Plain" pitchFamily="2" charset="-78"/>
              </a:rPr>
              <a:t>– Ok, call it global warming then, if that makes you feel better.</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en-US" sz="2400" dirty="0">
                <a:solidFill>
                  <a:schemeClr val="accent1"/>
                </a:solidFill>
                <a:latin typeface="Al Bayan Plain" pitchFamily="2" charset="-78"/>
                <a:cs typeface="Al Bayan Plain" pitchFamily="2" charset="-78"/>
              </a:rPr>
              <a:t>– Now you’re being sarcastic.</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dirty="0"/>
          </a:p>
        </p:txBody>
      </p:sp>
    </p:spTree>
    <p:extLst>
      <p:ext uri="{BB962C8B-B14F-4D97-AF65-F5344CB8AC3E}">
        <p14:creationId xmlns:p14="http://schemas.microsoft.com/office/powerpoint/2010/main" val="2816964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innehåll 4">
            <a:extLst>
              <a:ext uri="{FF2B5EF4-FFF2-40B4-BE49-F238E27FC236}">
                <a16:creationId xmlns:a16="http://schemas.microsoft.com/office/drawing/2014/main" id="{E409B8E5-074B-3747-B6E0-641047748A6B}"/>
              </a:ext>
            </a:extLst>
          </p:cNvPr>
          <p:cNvSpPr>
            <a:spLocks noGrp="1"/>
          </p:cNvSpPr>
          <p:nvPr>
            <p:ph sz="half" idx="1"/>
          </p:nvPr>
        </p:nvSpPr>
        <p:spPr>
          <a:xfrm>
            <a:off x="553792" y="296214"/>
            <a:ext cx="5466008" cy="5880749"/>
          </a:xfrm>
        </p:spPr>
        <p:txBody>
          <a:bodyPr>
            <a:normAutofit/>
          </a:bodyPr>
          <a:lstStyle/>
          <a:p>
            <a:pPr marL="0" indent="0">
              <a:buNone/>
            </a:pPr>
            <a:r>
              <a:rPr lang="sv-SE" sz="2400" dirty="0"/>
              <a:t>– </a:t>
            </a:r>
            <a:r>
              <a:rPr lang="en-US" sz="2400" dirty="0"/>
              <a:t>What’s new about that? I thought the Anthropocene started two hundred years ago, if not ten thousand years ago…</a:t>
            </a:r>
            <a:endParaRPr lang="sv-SE" sz="2400" dirty="0"/>
          </a:p>
          <a:p>
            <a:pPr marL="0" indent="0">
              <a:buNone/>
            </a:pPr>
            <a:endParaRPr lang="sv-SE" sz="2400" dirty="0"/>
          </a:p>
          <a:p>
            <a:pPr marL="0" indent="0">
              <a:buNone/>
            </a:pPr>
            <a:r>
              <a:rPr lang="en-US" sz="2400" dirty="0"/>
              <a:t>– So, global warming proves the old methods wrong, you mean? And with new ones the humanists will solve the problem, cool things down …</a:t>
            </a:r>
            <a:endParaRPr lang="sv-SE" sz="2400" dirty="0"/>
          </a:p>
          <a:p>
            <a:pPr marL="0" indent="0">
              <a:buNone/>
            </a:pPr>
            <a:endParaRPr lang="sv-SE" sz="2400" dirty="0"/>
          </a:p>
          <a:p>
            <a:pPr marL="0" indent="0">
              <a:buNone/>
            </a:pPr>
            <a:r>
              <a:rPr lang="en-US" sz="2400" dirty="0"/>
              <a:t>– Maybe there is a need of sarcasm to “get at something”, as you put it before.</a:t>
            </a:r>
            <a:endParaRPr lang="sv-SE" sz="2400" dirty="0"/>
          </a:p>
          <a:p>
            <a:pPr marL="0" indent="0">
              <a:buNone/>
            </a:pPr>
            <a:endParaRPr lang="sv-SE" dirty="0"/>
          </a:p>
        </p:txBody>
      </p:sp>
      <p:sp>
        <p:nvSpPr>
          <p:cNvPr id="6" name="Platshållare för innehåll 5">
            <a:extLst>
              <a:ext uri="{FF2B5EF4-FFF2-40B4-BE49-F238E27FC236}">
                <a16:creationId xmlns:a16="http://schemas.microsoft.com/office/drawing/2014/main" id="{7B6021B9-B95F-D84D-8F9D-A471DD1022B6}"/>
              </a:ext>
            </a:extLst>
          </p:cNvPr>
          <p:cNvSpPr>
            <a:spLocks noGrp="1"/>
          </p:cNvSpPr>
          <p:nvPr>
            <p:ph sz="half" idx="2"/>
          </p:nvPr>
        </p:nvSpPr>
        <p:spPr>
          <a:xfrm>
            <a:off x="6172202" y="1094704"/>
            <a:ext cx="5181598" cy="5082259"/>
          </a:xfrm>
        </p:spPr>
        <p:txBody>
          <a:bodyPr>
            <a:normAutofit/>
          </a:bodyPr>
          <a:lstStyle/>
          <a:p>
            <a:pPr marL="0" indent="0">
              <a:buNone/>
            </a:pPr>
            <a:r>
              <a:rPr lang="en-US" sz="2400" dirty="0">
                <a:solidFill>
                  <a:schemeClr val="accent1"/>
                </a:solidFill>
                <a:latin typeface="Al Bayan Plain" pitchFamily="2" charset="-78"/>
                <a:cs typeface="Al Bayan Plain" pitchFamily="2" charset="-78"/>
              </a:rPr>
              <a:t>– Ok, call it global warming then, if that makes you feel better.</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en-US" sz="2400" dirty="0">
                <a:solidFill>
                  <a:schemeClr val="accent1"/>
                </a:solidFill>
                <a:latin typeface="Al Bayan Plain" pitchFamily="2" charset="-78"/>
                <a:cs typeface="Al Bayan Plain" pitchFamily="2" charset="-78"/>
              </a:rPr>
              <a:t>– Now you’re being sarcastic.</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sv-SE" dirty="0"/>
              <a:t>  </a:t>
            </a:r>
          </a:p>
        </p:txBody>
      </p:sp>
    </p:spTree>
    <p:extLst>
      <p:ext uri="{BB962C8B-B14F-4D97-AF65-F5344CB8AC3E}">
        <p14:creationId xmlns:p14="http://schemas.microsoft.com/office/powerpoint/2010/main" val="138265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tshållare för innehåll 4">
            <a:extLst>
              <a:ext uri="{FF2B5EF4-FFF2-40B4-BE49-F238E27FC236}">
                <a16:creationId xmlns:a16="http://schemas.microsoft.com/office/drawing/2014/main" id="{E409B8E5-074B-3747-B6E0-641047748A6B}"/>
              </a:ext>
            </a:extLst>
          </p:cNvPr>
          <p:cNvSpPr>
            <a:spLocks noGrp="1"/>
          </p:cNvSpPr>
          <p:nvPr>
            <p:ph sz="half" idx="1"/>
          </p:nvPr>
        </p:nvSpPr>
        <p:spPr>
          <a:xfrm>
            <a:off x="553792" y="296214"/>
            <a:ext cx="5466008" cy="5880749"/>
          </a:xfrm>
        </p:spPr>
        <p:txBody>
          <a:bodyPr>
            <a:normAutofit/>
          </a:bodyPr>
          <a:lstStyle/>
          <a:p>
            <a:pPr marL="0" indent="0">
              <a:buNone/>
            </a:pPr>
            <a:r>
              <a:rPr lang="sv-SE" sz="2400" dirty="0"/>
              <a:t>– </a:t>
            </a:r>
            <a:r>
              <a:rPr lang="en-US" sz="2400" dirty="0"/>
              <a:t>What’s new about that? I thought the Anthropocene started two hundred years ago, if not ten thousand years ago…</a:t>
            </a:r>
            <a:endParaRPr lang="sv-SE" sz="2400" dirty="0"/>
          </a:p>
          <a:p>
            <a:pPr marL="0" indent="0">
              <a:buNone/>
            </a:pPr>
            <a:endParaRPr lang="sv-SE" sz="2400" dirty="0"/>
          </a:p>
          <a:p>
            <a:pPr marL="0" indent="0">
              <a:buNone/>
            </a:pPr>
            <a:r>
              <a:rPr lang="en-US" sz="2400" dirty="0"/>
              <a:t>– So, global warming proves the old methods wrong, you mean? And with new ones the humanists will solve the problem, cool things down …</a:t>
            </a:r>
            <a:endParaRPr lang="sv-SE" sz="2400" dirty="0"/>
          </a:p>
          <a:p>
            <a:pPr marL="0" indent="0">
              <a:buNone/>
            </a:pPr>
            <a:endParaRPr lang="sv-SE" sz="2400" dirty="0"/>
          </a:p>
          <a:p>
            <a:pPr marL="0" indent="0">
              <a:buNone/>
            </a:pPr>
            <a:r>
              <a:rPr lang="en-US" sz="2400" dirty="0"/>
              <a:t>– Maybe there is a need of sarcasm to “get at something”, as you put it before.</a:t>
            </a:r>
            <a:endParaRPr lang="sv-SE" sz="2400" dirty="0"/>
          </a:p>
          <a:p>
            <a:pPr marL="0" indent="0">
              <a:buNone/>
            </a:pPr>
            <a:endParaRPr lang="sv-SE" dirty="0"/>
          </a:p>
        </p:txBody>
      </p:sp>
      <p:sp>
        <p:nvSpPr>
          <p:cNvPr id="6" name="Platshållare för innehåll 5">
            <a:extLst>
              <a:ext uri="{FF2B5EF4-FFF2-40B4-BE49-F238E27FC236}">
                <a16:creationId xmlns:a16="http://schemas.microsoft.com/office/drawing/2014/main" id="{7B6021B9-B95F-D84D-8F9D-A471DD1022B6}"/>
              </a:ext>
            </a:extLst>
          </p:cNvPr>
          <p:cNvSpPr>
            <a:spLocks noGrp="1"/>
          </p:cNvSpPr>
          <p:nvPr>
            <p:ph sz="half" idx="2"/>
          </p:nvPr>
        </p:nvSpPr>
        <p:spPr>
          <a:xfrm>
            <a:off x="6172202" y="1094704"/>
            <a:ext cx="5181598" cy="5082259"/>
          </a:xfrm>
        </p:spPr>
        <p:txBody>
          <a:bodyPr>
            <a:normAutofit/>
          </a:bodyPr>
          <a:lstStyle/>
          <a:p>
            <a:pPr marL="0" indent="0">
              <a:buNone/>
            </a:pPr>
            <a:r>
              <a:rPr lang="en-US" sz="2400" dirty="0">
                <a:solidFill>
                  <a:schemeClr val="accent1"/>
                </a:solidFill>
                <a:latin typeface="Al Bayan Plain" pitchFamily="2" charset="-78"/>
                <a:cs typeface="Al Bayan Plain" pitchFamily="2" charset="-78"/>
              </a:rPr>
              <a:t>– Ok, call it global warming then, if that makes you feel better.</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en-US" sz="2400" dirty="0">
                <a:solidFill>
                  <a:schemeClr val="accent1"/>
                </a:solidFill>
                <a:latin typeface="Al Bayan Plain" pitchFamily="2" charset="-78"/>
                <a:cs typeface="Al Bayan Plain" pitchFamily="2" charset="-78"/>
              </a:rPr>
              <a:t>– Now you’re being sarcastic.</a:t>
            </a:r>
            <a:endParaRPr lang="sv-SE" sz="2400" dirty="0">
              <a:solidFill>
                <a:schemeClr val="accent1"/>
              </a:solidFill>
              <a:latin typeface="Al Bayan Plain" pitchFamily="2" charset="-78"/>
              <a:cs typeface="Al Bayan Plain" pitchFamily="2" charset="-78"/>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endParaRPr lang="sv-SE" sz="2400" dirty="0">
              <a:solidFill>
                <a:schemeClr val="accent1"/>
              </a:solidFill>
            </a:endParaRPr>
          </a:p>
          <a:p>
            <a:pPr marL="0" indent="0">
              <a:buNone/>
            </a:pPr>
            <a:r>
              <a:rPr lang="sv-SE" sz="2400" dirty="0">
                <a:solidFill>
                  <a:schemeClr val="accent1"/>
                </a:solidFill>
                <a:latin typeface="Al Bayan Plain" pitchFamily="2" charset="-78"/>
                <a:cs typeface="Al Bayan Plain" pitchFamily="2" charset="-78"/>
              </a:rPr>
              <a:t>– </a:t>
            </a:r>
            <a:r>
              <a:rPr lang="en-US" sz="2400" dirty="0">
                <a:solidFill>
                  <a:schemeClr val="accent1"/>
                </a:solidFill>
                <a:latin typeface="Al Bayan Plain" pitchFamily="2" charset="-78"/>
                <a:cs typeface="Al Bayan Plain" pitchFamily="2" charset="-78"/>
              </a:rPr>
              <a:t>Get at what?</a:t>
            </a:r>
            <a:endParaRPr lang="sv-SE" sz="2400" dirty="0">
              <a:solidFill>
                <a:schemeClr val="accent1"/>
              </a:solidFill>
              <a:latin typeface="Al Bayan Plain" pitchFamily="2" charset="-78"/>
              <a:cs typeface="Al Bayan Plain" pitchFamily="2" charset="-78"/>
            </a:endParaRPr>
          </a:p>
          <a:p>
            <a:pPr marL="0" indent="0">
              <a:buNone/>
            </a:pPr>
            <a:endParaRPr lang="sv-SE" dirty="0"/>
          </a:p>
        </p:txBody>
      </p:sp>
    </p:spTree>
    <p:extLst>
      <p:ext uri="{BB962C8B-B14F-4D97-AF65-F5344CB8AC3E}">
        <p14:creationId xmlns:p14="http://schemas.microsoft.com/office/powerpoint/2010/main" val="1128990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44BCEA-E016-0943-8293-43DCA249B23F}"/>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DB2C7FAE-05F8-524B-9AB5-600315AD1345}"/>
              </a:ext>
            </a:extLst>
          </p:cNvPr>
          <p:cNvSpPr>
            <a:spLocks noGrp="1"/>
          </p:cNvSpPr>
          <p:nvPr>
            <p:ph sz="half" idx="1"/>
          </p:nvPr>
        </p:nvSpPr>
        <p:spPr>
          <a:xfrm>
            <a:off x="838200" y="540913"/>
            <a:ext cx="5181600" cy="5636050"/>
          </a:xfrm>
        </p:spPr>
        <p:txBody>
          <a:bodyPr/>
          <a:lstStyle/>
          <a:p>
            <a:pPr marL="0" indent="0">
              <a:buNone/>
            </a:pPr>
            <a:endParaRPr lang="sv-SE" dirty="0"/>
          </a:p>
        </p:txBody>
      </p:sp>
      <p:sp>
        <p:nvSpPr>
          <p:cNvPr id="4" name="Platshållare för innehåll 3">
            <a:extLst>
              <a:ext uri="{FF2B5EF4-FFF2-40B4-BE49-F238E27FC236}">
                <a16:creationId xmlns:a16="http://schemas.microsoft.com/office/drawing/2014/main" id="{99491DBF-D762-8D41-8B08-E3F70D6B00CF}"/>
              </a:ext>
            </a:extLst>
          </p:cNvPr>
          <p:cNvSpPr>
            <a:spLocks noGrp="1"/>
          </p:cNvSpPr>
          <p:nvPr>
            <p:ph sz="half" idx="2"/>
          </p:nvPr>
        </p:nvSpPr>
        <p:spPr>
          <a:xfrm>
            <a:off x="6096000" y="540913"/>
            <a:ext cx="5257800" cy="5636050"/>
          </a:xfrm>
        </p:spPr>
        <p:txBody>
          <a:bodyPr/>
          <a:lstStyle/>
          <a:p>
            <a:endParaRPr lang="sv-SE" dirty="0"/>
          </a:p>
        </p:txBody>
      </p:sp>
      <p:sp>
        <p:nvSpPr>
          <p:cNvPr id="5" name="Oval pratbubbla 4">
            <a:extLst>
              <a:ext uri="{FF2B5EF4-FFF2-40B4-BE49-F238E27FC236}">
                <a16:creationId xmlns:a16="http://schemas.microsoft.com/office/drawing/2014/main" id="{B9CE8FF5-F915-7748-A5E8-15803D3369A7}"/>
              </a:ext>
            </a:extLst>
          </p:cNvPr>
          <p:cNvSpPr/>
          <p:nvPr/>
        </p:nvSpPr>
        <p:spPr>
          <a:xfrm>
            <a:off x="1820214" y="365125"/>
            <a:ext cx="4275786" cy="1753070"/>
          </a:xfrm>
          <a:prstGeom prst="wedgeEllipseCallout">
            <a:avLst>
              <a:gd name="adj1" fmla="val -74749"/>
              <a:gd name="adj2" fmla="val 382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The superficial dismissal of “tradition” to begin with. </a:t>
            </a:r>
            <a:endParaRPr lang="sv-SE" dirty="0"/>
          </a:p>
        </p:txBody>
      </p:sp>
    </p:spTree>
    <p:extLst>
      <p:ext uri="{BB962C8B-B14F-4D97-AF65-F5344CB8AC3E}">
        <p14:creationId xmlns:p14="http://schemas.microsoft.com/office/powerpoint/2010/main" val="84316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916F08C-AC2F-E947-9811-D98D8207F84C}"/>
              </a:ext>
            </a:extLst>
          </p:cNvPr>
          <p:cNvSpPr>
            <a:spLocks noGrp="1"/>
          </p:cNvSpPr>
          <p:nvPr>
            <p:ph type="title"/>
          </p:nvPr>
        </p:nvSpPr>
        <p:spPr>
          <a:xfrm>
            <a:off x="3432172" y="365126"/>
            <a:ext cx="7921627" cy="1109746"/>
          </a:xfrm>
        </p:spPr>
        <p:txBody>
          <a:bodyPr/>
          <a:lstStyle/>
          <a:p>
            <a:r>
              <a:rPr lang="sv-SE" dirty="0"/>
              <a:t>       </a:t>
            </a:r>
            <a:r>
              <a:rPr lang="sv-SE" dirty="0" err="1"/>
              <a:t>Featuring</a:t>
            </a:r>
            <a:endParaRPr lang="sv-SE" dirty="0"/>
          </a:p>
        </p:txBody>
      </p:sp>
      <p:sp>
        <p:nvSpPr>
          <p:cNvPr id="3" name="Platshållare för innehåll 2">
            <a:extLst>
              <a:ext uri="{FF2B5EF4-FFF2-40B4-BE49-F238E27FC236}">
                <a16:creationId xmlns:a16="http://schemas.microsoft.com/office/drawing/2014/main" id="{DEF754B2-408D-C249-B4F7-DFBC67ECFE91}"/>
              </a:ext>
            </a:extLst>
          </p:cNvPr>
          <p:cNvSpPr>
            <a:spLocks noGrp="1"/>
          </p:cNvSpPr>
          <p:nvPr>
            <p:ph sz="half" idx="1"/>
          </p:nvPr>
        </p:nvSpPr>
        <p:spPr>
          <a:xfrm>
            <a:off x="1007532" y="3899513"/>
            <a:ext cx="5012267" cy="2277450"/>
          </a:xfrm>
        </p:spPr>
        <p:txBody>
          <a:bodyPr/>
          <a:lstStyle/>
          <a:p>
            <a:endParaRPr lang="sv-SE" dirty="0"/>
          </a:p>
          <a:p>
            <a:pPr marL="0" indent="0">
              <a:buNone/>
            </a:pPr>
            <a:r>
              <a:rPr lang="sv-SE" dirty="0"/>
              <a:t>   </a:t>
            </a:r>
            <a:r>
              <a:rPr lang="sv-SE" dirty="0" err="1"/>
              <a:t>Mr</a:t>
            </a:r>
            <a:r>
              <a:rPr lang="sv-SE" dirty="0"/>
              <a:t> Black</a:t>
            </a:r>
          </a:p>
          <a:p>
            <a:pPr marL="0" indent="0">
              <a:buNone/>
            </a:pPr>
            <a:endParaRPr lang="sv-SE" dirty="0"/>
          </a:p>
        </p:txBody>
      </p:sp>
      <p:sp>
        <p:nvSpPr>
          <p:cNvPr id="6" name="Platshållare för innehåll 5">
            <a:extLst>
              <a:ext uri="{FF2B5EF4-FFF2-40B4-BE49-F238E27FC236}">
                <a16:creationId xmlns:a16="http://schemas.microsoft.com/office/drawing/2014/main" id="{9E035EEC-9FEA-E344-954C-42132DA148F1}"/>
              </a:ext>
            </a:extLst>
          </p:cNvPr>
          <p:cNvSpPr>
            <a:spLocks noGrp="1"/>
          </p:cNvSpPr>
          <p:nvPr>
            <p:ph sz="half" idx="2"/>
          </p:nvPr>
        </p:nvSpPr>
        <p:spPr>
          <a:xfrm>
            <a:off x="7755466" y="4402667"/>
            <a:ext cx="3598333" cy="1774296"/>
          </a:xfrm>
        </p:spPr>
        <p:txBody>
          <a:bodyPr/>
          <a:lstStyle/>
          <a:p>
            <a:pPr marL="0" indent="0">
              <a:buNone/>
            </a:pPr>
            <a:r>
              <a:rPr lang="sv-SE" dirty="0"/>
              <a:t>Dr </a:t>
            </a:r>
            <a:r>
              <a:rPr lang="sv-SE" dirty="0" err="1"/>
              <a:t>Blue</a:t>
            </a:r>
            <a:endParaRPr lang="sv-SE" dirty="0"/>
          </a:p>
        </p:txBody>
      </p:sp>
      <p:pic>
        <p:nvPicPr>
          <p:cNvPr id="8" name="Bildobjekt 7">
            <a:extLst>
              <a:ext uri="{FF2B5EF4-FFF2-40B4-BE49-F238E27FC236}">
                <a16:creationId xmlns:a16="http://schemas.microsoft.com/office/drawing/2014/main" id="{D81BA1EC-5577-9245-A81A-E73D11F78E55}"/>
              </a:ext>
            </a:extLst>
          </p:cNvPr>
          <p:cNvPicPr>
            <a:picLocks noChangeAspect="1"/>
          </p:cNvPicPr>
          <p:nvPr/>
        </p:nvPicPr>
        <p:blipFill>
          <a:blip r:embed="rId2"/>
          <a:stretch>
            <a:fillRect/>
          </a:stretch>
        </p:blipFill>
        <p:spPr>
          <a:xfrm>
            <a:off x="7513653" y="1475843"/>
            <a:ext cx="1677847" cy="2579690"/>
          </a:xfrm>
          <a:prstGeom prst="rect">
            <a:avLst/>
          </a:prstGeom>
        </p:spPr>
      </p:pic>
      <p:pic>
        <p:nvPicPr>
          <p:cNvPr id="9" name="Bildobjekt 8">
            <a:extLst>
              <a:ext uri="{FF2B5EF4-FFF2-40B4-BE49-F238E27FC236}">
                <a16:creationId xmlns:a16="http://schemas.microsoft.com/office/drawing/2014/main" id="{F86ED6ED-0F66-F94B-A5CA-7D416A36492D}"/>
              </a:ext>
            </a:extLst>
          </p:cNvPr>
          <p:cNvPicPr>
            <a:picLocks noChangeAspect="1"/>
          </p:cNvPicPr>
          <p:nvPr/>
        </p:nvPicPr>
        <p:blipFill>
          <a:blip r:embed="rId3"/>
          <a:stretch>
            <a:fillRect/>
          </a:stretch>
        </p:blipFill>
        <p:spPr>
          <a:xfrm>
            <a:off x="1007532" y="1643423"/>
            <a:ext cx="2590692" cy="2590692"/>
          </a:xfrm>
          <a:prstGeom prst="rect">
            <a:avLst/>
          </a:prstGeom>
        </p:spPr>
      </p:pic>
    </p:spTree>
    <p:extLst>
      <p:ext uri="{BB962C8B-B14F-4D97-AF65-F5344CB8AC3E}">
        <p14:creationId xmlns:p14="http://schemas.microsoft.com/office/powerpoint/2010/main" val="299198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44BCEA-E016-0943-8293-43DCA249B23F}"/>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DB2C7FAE-05F8-524B-9AB5-600315AD1345}"/>
              </a:ext>
            </a:extLst>
          </p:cNvPr>
          <p:cNvSpPr>
            <a:spLocks noGrp="1"/>
          </p:cNvSpPr>
          <p:nvPr>
            <p:ph sz="half" idx="1"/>
          </p:nvPr>
        </p:nvSpPr>
        <p:spPr>
          <a:xfrm>
            <a:off x="838200" y="540913"/>
            <a:ext cx="5181600" cy="5636050"/>
          </a:xfrm>
        </p:spPr>
        <p:txBody>
          <a:bodyPr/>
          <a:lstStyle/>
          <a:p>
            <a:pPr marL="0" indent="0">
              <a:buNone/>
            </a:pPr>
            <a:endParaRPr lang="sv-SE" dirty="0"/>
          </a:p>
        </p:txBody>
      </p:sp>
      <p:sp>
        <p:nvSpPr>
          <p:cNvPr id="4" name="Platshållare för innehåll 3">
            <a:extLst>
              <a:ext uri="{FF2B5EF4-FFF2-40B4-BE49-F238E27FC236}">
                <a16:creationId xmlns:a16="http://schemas.microsoft.com/office/drawing/2014/main" id="{99491DBF-D762-8D41-8B08-E3F70D6B00CF}"/>
              </a:ext>
            </a:extLst>
          </p:cNvPr>
          <p:cNvSpPr>
            <a:spLocks noGrp="1"/>
          </p:cNvSpPr>
          <p:nvPr>
            <p:ph sz="half" idx="2"/>
          </p:nvPr>
        </p:nvSpPr>
        <p:spPr>
          <a:xfrm>
            <a:off x="6096000" y="540913"/>
            <a:ext cx="5257800" cy="5636050"/>
          </a:xfrm>
        </p:spPr>
        <p:txBody>
          <a:bodyPr/>
          <a:lstStyle/>
          <a:p>
            <a:endParaRPr lang="sv-SE" dirty="0"/>
          </a:p>
        </p:txBody>
      </p:sp>
      <p:sp>
        <p:nvSpPr>
          <p:cNvPr id="5" name="Oval pratbubbla 4">
            <a:extLst>
              <a:ext uri="{FF2B5EF4-FFF2-40B4-BE49-F238E27FC236}">
                <a16:creationId xmlns:a16="http://schemas.microsoft.com/office/drawing/2014/main" id="{B9CE8FF5-F915-7748-A5E8-15803D3369A7}"/>
              </a:ext>
            </a:extLst>
          </p:cNvPr>
          <p:cNvSpPr/>
          <p:nvPr/>
        </p:nvSpPr>
        <p:spPr>
          <a:xfrm>
            <a:off x="1820214" y="365125"/>
            <a:ext cx="4275786" cy="1753070"/>
          </a:xfrm>
          <a:prstGeom prst="wedgeEllipseCallout">
            <a:avLst>
              <a:gd name="adj1" fmla="val -74749"/>
              <a:gd name="adj2" fmla="val 382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The superficial dismissal of “tradition” to begin with. </a:t>
            </a:r>
            <a:endParaRPr lang="sv-SE" dirty="0"/>
          </a:p>
        </p:txBody>
      </p:sp>
      <p:sp>
        <p:nvSpPr>
          <p:cNvPr id="6" name="Rundad rektangulär pratbubbla 5">
            <a:extLst>
              <a:ext uri="{FF2B5EF4-FFF2-40B4-BE49-F238E27FC236}">
                <a16:creationId xmlns:a16="http://schemas.microsoft.com/office/drawing/2014/main" id="{9968C634-8BA8-7F40-ADAD-267E2103F85C}"/>
              </a:ext>
            </a:extLst>
          </p:cNvPr>
          <p:cNvSpPr/>
          <p:nvPr/>
        </p:nvSpPr>
        <p:spPr>
          <a:xfrm>
            <a:off x="7572777" y="824248"/>
            <a:ext cx="3361385" cy="1854558"/>
          </a:xfrm>
          <a:prstGeom prst="wedgeRoundRectCallout">
            <a:avLst>
              <a:gd name="adj1" fmla="val 52551"/>
              <a:gd name="adj2" fmla="val 722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 is the critique of tradition a problem? I mean, if Modernity, Capitalism, Enlightenment have brought us here, don’t you think we ought to question them?</a:t>
            </a:r>
            <a:endParaRPr lang="sv-SE" dirty="0"/>
          </a:p>
        </p:txBody>
      </p:sp>
    </p:spTree>
    <p:extLst>
      <p:ext uri="{BB962C8B-B14F-4D97-AF65-F5344CB8AC3E}">
        <p14:creationId xmlns:p14="http://schemas.microsoft.com/office/powerpoint/2010/main" val="224333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44BCEA-E016-0943-8293-43DCA249B23F}"/>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DB2C7FAE-05F8-524B-9AB5-600315AD1345}"/>
              </a:ext>
            </a:extLst>
          </p:cNvPr>
          <p:cNvSpPr>
            <a:spLocks noGrp="1"/>
          </p:cNvSpPr>
          <p:nvPr>
            <p:ph sz="half" idx="1"/>
          </p:nvPr>
        </p:nvSpPr>
        <p:spPr>
          <a:xfrm>
            <a:off x="838200" y="540913"/>
            <a:ext cx="5181600" cy="5636050"/>
          </a:xfrm>
        </p:spPr>
        <p:txBody>
          <a:bodyPr/>
          <a:lstStyle/>
          <a:p>
            <a:pPr marL="0" indent="0">
              <a:buNone/>
            </a:pPr>
            <a:endParaRPr lang="sv-SE" dirty="0"/>
          </a:p>
        </p:txBody>
      </p:sp>
      <p:sp>
        <p:nvSpPr>
          <p:cNvPr id="4" name="Platshållare för innehåll 3">
            <a:extLst>
              <a:ext uri="{FF2B5EF4-FFF2-40B4-BE49-F238E27FC236}">
                <a16:creationId xmlns:a16="http://schemas.microsoft.com/office/drawing/2014/main" id="{99491DBF-D762-8D41-8B08-E3F70D6B00CF}"/>
              </a:ext>
            </a:extLst>
          </p:cNvPr>
          <p:cNvSpPr>
            <a:spLocks noGrp="1"/>
          </p:cNvSpPr>
          <p:nvPr>
            <p:ph sz="half" idx="2"/>
          </p:nvPr>
        </p:nvSpPr>
        <p:spPr>
          <a:xfrm>
            <a:off x="6096000" y="540913"/>
            <a:ext cx="5257800" cy="5636050"/>
          </a:xfrm>
        </p:spPr>
        <p:txBody>
          <a:bodyPr/>
          <a:lstStyle/>
          <a:p>
            <a:endParaRPr lang="sv-SE" dirty="0"/>
          </a:p>
        </p:txBody>
      </p:sp>
      <p:sp>
        <p:nvSpPr>
          <p:cNvPr id="5" name="Oval pratbubbla 4">
            <a:extLst>
              <a:ext uri="{FF2B5EF4-FFF2-40B4-BE49-F238E27FC236}">
                <a16:creationId xmlns:a16="http://schemas.microsoft.com/office/drawing/2014/main" id="{B9CE8FF5-F915-7748-A5E8-15803D3369A7}"/>
              </a:ext>
            </a:extLst>
          </p:cNvPr>
          <p:cNvSpPr/>
          <p:nvPr/>
        </p:nvSpPr>
        <p:spPr>
          <a:xfrm>
            <a:off x="1820214" y="365125"/>
            <a:ext cx="4275786" cy="1753070"/>
          </a:xfrm>
          <a:prstGeom prst="wedgeEllipseCallout">
            <a:avLst>
              <a:gd name="adj1" fmla="val -74749"/>
              <a:gd name="adj2" fmla="val 382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The superficial dismissal of “tradition” to begin with. </a:t>
            </a:r>
            <a:endParaRPr lang="sv-SE" dirty="0"/>
          </a:p>
        </p:txBody>
      </p:sp>
      <p:sp>
        <p:nvSpPr>
          <p:cNvPr id="6" name="Rundad rektangulär pratbubbla 5">
            <a:extLst>
              <a:ext uri="{FF2B5EF4-FFF2-40B4-BE49-F238E27FC236}">
                <a16:creationId xmlns:a16="http://schemas.microsoft.com/office/drawing/2014/main" id="{9968C634-8BA8-7F40-ADAD-267E2103F85C}"/>
              </a:ext>
            </a:extLst>
          </p:cNvPr>
          <p:cNvSpPr/>
          <p:nvPr/>
        </p:nvSpPr>
        <p:spPr>
          <a:xfrm>
            <a:off x="7572777" y="824248"/>
            <a:ext cx="3361385" cy="1854558"/>
          </a:xfrm>
          <a:prstGeom prst="wedgeRoundRectCallout">
            <a:avLst>
              <a:gd name="adj1" fmla="val 52551"/>
              <a:gd name="adj2" fmla="val 722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 is the critique of tradition a problem? I mean, if Modernity, Capitalism, Enlightenment have brought us here, don’t you think we ought to question them?</a:t>
            </a:r>
            <a:endParaRPr lang="sv-SE" dirty="0"/>
          </a:p>
        </p:txBody>
      </p:sp>
      <p:sp>
        <p:nvSpPr>
          <p:cNvPr id="7" name="Rundad rektangulär pratbubbla 6">
            <a:extLst>
              <a:ext uri="{FF2B5EF4-FFF2-40B4-BE49-F238E27FC236}">
                <a16:creationId xmlns:a16="http://schemas.microsoft.com/office/drawing/2014/main" id="{897B5D8E-954F-104A-B5F2-CC04094B4BF5}"/>
              </a:ext>
            </a:extLst>
          </p:cNvPr>
          <p:cNvSpPr/>
          <p:nvPr/>
        </p:nvSpPr>
        <p:spPr>
          <a:xfrm>
            <a:off x="1378039" y="2293983"/>
            <a:ext cx="4031088" cy="2123471"/>
          </a:xfrm>
          <a:prstGeom prst="wedgeRoundRectCallout">
            <a:avLst>
              <a:gd name="adj1" fmla="val -76212"/>
              <a:gd name="adj2" fmla="val 3918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in order for something to be </a:t>
            </a:r>
            <a:r>
              <a:rPr lang="en-US" i="1" dirty="0"/>
              <a:t>new</a:t>
            </a:r>
            <a:r>
              <a:rPr lang="en-US" dirty="0"/>
              <a:t>, and not just a repetition of something that already exists, although it is neglected, one has to know the old, right? If not, one will just repeat it, unknowingly.</a:t>
            </a:r>
            <a:endParaRPr lang="sv-SE" dirty="0"/>
          </a:p>
        </p:txBody>
      </p:sp>
    </p:spTree>
    <p:extLst>
      <p:ext uri="{BB962C8B-B14F-4D97-AF65-F5344CB8AC3E}">
        <p14:creationId xmlns:p14="http://schemas.microsoft.com/office/powerpoint/2010/main" val="245332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44BCEA-E016-0943-8293-43DCA249B23F}"/>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DB2C7FAE-05F8-524B-9AB5-600315AD1345}"/>
              </a:ext>
            </a:extLst>
          </p:cNvPr>
          <p:cNvSpPr>
            <a:spLocks noGrp="1"/>
          </p:cNvSpPr>
          <p:nvPr>
            <p:ph sz="half" idx="1"/>
          </p:nvPr>
        </p:nvSpPr>
        <p:spPr>
          <a:xfrm>
            <a:off x="838200" y="540913"/>
            <a:ext cx="5181600" cy="5636050"/>
          </a:xfrm>
        </p:spPr>
        <p:txBody>
          <a:bodyPr/>
          <a:lstStyle/>
          <a:p>
            <a:pPr marL="0" indent="0">
              <a:buNone/>
            </a:pPr>
            <a:endParaRPr lang="sv-SE" dirty="0"/>
          </a:p>
        </p:txBody>
      </p:sp>
      <p:sp>
        <p:nvSpPr>
          <p:cNvPr id="4" name="Platshållare för innehåll 3">
            <a:extLst>
              <a:ext uri="{FF2B5EF4-FFF2-40B4-BE49-F238E27FC236}">
                <a16:creationId xmlns:a16="http://schemas.microsoft.com/office/drawing/2014/main" id="{99491DBF-D762-8D41-8B08-E3F70D6B00CF}"/>
              </a:ext>
            </a:extLst>
          </p:cNvPr>
          <p:cNvSpPr>
            <a:spLocks noGrp="1"/>
          </p:cNvSpPr>
          <p:nvPr>
            <p:ph sz="half" idx="2"/>
          </p:nvPr>
        </p:nvSpPr>
        <p:spPr>
          <a:xfrm>
            <a:off x="6096000" y="540913"/>
            <a:ext cx="5257800" cy="5636050"/>
          </a:xfrm>
        </p:spPr>
        <p:txBody>
          <a:bodyPr/>
          <a:lstStyle/>
          <a:p>
            <a:endParaRPr lang="sv-SE" dirty="0"/>
          </a:p>
        </p:txBody>
      </p:sp>
      <p:sp>
        <p:nvSpPr>
          <p:cNvPr id="5" name="Oval pratbubbla 4">
            <a:extLst>
              <a:ext uri="{FF2B5EF4-FFF2-40B4-BE49-F238E27FC236}">
                <a16:creationId xmlns:a16="http://schemas.microsoft.com/office/drawing/2014/main" id="{B9CE8FF5-F915-7748-A5E8-15803D3369A7}"/>
              </a:ext>
            </a:extLst>
          </p:cNvPr>
          <p:cNvSpPr/>
          <p:nvPr/>
        </p:nvSpPr>
        <p:spPr>
          <a:xfrm>
            <a:off x="1820214" y="365125"/>
            <a:ext cx="4275786" cy="1753070"/>
          </a:xfrm>
          <a:prstGeom prst="wedgeEllipseCallout">
            <a:avLst>
              <a:gd name="adj1" fmla="val -74749"/>
              <a:gd name="adj2" fmla="val 382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The superficial dismissal of “tradition” to begin with. </a:t>
            </a:r>
            <a:endParaRPr lang="sv-SE" dirty="0"/>
          </a:p>
        </p:txBody>
      </p:sp>
      <p:sp>
        <p:nvSpPr>
          <p:cNvPr id="6" name="Rundad rektangulär pratbubbla 5">
            <a:extLst>
              <a:ext uri="{FF2B5EF4-FFF2-40B4-BE49-F238E27FC236}">
                <a16:creationId xmlns:a16="http://schemas.microsoft.com/office/drawing/2014/main" id="{9968C634-8BA8-7F40-ADAD-267E2103F85C}"/>
              </a:ext>
            </a:extLst>
          </p:cNvPr>
          <p:cNvSpPr/>
          <p:nvPr/>
        </p:nvSpPr>
        <p:spPr>
          <a:xfrm>
            <a:off x="7572777" y="824248"/>
            <a:ext cx="3361385" cy="1854558"/>
          </a:xfrm>
          <a:prstGeom prst="wedgeRoundRectCallout">
            <a:avLst>
              <a:gd name="adj1" fmla="val 52551"/>
              <a:gd name="adj2" fmla="val 722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 is the critique of tradition a problem? I mean, if Modernity, Capitalism, Enlightenment have brought us here, don’t you think we ought to question them?</a:t>
            </a:r>
            <a:endParaRPr lang="sv-SE" dirty="0"/>
          </a:p>
        </p:txBody>
      </p:sp>
      <p:sp>
        <p:nvSpPr>
          <p:cNvPr id="7" name="Rundad rektangulär pratbubbla 6">
            <a:extLst>
              <a:ext uri="{FF2B5EF4-FFF2-40B4-BE49-F238E27FC236}">
                <a16:creationId xmlns:a16="http://schemas.microsoft.com/office/drawing/2014/main" id="{897B5D8E-954F-104A-B5F2-CC04094B4BF5}"/>
              </a:ext>
            </a:extLst>
          </p:cNvPr>
          <p:cNvSpPr/>
          <p:nvPr/>
        </p:nvSpPr>
        <p:spPr>
          <a:xfrm>
            <a:off x="1378039" y="2293983"/>
            <a:ext cx="4031088" cy="2123471"/>
          </a:xfrm>
          <a:prstGeom prst="wedgeRoundRectCallout">
            <a:avLst>
              <a:gd name="adj1" fmla="val -76212"/>
              <a:gd name="adj2" fmla="val 3918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in order for something to be </a:t>
            </a:r>
            <a:r>
              <a:rPr lang="en-US" i="1" dirty="0"/>
              <a:t>new</a:t>
            </a:r>
            <a:r>
              <a:rPr lang="en-US" dirty="0"/>
              <a:t>, and not just a repetition of something that already exists, although it is neglected, one has to know the old, right? If not, one will just repeat it, unknowingly.</a:t>
            </a:r>
            <a:endParaRPr lang="sv-SE" dirty="0"/>
          </a:p>
        </p:txBody>
      </p:sp>
      <p:sp>
        <p:nvSpPr>
          <p:cNvPr id="8" name="Rundad rektangulär pratbubbla 7">
            <a:extLst>
              <a:ext uri="{FF2B5EF4-FFF2-40B4-BE49-F238E27FC236}">
                <a16:creationId xmlns:a16="http://schemas.microsoft.com/office/drawing/2014/main" id="{7EA556BC-EB90-F748-9B4A-E3DF1907F82F}"/>
              </a:ext>
            </a:extLst>
          </p:cNvPr>
          <p:cNvSpPr/>
          <p:nvPr/>
        </p:nvSpPr>
        <p:spPr>
          <a:xfrm>
            <a:off x="6310648" y="2962141"/>
            <a:ext cx="4288665" cy="2321417"/>
          </a:xfrm>
          <a:prstGeom prst="wedgeRoundRectCallout">
            <a:avLst>
              <a:gd name="adj1" fmla="val 66440"/>
              <a:gd name="adj2" fmla="val 118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I think novelties often – maybe always – arise as a result of misunderstandings. As Zizek puts it: Aristotle misunderstands Plato, Aquinas misunderstands Aristotle, Hegel misunderstands Kant, Marx misunderstands Hegel…</a:t>
            </a:r>
            <a:endParaRPr lang="sv-SE" dirty="0"/>
          </a:p>
        </p:txBody>
      </p:sp>
    </p:spTree>
    <p:extLst>
      <p:ext uri="{BB962C8B-B14F-4D97-AF65-F5344CB8AC3E}">
        <p14:creationId xmlns:p14="http://schemas.microsoft.com/office/powerpoint/2010/main" val="377219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CE5CCEB-85DF-6D42-BAA2-30C87F899799}"/>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F97C0C21-EB75-F44D-A577-52B2E366598F}"/>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0C267616-D700-2747-9193-04C6A899B266}"/>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6A8F9973-C7B8-4844-8F05-CF42FF3A77FF}"/>
              </a:ext>
            </a:extLst>
          </p:cNvPr>
          <p:cNvSpPr/>
          <p:nvPr/>
        </p:nvSpPr>
        <p:spPr>
          <a:xfrm>
            <a:off x="990601" y="801857"/>
            <a:ext cx="5105399" cy="3074683"/>
          </a:xfrm>
          <a:prstGeom prst="wedgeRoundRectCallout">
            <a:avLst>
              <a:gd name="adj1" fmla="val -64794"/>
              <a:gd name="adj2" fmla="val 217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t>But there’s a difference between misunderstanding and neglect. And today the kind of misunderstandings Zizek points out are sped up – by the market, the continuous demand for new names and waves (Posthumanism, Post-Critique, New Materialism …) – to the point that there aren’t really any misunderstandings at all, just shear neglect.</a:t>
            </a:r>
            <a:endParaRPr lang="sv-SE" b="1" dirty="0"/>
          </a:p>
        </p:txBody>
      </p:sp>
    </p:spTree>
    <p:extLst>
      <p:ext uri="{BB962C8B-B14F-4D97-AF65-F5344CB8AC3E}">
        <p14:creationId xmlns:p14="http://schemas.microsoft.com/office/powerpoint/2010/main" val="406578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CE5CCEB-85DF-6D42-BAA2-30C87F899799}"/>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F97C0C21-EB75-F44D-A577-52B2E366598F}"/>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0C267616-D700-2747-9193-04C6A899B266}"/>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6A8F9973-C7B8-4844-8F05-CF42FF3A77FF}"/>
              </a:ext>
            </a:extLst>
          </p:cNvPr>
          <p:cNvSpPr/>
          <p:nvPr/>
        </p:nvSpPr>
        <p:spPr>
          <a:xfrm>
            <a:off x="990601" y="801857"/>
            <a:ext cx="5105399" cy="3074683"/>
          </a:xfrm>
          <a:prstGeom prst="wedgeRoundRectCallout">
            <a:avLst>
              <a:gd name="adj1" fmla="val -64794"/>
              <a:gd name="adj2" fmla="val 217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t>But there’s a difference between misunderstanding and neglect. And today the kind of misunderstandings Zizek points out are sped up – by the market, the continuous demand for new names and waves (Posthumanism, Post-Critique, New Materialism …) – to the point that there aren’t really any misunderstandings at all, just shear neglect</a:t>
            </a:r>
            <a:endParaRPr lang="sv-SE" b="1" dirty="0"/>
          </a:p>
        </p:txBody>
      </p:sp>
      <p:sp>
        <p:nvSpPr>
          <p:cNvPr id="6" name="Rundad rektangulär pratbubbla 5">
            <a:extLst>
              <a:ext uri="{FF2B5EF4-FFF2-40B4-BE49-F238E27FC236}">
                <a16:creationId xmlns:a16="http://schemas.microsoft.com/office/drawing/2014/main" id="{5A49B2F2-BBE3-2E41-9C70-561A98FF15F6}"/>
              </a:ext>
            </a:extLst>
          </p:cNvPr>
          <p:cNvSpPr/>
          <p:nvPr/>
        </p:nvSpPr>
        <p:spPr>
          <a:xfrm>
            <a:off x="6324600" y="2962140"/>
            <a:ext cx="4236076" cy="1081825"/>
          </a:xfrm>
          <a:prstGeom prst="wedgeRoundRectCallout">
            <a:avLst>
              <a:gd name="adj1" fmla="val 57910"/>
              <a:gd name="adj2" fmla="val 76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solidFill>
                  <a:schemeClr val="accent1"/>
                </a:solidFill>
              </a:rPr>
              <a:t>Ok, but isn’t there something productive in these attempts to get out of the well-known?</a:t>
            </a:r>
            <a:endParaRPr lang="sv-SE" b="1" dirty="0">
              <a:solidFill>
                <a:schemeClr val="accent1"/>
              </a:solidFill>
            </a:endParaRPr>
          </a:p>
        </p:txBody>
      </p:sp>
    </p:spTree>
    <p:extLst>
      <p:ext uri="{BB962C8B-B14F-4D97-AF65-F5344CB8AC3E}">
        <p14:creationId xmlns:p14="http://schemas.microsoft.com/office/powerpoint/2010/main" val="323017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CE5CCEB-85DF-6D42-BAA2-30C87F899799}"/>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F97C0C21-EB75-F44D-A577-52B2E366598F}"/>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0C267616-D700-2747-9193-04C6A899B266}"/>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6A8F9973-C7B8-4844-8F05-CF42FF3A77FF}"/>
              </a:ext>
            </a:extLst>
          </p:cNvPr>
          <p:cNvSpPr/>
          <p:nvPr/>
        </p:nvSpPr>
        <p:spPr>
          <a:xfrm>
            <a:off x="990601" y="801857"/>
            <a:ext cx="5105399" cy="3074683"/>
          </a:xfrm>
          <a:prstGeom prst="wedgeRoundRectCallout">
            <a:avLst>
              <a:gd name="adj1" fmla="val -64794"/>
              <a:gd name="adj2" fmla="val 217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t>Ok, but there’s a difference between misunderstanding and neglect. And today the kind of misunderstandings Zizek points out are sped up – by the market, the continuous demand for new names and waves (Posthumanism, Post-Critique, New Materialism …) – to the point that there aren’t really any misunderstandings at all, just shear neglect</a:t>
            </a:r>
            <a:endParaRPr lang="sv-SE" b="1" dirty="0"/>
          </a:p>
        </p:txBody>
      </p:sp>
      <p:sp>
        <p:nvSpPr>
          <p:cNvPr id="6" name="Rundad rektangulär pratbubbla 5">
            <a:extLst>
              <a:ext uri="{FF2B5EF4-FFF2-40B4-BE49-F238E27FC236}">
                <a16:creationId xmlns:a16="http://schemas.microsoft.com/office/drawing/2014/main" id="{5A49B2F2-BBE3-2E41-9C70-561A98FF15F6}"/>
              </a:ext>
            </a:extLst>
          </p:cNvPr>
          <p:cNvSpPr/>
          <p:nvPr/>
        </p:nvSpPr>
        <p:spPr>
          <a:xfrm>
            <a:off x="6324600" y="2962140"/>
            <a:ext cx="4236076" cy="1081825"/>
          </a:xfrm>
          <a:prstGeom prst="wedgeRoundRectCallout">
            <a:avLst>
              <a:gd name="adj1" fmla="val 57910"/>
              <a:gd name="adj2" fmla="val 76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solidFill>
                  <a:schemeClr val="accent1"/>
                </a:solidFill>
              </a:rPr>
              <a:t>Ok, but isn’t there something productive in these attempts to get out of the well-known?</a:t>
            </a:r>
            <a:endParaRPr lang="sv-SE" b="1" dirty="0">
              <a:solidFill>
                <a:schemeClr val="accent1"/>
              </a:solidFill>
            </a:endParaRPr>
          </a:p>
        </p:txBody>
      </p:sp>
      <p:sp>
        <p:nvSpPr>
          <p:cNvPr id="7" name="Rundad rektangulär pratbubbla 6">
            <a:extLst>
              <a:ext uri="{FF2B5EF4-FFF2-40B4-BE49-F238E27FC236}">
                <a16:creationId xmlns:a16="http://schemas.microsoft.com/office/drawing/2014/main" id="{600B4CB0-51CC-2843-8FDE-63443787FAB6}"/>
              </a:ext>
            </a:extLst>
          </p:cNvPr>
          <p:cNvSpPr/>
          <p:nvPr/>
        </p:nvSpPr>
        <p:spPr>
          <a:xfrm>
            <a:off x="1545465" y="4043965"/>
            <a:ext cx="4250028" cy="1539928"/>
          </a:xfrm>
          <a:prstGeom prst="wedgeRoundRectCallout">
            <a:avLst>
              <a:gd name="adj1" fmla="val -73322"/>
              <a:gd name="adj2" fmla="val -54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t>But tradition is not the opposite of invention, it is the </a:t>
            </a:r>
            <a:r>
              <a:rPr lang="en-US" b="1" i="1" dirty="0"/>
              <a:t>condition</a:t>
            </a:r>
            <a:r>
              <a:rPr lang="en-US" b="1" dirty="0"/>
              <a:t> of invention! </a:t>
            </a:r>
            <a:endParaRPr lang="sv-SE" b="1" dirty="0"/>
          </a:p>
        </p:txBody>
      </p:sp>
    </p:spTree>
    <p:extLst>
      <p:ext uri="{BB962C8B-B14F-4D97-AF65-F5344CB8AC3E}">
        <p14:creationId xmlns:p14="http://schemas.microsoft.com/office/powerpoint/2010/main" val="3356272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CE5CCEB-85DF-6D42-BAA2-30C87F899799}"/>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F97C0C21-EB75-F44D-A577-52B2E366598F}"/>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0C267616-D700-2747-9193-04C6A899B266}"/>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6A8F9973-C7B8-4844-8F05-CF42FF3A77FF}"/>
              </a:ext>
            </a:extLst>
          </p:cNvPr>
          <p:cNvSpPr/>
          <p:nvPr/>
        </p:nvSpPr>
        <p:spPr>
          <a:xfrm>
            <a:off x="990601" y="801857"/>
            <a:ext cx="5105399" cy="3074683"/>
          </a:xfrm>
          <a:prstGeom prst="wedgeRoundRectCallout">
            <a:avLst>
              <a:gd name="adj1" fmla="val -64794"/>
              <a:gd name="adj2" fmla="val 2178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t>Ok, but there’s a difference between misunderstanding and neglect. And today the kind of misunderstandings Zizek points out are sped up – by the market, the continuous demand for new names and waves (Posthumanism, Post-Critique, New Materialism …) – to the point that there aren’t really any misunderstandings at all, just shear neglect.</a:t>
            </a:r>
            <a:endParaRPr lang="sv-SE" b="1" dirty="0"/>
          </a:p>
        </p:txBody>
      </p:sp>
      <p:sp>
        <p:nvSpPr>
          <p:cNvPr id="6" name="Rundad rektangulär pratbubbla 5">
            <a:extLst>
              <a:ext uri="{FF2B5EF4-FFF2-40B4-BE49-F238E27FC236}">
                <a16:creationId xmlns:a16="http://schemas.microsoft.com/office/drawing/2014/main" id="{5A49B2F2-BBE3-2E41-9C70-561A98FF15F6}"/>
              </a:ext>
            </a:extLst>
          </p:cNvPr>
          <p:cNvSpPr/>
          <p:nvPr/>
        </p:nvSpPr>
        <p:spPr>
          <a:xfrm>
            <a:off x="6324600" y="2962140"/>
            <a:ext cx="4236076" cy="1081825"/>
          </a:xfrm>
          <a:prstGeom prst="wedgeRoundRectCallout">
            <a:avLst>
              <a:gd name="adj1" fmla="val 57910"/>
              <a:gd name="adj2" fmla="val 76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solidFill>
                  <a:schemeClr val="accent1"/>
                </a:solidFill>
              </a:rPr>
              <a:t>Ok, but isn’t there something productive in these attempts to get out of the well-known?</a:t>
            </a:r>
            <a:endParaRPr lang="sv-SE" b="1" dirty="0">
              <a:solidFill>
                <a:schemeClr val="accent1"/>
              </a:solidFill>
            </a:endParaRPr>
          </a:p>
        </p:txBody>
      </p:sp>
      <p:sp>
        <p:nvSpPr>
          <p:cNvPr id="7" name="Rundad rektangulär pratbubbla 6">
            <a:extLst>
              <a:ext uri="{FF2B5EF4-FFF2-40B4-BE49-F238E27FC236}">
                <a16:creationId xmlns:a16="http://schemas.microsoft.com/office/drawing/2014/main" id="{600B4CB0-51CC-2843-8FDE-63443787FAB6}"/>
              </a:ext>
            </a:extLst>
          </p:cNvPr>
          <p:cNvSpPr/>
          <p:nvPr/>
        </p:nvSpPr>
        <p:spPr>
          <a:xfrm>
            <a:off x="1545465" y="4043965"/>
            <a:ext cx="4250028" cy="1539928"/>
          </a:xfrm>
          <a:prstGeom prst="wedgeRoundRectCallout">
            <a:avLst>
              <a:gd name="adj1" fmla="val -73322"/>
              <a:gd name="adj2" fmla="val -54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t>But tradition is not the opposite of invention, it is the </a:t>
            </a:r>
            <a:r>
              <a:rPr lang="en-US" b="1" i="1" dirty="0"/>
              <a:t>condition</a:t>
            </a:r>
            <a:r>
              <a:rPr lang="en-US" b="1" dirty="0"/>
              <a:t> of invention! </a:t>
            </a:r>
            <a:endParaRPr lang="sv-SE" b="1" dirty="0"/>
          </a:p>
        </p:txBody>
      </p:sp>
      <p:sp>
        <p:nvSpPr>
          <p:cNvPr id="8" name="Rundad rektangulär pratbubbla 7">
            <a:extLst>
              <a:ext uri="{FF2B5EF4-FFF2-40B4-BE49-F238E27FC236}">
                <a16:creationId xmlns:a16="http://schemas.microsoft.com/office/drawing/2014/main" id="{CFB9E0EC-2845-134E-BD64-E7523FF7A924}"/>
              </a:ext>
            </a:extLst>
          </p:cNvPr>
          <p:cNvSpPr/>
          <p:nvPr/>
        </p:nvSpPr>
        <p:spPr>
          <a:xfrm>
            <a:off x="6727065" y="4546242"/>
            <a:ext cx="2867696" cy="1552806"/>
          </a:xfrm>
          <a:prstGeom prst="wedgeRoundRectCallout">
            <a:avLst>
              <a:gd name="adj1" fmla="val 116274"/>
              <a:gd name="adj2" fmla="val 2213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fontAlgn="base"/>
            <a:r>
              <a:rPr lang="en-US" b="1" dirty="0">
                <a:solidFill>
                  <a:schemeClr val="accent1"/>
                </a:solidFill>
              </a:rPr>
              <a:t>Sure, but there must be a creative aspect in all academic work. Something has to be invented…</a:t>
            </a:r>
            <a:endParaRPr lang="sv-SE" b="1" dirty="0">
              <a:solidFill>
                <a:schemeClr val="accent1"/>
              </a:solidFill>
            </a:endParaRPr>
          </a:p>
        </p:txBody>
      </p:sp>
    </p:spTree>
    <p:extLst>
      <p:ext uri="{BB962C8B-B14F-4D97-AF65-F5344CB8AC3E}">
        <p14:creationId xmlns:p14="http://schemas.microsoft.com/office/powerpoint/2010/main" val="89923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D5094AED-8D3D-9E46-B3FE-46CF2C4651FE}"/>
              </a:ext>
            </a:extLst>
          </p:cNvPr>
          <p:cNvSpPr>
            <a:spLocks noGrp="1"/>
          </p:cNvSpPr>
          <p:nvPr>
            <p:ph sz="half" idx="1"/>
          </p:nvPr>
        </p:nvSpPr>
        <p:spPr>
          <a:xfrm>
            <a:off x="838200" y="365125"/>
            <a:ext cx="5181600" cy="5811838"/>
          </a:xfrm>
        </p:spPr>
        <p:txBody>
          <a:bodyPr>
            <a:noAutofit/>
          </a:bodyPr>
          <a:lstStyle/>
          <a:p>
            <a:pPr marL="0" indent="0">
              <a:buNone/>
            </a:pPr>
            <a:r>
              <a:rPr lang="sv-SE" sz="2200" dirty="0"/>
              <a:t>– </a:t>
            </a:r>
            <a:r>
              <a:rPr lang="en-US" sz="2200" dirty="0"/>
              <a:t>Yes, I agree. But </a:t>
            </a:r>
            <a:r>
              <a:rPr lang="en-US" sz="2200" i="1" dirty="0"/>
              <a:t>who</a:t>
            </a:r>
            <a:r>
              <a:rPr lang="en-US" sz="2200" dirty="0"/>
              <a:t> or </a:t>
            </a:r>
            <a:r>
              <a:rPr lang="en-US" sz="2200" i="1" dirty="0"/>
              <a:t>what</a:t>
            </a:r>
            <a:r>
              <a:rPr lang="en-US" sz="2200" dirty="0"/>
              <a:t> is inventing?</a:t>
            </a:r>
            <a:endParaRPr lang="sv-SE" sz="2200" dirty="0"/>
          </a:p>
          <a:p>
            <a:pPr marL="0" indent="0">
              <a:buNone/>
            </a:pPr>
            <a:endParaRPr lang="sv-SE" sz="2200" dirty="0"/>
          </a:p>
          <a:p>
            <a:pPr marL="0" indent="0">
              <a:buNone/>
            </a:pPr>
            <a:r>
              <a:rPr lang="sv-SE" sz="2200" dirty="0"/>
              <a:t>    </a:t>
            </a:r>
          </a:p>
          <a:p>
            <a:pPr marL="0" indent="0">
              <a:buNone/>
            </a:pPr>
            <a:endParaRPr lang="sv-SE" sz="2200" dirty="0"/>
          </a:p>
          <a:p>
            <a:pPr marL="0" indent="0">
              <a:buNone/>
            </a:pPr>
            <a:endParaRPr lang="sv-SE" sz="2200" dirty="0"/>
          </a:p>
          <a:p>
            <a:pPr marL="0" indent="0">
              <a:buNone/>
            </a:pPr>
            <a:r>
              <a:rPr lang="sv-SE" sz="2200" dirty="0"/>
              <a:t>   </a:t>
            </a:r>
          </a:p>
          <a:p>
            <a:pPr marL="0" indent="0">
              <a:buNone/>
            </a:pPr>
            <a:r>
              <a:rPr lang="sv-SE" sz="2200" dirty="0"/>
              <a:t>   </a:t>
            </a:r>
          </a:p>
          <a:p>
            <a:pPr marL="0" indent="0">
              <a:buNone/>
            </a:pPr>
            <a:r>
              <a:rPr lang="sv-SE" sz="2200" dirty="0"/>
              <a:t>      </a:t>
            </a:r>
          </a:p>
          <a:p>
            <a:pPr marL="0" indent="0">
              <a:buNone/>
            </a:pPr>
            <a:r>
              <a:rPr lang="sv-SE" sz="2200" dirty="0"/>
              <a:t>    </a:t>
            </a:r>
          </a:p>
        </p:txBody>
      </p:sp>
      <p:sp>
        <p:nvSpPr>
          <p:cNvPr id="4" name="Platshållare för innehåll 3">
            <a:extLst>
              <a:ext uri="{FF2B5EF4-FFF2-40B4-BE49-F238E27FC236}">
                <a16:creationId xmlns:a16="http://schemas.microsoft.com/office/drawing/2014/main" id="{34AF8EC4-40D5-654D-8D0D-258E6ACE21CA}"/>
              </a:ext>
            </a:extLst>
          </p:cNvPr>
          <p:cNvSpPr>
            <a:spLocks noGrp="1"/>
          </p:cNvSpPr>
          <p:nvPr>
            <p:ph sz="half" idx="2"/>
          </p:nvPr>
        </p:nvSpPr>
        <p:spPr>
          <a:xfrm>
            <a:off x="6096000" y="787791"/>
            <a:ext cx="5257800" cy="5389172"/>
          </a:xfrm>
        </p:spPr>
        <p:txBody>
          <a:bodyPr>
            <a:normAutofit/>
          </a:bodyPr>
          <a:lstStyle/>
          <a:p>
            <a:pPr marL="0" indent="0">
              <a:buNone/>
            </a:pPr>
            <a:r>
              <a:rPr lang="sv-SE" sz="2200" dirty="0">
                <a:solidFill>
                  <a:srgbClr val="0070C0"/>
                </a:solidFill>
              </a:rPr>
              <a:t>   </a:t>
            </a:r>
          </a:p>
          <a:p>
            <a:pPr marL="0" indent="0">
              <a:buNone/>
            </a:pPr>
            <a:endParaRPr lang="sv-SE" sz="2200" dirty="0">
              <a:solidFill>
                <a:srgbClr val="0070C0"/>
              </a:solidFill>
            </a:endParaRPr>
          </a:p>
          <a:p>
            <a:pPr marL="0" indent="0">
              <a:buNone/>
            </a:pPr>
            <a:endParaRPr lang="sv-SE" sz="2200" dirty="0">
              <a:solidFill>
                <a:srgbClr val="0070C0"/>
              </a:solidFill>
            </a:endParaRPr>
          </a:p>
          <a:p>
            <a:pPr marL="0" indent="0">
              <a:buNone/>
            </a:pPr>
            <a:endParaRPr lang="sv-SE" sz="2200" dirty="0">
              <a:solidFill>
                <a:srgbClr val="0070C0"/>
              </a:solidFill>
            </a:endParaRPr>
          </a:p>
          <a:p>
            <a:pPr marL="0" indent="0">
              <a:buNone/>
            </a:pPr>
            <a:r>
              <a:rPr lang="sv-SE" sz="2200" dirty="0">
                <a:solidFill>
                  <a:srgbClr val="0070C0"/>
                </a:solidFill>
              </a:rPr>
              <a:t>   </a:t>
            </a:r>
            <a:endParaRPr lang="en-US" sz="2200" dirty="0">
              <a:solidFill>
                <a:srgbClr val="0070C0"/>
              </a:solidFill>
            </a:endParaRPr>
          </a:p>
          <a:p>
            <a:pPr marL="0" indent="0">
              <a:buNone/>
            </a:pPr>
            <a:r>
              <a:rPr lang="en-US" dirty="0">
                <a:solidFill>
                  <a:srgbClr val="0070C0"/>
                </a:solidFill>
              </a:rPr>
              <a:t> </a:t>
            </a: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sz="2400" dirty="0"/>
          </a:p>
        </p:txBody>
      </p:sp>
    </p:spTree>
    <p:extLst>
      <p:ext uri="{BB962C8B-B14F-4D97-AF65-F5344CB8AC3E}">
        <p14:creationId xmlns:p14="http://schemas.microsoft.com/office/powerpoint/2010/main" val="204966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D5094AED-8D3D-9E46-B3FE-46CF2C4651FE}"/>
              </a:ext>
            </a:extLst>
          </p:cNvPr>
          <p:cNvSpPr>
            <a:spLocks noGrp="1"/>
          </p:cNvSpPr>
          <p:nvPr>
            <p:ph sz="half" idx="1"/>
          </p:nvPr>
        </p:nvSpPr>
        <p:spPr>
          <a:xfrm>
            <a:off x="838200" y="365125"/>
            <a:ext cx="5181600" cy="5811838"/>
          </a:xfrm>
        </p:spPr>
        <p:txBody>
          <a:bodyPr>
            <a:noAutofit/>
          </a:bodyPr>
          <a:lstStyle/>
          <a:p>
            <a:pPr marL="0" indent="0">
              <a:buNone/>
            </a:pPr>
            <a:r>
              <a:rPr lang="sv-SE" sz="2200" dirty="0"/>
              <a:t>– </a:t>
            </a:r>
            <a:r>
              <a:rPr lang="en-US" sz="2200" dirty="0"/>
              <a:t>Yes, I agree. But who or what is inventing?</a:t>
            </a:r>
            <a:endParaRPr lang="sv-SE" sz="2200" dirty="0"/>
          </a:p>
          <a:p>
            <a:pPr marL="0" indent="0">
              <a:buNone/>
            </a:pPr>
            <a:endParaRPr lang="sv-SE" sz="2200" dirty="0"/>
          </a:p>
          <a:p>
            <a:pPr marL="0" indent="0">
              <a:buNone/>
            </a:pPr>
            <a:r>
              <a:rPr lang="en-US" sz="2200" dirty="0"/>
              <a:t>    </a:t>
            </a:r>
            <a:endParaRPr lang="sv-SE" sz="2200" dirty="0"/>
          </a:p>
          <a:p>
            <a:pPr marL="0" indent="0">
              <a:buNone/>
            </a:pPr>
            <a:endParaRPr lang="sv-SE" sz="2200" dirty="0"/>
          </a:p>
          <a:p>
            <a:pPr marL="0" indent="0">
              <a:buNone/>
            </a:pPr>
            <a:endParaRPr lang="sv-SE" sz="2200" dirty="0"/>
          </a:p>
          <a:p>
            <a:pPr marL="0" indent="0">
              <a:buNone/>
            </a:pPr>
            <a:endParaRPr lang="sv-SE" sz="2200" dirty="0"/>
          </a:p>
          <a:p>
            <a:pPr marL="0" indent="0">
              <a:buNone/>
            </a:pPr>
            <a:r>
              <a:rPr lang="sv-SE" sz="2200" dirty="0"/>
              <a:t>    </a:t>
            </a:r>
          </a:p>
          <a:p>
            <a:pPr marL="0" indent="0">
              <a:buNone/>
            </a:pPr>
            <a:endParaRPr lang="sv-SE" sz="2200" dirty="0"/>
          </a:p>
          <a:p>
            <a:pPr marL="0" indent="0">
              <a:buNone/>
            </a:pPr>
            <a:r>
              <a:rPr lang="sv-SE" sz="2200" dirty="0"/>
              <a:t>    </a:t>
            </a:r>
          </a:p>
          <a:p>
            <a:pPr marL="0" indent="0">
              <a:buNone/>
            </a:pPr>
            <a:r>
              <a:rPr lang="sv-SE" sz="2200" dirty="0"/>
              <a:t>   </a:t>
            </a:r>
          </a:p>
        </p:txBody>
      </p:sp>
      <p:sp>
        <p:nvSpPr>
          <p:cNvPr id="4" name="Platshållare för innehåll 3">
            <a:extLst>
              <a:ext uri="{FF2B5EF4-FFF2-40B4-BE49-F238E27FC236}">
                <a16:creationId xmlns:a16="http://schemas.microsoft.com/office/drawing/2014/main" id="{34AF8EC4-40D5-654D-8D0D-258E6ACE21CA}"/>
              </a:ext>
            </a:extLst>
          </p:cNvPr>
          <p:cNvSpPr>
            <a:spLocks noGrp="1"/>
          </p:cNvSpPr>
          <p:nvPr>
            <p:ph sz="half" idx="2"/>
          </p:nvPr>
        </p:nvSpPr>
        <p:spPr>
          <a:xfrm>
            <a:off x="6096000" y="787791"/>
            <a:ext cx="5257800" cy="5389172"/>
          </a:xfrm>
        </p:spPr>
        <p:txBody>
          <a:bodyPr>
            <a:normAutofit/>
          </a:bodyPr>
          <a:lstStyle/>
          <a:p>
            <a:pPr marL="0" indent="0">
              <a:buNone/>
            </a:pPr>
            <a:r>
              <a:rPr lang="sv-SE" sz="2200" dirty="0">
                <a:solidFill>
                  <a:srgbClr val="0070C0"/>
                </a:solidFill>
              </a:rPr>
              <a:t>– </a:t>
            </a:r>
            <a:r>
              <a:rPr lang="en-US" sz="2200" dirty="0">
                <a:solidFill>
                  <a:srgbClr val="0070C0"/>
                </a:solidFill>
              </a:rPr>
              <a:t>You, I – the thinking subject.</a:t>
            </a:r>
            <a:endParaRPr lang="sv-SE" sz="2200" dirty="0">
              <a:solidFill>
                <a:srgbClr val="0070C0"/>
              </a:solidFill>
            </a:endParaRPr>
          </a:p>
          <a:p>
            <a:pPr marL="0" indent="0">
              <a:buNone/>
            </a:pPr>
            <a:endParaRPr lang="sv-SE" sz="2200" dirty="0">
              <a:solidFill>
                <a:srgbClr val="0070C0"/>
              </a:solidFill>
            </a:endParaRPr>
          </a:p>
          <a:p>
            <a:pPr marL="0" indent="0">
              <a:buNone/>
            </a:pPr>
            <a:r>
              <a:rPr lang="en-GB" sz="2200" dirty="0">
                <a:solidFill>
                  <a:srgbClr val="0070C0"/>
                </a:solidFill>
              </a:rPr>
              <a:t>    </a:t>
            </a:r>
          </a:p>
          <a:p>
            <a:pPr marL="0" indent="0">
              <a:buNone/>
            </a:pPr>
            <a:r>
              <a:rPr lang="en-GB" sz="2200" dirty="0">
                <a:solidFill>
                  <a:srgbClr val="0070C0"/>
                </a:solidFill>
              </a:rPr>
              <a:t> </a:t>
            </a:r>
          </a:p>
          <a:p>
            <a:pPr marL="0" indent="0">
              <a:buNone/>
            </a:pPr>
            <a:r>
              <a:rPr lang="en-GB" sz="2200" dirty="0">
                <a:solidFill>
                  <a:srgbClr val="0070C0"/>
                </a:solidFill>
              </a:rPr>
              <a:t>    </a:t>
            </a: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sz="2400" dirty="0"/>
          </a:p>
        </p:txBody>
      </p:sp>
    </p:spTree>
    <p:extLst>
      <p:ext uri="{BB962C8B-B14F-4D97-AF65-F5344CB8AC3E}">
        <p14:creationId xmlns:p14="http://schemas.microsoft.com/office/powerpoint/2010/main" val="3323451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D5094AED-8D3D-9E46-B3FE-46CF2C4651FE}"/>
              </a:ext>
            </a:extLst>
          </p:cNvPr>
          <p:cNvSpPr>
            <a:spLocks noGrp="1"/>
          </p:cNvSpPr>
          <p:nvPr>
            <p:ph sz="half" idx="1"/>
          </p:nvPr>
        </p:nvSpPr>
        <p:spPr>
          <a:xfrm>
            <a:off x="838200" y="365125"/>
            <a:ext cx="5181600" cy="5811838"/>
          </a:xfrm>
        </p:spPr>
        <p:txBody>
          <a:bodyPr>
            <a:noAutofit/>
          </a:bodyPr>
          <a:lstStyle/>
          <a:p>
            <a:pPr marL="0" indent="0">
              <a:buNone/>
            </a:pPr>
            <a:r>
              <a:rPr lang="sv-SE" sz="2200" dirty="0"/>
              <a:t>– </a:t>
            </a:r>
            <a:r>
              <a:rPr lang="en-US" sz="2200" dirty="0"/>
              <a:t>Yes, I agree. But who or what is inventing?</a:t>
            </a:r>
            <a:endParaRPr lang="sv-SE" sz="2200" dirty="0"/>
          </a:p>
          <a:p>
            <a:pPr marL="0" indent="0">
              <a:buNone/>
            </a:pPr>
            <a:endParaRPr lang="sv-SE" sz="2200" dirty="0"/>
          </a:p>
          <a:p>
            <a:pPr marL="0" indent="0">
              <a:buNone/>
            </a:pPr>
            <a:r>
              <a:rPr lang="sv-SE" sz="2200" dirty="0"/>
              <a:t>– </a:t>
            </a:r>
            <a:r>
              <a:rPr lang="en-US" sz="2200" dirty="0"/>
              <a:t>But how could I possibly draw a line between my ideas and the ones I encounter in books or conversations – in tradition? </a:t>
            </a:r>
            <a:endParaRPr lang="sv-SE" sz="2200" dirty="0"/>
          </a:p>
          <a:p>
            <a:pPr marL="0" indent="0">
              <a:buNone/>
            </a:pPr>
            <a:endParaRPr lang="sv-SE" sz="2200" dirty="0"/>
          </a:p>
          <a:p>
            <a:pPr marL="0" indent="0">
              <a:buNone/>
            </a:pPr>
            <a:endParaRPr lang="sv-SE" sz="2200" dirty="0"/>
          </a:p>
          <a:p>
            <a:pPr marL="0" indent="0">
              <a:buNone/>
            </a:pPr>
            <a:endParaRPr lang="sv-SE" sz="2200" dirty="0"/>
          </a:p>
          <a:p>
            <a:pPr marL="0" indent="0">
              <a:buNone/>
            </a:pPr>
            <a:r>
              <a:rPr lang="sv-SE" sz="2200" dirty="0"/>
              <a:t>    </a:t>
            </a:r>
          </a:p>
          <a:p>
            <a:pPr marL="0" indent="0">
              <a:buNone/>
            </a:pPr>
            <a:endParaRPr lang="sv-SE" sz="2200" dirty="0"/>
          </a:p>
          <a:p>
            <a:pPr marL="0" indent="0">
              <a:buNone/>
            </a:pPr>
            <a:r>
              <a:rPr lang="sv-SE" sz="2200" dirty="0"/>
              <a:t>    </a:t>
            </a:r>
          </a:p>
          <a:p>
            <a:pPr marL="0" indent="0">
              <a:buNone/>
            </a:pPr>
            <a:r>
              <a:rPr lang="sv-SE" sz="2200" dirty="0"/>
              <a:t>   </a:t>
            </a:r>
          </a:p>
        </p:txBody>
      </p:sp>
      <p:sp>
        <p:nvSpPr>
          <p:cNvPr id="4" name="Platshållare för innehåll 3">
            <a:extLst>
              <a:ext uri="{FF2B5EF4-FFF2-40B4-BE49-F238E27FC236}">
                <a16:creationId xmlns:a16="http://schemas.microsoft.com/office/drawing/2014/main" id="{34AF8EC4-40D5-654D-8D0D-258E6ACE21CA}"/>
              </a:ext>
            </a:extLst>
          </p:cNvPr>
          <p:cNvSpPr>
            <a:spLocks noGrp="1"/>
          </p:cNvSpPr>
          <p:nvPr>
            <p:ph sz="half" idx="2"/>
          </p:nvPr>
        </p:nvSpPr>
        <p:spPr>
          <a:xfrm>
            <a:off x="6096000" y="787791"/>
            <a:ext cx="5257800" cy="5389172"/>
          </a:xfrm>
        </p:spPr>
        <p:txBody>
          <a:bodyPr>
            <a:normAutofit/>
          </a:bodyPr>
          <a:lstStyle/>
          <a:p>
            <a:pPr marL="0" indent="0">
              <a:buNone/>
            </a:pPr>
            <a:r>
              <a:rPr lang="sv-SE" sz="2200" dirty="0">
                <a:solidFill>
                  <a:srgbClr val="0070C0"/>
                </a:solidFill>
              </a:rPr>
              <a:t>– </a:t>
            </a:r>
            <a:r>
              <a:rPr lang="en-US" sz="2200" dirty="0">
                <a:solidFill>
                  <a:srgbClr val="0070C0"/>
                </a:solidFill>
              </a:rPr>
              <a:t>You, I – the thinking subject.</a:t>
            </a:r>
            <a:endParaRPr lang="sv-SE" sz="2200" dirty="0">
              <a:solidFill>
                <a:srgbClr val="0070C0"/>
              </a:solidFill>
            </a:endParaRPr>
          </a:p>
          <a:p>
            <a:pPr marL="0" indent="0">
              <a:buNone/>
            </a:pPr>
            <a:endParaRPr lang="sv-SE" sz="2200" dirty="0">
              <a:solidFill>
                <a:srgbClr val="0070C0"/>
              </a:solidFill>
            </a:endParaRPr>
          </a:p>
          <a:p>
            <a:pPr marL="0" indent="0">
              <a:buNone/>
            </a:pPr>
            <a:r>
              <a:rPr lang="en-GB" sz="2200" dirty="0">
                <a:solidFill>
                  <a:srgbClr val="0070C0"/>
                </a:solidFill>
              </a:rPr>
              <a:t>    </a:t>
            </a:r>
          </a:p>
          <a:p>
            <a:pPr marL="0" indent="0">
              <a:buNone/>
            </a:pPr>
            <a:r>
              <a:rPr lang="en-GB" sz="2200" dirty="0">
                <a:solidFill>
                  <a:srgbClr val="0070C0"/>
                </a:solidFill>
              </a:rPr>
              <a:t> </a:t>
            </a:r>
          </a:p>
          <a:p>
            <a:pPr marL="0" indent="0">
              <a:buNone/>
            </a:pPr>
            <a:r>
              <a:rPr lang="en-GB" sz="2200" dirty="0">
                <a:solidFill>
                  <a:srgbClr val="0070C0"/>
                </a:solidFill>
              </a:rPr>
              <a:t>    </a:t>
            </a: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sz="2400" dirty="0"/>
          </a:p>
        </p:txBody>
      </p:sp>
    </p:spTree>
    <p:extLst>
      <p:ext uri="{BB962C8B-B14F-4D97-AF65-F5344CB8AC3E}">
        <p14:creationId xmlns:p14="http://schemas.microsoft.com/office/powerpoint/2010/main" val="132328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tangulär pratbubbla 1">
            <a:extLst>
              <a:ext uri="{FF2B5EF4-FFF2-40B4-BE49-F238E27FC236}">
                <a16:creationId xmlns:a16="http://schemas.microsoft.com/office/drawing/2014/main" id="{85537850-F25E-9A4C-B0B6-6F24EA6F3A8C}"/>
              </a:ext>
            </a:extLst>
          </p:cNvPr>
          <p:cNvSpPr/>
          <p:nvPr/>
        </p:nvSpPr>
        <p:spPr>
          <a:xfrm>
            <a:off x="863598" y="696707"/>
            <a:ext cx="4165601" cy="1422400"/>
          </a:xfrm>
          <a:prstGeom prst="wedgeRectCallout">
            <a:avLst>
              <a:gd name="adj1" fmla="val -34891"/>
              <a:gd name="adj2" fmla="val 987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“Traditional concepts of disembodied knowledge and universal research methods are no longer feasible.”</a:t>
            </a:r>
            <a:endParaRPr lang="sv-SE"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1" name="Pennanteckning 20">
                <a:extLst>
                  <a:ext uri="{FF2B5EF4-FFF2-40B4-BE49-F238E27FC236}">
                    <a16:creationId xmlns:a16="http://schemas.microsoft.com/office/drawing/2014/main" id="{97A12670-7C05-0B45-BA51-43F4C6128FB0}"/>
                  </a:ext>
                </a:extLst>
              </p14:cNvPr>
              <p14:cNvContentPartPr/>
              <p14:nvPr/>
            </p14:nvContentPartPr>
            <p14:xfrm>
              <a:off x="8295827" y="2947013"/>
              <a:ext cx="190440" cy="305280"/>
            </p14:xfrm>
          </p:contentPart>
        </mc:Choice>
        <mc:Fallback xmlns="">
          <p:pic>
            <p:nvPicPr>
              <p:cNvPr id="21" name="Pennanteckning 20">
                <a:extLst>
                  <a:ext uri="{FF2B5EF4-FFF2-40B4-BE49-F238E27FC236}">
                    <a16:creationId xmlns:a16="http://schemas.microsoft.com/office/drawing/2014/main" id="{97A12670-7C05-0B45-BA51-43F4C6128FB0}"/>
                  </a:ext>
                </a:extLst>
              </p:cNvPr>
              <p:cNvPicPr/>
              <p:nvPr/>
            </p:nvPicPr>
            <p:blipFill>
              <a:blip r:embed="rId3"/>
              <a:stretch>
                <a:fillRect/>
              </a:stretch>
            </p:blipFill>
            <p:spPr>
              <a:xfrm>
                <a:off x="8286827" y="2938373"/>
                <a:ext cx="208080" cy="32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5" name="Pennanteckning 24">
                <a:extLst>
                  <a:ext uri="{FF2B5EF4-FFF2-40B4-BE49-F238E27FC236}">
                    <a16:creationId xmlns:a16="http://schemas.microsoft.com/office/drawing/2014/main" id="{A6ED767E-A04B-6C4E-84EC-6A16AD28B787}"/>
                  </a:ext>
                </a:extLst>
              </p14:cNvPr>
              <p14:cNvContentPartPr/>
              <p14:nvPr/>
            </p14:nvContentPartPr>
            <p14:xfrm>
              <a:off x="5209187" y="4821173"/>
              <a:ext cx="360" cy="360"/>
            </p14:xfrm>
          </p:contentPart>
        </mc:Choice>
        <mc:Fallback xmlns="">
          <p:pic>
            <p:nvPicPr>
              <p:cNvPr id="25" name="Pennanteckning 24">
                <a:extLst>
                  <a:ext uri="{FF2B5EF4-FFF2-40B4-BE49-F238E27FC236}">
                    <a16:creationId xmlns:a16="http://schemas.microsoft.com/office/drawing/2014/main" id="{A6ED767E-A04B-6C4E-84EC-6A16AD28B787}"/>
                  </a:ext>
                </a:extLst>
              </p:cNvPr>
              <p:cNvPicPr/>
              <p:nvPr/>
            </p:nvPicPr>
            <p:blipFill>
              <a:blip r:embed="rId5"/>
              <a:stretch>
                <a:fillRect/>
              </a:stretch>
            </p:blipFill>
            <p:spPr>
              <a:xfrm>
                <a:off x="5200187" y="4812533"/>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8" name="Pennanteckning 27">
                <a:extLst>
                  <a:ext uri="{FF2B5EF4-FFF2-40B4-BE49-F238E27FC236}">
                    <a16:creationId xmlns:a16="http://schemas.microsoft.com/office/drawing/2014/main" id="{AF1CCEB2-95FA-614C-B81C-793D0CF24724}"/>
                  </a:ext>
                </a:extLst>
              </p14:cNvPr>
              <p14:cNvContentPartPr/>
              <p14:nvPr/>
            </p14:nvContentPartPr>
            <p14:xfrm>
              <a:off x="4459667" y="4522373"/>
              <a:ext cx="360" cy="360"/>
            </p14:xfrm>
          </p:contentPart>
        </mc:Choice>
        <mc:Fallback xmlns="">
          <p:pic>
            <p:nvPicPr>
              <p:cNvPr id="28" name="Pennanteckning 27">
                <a:extLst>
                  <a:ext uri="{FF2B5EF4-FFF2-40B4-BE49-F238E27FC236}">
                    <a16:creationId xmlns:a16="http://schemas.microsoft.com/office/drawing/2014/main" id="{AF1CCEB2-95FA-614C-B81C-793D0CF24724}"/>
                  </a:ext>
                </a:extLst>
              </p:cNvPr>
              <p:cNvPicPr/>
              <p:nvPr/>
            </p:nvPicPr>
            <p:blipFill>
              <a:blip r:embed="rId7"/>
              <a:stretch>
                <a:fillRect/>
              </a:stretch>
            </p:blipFill>
            <p:spPr>
              <a:xfrm>
                <a:off x="4450667" y="4513733"/>
                <a:ext cx="18000" cy="18000"/>
              </a:xfrm>
              <a:prstGeom prst="rect">
                <a:avLst/>
              </a:prstGeom>
            </p:spPr>
          </p:pic>
        </mc:Fallback>
      </mc:AlternateContent>
      <p:grpSp>
        <p:nvGrpSpPr>
          <p:cNvPr id="44" name="Grupp 43">
            <a:extLst>
              <a:ext uri="{FF2B5EF4-FFF2-40B4-BE49-F238E27FC236}">
                <a16:creationId xmlns:a16="http://schemas.microsoft.com/office/drawing/2014/main" id="{54E02E1A-412C-BF48-9942-37D89DB506C2}"/>
              </a:ext>
            </a:extLst>
          </p:cNvPr>
          <p:cNvGrpSpPr/>
          <p:nvPr/>
        </p:nvGrpSpPr>
        <p:grpSpPr>
          <a:xfrm>
            <a:off x="1555907" y="5378453"/>
            <a:ext cx="36000" cy="71640"/>
            <a:chOff x="1555907" y="5378453"/>
            <a:chExt cx="36000" cy="7164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7" name="Pennanteckning 36">
                  <a:extLst>
                    <a:ext uri="{FF2B5EF4-FFF2-40B4-BE49-F238E27FC236}">
                      <a16:creationId xmlns:a16="http://schemas.microsoft.com/office/drawing/2014/main" id="{3935CED3-834A-7F43-9B97-9361FBEDF994}"/>
                    </a:ext>
                  </a:extLst>
                </p14:cNvPr>
                <p14:cNvContentPartPr/>
                <p14:nvPr/>
              </p14:nvContentPartPr>
              <p14:xfrm>
                <a:off x="1555907" y="5378453"/>
                <a:ext cx="360" cy="360"/>
              </p14:xfrm>
            </p:contentPart>
          </mc:Choice>
          <mc:Fallback xmlns="">
            <p:pic>
              <p:nvPicPr>
                <p:cNvPr id="37" name="Pennanteckning 36">
                  <a:extLst>
                    <a:ext uri="{FF2B5EF4-FFF2-40B4-BE49-F238E27FC236}">
                      <a16:creationId xmlns:a16="http://schemas.microsoft.com/office/drawing/2014/main" id="{3935CED3-834A-7F43-9B97-9361FBEDF994}"/>
                    </a:ext>
                  </a:extLst>
                </p:cNvPr>
                <p:cNvPicPr/>
                <p:nvPr/>
              </p:nvPicPr>
              <p:blipFill>
                <a:blip r:embed="rId9"/>
                <a:stretch>
                  <a:fillRect/>
                </a:stretch>
              </p:blipFill>
              <p:spPr>
                <a:xfrm>
                  <a:off x="1547267" y="5369813"/>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Pennanteckning 39">
                  <a:extLst>
                    <a:ext uri="{FF2B5EF4-FFF2-40B4-BE49-F238E27FC236}">
                      <a16:creationId xmlns:a16="http://schemas.microsoft.com/office/drawing/2014/main" id="{B83B8A3C-9ECA-5C48-9F5C-E7CFA0A0C2B4}"/>
                    </a:ext>
                  </a:extLst>
                </p14:cNvPr>
                <p14:cNvContentPartPr/>
                <p14:nvPr/>
              </p14:nvContentPartPr>
              <p14:xfrm>
                <a:off x="1591547" y="5449733"/>
                <a:ext cx="360" cy="360"/>
              </p14:xfrm>
            </p:contentPart>
          </mc:Choice>
          <mc:Fallback xmlns="">
            <p:pic>
              <p:nvPicPr>
                <p:cNvPr id="40" name="Pennanteckning 39">
                  <a:extLst>
                    <a:ext uri="{FF2B5EF4-FFF2-40B4-BE49-F238E27FC236}">
                      <a16:creationId xmlns:a16="http://schemas.microsoft.com/office/drawing/2014/main" id="{B83B8A3C-9ECA-5C48-9F5C-E7CFA0A0C2B4}"/>
                    </a:ext>
                  </a:extLst>
                </p:cNvPr>
                <p:cNvPicPr/>
                <p:nvPr/>
              </p:nvPicPr>
              <p:blipFill>
                <a:blip r:embed="rId11"/>
                <a:stretch>
                  <a:fillRect/>
                </a:stretch>
              </p:blipFill>
              <p:spPr>
                <a:xfrm>
                  <a:off x="1582907" y="5441093"/>
                  <a:ext cx="18000" cy="18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51" name="Pennanteckning 50">
                <a:extLst>
                  <a:ext uri="{FF2B5EF4-FFF2-40B4-BE49-F238E27FC236}">
                    <a16:creationId xmlns:a16="http://schemas.microsoft.com/office/drawing/2014/main" id="{03CBCF8B-488E-9342-86D5-C66E3DE37491}"/>
                  </a:ext>
                </a:extLst>
              </p14:cNvPr>
              <p14:cNvContentPartPr/>
              <p14:nvPr/>
            </p14:nvContentPartPr>
            <p14:xfrm>
              <a:off x="1348187" y="3593573"/>
              <a:ext cx="95400" cy="91440"/>
            </p14:xfrm>
          </p:contentPart>
        </mc:Choice>
        <mc:Fallback xmlns="">
          <p:pic>
            <p:nvPicPr>
              <p:cNvPr id="51" name="Pennanteckning 50">
                <a:extLst>
                  <a:ext uri="{FF2B5EF4-FFF2-40B4-BE49-F238E27FC236}">
                    <a16:creationId xmlns:a16="http://schemas.microsoft.com/office/drawing/2014/main" id="{03CBCF8B-488E-9342-86D5-C66E3DE37491}"/>
                  </a:ext>
                </a:extLst>
              </p:cNvPr>
              <p:cNvPicPr/>
              <p:nvPr/>
            </p:nvPicPr>
            <p:blipFill>
              <a:blip r:embed="rId13"/>
              <a:stretch>
                <a:fillRect/>
              </a:stretch>
            </p:blipFill>
            <p:spPr>
              <a:xfrm>
                <a:off x="1339187" y="3584573"/>
                <a:ext cx="113040" cy="10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60" name="Pennanteckning 59">
                <a:extLst>
                  <a:ext uri="{FF2B5EF4-FFF2-40B4-BE49-F238E27FC236}">
                    <a16:creationId xmlns:a16="http://schemas.microsoft.com/office/drawing/2014/main" id="{A057F5D1-0292-5B4A-BA90-09D09D56673A}"/>
                  </a:ext>
                </a:extLst>
              </p14:cNvPr>
              <p14:cNvContentPartPr/>
              <p14:nvPr/>
            </p14:nvContentPartPr>
            <p14:xfrm>
              <a:off x="-109813" y="5508413"/>
              <a:ext cx="360" cy="360"/>
            </p14:xfrm>
          </p:contentPart>
        </mc:Choice>
        <mc:Fallback xmlns="">
          <p:pic>
            <p:nvPicPr>
              <p:cNvPr id="60" name="Pennanteckning 59">
                <a:extLst>
                  <a:ext uri="{FF2B5EF4-FFF2-40B4-BE49-F238E27FC236}">
                    <a16:creationId xmlns:a16="http://schemas.microsoft.com/office/drawing/2014/main" id="{A057F5D1-0292-5B4A-BA90-09D09D56673A}"/>
                  </a:ext>
                </a:extLst>
              </p:cNvPr>
              <p:cNvPicPr/>
              <p:nvPr/>
            </p:nvPicPr>
            <p:blipFill>
              <a:blip r:embed="rId15"/>
              <a:stretch>
                <a:fillRect/>
              </a:stretch>
            </p:blipFill>
            <p:spPr>
              <a:xfrm>
                <a:off x="-118813" y="5499773"/>
                <a:ext cx="18000" cy="18000"/>
              </a:xfrm>
              <a:prstGeom prst="rect">
                <a:avLst/>
              </a:prstGeom>
            </p:spPr>
          </p:pic>
        </mc:Fallback>
      </mc:AlternateContent>
    </p:spTree>
    <p:extLst>
      <p:ext uri="{BB962C8B-B14F-4D97-AF65-F5344CB8AC3E}">
        <p14:creationId xmlns:p14="http://schemas.microsoft.com/office/powerpoint/2010/main" val="3029425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D5094AED-8D3D-9E46-B3FE-46CF2C4651FE}"/>
              </a:ext>
            </a:extLst>
          </p:cNvPr>
          <p:cNvSpPr>
            <a:spLocks noGrp="1"/>
          </p:cNvSpPr>
          <p:nvPr>
            <p:ph sz="half" idx="1"/>
          </p:nvPr>
        </p:nvSpPr>
        <p:spPr>
          <a:xfrm>
            <a:off x="838200" y="365125"/>
            <a:ext cx="5181600" cy="5811838"/>
          </a:xfrm>
        </p:spPr>
        <p:txBody>
          <a:bodyPr>
            <a:noAutofit/>
          </a:bodyPr>
          <a:lstStyle/>
          <a:p>
            <a:pPr marL="0" indent="0">
              <a:buNone/>
            </a:pPr>
            <a:r>
              <a:rPr lang="sv-SE" sz="2200" dirty="0"/>
              <a:t>– </a:t>
            </a:r>
            <a:r>
              <a:rPr lang="en-US" sz="2200" dirty="0"/>
              <a:t>Yes, I agree. But who or what is inventing?</a:t>
            </a:r>
            <a:endParaRPr lang="sv-SE" sz="2200" dirty="0"/>
          </a:p>
          <a:p>
            <a:pPr marL="0" indent="0">
              <a:buNone/>
            </a:pPr>
            <a:endParaRPr lang="sv-SE" sz="2200" dirty="0"/>
          </a:p>
          <a:p>
            <a:pPr marL="0" indent="0">
              <a:buNone/>
            </a:pPr>
            <a:r>
              <a:rPr lang="sv-SE" sz="2200" dirty="0"/>
              <a:t>– </a:t>
            </a:r>
            <a:r>
              <a:rPr lang="en-US" sz="2200" dirty="0"/>
              <a:t>But how could I possibly draw a line between my ideas and the ones I encounter in conversations or books – in tradition? </a:t>
            </a:r>
            <a:endParaRPr lang="sv-SE" sz="2200" dirty="0"/>
          </a:p>
          <a:p>
            <a:pPr marL="0" indent="0">
              <a:buNone/>
            </a:pPr>
            <a:endParaRPr lang="sv-SE" sz="2200" dirty="0"/>
          </a:p>
          <a:p>
            <a:pPr marL="0" indent="0">
              <a:buNone/>
            </a:pPr>
            <a:endParaRPr lang="sv-SE" sz="2200" dirty="0"/>
          </a:p>
          <a:p>
            <a:pPr marL="0" indent="0">
              <a:buNone/>
            </a:pPr>
            <a:endParaRPr lang="sv-SE" sz="2200" dirty="0"/>
          </a:p>
          <a:p>
            <a:pPr marL="0" indent="0">
              <a:buNone/>
            </a:pPr>
            <a:r>
              <a:rPr lang="sv-SE" sz="2200" dirty="0"/>
              <a:t>    </a:t>
            </a:r>
          </a:p>
          <a:p>
            <a:pPr marL="0" indent="0">
              <a:buNone/>
            </a:pPr>
            <a:endParaRPr lang="sv-SE" sz="2200" dirty="0"/>
          </a:p>
          <a:p>
            <a:pPr marL="0" indent="0">
              <a:buNone/>
            </a:pPr>
            <a:r>
              <a:rPr lang="sv-SE" sz="2200" dirty="0"/>
              <a:t>    </a:t>
            </a:r>
          </a:p>
          <a:p>
            <a:pPr marL="0" indent="0">
              <a:buNone/>
            </a:pPr>
            <a:r>
              <a:rPr lang="sv-SE" sz="2200" dirty="0"/>
              <a:t>   </a:t>
            </a:r>
          </a:p>
        </p:txBody>
      </p:sp>
      <p:sp>
        <p:nvSpPr>
          <p:cNvPr id="4" name="Platshållare för innehåll 3">
            <a:extLst>
              <a:ext uri="{FF2B5EF4-FFF2-40B4-BE49-F238E27FC236}">
                <a16:creationId xmlns:a16="http://schemas.microsoft.com/office/drawing/2014/main" id="{34AF8EC4-40D5-654D-8D0D-258E6ACE21CA}"/>
              </a:ext>
            </a:extLst>
          </p:cNvPr>
          <p:cNvSpPr>
            <a:spLocks noGrp="1"/>
          </p:cNvSpPr>
          <p:nvPr>
            <p:ph sz="half" idx="2"/>
          </p:nvPr>
        </p:nvSpPr>
        <p:spPr>
          <a:xfrm>
            <a:off x="6096000" y="787791"/>
            <a:ext cx="5257800" cy="5389172"/>
          </a:xfrm>
        </p:spPr>
        <p:txBody>
          <a:bodyPr>
            <a:normAutofit/>
          </a:bodyPr>
          <a:lstStyle/>
          <a:p>
            <a:pPr marL="0" indent="0">
              <a:buNone/>
            </a:pPr>
            <a:r>
              <a:rPr lang="sv-SE" sz="2200" dirty="0">
                <a:solidFill>
                  <a:srgbClr val="0070C0"/>
                </a:solidFill>
              </a:rPr>
              <a:t>– </a:t>
            </a:r>
            <a:r>
              <a:rPr lang="en-US" sz="2200" dirty="0">
                <a:solidFill>
                  <a:srgbClr val="0070C0"/>
                </a:solidFill>
              </a:rPr>
              <a:t>You, I – the thinking subject.</a:t>
            </a:r>
            <a:endParaRPr lang="sv-SE" sz="2200" dirty="0">
              <a:solidFill>
                <a:srgbClr val="0070C0"/>
              </a:solidFill>
            </a:endParaRPr>
          </a:p>
          <a:p>
            <a:pPr marL="0" indent="0">
              <a:buNone/>
            </a:pPr>
            <a:endParaRPr lang="sv-SE" sz="2200" dirty="0">
              <a:solidFill>
                <a:srgbClr val="0070C0"/>
              </a:solidFill>
            </a:endParaRPr>
          </a:p>
          <a:p>
            <a:pPr marL="0" indent="0">
              <a:buNone/>
            </a:pPr>
            <a:r>
              <a:rPr lang="sv-SE" sz="2200" dirty="0">
                <a:solidFill>
                  <a:srgbClr val="0070C0"/>
                </a:solidFill>
              </a:rPr>
              <a:t>– </a:t>
            </a:r>
            <a:r>
              <a:rPr lang="en-US" sz="2200" dirty="0">
                <a:solidFill>
                  <a:srgbClr val="0070C0"/>
                </a:solidFill>
              </a:rPr>
              <a:t>Exactly! You can’t! And that point should be extended: how can I draw the line between “me” and the computer I use for writing? Is it my body that is doing the </a:t>
            </a:r>
            <a:r>
              <a:rPr lang="en-GB" sz="2200" dirty="0">
                <a:solidFill>
                  <a:srgbClr val="0070C0"/>
                </a:solidFill>
              </a:rPr>
              <a:t>thinking, or is it the hormones and molecules inside it? That’s the whole point: knowledge is always embodied! </a:t>
            </a:r>
          </a:p>
          <a:p>
            <a:pPr marL="0" indent="0">
              <a:buNone/>
            </a:pPr>
            <a:r>
              <a:rPr lang="en-GB" sz="2200" dirty="0">
                <a:solidFill>
                  <a:srgbClr val="0070C0"/>
                </a:solidFill>
              </a:rPr>
              <a:t> </a:t>
            </a:r>
          </a:p>
          <a:p>
            <a:pPr marL="0" indent="0">
              <a:buNone/>
            </a:pPr>
            <a:r>
              <a:rPr lang="en-GB" sz="2200" dirty="0">
                <a:solidFill>
                  <a:srgbClr val="0070C0"/>
                </a:solidFill>
              </a:rPr>
              <a:t>    </a:t>
            </a: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sz="2400" dirty="0"/>
          </a:p>
        </p:txBody>
      </p:sp>
    </p:spTree>
    <p:extLst>
      <p:ext uri="{BB962C8B-B14F-4D97-AF65-F5344CB8AC3E}">
        <p14:creationId xmlns:p14="http://schemas.microsoft.com/office/powerpoint/2010/main" val="1888933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D5094AED-8D3D-9E46-B3FE-46CF2C4651FE}"/>
              </a:ext>
            </a:extLst>
          </p:cNvPr>
          <p:cNvSpPr>
            <a:spLocks noGrp="1"/>
          </p:cNvSpPr>
          <p:nvPr>
            <p:ph sz="half" idx="1"/>
          </p:nvPr>
        </p:nvSpPr>
        <p:spPr>
          <a:xfrm>
            <a:off x="838200" y="365125"/>
            <a:ext cx="5181600" cy="5811838"/>
          </a:xfrm>
        </p:spPr>
        <p:txBody>
          <a:bodyPr>
            <a:noAutofit/>
          </a:bodyPr>
          <a:lstStyle/>
          <a:p>
            <a:pPr marL="0" indent="0">
              <a:buNone/>
            </a:pPr>
            <a:r>
              <a:rPr lang="sv-SE" sz="2200" dirty="0"/>
              <a:t>– </a:t>
            </a:r>
            <a:r>
              <a:rPr lang="en-US" sz="2200" dirty="0"/>
              <a:t>Yes, I agree. But who or what is inventing?</a:t>
            </a:r>
            <a:endParaRPr lang="sv-SE" sz="2200" dirty="0"/>
          </a:p>
          <a:p>
            <a:pPr marL="0" indent="0">
              <a:buNone/>
            </a:pPr>
            <a:endParaRPr lang="sv-SE" sz="2200" dirty="0"/>
          </a:p>
          <a:p>
            <a:pPr marL="0" indent="0">
              <a:buNone/>
            </a:pPr>
            <a:r>
              <a:rPr lang="sv-SE" sz="2200" dirty="0"/>
              <a:t>– </a:t>
            </a:r>
            <a:r>
              <a:rPr lang="en-US" sz="2200" dirty="0"/>
              <a:t>But how could I possibly draw a line between my ideas and the ones I encounter in books or conversations – in tradition? </a:t>
            </a:r>
            <a:endParaRPr lang="sv-SE" sz="2200" dirty="0"/>
          </a:p>
          <a:p>
            <a:pPr marL="0" indent="0">
              <a:buNone/>
            </a:pPr>
            <a:endParaRPr lang="sv-SE" sz="2200" dirty="0"/>
          </a:p>
          <a:p>
            <a:pPr marL="0" indent="0">
              <a:buNone/>
            </a:pPr>
            <a:endParaRPr lang="sv-SE" sz="2200" dirty="0"/>
          </a:p>
          <a:p>
            <a:pPr marL="0" indent="0">
              <a:buNone/>
            </a:pPr>
            <a:endParaRPr lang="sv-SE" sz="2200" dirty="0"/>
          </a:p>
          <a:p>
            <a:pPr marL="0" indent="0">
              <a:buNone/>
            </a:pPr>
            <a:r>
              <a:rPr lang="sv-SE" sz="2200" dirty="0"/>
              <a:t>– </a:t>
            </a:r>
            <a:r>
              <a:rPr lang="en-US" sz="2200" dirty="0"/>
              <a:t>Ok, but are </a:t>
            </a:r>
            <a:r>
              <a:rPr lang="en-US" sz="2200" i="1" dirty="0"/>
              <a:t>concepts </a:t>
            </a:r>
            <a:r>
              <a:rPr lang="en-US" sz="2200" dirty="0"/>
              <a:t>embodied? I don’t get that.</a:t>
            </a:r>
            <a:endParaRPr lang="sv-SE" sz="2200" dirty="0"/>
          </a:p>
          <a:p>
            <a:pPr marL="0" indent="0">
              <a:buNone/>
            </a:pPr>
            <a:endParaRPr lang="sv-SE" sz="2200" dirty="0"/>
          </a:p>
          <a:p>
            <a:pPr marL="0" indent="0">
              <a:buNone/>
            </a:pPr>
            <a:r>
              <a:rPr lang="sv-SE" sz="2200" dirty="0"/>
              <a:t>    </a:t>
            </a:r>
          </a:p>
          <a:p>
            <a:pPr marL="0" indent="0">
              <a:buNone/>
            </a:pPr>
            <a:r>
              <a:rPr lang="sv-SE" sz="2200" dirty="0"/>
              <a:t>   </a:t>
            </a:r>
          </a:p>
        </p:txBody>
      </p:sp>
      <p:sp>
        <p:nvSpPr>
          <p:cNvPr id="4" name="Platshållare för innehåll 3">
            <a:extLst>
              <a:ext uri="{FF2B5EF4-FFF2-40B4-BE49-F238E27FC236}">
                <a16:creationId xmlns:a16="http://schemas.microsoft.com/office/drawing/2014/main" id="{34AF8EC4-40D5-654D-8D0D-258E6ACE21CA}"/>
              </a:ext>
            </a:extLst>
          </p:cNvPr>
          <p:cNvSpPr>
            <a:spLocks noGrp="1"/>
          </p:cNvSpPr>
          <p:nvPr>
            <p:ph sz="half" idx="2"/>
          </p:nvPr>
        </p:nvSpPr>
        <p:spPr>
          <a:xfrm>
            <a:off x="6096000" y="787791"/>
            <a:ext cx="5257800" cy="5389172"/>
          </a:xfrm>
        </p:spPr>
        <p:txBody>
          <a:bodyPr>
            <a:normAutofit/>
          </a:bodyPr>
          <a:lstStyle/>
          <a:p>
            <a:pPr marL="0" indent="0">
              <a:buNone/>
            </a:pPr>
            <a:r>
              <a:rPr lang="sv-SE" sz="2200" dirty="0">
                <a:solidFill>
                  <a:srgbClr val="0070C0"/>
                </a:solidFill>
              </a:rPr>
              <a:t>– </a:t>
            </a:r>
            <a:r>
              <a:rPr lang="en-US" sz="2200" dirty="0">
                <a:solidFill>
                  <a:srgbClr val="0070C0"/>
                </a:solidFill>
              </a:rPr>
              <a:t>You, I – the thinking subject.</a:t>
            </a:r>
            <a:endParaRPr lang="sv-SE" sz="2200" dirty="0">
              <a:solidFill>
                <a:srgbClr val="0070C0"/>
              </a:solidFill>
            </a:endParaRPr>
          </a:p>
          <a:p>
            <a:pPr marL="0" indent="0">
              <a:buNone/>
            </a:pPr>
            <a:endParaRPr lang="sv-SE" sz="2200" dirty="0">
              <a:solidFill>
                <a:srgbClr val="0070C0"/>
              </a:solidFill>
            </a:endParaRPr>
          </a:p>
          <a:p>
            <a:pPr marL="0" indent="0">
              <a:buNone/>
            </a:pPr>
            <a:r>
              <a:rPr lang="sv-SE" sz="2200" dirty="0">
                <a:solidFill>
                  <a:srgbClr val="0070C0"/>
                </a:solidFill>
              </a:rPr>
              <a:t>– </a:t>
            </a:r>
            <a:r>
              <a:rPr lang="en-US" sz="2200" dirty="0">
                <a:solidFill>
                  <a:srgbClr val="0070C0"/>
                </a:solidFill>
              </a:rPr>
              <a:t>Exactly! You can’t! And that point should be extended: how can I draw the line between “me” and the computer I use for writing? Is it my body that is doing the </a:t>
            </a:r>
            <a:r>
              <a:rPr lang="en-GB" sz="2200" dirty="0">
                <a:solidFill>
                  <a:srgbClr val="0070C0"/>
                </a:solidFill>
              </a:rPr>
              <a:t>thinking, or is it the hormones and molecules inside it? That’s the whole point: knowledge is embodied! </a:t>
            </a:r>
          </a:p>
          <a:p>
            <a:pPr marL="0" indent="0">
              <a:buNone/>
            </a:pPr>
            <a:r>
              <a:rPr lang="en-GB" sz="2200" dirty="0">
                <a:solidFill>
                  <a:srgbClr val="0070C0"/>
                </a:solidFill>
              </a:rPr>
              <a:t> </a:t>
            </a:r>
          </a:p>
          <a:p>
            <a:pPr marL="0" indent="0">
              <a:buNone/>
            </a:pPr>
            <a:r>
              <a:rPr lang="en-GB" sz="2200" dirty="0">
                <a:solidFill>
                  <a:srgbClr val="0070C0"/>
                </a:solidFill>
              </a:rPr>
              <a:t>    </a:t>
            </a: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sz="2400" dirty="0"/>
          </a:p>
        </p:txBody>
      </p:sp>
    </p:spTree>
    <p:extLst>
      <p:ext uri="{BB962C8B-B14F-4D97-AF65-F5344CB8AC3E}">
        <p14:creationId xmlns:p14="http://schemas.microsoft.com/office/powerpoint/2010/main" val="1038287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D5094AED-8D3D-9E46-B3FE-46CF2C4651FE}"/>
              </a:ext>
            </a:extLst>
          </p:cNvPr>
          <p:cNvSpPr>
            <a:spLocks noGrp="1"/>
          </p:cNvSpPr>
          <p:nvPr>
            <p:ph sz="half" idx="1"/>
          </p:nvPr>
        </p:nvSpPr>
        <p:spPr>
          <a:xfrm>
            <a:off x="838200" y="365125"/>
            <a:ext cx="5181600" cy="5811838"/>
          </a:xfrm>
        </p:spPr>
        <p:txBody>
          <a:bodyPr>
            <a:noAutofit/>
          </a:bodyPr>
          <a:lstStyle/>
          <a:p>
            <a:pPr marL="0" indent="0">
              <a:buNone/>
            </a:pPr>
            <a:r>
              <a:rPr lang="sv-SE" sz="2200" dirty="0"/>
              <a:t>– </a:t>
            </a:r>
            <a:r>
              <a:rPr lang="en-US" sz="2200" dirty="0"/>
              <a:t>Yes, I agree. But who or what is inventing?</a:t>
            </a:r>
            <a:endParaRPr lang="sv-SE" sz="2200" dirty="0"/>
          </a:p>
          <a:p>
            <a:pPr marL="0" indent="0">
              <a:buNone/>
            </a:pPr>
            <a:endParaRPr lang="sv-SE" sz="2200" dirty="0"/>
          </a:p>
          <a:p>
            <a:pPr marL="0" indent="0">
              <a:buNone/>
            </a:pPr>
            <a:r>
              <a:rPr lang="sv-SE" sz="2200" dirty="0"/>
              <a:t>– </a:t>
            </a:r>
            <a:r>
              <a:rPr lang="en-US" sz="2200" dirty="0"/>
              <a:t>But how could I possibly draw a line between my ideas and the ones I encounter in books or conversations – in tradition? </a:t>
            </a:r>
            <a:endParaRPr lang="sv-SE" sz="2200" dirty="0"/>
          </a:p>
          <a:p>
            <a:pPr marL="0" indent="0">
              <a:buNone/>
            </a:pPr>
            <a:endParaRPr lang="sv-SE" sz="2200" dirty="0"/>
          </a:p>
          <a:p>
            <a:pPr marL="0" indent="0">
              <a:buNone/>
            </a:pPr>
            <a:endParaRPr lang="sv-SE" sz="2200" dirty="0"/>
          </a:p>
          <a:p>
            <a:pPr marL="0" indent="0">
              <a:buNone/>
            </a:pPr>
            <a:endParaRPr lang="sv-SE" sz="2200" dirty="0"/>
          </a:p>
          <a:p>
            <a:pPr marL="0" indent="0">
              <a:buNone/>
            </a:pPr>
            <a:r>
              <a:rPr lang="sv-SE" sz="2200" dirty="0"/>
              <a:t>– </a:t>
            </a:r>
            <a:r>
              <a:rPr lang="en-US" sz="2200" dirty="0"/>
              <a:t>Ok, but are </a:t>
            </a:r>
            <a:r>
              <a:rPr lang="en-US" sz="2200" i="1" dirty="0"/>
              <a:t>concepts </a:t>
            </a:r>
            <a:r>
              <a:rPr lang="en-US" sz="2200" dirty="0"/>
              <a:t>embodied? I don’t get that.</a:t>
            </a:r>
            <a:endParaRPr lang="sv-SE" sz="2200" dirty="0"/>
          </a:p>
          <a:p>
            <a:pPr marL="0" indent="0">
              <a:buNone/>
            </a:pPr>
            <a:endParaRPr lang="sv-SE" sz="2200" dirty="0"/>
          </a:p>
          <a:p>
            <a:pPr marL="0" indent="0">
              <a:buNone/>
            </a:pPr>
            <a:r>
              <a:rPr lang="sv-SE" sz="2200" dirty="0"/>
              <a:t>    </a:t>
            </a:r>
          </a:p>
          <a:p>
            <a:pPr marL="0" indent="0">
              <a:buNone/>
            </a:pPr>
            <a:r>
              <a:rPr lang="sv-SE" sz="2200" dirty="0"/>
              <a:t>   </a:t>
            </a:r>
          </a:p>
        </p:txBody>
      </p:sp>
      <p:sp>
        <p:nvSpPr>
          <p:cNvPr id="4" name="Platshållare för innehåll 3">
            <a:extLst>
              <a:ext uri="{FF2B5EF4-FFF2-40B4-BE49-F238E27FC236}">
                <a16:creationId xmlns:a16="http://schemas.microsoft.com/office/drawing/2014/main" id="{34AF8EC4-40D5-654D-8D0D-258E6ACE21CA}"/>
              </a:ext>
            </a:extLst>
          </p:cNvPr>
          <p:cNvSpPr>
            <a:spLocks noGrp="1"/>
          </p:cNvSpPr>
          <p:nvPr>
            <p:ph sz="half" idx="2"/>
          </p:nvPr>
        </p:nvSpPr>
        <p:spPr>
          <a:xfrm>
            <a:off x="6096000" y="787791"/>
            <a:ext cx="5257800" cy="5389172"/>
          </a:xfrm>
        </p:spPr>
        <p:txBody>
          <a:bodyPr>
            <a:normAutofit/>
          </a:bodyPr>
          <a:lstStyle/>
          <a:p>
            <a:pPr marL="0" indent="0">
              <a:buNone/>
            </a:pPr>
            <a:r>
              <a:rPr lang="sv-SE" sz="2200" dirty="0">
                <a:solidFill>
                  <a:srgbClr val="0070C0"/>
                </a:solidFill>
              </a:rPr>
              <a:t>– </a:t>
            </a:r>
            <a:r>
              <a:rPr lang="en-US" sz="2200" dirty="0">
                <a:solidFill>
                  <a:srgbClr val="0070C0"/>
                </a:solidFill>
              </a:rPr>
              <a:t>You, I – the thinking subject.</a:t>
            </a:r>
            <a:endParaRPr lang="sv-SE" sz="2200" dirty="0">
              <a:solidFill>
                <a:srgbClr val="0070C0"/>
              </a:solidFill>
            </a:endParaRPr>
          </a:p>
          <a:p>
            <a:pPr marL="0" indent="0">
              <a:buNone/>
            </a:pPr>
            <a:endParaRPr lang="sv-SE" sz="2200" dirty="0">
              <a:solidFill>
                <a:srgbClr val="0070C0"/>
              </a:solidFill>
            </a:endParaRPr>
          </a:p>
          <a:p>
            <a:pPr marL="0" indent="0">
              <a:buNone/>
            </a:pPr>
            <a:r>
              <a:rPr lang="sv-SE" sz="2200" dirty="0">
                <a:solidFill>
                  <a:srgbClr val="0070C0"/>
                </a:solidFill>
              </a:rPr>
              <a:t>– </a:t>
            </a:r>
            <a:r>
              <a:rPr lang="en-US" sz="2200" dirty="0">
                <a:solidFill>
                  <a:srgbClr val="0070C0"/>
                </a:solidFill>
              </a:rPr>
              <a:t>Exactly! You can’t! And that point should be extended: how can I draw the line between “me” and the computer I use for writing? Is it my body that is doing the </a:t>
            </a:r>
            <a:r>
              <a:rPr lang="en-GB" sz="2200" dirty="0">
                <a:solidFill>
                  <a:srgbClr val="0070C0"/>
                </a:solidFill>
              </a:rPr>
              <a:t>thinking, or is it the hormones and molecules inside it? That’s the whole point: knowledge is embodied! </a:t>
            </a:r>
          </a:p>
          <a:p>
            <a:pPr marL="0" indent="0">
              <a:buNone/>
            </a:pPr>
            <a:r>
              <a:rPr lang="en-GB" sz="2200" dirty="0">
                <a:solidFill>
                  <a:srgbClr val="0070C0"/>
                </a:solidFill>
              </a:rPr>
              <a:t> </a:t>
            </a:r>
          </a:p>
          <a:p>
            <a:pPr marL="0" indent="0">
              <a:buNone/>
            </a:pPr>
            <a:r>
              <a:rPr lang="en-GB" sz="2200" dirty="0">
                <a:solidFill>
                  <a:srgbClr val="0070C0"/>
                </a:solidFill>
              </a:rPr>
              <a:t>– All concepts are messy. They always come from somewhere, and always bring more along than they pretend.   </a:t>
            </a: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sz="2400" dirty="0"/>
          </a:p>
        </p:txBody>
      </p:sp>
    </p:spTree>
    <p:extLst>
      <p:ext uri="{BB962C8B-B14F-4D97-AF65-F5344CB8AC3E}">
        <p14:creationId xmlns:p14="http://schemas.microsoft.com/office/powerpoint/2010/main" val="1053255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D5094AED-8D3D-9E46-B3FE-46CF2C4651FE}"/>
              </a:ext>
            </a:extLst>
          </p:cNvPr>
          <p:cNvSpPr>
            <a:spLocks noGrp="1"/>
          </p:cNvSpPr>
          <p:nvPr>
            <p:ph sz="half" idx="1"/>
          </p:nvPr>
        </p:nvSpPr>
        <p:spPr>
          <a:xfrm>
            <a:off x="838200" y="365125"/>
            <a:ext cx="5181600" cy="5811838"/>
          </a:xfrm>
        </p:spPr>
        <p:txBody>
          <a:bodyPr>
            <a:noAutofit/>
          </a:bodyPr>
          <a:lstStyle/>
          <a:p>
            <a:pPr marL="0" indent="0">
              <a:buNone/>
            </a:pPr>
            <a:r>
              <a:rPr lang="sv-SE" sz="2200" dirty="0"/>
              <a:t>– </a:t>
            </a:r>
            <a:r>
              <a:rPr lang="en-US" sz="2200" dirty="0"/>
              <a:t>Yes, I agree. But who or what is inventing?</a:t>
            </a:r>
            <a:endParaRPr lang="sv-SE" sz="2200" dirty="0"/>
          </a:p>
          <a:p>
            <a:pPr marL="0" indent="0">
              <a:buNone/>
            </a:pPr>
            <a:endParaRPr lang="sv-SE" sz="2200" dirty="0"/>
          </a:p>
          <a:p>
            <a:pPr marL="0" indent="0">
              <a:buNone/>
            </a:pPr>
            <a:r>
              <a:rPr lang="sv-SE" sz="2200" dirty="0"/>
              <a:t>– </a:t>
            </a:r>
            <a:r>
              <a:rPr lang="en-US" sz="2200" dirty="0"/>
              <a:t>But how could I possibly draw a line between my ideas and the ones I encounter in books or conversations – in tradition? </a:t>
            </a:r>
            <a:endParaRPr lang="sv-SE" sz="2200" dirty="0"/>
          </a:p>
          <a:p>
            <a:pPr marL="0" indent="0">
              <a:buNone/>
            </a:pPr>
            <a:endParaRPr lang="sv-SE" sz="2200" dirty="0"/>
          </a:p>
          <a:p>
            <a:pPr marL="0" indent="0">
              <a:buNone/>
            </a:pPr>
            <a:endParaRPr lang="sv-SE" sz="2200" dirty="0"/>
          </a:p>
          <a:p>
            <a:pPr marL="0" indent="0">
              <a:buNone/>
            </a:pPr>
            <a:endParaRPr lang="sv-SE" sz="2200" dirty="0"/>
          </a:p>
          <a:p>
            <a:pPr marL="0" indent="0">
              <a:buNone/>
            </a:pPr>
            <a:r>
              <a:rPr lang="sv-SE" sz="2200" dirty="0"/>
              <a:t>– </a:t>
            </a:r>
            <a:r>
              <a:rPr lang="en-US" sz="2200" dirty="0"/>
              <a:t>Ok, but are </a:t>
            </a:r>
            <a:r>
              <a:rPr lang="en-US" sz="2200" i="1" dirty="0"/>
              <a:t>concepts </a:t>
            </a:r>
            <a:r>
              <a:rPr lang="en-US" sz="2200" dirty="0"/>
              <a:t>embodied? I don’t get that.</a:t>
            </a:r>
            <a:endParaRPr lang="sv-SE" sz="2200" dirty="0"/>
          </a:p>
          <a:p>
            <a:pPr marL="0" indent="0">
              <a:buNone/>
            </a:pPr>
            <a:endParaRPr lang="sv-SE" sz="2200" dirty="0"/>
          </a:p>
          <a:p>
            <a:pPr marL="0" indent="0">
              <a:buNone/>
            </a:pPr>
            <a:r>
              <a:rPr lang="sv-SE" sz="2200" dirty="0"/>
              <a:t>    </a:t>
            </a:r>
          </a:p>
          <a:p>
            <a:pPr marL="0" indent="0">
              <a:buNone/>
            </a:pPr>
            <a:r>
              <a:rPr lang="sv-SE" sz="2200" dirty="0"/>
              <a:t>– </a:t>
            </a:r>
            <a:r>
              <a:rPr lang="sv-SE" sz="2200" dirty="0" err="1"/>
              <a:t>Isn’t</a:t>
            </a:r>
            <a:r>
              <a:rPr lang="sv-SE" sz="2200" dirty="0"/>
              <a:t> it </a:t>
            </a:r>
            <a:r>
              <a:rPr lang="sv-SE" sz="2200" dirty="0" err="1"/>
              <a:t>rather</a:t>
            </a:r>
            <a:r>
              <a:rPr lang="sv-SE" sz="2200" dirty="0"/>
              <a:t> the </a:t>
            </a:r>
            <a:r>
              <a:rPr lang="sv-SE" sz="2200" dirty="0" err="1"/>
              <a:t>case</a:t>
            </a:r>
            <a:r>
              <a:rPr lang="sv-SE" sz="2200" dirty="0"/>
              <a:t> </a:t>
            </a:r>
            <a:r>
              <a:rPr lang="sv-SE" sz="2200" dirty="0" err="1"/>
              <a:t>that</a:t>
            </a:r>
            <a:r>
              <a:rPr lang="sv-SE" sz="2200" dirty="0"/>
              <a:t> </a:t>
            </a:r>
            <a:r>
              <a:rPr lang="sv-SE" sz="2200" dirty="0" err="1"/>
              <a:t>they</a:t>
            </a:r>
            <a:r>
              <a:rPr lang="sv-SE" sz="2200" dirty="0"/>
              <a:t> </a:t>
            </a:r>
            <a:r>
              <a:rPr lang="sv-SE" sz="2200" dirty="0" err="1"/>
              <a:t>are</a:t>
            </a:r>
            <a:r>
              <a:rPr lang="sv-SE" sz="2200" dirty="0"/>
              <a:t> </a:t>
            </a:r>
            <a:r>
              <a:rPr lang="sv-SE" sz="2200" i="1" dirty="0" err="1"/>
              <a:t>sticky</a:t>
            </a:r>
            <a:r>
              <a:rPr lang="sv-SE" sz="2200" dirty="0"/>
              <a:t>? </a:t>
            </a:r>
            <a:r>
              <a:rPr lang="sv-SE" sz="2200" dirty="0" err="1"/>
              <a:t>People</a:t>
            </a:r>
            <a:r>
              <a:rPr lang="sv-SE" sz="2200" dirty="0"/>
              <a:t> </a:t>
            </a:r>
            <a:r>
              <a:rPr lang="sv-SE" sz="2200" dirty="0" err="1"/>
              <a:t>attach</a:t>
            </a:r>
            <a:r>
              <a:rPr lang="sv-SE" sz="2200" dirty="0"/>
              <a:t> different opinions and feelings to </a:t>
            </a:r>
            <a:r>
              <a:rPr lang="sv-SE" sz="2200" dirty="0" err="1"/>
              <a:t>them</a:t>
            </a:r>
            <a:r>
              <a:rPr lang="sv-SE" sz="2200" dirty="0"/>
              <a:t>.</a:t>
            </a:r>
          </a:p>
        </p:txBody>
      </p:sp>
      <p:sp>
        <p:nvSpPr>
          <p:cNvPr id="4" name="Platshållare för innehåll 3">
            <a:extLst>
              <a:ext uri="{FF2B5EF4-FFF2-40B4-BE49-F238E27FC236}">
                <a16:creationId xmlns:a16="http://schemas.microsoft.com/office/drawing/2014/main" id="{34AF8EC4-40D5-654D-8D0D-258E6ACE21CA}"/>
              </a:ext>
            </a:extLst>
          </p:cNvPr>
          <p:cNvSpPr>
            <a:spLocks noGrp="1"/>
          </p:cNvSpPr>
          <p:nvPr>
            <p:ph sz="half" idx="2"/>
          </p:nvPr>
        </p:nvSpPr>
        <p:spPr>
          <a:xfrm>
            <a:off x="6096000" y="787791"/>
            <a:ext cx="5257800" cy="5389172"/>
          </a:xfrm>
        </p:spPr>
        <p:txBody>
          <a:bodyPr>
            <a:normAutofit/>
          </a:bodyPr>
          <a:lstStyle/>
          <a:p>
            <a:pPr marL="0" indent="0">
              <a:buNone/>
            </a:pPr>
            <a:r>
              <a:rPr lang="sv-SE" sz="2200" dirty="0">
                <a:solidFill>
                  <a:srgbClr val="0070C0"/>
                </a:solidFill>
              </a:rPr>
              <a:t>– </a:t>
            </a:r>
            <a:r>
              <a:rPr lang="en-US" sz="2200" dirty="0">
                <a:solidFill>
                  <a:srgbClr val="0070C0"/>
                </a:solidFill>
              </a:rPr>
              <a:t>You, I – the thinking subject.</a:t>
            </a:r>
            <a:endParaRPr lang="sv-SE" sz="2200" dirty="0">
              <a:solidFill>
                <a:srgbClr val="0070C0"/>
              </a:solidFill>
            </a:endParaRPr>
          </a:p>
          <a:p>
            <a:pPr marL="0" indent="0">
              <a:buNone/>
            </a:pPr>
            <a:endParaRPr lang="sv-SE" sz="2200" dirty="0">
              <a:solidFill>
                <a:srgbClr val="0070C0"/>
              </a:solidFill>
            </a:endParaRPr>
          </a:p>
          <a:p>
            <a:pPr marL="0" indent="0">
              <a:buNone/>
            </a:pPr>
            <a:r>
              <a:rPr lang="sv-SE" sz="2200" dirty="0">
                <a:solidFill>
                  <a:srgbClr val="0070C0"/>
                </a:solidFill>
              </a:rPr>
              <a:t>– </a:t>
            </a:r>
            <a:r>
              <a:rPr lang="en-US" sz="2200" dirty="0">
                <a:solidFill>
                  <a:srgbClr val="0070C0"/>
                </a:solidFill>
              </a:rPr>
              <a:t>Exactly! You can’t! And that point should be extended: how can I draw the line between “me” and the computer I use for writing? Is it my body that is doing the </a:t>
            </a:r>
            <a:r>
              <a:rPr lang="en-GB" sz="2200" dirty="0">
                <a:solidFill>
                  <a:srgbClr val="0070C0"/>
                </a:solidFill>
              </a:rPr>
              <a:t>thinking, or is it the hormones, bacteria and molecules inside it? That’s the whole point: knowledge is embodied! </a:t>
            </a:r>
          </a:p>
          <a:p>
            <a:pPr marL="0" indent="0">
              <a:buNone/>
            </a:pPr>
            <a:r>
              <a:rPr lang="en-GB" sz="2200" dirty="0">
                <a:solidFill>
                  <a:srgbClr val="0070C0"/>
                </a:solidFill>
              </a:rPr>
              <a:t> </a:t>
            </a:r>
          </a:p>
          <a:p>
            <a:pPr marL="0" indent="0">
              <a:buNone/>
            </a:pPr>
            <a:r>
              <a:rPr lang="en-GB" sz="2200" dirty="0">
                <a:solidFill>
                  <a:srgbClr val="0070C0"/>
                </a:solidFill>
              </a:rPr>
              <a:t>– All concepts are messy. They always come from somewhere, and always bring more along than they pretend.   </a:t>
            </a: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dirty="0">
              <a:solidFill>
                <a:srgbClr val="0070C0"/>
              </a:solidFill>
            </a:endParaRPr>
          </a:p>
          <a:p>
            <a:pPr marL="0" indent="0">
              <a:buNone/>
            </a:pPr>
            <a:endParaRPr lang="sv-SE" sz="2400" dirty="0"/>
          </a:p>
        </p:txBody>
      </p:sp>
    </p:spTree>
    <p:extLst>
      <p:ext uri="{BB962C8B-B14F-4D97-AF65-F5344CB8AC3E}">
        <p14:creationId xmlns:p14="http://schemas.microsoft.com/office/powerpoint/2010/main" val="366650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11A47A-D8BA-A34B-BC4A-75FC51E81543}"/>
              </a:ext>
            </a:extLst>
          </p:cNvPr>
          <p:cNvSpPr>
            <a:spLocks noGrp="1"/>
          </p:cNvSpPr>
          <p:nvPr>
            <p:ph sz="half" idx="1"/>
          </p:nvPr>
        </p:nvSpPr>
        <p:spPr>
          <a:xfrm>
            <a:off x="956602" y="1048043"/>
            <a:ext cx="4937761" cy="5549705"/>
          </a:xfrm>
        </p:spPr>
        <p:txBody>
          <a:bodyPr>
            <a:normAutofit/>
          </a:bodyPr>
          <a:lstStyle/>
          <a:p>
            <a:pPr marL="0" lvl="0" indent="0" fontAlgn="base">
              <a:buNone/>
            </a:pPr>
            <a:endParaRPr lang="en-US" sz="2600" dirty="0"/>
          </a:p>
          <a:p>
            <a:pPr marL="0" lvl="0" indent="0" fontAlgn="base">
              <a:buNone/>
            </a:pPr>
            <a:endParaRPr lang="en-US" sz="2600" dirty="0"/>
          </a:p>
          <a:p>
            <a:pPr marL="0" lvl="0" indent="0" fontAlgn="base">
              <a:buNone/>
            </a:pPr>
            <a:endParaRPr lang="en-US" sz="2600" dirty="0"/>
          </a:p>
          <a:p>
            <a:pPr marL="0" lvl="0" indent="0" fontAlgn="base">
              <a:buNone/>
            </a:pPr>
            <a:r>
              <a:rPr lang="en-US" sz="2600" dirty="0"/>
              <a:t>    </a:t>
            </a:r>
          </a:p>
          <a:p>
            <a:pPr marL="0" lvl="0" indent="0" fontAlgn="base">
              <a:buNone/>
            </a:pPr>
            <a:endParaRPr lang="en-US" sz="2600" dirty="0"/>
          </a:p>
          <a:p>
            <a:pPr marL="0" lvl="0" indent="0" fontAlgn="base">
              <a:buNone/>
            </a:pPr>
            <a:endParaRPr lang="sv-SE" sz="2600" dirty="0"/>
          </a:p>
          <a:p>
            <a:pPr marL="0" lvl="0" indent="0" fontAlgn="base">
              <a:buNone/>
            </a:pPr>
            <a:endParaRPr lang="sv-SE" sz="2600" dirty="0"/>
          </a:p>
          <a:p>
            <a:pPr marL="0" lvl="0" indent="0" fontAlgn="base">
              <a:buNone/>
            </a:pPr>
            <a:r>
              <a:rPr lang="en-US" sz="2600" dirty="0"/>
              <a:t>     </a:t>
            </a:r>
            <a:endParaRPr lang="sv-SE" sz="2600" dirty="0"/>
          </a:p>
          <a:p>
            <a:pPr marL="0" indent="0">
              <a:buNone/>
            </a:pPr>
            <a:endParaRPr lang="sv-SE" dirty="0"/>
          </a:p>
        </p:txBody>
      </p:sp>
      <p:sp>
        <p:nvSpPr>
          <p:cNvPr id="4" name="Platshållare för innehåll 3">
            <a:extLst>
              <a:ext uri="{FF2B5EF4-FFF2-40B4-BE49-F238E27FC236}">
                <a16:creationId xmlns:a16="http://schemas.microsoft.com/office/drawing/2014/main" id="{56EE0AC7-7714-464F-9040-D7D4D79D14C8}"/>
              </a:ext>
            </a:extLst>
          </p:cNvPr>
          <p:cNvSpPr>
            <a:spLocks noGrp="1"/>
          </p:cNvSpPr>
          <p:nvPr>
            <p:ph sz="half" idx="2"/>
          </p:nvPr>
        </p:nvSpPr>
        <p:spPr>
          <a:xfrm>
            <a:off x="6096000" y="450166"/>
            <a:ext cx="5257799" cy="6147582"/>
          </a:xfrm>
        </p:spPr>
        <p:txBody>
          <a:bodyPr>
            <a:normAutofit/>
          </a:bodyPr>
          <a:lstStyle/>
          <a:p>
            <a:pPr marL="0" lvl="0" indent="0" fontAlgn="base">
              <a:buNone/>
            </a:pPr>
            <a:r>
              <a:rPr lang="sv-SE" sz="2600" dirty="0">
                <a:solidFill>
                  <a:srgbClr val="0070C0"/>
                </a:solidFill>
              </a:rPr>
              <a:t>– </a:t>
            </a:r>
            <a:r>
              <a:rPr lang="en-US" sz="2600" dirty="0">
                <a:solidFill>
                  <a:srgbClr val="0070C0"/>
                </a:solidFill>
              </a:rPr>
              <a:t>Whatever. The important thing is that thinking is performative, concepts are tools. </a:t>
            </a:r>
            <a:endParaRPr lang="sv-SE" sz="2600" dirty="0">
              <a:solidFill>
                <a:srgbClr val="0070C0"/>
              </a:solidFill>
            </a:endParaRPr>
          </a:p>
          <a:p>
            <a:pPr marL="0" lvl="0" indent="0" fontAlgn="base">
              <a:buNone/>
            </a:pPr>
            <a:endParaRPr lang="en-US" sz="2600" dirty="0">
              <a:solidFill>
                <a:srgbClr val="0070C0"/>
              </a:solidFill>
            </a:endParaRPr>
          </a:p>
          <a:p>
            <a:pPr lvl="0" fontAlgn="base"/>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r>
              <a:rPr lang="en-US" sz="2600" dirty="0">
                <a:solidFill>
                  <a:srgbClr val="0070C0"/>
                </a:solidFill>
              </a:rPr>
              <a:t>  </a:t>
            </a:r>
          </a:p>
          <a:p>
            <a:pPr marL="0" indent="0" fontAlgn="base">
              <a:buNone/>
            </a:pPr>
            <a:endParaRPr lang="en-US" sz="2600" dirty="0">
              <a:solidFill>
                <a:srgbClr val="0070C0"/>
              </a:solidFill>
            </a:endParaRPr>
          </a:p>
          <a:p>
            <a:pPr marL="0" indent="0" fontAlgn="base">
              <a:buNone/>
            </a:pPr>
            <a:r>
              <a:rPr lang="en-US" sz="2600" dirty="0">
                <a:solidFill>
                  <a:srgbClr val="0070C0"/>
                </a:solidFill>
              </a:rPr>
              <a:t>    </a:t>
            </a:r>
            <a:endParaRPr lang="sv-SE" sz="2600" dirty="0">
              <a:solidFill>
                <a:srgbClr val="0070C0"/>
              </a:solidFill>
            </a:endParaRPr>
          </a:p>
          <a:p>
            <a:pPr marL="0" indent="0" fontAlgn="base">
              <a:buNone/>
            </a:pPr>
            <a:endParaRPr lang="sv-SE" dirty="0"/>
          </a:p>
          <a:p>
            <a:pPr marL="0" lvl="0" indent="0" fontAlgn="base">
              <a:buNone/>
            </a:pPr>
            <a:endParaRPr lang="sv-SE" dirty="0"/>
          </a:p>
          <a:p>
            <a:pPr marL="0" indent="0">
              <a:buNone/>
            </a:pPr>
            <a:endParaRPr lang="sv-SE" dirty="0"/>
          </a:p>
        </p:txBody>
      </p:sp>
      <p:pic>
        <p:nvPicPr>
          <p:cNvPr id="5" name="Bildobjekt 4">
            <a:extLst>
              <a:ext uri="{FF2B5EF4-FFF2-40B4-BE49-F238E27FC236}">
                <a16:creationId xmlns:a16="http://schemas.microsoft.com/office/drawing/2014/main" id="{66A47735-A62E-2940-8619-329884179D6C}"/>
              </a:ext>
            </a:extLst>
          </p:cNvPr>
          <p:cNvPicPr>
            <a:picLocks noChangeAspect="1"/>
          </p:cNvPicPr>
          <p:nvPr/>
        </p:nvPicPr>
        <p:blipFill>
          <a:blip r:embed="rId2"/>
          <a:stretch>
            <a:fillRect/>
          </a:stretch>
        </p:blipFill>
        <p:spPr>
          <a:xfrm>
            <a:off x="10262533" y="1630833"/>
            <a:ext cx="1945730" cy="1989553"/>
          </a:xfrm>
          <a:prstGeom prst="rect">
            <a:avLst/>
          </a:prstGeom>
        </p:spPr>
      </p:pic>
    </p:spTree>
    <p:extLst>
      <p:ext uri="{BB962C8B-B14F-4D97-AF65-F5344CB8AC3E}">
        <p14:creationId xmlns:p14="http://schemas.microsoft.com/office/powerpoint/2010/main" val="381427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11A47A-D8BA-A34B-BC4A-75FC51E81543}"/>
              </a:ext>
            </a:extLst>
          </p:cNvPr>
          <p:cNvSpPr>
            <a:spLocks noGrp="1"/>
          </p:cNvSpPr>
          <p:nvPr>
            <p:ph sz="half" idx="1"/>
          </p:nvPr>
        </p:nvSpPr>
        <p:spPr>
          <a:xfrm>
            <a:off x="956602" y="1048043"/>
            <a:ext cx="4937761" cy="5549705"/>
          </a:xfrm>
        </p:spPr>
        <p:txBody>
          <a:bodyPr>
            <a:normAutofit/>
          </a:bodyPr>
          <a:lstStyle/>
          <a:p>
            <a:pPr marL="0" indent="0" fontAlgn="base">
              <a:buNone/>
            </a:pPr>
            <a:r>
              <a:rPr lang="en-US" sz="2400" dirty="0"/>
              <a:t>– </a:t>
            </a:r>
            <a:r>
              <a:rPr lang="sv-SE" sz="2400" dirty="0"/>
              <a:t> </a:t>
            </a:r>
            <a:r>
              <a:rPr lang="en-US" sz="2400" dirty="0"/>
              <a:t>Oh, that’s where we </a:t>
            </a:r>
            <a:r>
              <a:rPr lang="en-US" sz="2400" i="1" dirty="0"/>
              <a:t>really</a:t>
            </a:r>
            <a:r>
              <a:rPr lang="en-US" sz="2400" dirty="0"/>
              <a:t> disagree!</a:t>
            </a:r>
            <a:endParaRPr lang="sv-SE" sz="2400" dirty="0"/>
          </a:p>
          <a:p>
            <a:pPr marL="0" lvl="0" indent="0" fontAlgn="base">
              <a:buNone/>
            </a:pPr>
            <a:endParaRPr lang="en-US" sz="2600" dirty="0"/>
          </a:p>
          <a:p>
            <a:pPr marL="0" lvl="0" indent="0" fontAlgn="base">
              <a:buNone/>
            </a:pPr>
            <a:endParaRPr lang="en-US" sz="2600" dirty="0"/>
          </a:p>
          <a:p>
            <a:pPr marL="0" lvl="0" indent="0" fontAlgn="base">
              <a:buNone/>
            </a:pPr>
            <a:endParaRPr lang="en-US" sz="2600" dirty="0"/>
          </a:p>
          <a:p>
            <a:pPr marL="0" lvl="0" indent="0" fontAlgn="base">
              <a:buNone/>
            </a:pPr>
            <a:r>
              <a:rPr lang="en-US" sz="2600" dirty="0"/>
              <a:t>    </a:t>
            </a:r>
          </a:p>
          <a:p>
            <a:pPr marL="0" lvl="0" indent="0" fontAlgn="base">
              <a:buNone/>
            </a:pPr>
            <a:endParaRPr lang="en-US" sz="2600" dirty="0"/>
          </a:p>
          <a:p>
            <a:pPr marL="0" lvl="0" indent="0" fontAlgn="base">
              <a:buNone/>
            </a:pPr>
            <a:endParaRPr lang="sv-SE" sz="2600" dirty="0"/>
          </a:p>
          <a:p>
            <a:pPr marL="0" lvl="0" indent="0" fontAlgn="base">
              <a:buNone/>
            </a:pPr>
            <a:endParaRPr lang="sv-SE" sz="2600" dirty="0"/>
          </a:p>
          <a:p>
            <a:pPr marL="0" lvl="0" indent="0" fontAlgn="base">
              <a:buNone/>
            </a:pPr>
            <a:r>
              <a:rPr lang="en-US" sz="2600" dirty="0"/>
              <a:t>     </a:t>
            </a:r>
            <a:endParaRPr lang="sv-SE" sz="2600" dirty="0"/>
          </a:p>
          <a:p>
            <a:pPr marL="0" indent="0">
              <a:buNone/>
            </a:pPr>
            <a:endParaRPr lang="sv-SE" dirty="0"/>
          </a:p>
        </p:txBody>
      </p:sp>
      <p:sp>
        <p:nvSpPr>
          <p:cNvPr id="4" name="Platshållare för innehåll 3">
            <a:extLst>
              <a:ext uri="{FF2B5EF4-FFF2-40B4-BE49-F238E27FC236}">
                <a16:creationId xmlns:a16="http://schemas.microsoft.com/office/drawing/2014/main" id="{56EE0AC7-7714-464F-9040-D7D4D79D14C8}"/>
              </a:ext>
            </a:extLst>
          </p:cNvPr>
          <p:cNvSpPr>
            <a:spLocks noGrp="1"/>
          </p:cNvSpPr>
          <p:nvPr>
            <p:ph sz="half" idx="2"/>
          </p:nvPr>
        </p:nvSpPr>
        <p:spPr>
          <a:xfrm>
            <a:off x="6096000" y="450166"/>
            <a:ext cx="5257799" cy="6147582"/>
          </a:xfrm>
        </p:spPr>
        <p:txBody>
          <a:bodyPr>
            <a:normAutofit/>
          </a:bodyPr>
          <a:lstStyle/>
          <a:p>
            <a:pPr marL="0" lvl="0" indent="0" fontAlgn="base">
              <a:buNone/>
            </a:pPr>
            <a:r>
              <a:rPr lang="sv-SE" sz="2600" dirty="0">
                <a:solidFill>
                  <a:srgbClr val="0070C0"/>
                </a:solidFill>
              </a:rPr>
              <a:t>– </a:t>
            </a:r>
            <a:r>
              <a:rPr lang="en-US" sz="2600" dirty="0">
                <a:solidFill>
                  <a:srgbClr val="0070C0"/>
                </a:solidFill>
              </a:rPr>
              <a:t>Whatever. The important thing is that thinking is performative, concepts are tools. </a:t>
            </a:r>
            <a:endParaRPr lang="sv-SE" sz="2600" dirty="0">
              <a:solidFill>
                <a:srgbClr val="0070C0"/>
              </a:solidFill>
            </a:endParaRPr>
          </a:p>
          <a:p>
            <a:pPr marL="0" lvl="0" indent="0" fontAlgn="base">
              <a:buNone/>
            </a:pPr>
            <a:endParaRPr lang="en-US" sz="2600" dirty="0">
              <a:solidFill>
                <a:srgbClr val="0070C0"/>
              </a:solidFill>
            </a:endParaRPr>
          </a:p>
          <a:p>
            <a:pPr lvl="0" fontAlgn="base"/>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r>
              <a:rPr lang="en-US" sz="2600" dirty="0">
                <a:solidFill>
                  <a:srgbClr val="0070C0"/>
                </a:solidFill>
              </a:rPr>
              <a:t>  </a:t>
            </a:r>
          </a:p>
          <a:p>
            <a:pPr marL="0" indent="0" fontAlgn="base">
              <a:buNone/>
            </a:pPr>
            <a:endParaRPr lang="en-US" sz="2600" dirty="0">
              <a:solidFill>
                <a:srgbClr val="0070C0"/>
              </a:solidFill>
            </a:endParaRPr>
          </a:p>
          <a:p>
            <a:pPr marL="0" indent="0" fontAlgn="base">
              <a:buNone/>
            </a:pPr>
            <a:r>
              <a:rPr lang="en-US" sz="2600" dirty="0">
                <a:solidFill>
                  <a:srgbClr val="0070C0"/>
                </a:solidFill>
              </a:rPr>
              <a:t>    </a:t>
            </a:r>
            <a:endParaRPr lang="sv-SE" sz="2600" dirty="0">
              <a:solidFill>
                <a:srgbClr val="0070C0"/>
              </a:solidFill>
            </a:endParaRPr>
          </a:p>
          <a:p>
            <a:pPr marL="0" indent="0" fontAlgn="base">
              <a:buNone/>
            </a:pPr>
            <a:endParaRPr lang="sv-SE" dirty="0"/>
          </a:p>
          <a:p>
            <a:pPr marL="0" lvl="0" indent="0" fontAlgn="base">
              <a:buNone/>
            </a:pPr>
            <a:endParaRPr lang="sv-SE" dirty="0"/>
          </a:p>
          <a:p>
            <a:pPr marL="0" indent="0">
              <a:buNone/>
            </a:pPr>
            <a:endParaRPr lang="sv-SE" dirty="0"/>
          </a:p>
        </p:txBody>
      </p:sp>
      <p:pic>
        <p:nvPicPr>
          <p:cNvPr id="5" name="Bildobjekt 4">
            <a:extLst>
              <a:ext uri="{FF2B5EF4-FFF2-40B4-BE49-F238E27FC236}">
                <a16:creationId xmlns:a16="http://schemas.microsoft.com/office/drawing/2014/main" id="{66A47735-A62E-2940-8619-329884179D6C}"/>
              </a:ext>
            </a:extLst>
          </p:cNvPr>
          <p:cNvPicPr>
            <a:picLocks noChangeAspect="1"/>
          </p:cNvPicPr>
          <p:nvPr/>
        </p:nvPicPr>
        <p:blipFill>
          <a:blip r:embed="rId2"/>
          <a:stretch>
            <a:fillRect/>
          </a:stretch>
        </p:blipFill>
        <p:spPr>
          <a:xfrm>
            <a:off x="10262533" y="1652098"/>
            <a:ext cx="1945730" cy="1989553"/>
          </a:xfrm>
          <a:prstGeom prst="rect">
            <a:avLst/>
          </a:prstGeom>
        </p:spPr>
      </p:pic>
    </p:spTree>
    <p:extLst>
      <p:ext uri="{BB962C8B-B14F-4D97-AF65-F5344CB8AC3E}">
        <p14:creationId xmlns:p14="http://schemas.microsoft.com/office/powerpoint/2010/main" val="3251464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11A47A-D8BA-A34B-BC4A-75FC51E81543}"/>
              </a:ext>
            </a:extLst>
          </p:cNvPr>
          <p:cNvSpPr>
            <a:spLocks noGrp="1"/>
          </p:cNvSpPr>
          <p:nvPr>
            <p:ph sz="half" idx="1"/>
          </p:nvPr>
        </p:nvSpPr>
        <p:spPr>
          <a:xfrm>
            <a:off x="956602" y="1048043"/>
            <a:ext cx="4937761" cy="5549705"/>
          </a:xfrm>
        </p:spPr>
        <p:txBody>
          <a:bodyPr>
            <a:normAutofit/>
          </a:bodyPr>
          <a:lstStyle/>
          <a:p>
            <a:pPr marL="0" indent="0" fontAlgn="base">
              <a:buNone/>
            </a:pPr>
            <a:r>
              <a:rPr lang="en-US" sz="2400" dirty="0"/>
              <a:t>– </a:t>
            </a:r>
            <a:r>
              <a:rPr lang="sv-SE" sz="2400" dirty="0"/>
              <a:t> </a:t>
            </a:r>
            <a:r>
              <a:rPr lang="en-US" sz="2400" dirty="0"/>
              <a:t>Oh, that’s where we </a:t>
            </a:r>
            <a:r>
              <a:rPr lang="en-US" sz="2400" i="1" dirty="0"/>
              <a:t>really</a:t>
            </a:r>
            <a:r>
              <a:rPr lang="en-US" sz="2400" dirty="0"/>
              <a:t> disagree!</a:t>
            </a:r>
            <a:endParaRPr lang="sv-SE" sz="2400" dirty="0"/>
          </a:p>
          <a:p>
            <a:pPr marL="0" lvl="0" indent="0" fontAlgn="base">
              <a:buNone/>
            </a:pPr>
            <a:endParaRPr lang="en-US" sz="2600" dirty="0"/>
          </a:p>
          <a:p>
            <a:pPr marL="0" lvl="0" indent="0" fontAlgn="base">
              <a:buNone/>
            </a:pPr>
            <a:endParaRPr lang="en-US" sz="2600" dirty="0"/>
          </a:p>
          <a:p>
            <a:pPr marL="0" lvl="0" indent="0" fontAlgn="base">
              <a:buNone/>
            </a:pPr>
            <a:endParaRPr lang="en-US" sz="2600" dirty="0"/>
          </a:p>
          <a:p>
            <a:pPr marL="0" lvl="0" indent="0" fontAlgn="base">
              <a:buNone/>
            </a:pPr>
            <a:r>
              <a:rPr lang="en-US" sz="2600" dirty="0"/>
              <a:t>    </a:t>
            </a:r>
          </a:p>
          <a:p>
            <a:pPr marL="0" lvl="0" indent="0" fontAlgn="base">
              <a:buNone/>
            </a:pPr>
            <a:endParaRPr lang="en-US" sz="2600" dirty="0"/>
          </a:p>
          <a:p>
            <a:pPr marL="0" lvl="0" indent="0" fontAlgn="base">
              <a:buNone/>
            </a:pPr>
            <a:endParaRPr lang="sv-SE" sz="2600" dirty="0"/>
          </a:p>
          <a:p>
            <a:pPr marL="0" lvl="0" indent="0" fontAlgn="base">
              <a:buNone/>
            </a:pPr>
            <a:endParaRPr lang="sv-SE" sz="2600" dirty="0"/>
          </a:p>
          <a:p>
            <a:pPr marL="0" lvl="0" indent="0" fontAlgn="base">
              <a:buNone/>
            </a:pPr>
            <a:r>
              <a:rPr lang="en-US" sz="2600" dirty="0"/>
              <a:t>     </a:t>
            </a:r>
            <a:endParaRPr lang="sv-SE" sz="2600" dirty="0"/>
          </a:p>
          <a:p>
            <a:pPr marL="0" indent="0">
              <a:buNone/>
            </a:pPr>
            <a:endParaRPr lang="sv-SE" dirty="0"/>
          </a:p>
        </p:txBody>
      </p:sp>
      <p:sp>
        <p:nvSpPr>
          <p:cNvPr id="4" name="Platshållare för innehåll 3">
            <a:extLst>
              <a:ext uri="{FF2B5EF4-FFF2-40B4-BE49-F238E27FC236}">
                <a16:creationId xmlns:a16="http://schemas.microsoft.com/office/drawing/2014/main" id="{56EE0AC7-7714-464F-9040-D7D4D79D14C8}"/>
              </a:ext>
            </a:extLst>
          </p:cNvPr>
          <p:cNvSpPr>
            <a:spLocks noGrp="1"/>
          </p:cNvSpPr>
          <p:nvPr>
            <p:ph sz="half" idx="2"/>
          </p:nvPr>
        </p:nvSpPr>
        <p:spPr>
          <a:xfrm>
            <a:off x="6096000" y="450166"/>
            <a:ext cx="5257799" cy="6147582"/>
          </a:xfrm>
        </p:spPr>
        <p:txBody>
          <a:bodyPr>
            <a:normAutofit/>
          </a:bodyPr>
          <a:lstStyle/>
          <a:p>
            <a:pPr marL="0" lvl="0" indent="0" fontAlgn="base">
              <a:buNone/>
            </a:pPr>
            <a:r>
              <a:rPr lang="sv-SE" sz="2600" dirty="0">
                <a:solidFill>
                  <a:srgbClr val="0070C0"/>
                </a:solidFill>
              </a:rPr>
              <a:t>– </a:t>
            </a:r>
            <a:r>
              <a:rPr lang="en-US" sz="2600" dirty="0">
                <a:solidFill>
                  <a:srgbClr val="0070C0"/>
                </a:solidFill>
              </a:rPr>
              <a:t>Whatever. The important thing is that thinking is performative, concepts are tools.  </a:t>
            </a:r>
          </a:p>
          <a:p>
            <a:pPr marL="0" lvl="0" indent="0" fontAlgn="base">
              <a:buNone/>
            </a:pPr>
            <a:endParaRPr lang="sv-SE" sz="2600" dirty="0">
              <a:solidFill>
                <a:srgbClr val="0070C0"/>
              </a:solidFill>
            </a:endParaRPr>
          </a:p>
          <a:p>
            <a:pPr marL="0" lvl="0" indent="0" fontAlgn="base">
              <a:buNone/>
            </a:pPr>
            <a:r>
              <a:rPr lang="sv-SE" sz="2600" dirty="0">
                <a:solidFill>
                  <a:srgbClr val="0070C0"/>
                </a:solidFill>
              </a:rPr>
              <a:t>– </a:t>
            </a:r>
            <a:r>
              <a:rPr lang="en-US" sz="2600" dirty="0">
                <a:solidFill>
                  <a:srgbClr val="0070C0"/>
                </a:solidFill>
              </a:rPr>
              <a:t>Why? What’s the problem?</a:t>
            </a:r>
          </a:p>
          <a:p>
            <a:pPr lvl="0" fontAlgn="base"/>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r>
              <a:rPr lang="en-US" sz="2600" dirty="0">
                <a:solidFill>
                  <a:srgbClr val="0070C0"/>
                </a:solidFill>
              </a:rPr>
              <a:t>  </a:t>
            </a:r>
          </a:p>
          <a:p>
            <a:pPr marL="0" indent="0" fontAlgn="base">
              <a:buNone/>
            </a:pPr>
            <a:endParaRPr lang="en-US" sz="2600" dirty="0">
              <a:solidFill>
                <a:srgbClr val="0070C0"/>
              </a:solidFill>
            </a:endParaRPr>
          </a:p>
          <a:p>
            <a:pPr marL="0" indent="0" fontAlgn="base">
              <a:buNone/>
            </a:pPr>
            <a:r>
              <a:rPr lang="en-US" sz="2600" dirty="0">
                <a:solidFill>
                  <a:srgbClr val="0070C0"/>
                </a:solidFill>
              </a:rPr>
              <a:t>    </a:t>
            </a:r>
            <a:endParaRPr lang="sv-SE" sz="2600" dirty="0">
              <a:solidFill>
                <a:srgbClr val="0070C0"/>
              </a:solidFill>
            </a:endParaRPr>
          </a:p>
          <a:p>
            <a:pPr marL="0" indent="0" fontAlgn="base">
              <a:buNone/>
            </a:pPr>
            <a:endParaRPr lang="sv-SE" dirty="0"/>
          </a:p>
          <a:p>
            <a:pPr marL="0" lvl="0" indent="0" fontAlgn="base">
              <a:buNone/>
            </a:pPr>
            <a:endParaRPr lang="sv-SE" dirty="0"/>
          </a:p>
          <a:p>
            <a:pPr marL="0" indent="0">
              <a:buNone/>
            </a:pPr>
            <a:endParaRPr lang="sv-SE" dirty="0"/>
          </a:p>
        </p:txBody>
      </p:sp>
      <p:pic>
        <p:nvPicPr>
          <p:cNvPr id="5" name="Bildobjekt 4">
            <a:extLst>
              <a:ext uri="{FF2B5EF4-FFF2-40B4-BE49-F238E27FC236}">
                <a16:creationId xmlns:a16="http://schemas.microsoft.com/office/drawing/2014/main" id="{66A47735-A62E-2940-8619-329884179D6C}"/>
              </a:ext>
            </a:extLst>
          </p:cNvPr>
          <p:cNvPicPr>
            <a:picLocks noChangeAspect="1"/>
          </p:cNvPicPr>
          <p:nvPr/>
        </p:nvPicPr>
        <p:blipFill>
          <a:blip r:embed="rId2"/>
          <a:stretch>
            <a:fillRect/>
          </a:stretch>
        </p:blipFill>
        <p:spPr>
          <a:xfrm>
            <a:off x="10273165" y="1631312"/>
            <a:ext cx="1924465" cy="1967809"/>
          </a:xfrm>
          <a:prstGeom prst="rect">
            <a:avLst/>
          </a:prstGeom>
        </p:spPr>
      </p:pic>
    </p:spTree>
    <p:extLst>
      <p:ext uri="{BB962C8B-B14F-4D97-AF65-F5344CB8AC3E}">
        <p14:creationId xmlns:p14="http://schemas.microsoft.com/office/powerpoint/2010/main" val="630901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11A47A-D8BA-A34B-BC4A-75FC51E81543}"/>
              </a:ext>
            </a:extLst>
          </p:cNvPr>
          <p:cNvSpPr>
            <a:spLocks noGrp="1"/>
          </p:cNvSpPr>
          <p:nvPr>
            <p:ph sz="half" idx="1"/>
          </p:nvPr>
        </p:nvSpPr>
        <p:spPr>
          <a:xfrm>
            <a:off x="956602" y="1048043"/>
            <a:ext cx="4937761" cy="5549705"/>
          </a:xfrm>
        </p:spPr>
        <p:txBody>
          <a:bodyPr>
            <a:normAutofit fontScale="92500" lnSpcReduction="10000"/>
          </a:bodyPr>
          <a:lstStyle/>
          <a:p>
            <a:pPr marL="0" indent="0" fontAlgn="base">
              <a:buNone/>
            </a:pPr>
            <a:r>
              <a:rPr lang="en-US" sz="2600" dirty="0"/>
              <a:t>– </a:t>
            </a:r>
            <a:r>
              <a:rPr lang="sv-SE" sz="2600" dirty="0"/>
              <a:t> </a:t>
            </a:r>
            <a:r>
              <a:rPr lang="en-US" sz="2600" dirty="0"/>
              <a:t>Oh, that’s where we </a:t>
            </a:r>
            <a:r>
              <a:rPr lang="en-US" sz="2600" i="1" dirty="0"/>
              <a:t>really</a:t>
            </a:r>
            <a:r>
              <a:rPr lang="en-US" sz="2600" dirty="0"/>
              <a:t> disagree!</a:t>
            </a:r>
            <a:endParaRPr lang="sv-SE" sz="2600" dirty="0"/>
          </a:p>
          <a:p>
            <a:pPr marL="0" lvl="0" indent="0" fontAlgn="base">
              <a:buNone/>
            </a:pPr>
            <a:endParaRPr lang="en-US" sz="2600" dirty="0"/>
          </a:p>
          <a:p>
            <a:pPr marL="0" lvl="0" indent="0" fontAlgn="base">
              <a:buNone/>
            </a:pPr>
            <a:endParaRPr lang="en-US" sz="2600" dirty="0"/>
          </a:p>
          <a:p>
            <a:pPr marL="0" lvl="0" indent="0" fontAlgn="base">
              <a:buNone/>
            </a:pPr>
            <a:r>
              <a:rPr lang="en-US" sz="2600" dirty="0"/>
              <a:t>– The notion of the “tool” is part of an instrumental reason that provoked global warming! The “tool” or the “method” just preserves the illusion of the subject as a doer, and the circumstances around it as passive or dead. </a:t>
            </a:r>
          </a:p>
          <a:p>
            <a:pPr marL="0" lvl="0" indent="0" fontAlgn="base">
              <a:buNone/>
            </a:pPr>
            <a:endParaRPr lang="en-US" sz="2600" dirty="0"/>
          </a:p>
          <a:p>
            <a:pPr marL="0" lvl="0" indent="0" fontAlgn="base">
              <a:buNone/>
            </a:pPr>
            <a:endParaRPr lang="sv-SE" sz="2600" dirty="0"/>
          </a:p>
          <a:p>
            <a:pPr marL="0" lvl="0" indent="0" fontAlgn="base">
              <a:buNone/>
            </a:pPr>
            <a:endParaRPr lang="sv-SE" sz="2600" dirty="0"/>
          </a:p>
          <a:p>
            <a:pPr marL="0" lvl="0" indent="0" fontAlgn="base">
              <a:buNone/>
            </a:pPr>
            <a:r>
              <a:rPr lang="en-US" sz="2600" dirty="0"/>
              <a:t>     </a:t>
            </a:r>
            <a:endParaRPr lang="sv-SE" sz="2600" dirty="0"/>
          </a:p>
          <a:p>
            <a:pPr marL="0" indent="0">
              <a:buNone/>
            </a:pPr>
            <a:endParaRPr lang="sv-SE" dirty="0"/>
          </a:p>
        </p:txBody>
      </p:sp>
      <p:sp>
        <p:nvSpPr>
          <p:cNvPr id="4" name="Platshållare för innehåll 3">
            <a:extLst>
              <a:ext uri="{FF2B5EF4-FFF2-40B4-BE49-F238E27FC236}">
                <a16:creationId xmlns:a16="http://schemas.microsoft.com/office/drawing/2014/main" id="{56EE0AC7-7714-464F-9040-D7D4D79D14C8}"/>
              </a:ext>
            </a:extLst>
          </p:cNvPr>
          <p:cNvSpPr>
            <a:spLocks noGrp="1"/>
          </p:cNvSpPr>
          <p:nvPr>
            <p:ph sz="half" idx="2"/>
          </p:nvPr>
        </p:nvSpPr>
        <p:spPr>
          <a:xfrm>
            <a:off x="6096000" y="450166"/>
            <a:ext cx="5257799" cy="6147582"/>
          </a:xfrm>
        </p:spPr>
        <p:txBody>
          <a:bodyPr>
            <a:normAutofit fontScale="92500" lnSpcReduction="10000"/>
          </a:bodyPr>
          <a:lstStyle/>
          <a:p>
            <a:pPr marL="0" lvl="0" indent="0" fontAlgn="base">
              <a:buNone/>
            </a:pPr>
            <a:r>
              <a:rPr lang="sv-SE" sz="2600" dirty="0">
                <a:solidFill>
                  <a:srgbClr val="0070C0"/>
                </a:solidFill>
              </a:rPr>
              <a:t>– </a:t>
            </a:r>
            <a:r>
              <a:rPr lang="en-US" sz="2600" dirty="0">
                <a:solidFill>
                  <a:srgbClr val="0070C0"/>
                </a:solidFill>
              </a:rPr>
              <a:t>Whatever. The important thing is that thinking is performative, concepts are tools. </a:t>
            </a:r>
          </a:p>
          <a:p>
            <a:pPr marL="0" lvl="0" indent="0" fontAlgn="base">
              <a:buNone/>
            </a:pPr>
            <a:endParaRPr lang="sv-SE" sz="2600" dirty="0">
              <a:solidFill>
                <a:srgbClr val="0070C0"/>
              </a:solidFill>
            </a:endParaRPr>
          </a:p>
          <a:p>
            <a:pPr marL="0" lvl="0" indent="0" fontAlgn="base">
              <a:buNone/>
            </a:pPr>
            <a:r>
              <a:rPr lang="sv-SE" sz="2600" dirty="0">
                <a:solidFill>
                  <a:srgbClr val="0070C0"/>
                </a:solidFill>
              </a:rPr>
              <a:t>– </a:t>
            </a:r>
            <a:r>
              <a:rPr lang="en-US" sz="2600" dirty="0">
                <a:solidFill>
                  <a:srgbClr val="0070C0"/>
                </a:solidFill>
              </a:rPr>
              <a:t>Why? What’s the problem?</a:t>
            </a:r>
          </a:p>
          <a:p>
            <a:pPr lvl="0" fontAlgn="base"/>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r>
              <a:rPr lang="en-US" sz="2600" dirty="0">
                <a:solidFill>
                  <a:srgbClr val="0070C0"/>
                </a:solidFill>
              </a:rPr>
              <a:t>  </a:t>
            </a:r>
          </a:p>
          <a:p>
            <a:pPr marL="0" indent="0" fontAlgn="base">
              <a:buNone/>
            </a:pPr>
            <a:endParaRPr lang="en-US" sz="2600" dirty="0">
              <a:solidFill>
                <a:srgbClr val="0070C0"/>
              </a:solidFill>
            </a:endParaRPr>
          </a:p>
          <a:p>
            <a:pPr marL="0" indent="0" fontAlgn="base">
              <a:buNone/>
            </a:pPr>
            <a:r>
              <a:rPr lang="en-US" sz="2600" dirty="0">
                <a:solidFill>
                  <a:srgbClr val="0070C0"/>
                </a:solidFill>
              </a:rPr>
              <a:t>    </a:t>
            </a:r>
            <a:endParaRPr lang="sv-SE" sz="2600" dirty="0">
              <a:solidFill>
                <a:srgbClr val="0070C0"/>
              </a:solidFill>
            </a:endParaRPr>
          </a:p>
          <a:p>
            <a:pPr marL="0" indent="0" fontAlgn="base">
              <a:buNone/>
            </a:pPr>
            <a:endParaRPr lang="sv-SE" dirty="0"/>
          </a:p>
          <a:p>
            <a:pPr marL="0" lvl="0" indent="0" fontAlgn="base">
              <a:buNone/>
            </a:pPr>
            <a:endParaRPr lang="sv-SE" dirty="0"/>
          </a:p>
          <a:p>
            <a:pPr marL="0" indent="0">
              <a:buNone/>
            </a:pPr>
            <a:endParaRPr lang="sv-SE" dirty="0"/>
          </a:p>
        </p:txBody>
      </p:sp>
      <p:pic>
        <p:nvPicPr>
          <p:cNvPr id="5" name="Bildobjekt 4">
            <a:extLst>
              <a:ext uri="{FF2B5EF4-FFF2-40B4-BE49-F238E27FC236}">
                <a16:creationId xmlns:a16="http://schemas.microsoft.com/office/drawing/2014/main" id="{66A47735-A62E-2940-8619-329884179D6C}"/>
              </a:ext>
            </a:extLst>
          </p:cNvPr>
          <p:cNvPicPr>
            <a:picLocks noChangeAspect="1"/>
          </p:cNvPicPr>
          <p:nvPr/>
        </p:nvPicPr>
        <p:blipFill>
          <a:blip r:embed="rId2"/>
          <a:stretch>
            <a:fillRect/>
          </a:stretch>
        </p:blipFill>
        <p:spPr>
          <a:xfrm>
            <a:off x="10079665" y="1222007"/>
            <a:ext cx="2158381" cy="2206993"/>
          </a:xfrm>
          <a:prstGeom prst="rect">
            <a:avLst/>
          </a:prstGeom>
        </p:spPr>
      </p:pic>
    </p:spTree>
    <p:extLst>
      <p:ext uri="{BB962C8B-B14F-4D97-AF65-F5344CB8AC3E}">
        <p14:creationId xmlns:p14="http://schemas.microsoft.com/office/powerpoint/2010/main" val="943120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11A47A-D8BA-A34B-BC4A-75FC51E81543}"/>
              </a:ext>
            </a:extLst>
          </p:cNvPr>
          <p:cNvSpPr>
            <a:spLocks noGrp="1"/>
          </p:cNvSpPr>
          <p:nvPr>
            <p:ph sz="half" idx="1"/>
          </p:nvPr>
        </p:nvSpPr>
        <p:spPr>
          <a:xfrm>
            <a:off x="956602" y="1048043"/>
            <a:ext cx="4937761" cy="5549705"/>
          </a:xfrm>
        </p:spPr>
        <p:txBody>
          <a:bodyPr>
            <a:normAutofit fontScale="92500" lnSpcReduction="10000"/>
          </a:bodyPr>
          <a:lstStyle/>
          <a:p>
            <a:pPr marL="0" indent="0" fontAlgn="base">
              <a:buNone/>
            </a:pPr>
            <a:r>
              <a:rPr lang="en-US" sz="2600" dirty="0"/>
              <a:t>– </a:t>
            </a:r>
            <a:r>
              <a:rPr lang="sv-SE" sz="2600" dirty="0"/>
              <a:t> </a:t>
            </a:r>
            <a:r>
              <a:rPr lang="en-US" sz="2600" dirty="0"/>
              <a:t>Oh, that’s where we </a:t>
            </a:r>
            <a:r>
              <a:rPr lang="en-US" sz="2600" i="1" dirty="0"/>
              <a:t>really</a:t>
            </a:r>
            <a:r>
              <a:rPr lang="en-US" sz="2600" dirty="0"/>
              <a:t> disagree!</a:t>
            </a:r>
            <a:endParaRPr lang="sv-SE" sz="2600" dirty="0"/>
          </a:p>
          <a:p>
            <a:pPr marL="0" lvl="0" indent="0" fontAlgn="base">
              <a:buNone/>
            </a:pPr>
            <a:endParaRPr lang="en-US" sz="2600" dirty="0"/>
          </a:p>
          <a:p>
            <a:pPr marL="0" lvl="0" indent="0" fontAlgn="base">
              <a:buNone/>
            </a:pPr>
            <a:endParaRPr lang="en-US" sz="2600" dirty="0"/>
          </a:p>
          <a:p>
            <a:pPr marL="0" lvl="0" indent="0" fontAlgn="base">
              <a:buNone/>
            </a:pPr>
            <a:r>
              <a:rPr lang="en-US" sz="2600" dirty="0"/>
              <a:t>– The notion of the “tool” is part of an instrumental reason that provoked global warming! The “tool” or the “method” just preserves the illusion of the subject as a doer, and the circumstances around it as passive or dead. </a:t>
            </a:r>
          </a:p>
          <a:p>
            <a:pPr marL="0" lvl="0" indent="0" fontAlgn="base">
              <a:buNone/>
            </a:pPr>
            <a:endParaRPr lang="en-US" sz="2600" dirty="0"/>
          </a:p>
          <a:p>
            <a:pPr marL="0" lvl="0" indent="0" fontAlgn="base">
              <a:buNone/>
            </a:pPr>
            <a:endParaRPr lang="sv-SE" sz="2600" dirty="0"/>
          </a:p>
          <a:p>
            <a:pPr marL="0" lvl="0" indent="0" fontAlgn="base">
              <a:buNone/>
            </a:pPr>
            <a:endParaRPr lang="sv-SE" sz="2600" dirty="0"/>
          </a:p>
          <a:p>
            <a:pPr marL="0" lvl="0" indent="0" fontAlgn="base">
              <a:buNone/>
            </a:pPr>
            <a:r>
              <a:rPr lang="en-US" sz="2600" dirty="0"/>
              <a:t>     </a:t>
            </a:r>
            <a:endParaRPr lang="sv-SE" sz="2600" dirty="0"/>
          </a:p>
          <a:p>
            <a:pPr marL="0" indent="0">
              <a:buNone/>
            </a:pPr>
            <a:endParaRPr lang="sv-SE" dirty="0"/>
          </a:p>
        </p:txBody>
      </p:sp>
      <p:sp>
        <p:nvSpPr>
          <p:cNvPr id="4" name="Platshållare för innehåll 3">
            <a:extLst>
              <a:ext uri="{FF2B5EF4-FFF2-40B4-BE49-F238E27FC236}">
                <a16:creationId xmlns:a16="http://schemas.microsoft.com/office/drawing/2014/main" id="{56EE0AC7-7714-464F-9040-D7D4D79D14C8}"/>
              </a:ext>
            </a:extLst>
          </p:cNvPr>
          <p:cNvSpPr>
            <a:spLocks noGrp="1"/>
          </p:cNvSpPr>
          <p:nvPr>
            <p:ph sz="half" idx="2"/>
          </p:nvPr>
        </p:nvSpPr>
        <p:spPr>
          <a:xfrm>
            <a:off x="6096000" y="450166"/>
            <a:ext cx="5257799" cy="6147582"/>
          </a:xfrm>
        </p:spPr>
        <p:txBody>
          <a:bodyPr>
            <a:normAutofit fontScale="92500" lnSpcReduction="10000"/>
          </a:bodyPr>
          <a:lstStyle/>
          <a:p>
            <a:pPr marL="0" lvl="0" indent="0" fontAlgn="base">
              <a:buNone/>
            </a:pPr>
            <a:r>
              <a:rPr lang="sv-SE" sz="2600" dirty="0">
                <a:solidFill>
                  <a:srgbClr val="0070C0"/>
                </a:solidFill>
              </a:rPr>
              <a:t>– </a:t>
            </a:r>
            <a:r>
              <a:rPr lang="en-US" sz="2600" dirty="0">
                <a:solidFill>
                  <a:srgbClr val="0070C0"/>
                </a:solidFill>
              </a:rPr>
              <a:t>Whatever. The important thing is that thinking is performative, concepts are tools. </a:t>
            </a:r>
          </a:p>
          <a:p>
            <a:pPr marL="0" lvl="0" indent="0" fontAlgn="base">
              <a:buNone/>
            </a:pPr>
            <a:endParaRPr lang="sv-SE" sz="2600" dirty="0">
              <a:solidFill>
                <a:srgbClr val="0070C0"/>
              </a:solidFill>
            </a:endParaRPr>
          </a:p>
          <a:p>
            <a:pPr marL="0" lvl="0" indent="0" fontAlgn="base">
              <a:buNone/>
            </a:pPr>
            <a:r>
              <a:rPr lang="sv-SE" sz="2600" dirty="0">
                <a:solidFill>
                  <a:srgbClr val="0070C0"/>
                </a:solidFill>
              </a:rPr>
              <a:t>– </a:t>
            </a:r>
            <a:r>
              <a:rPr lang="en-US" sz="2600" dirty="0">
                <a:solidFill>
                  <a:srgbClr val="0070C0"/>
                </a:solidFill>
              </a:rPr>
              <a:t>Why? What’s the problem?</a:t>
            </a:r>
          </a:p>
          <a:p>
            <a:pPr lvl="0" fontAlgn="base"/>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r>
              <a:rPr lang="en-US" sz="2600" dirty="0">
                <a:solidFill>
                  <a:srgbClr val="0070C0"/>
                </a:solidFill>
              </a:rPr>
              <a:t>– Ok, but would you deny that thinking is performative?</a:t>
            </a:r>
          </a:p>
          <a:p>
            <a:pPr marL="0" indent="0" fontAlgn="base">
              <a:buNone/>
            </a:pPr>
            <a:endParaRPr lang="en-US" sz="2600" dirty="0">
              <a:solidFill>
                <a:srgbClr val="0070C0"/>
              </a:solidFill>
            </a:endParaRPr>
          </a:p>
          <a:p>
            <a:pPr marL="0" indent="0" fontAlgn="base">
              <a:buNone/>
            </a:pPr>
            <a:r>
              <a:rPr lang="en-US" sz="2600" dirty="0">
                <a:solidFill>
                  <a:srgbClr val="0070C0"/>
                </a:solidFill>
              </a:rPr>
              <a:t>    </a:t>
            </a:r>
            <a:endParaRPr lang="sv-SE" sz="2600" dirty="0">
              <a:solidFill>
                <a:srgbClr val="0070C0"/>
              </a:solidFill>
            </a:endParaRPr>
          </a:p>
          <a:p>
            <a:pPr marL="0" indent="0" fontAlgn="base">
              <a:buNone/>
            </a:pPr>
            <a:endParaRPr lang="sv-SE" dirty="0"/>
          </a:p>
          <a:p>
            <a:pPr marL="0" lvl="0" indent="0" fontAlgn="base">
              <a:buNone/>
            </a:pPr>
            <a:endParaRPr lang="sv-SE" dirty="0"/>
          </a:p>
          <a:p>
            <a:pPr marL="0" indent="0">
              <a:buNone/>
            </a:pPr>
            <a:endParaRPr lang="sv-SE" dirty="0"/>
          </a:p>
        </p:txBody>
      </p:sp>
    </p:spTree>
    <p:extLst>
      <p:ext uri="{BB962C8B-B14F-4D97-AF65-F5344CB8AC3E}">
        <p14:creationId xmlns:p14="http://schemas.microsoft.com/office/powerpoint/2010/main" val="148939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11A47A-D8BA-A34B-BC4A-75FC51E81543}"/>
              </a:ext>
            </a:extLst>
          </p:cNvPr>
          <p:cNvSpPr>
            <a:spLocks noGrp="1"/>
          </p:cNvSpPr>
          <p:nvPr>
            <p:ph sz="half" idx="1"/>
          </p:nvPr>
        </p:nvSpPr>
        <p:spPr>
          <a:xfrm>
            <a:off x="956602" y="1048043"/>
            <a:ext cx="4937761" cy="5549705"/>
          </a:xfrm>
        </p:spPr>
        <p:txBody>
          <a:bodyPr>
            <a:normAutofit fontScale="92500" lnSpcReduction="10000"/>
          </a:bodyPr>
          <a:lstStyle/>
          <a:p>
            <a:pPr marL="0" indent="0" fontAlgn="base">
              <a:buNone/>
            </a:pPr>
            <a:r>
              <a:rPr lang="en-US" sz="2600" dirty="0"/>
              <a:t>– </a:t>
            </a:r>
            <a:r>
              <a:rPr lang="sv-SE" sz="2600" dirty="0"/>
              <a:t> </a:t>
            </a:r>
            <a:r>
              <a:rPr lang="en-US" sz="2600" dirty="0"/>
              <a:t>Oh, that’s where we </a:t>
            </a:r>
            <a:r>
              <a:rPr lang="en-US" sz="2600" i="1" dirty="0"/>
              <a:t>really</a:t>
            </a:r>
            <a:r>
              <a:rPr lang="en-US" sz="2600" dirty="0"/>
              <a:t> disagree!</a:t>
            </a:r>
            <a:endParaRPr lang="sv-SE" sz="2600" dirty="0"/>
          </a:p>
          <a:p>
            <a:pPr marL="0" lvl="0" indent="0" fontAlgn="base">
              <a:buNone/>
            </a:pPr>
            <a:endParaRPr lang="en-US" sz="2600" dirty="0"/>
          </a:p>
          <a:p>
            <a:pPr marL="0" lvl="0" indent="0" fontAlgn="base">
              <a:buNone/>
            </a:pPr>
            <a:endParaRPr lang="en-US" sz="2600" dirty="0"/>
          </a:p>
          <a:p>
            <a:pPr marL="0" lvl="0" indent="0" fontAlgn="base">
              <a:buNone/>
            </a:pPr>
            <a:r>
              <a:rPr lang="en-US" sz="2600" dirty="0"/>
              <a:t>– The notion of the “tool” is part of an instrumental reason that provoked global warming! The “tool” or the “method” just preserves the illusion of the subject as a doer, and the circumstances around it as passive or dead. </a:t>
            </a:r>
          </a:p>
          <a:p>
            <a:pPr marL="0" lvl="0" indent="0" fontAlgn="base">
              <a:buNone/>
            </a:pPr>
            <a:endParaRPr lang="en-US" sz="2600" dirty="0"/>
          </a:p>
          <a:p>
            <a:pPr marL="0" lvl="0" indent="0" fontAlgn="base">
              <a:buNone/>
            </a:pPr>
            <a:endParaRPr lang="sv-SE" sz="2600" dirty="0"/>
          </a:p>
          <a:p>
            <a:pPr marL="0" lvl="0" indent="0" fontAlgn="base">
              <a:buNone/>
            </a:pPr>
            <a:r>
              <a:rPr lang="en-US" sz="2600" dirty="0"/>
              <a:t>– No, but a concept is not a tool, it is rather an </a:t>
            </a:r>
            <a:r>
              <a:rPr lang="en-US" sz="2600" i="1" dirty="0"/>
              <a:t>event</a:t>
            </a:r>
            <a:r>
              <a:rPr lang="en-US" sz="2600" dirty="0"/>
              <a:t>. We encounter concepts, we don’t use them.  </a:t>
            </a:r>
            <a:endParaRPr lang="sv-SE" sz="2600" dirty="0"/>
          </a:p>
          <a:p>
            <a:pPr marL="0" indent="0">
              <a:buNone/>
            </a:pPr>
            <a:endParaRPr lang="sv-SE" dirty="0"/>
          </a:p>
        </p:txBody>
      </p:sp>
      <p:sp>
        <p:nvSpPr>
          <p:cNvPr id="4" name="Platshållare för innehåll 3">
            <a:extLst>
              <a:ext uri="{FF2B5EF4-FFF2-40B4-BE49-F238E27FC236}">
                <a16:creationId xmlns:a16="http://schemas.microsoft.com/office/drawing/2014/main" id="{56EE0AC7-7714-464F-9040-D7D4D79D14C8}"/>
              </a:ext>
            </a:extLst>
          </p:cNvPr>
          <p:cNvSpPr>
            <a:spLocks noGrp="1"/>
          </p:cNvSpPr>
          <p:nvPr>
            <p:ph sz="half" idx="2"/>
          </p:nvPr>
        </p:nvSpPr>
        <p:spPr>
          <a:xfrm>
            <a:off x="6096000" y="450166"/>
            <a:ext cx="5257799" cy="6147582"/>
          </a:xfrm>
        </p:spPr>
        <p:txBody>
          <a:bodyPr>
            <a:normAutofit fontScale="92500" lnSpcReduction="10000"/>
          </a:bodyPr>
          <a:lstStyle/>
          <a:p>
            <a:pPr marL="0" lvl="0" indent="0" fontAlgn="base">
              <a:buNone/>
            </a:pPr>
            <a:r>
              <a:rPr lang="sv-SE" sz="2600" dirty="0">
                <a:solidFill>
                  <a:srgbClr val="0070C0"/>
                </a:solidFill>
              </a:rPr>
              <a:t>– </a:t>
            </a:r>
            <a:r>
              <a:rPr lang="en-US" sz="2600" dirty="0">
                <a:solidFill>
                  <a:srgbClr val="0070C0"/>
                </a:solidFill>
              </a:rPr>
              <a:t>Whatever. The important thing is that thinking is performative, concepts are tools. They have to be used.</a:t>
            </a:r>
          </a:p>
          <a:p>
            <a:pPr marL="0" lvl="0" indent="0" fontAlgn="base">
              <a:buNone/>
            </a:pPr>
            <a:endParaRPr lang="sv-SE" sz="2600" dirty="0">
              <a:solidFill>
                <a:srgbClr val="0070C0"/>
              </a:solidFill>
            </a:endParaRPr>
          </a:p>
          <a:p>
            <a:pPr marL="0" lvl="0" indent="0" fontAlgn="base">
              <a:buNone/>
            </a:pPr>
            <a:r>
              <a:rPr lang="sv-SE" sz="2600" dirty="0">
                <a:solidFill>
                  <a:srgbClr val="0070C0"/>
                </a:solidFill>
              </a:rPr>
              <a:t>– </a:t>
            </a:r>
            <a:r>
              <a:rPr lang="en-US" sz="2600" dirty="0">
                <a:solidFill>
                  <a:srgbClr val="0070C0"/>
                </a:solidFill>
              </a:rPr>
              <a:t>Why? What’s the problem?</a:t>
            </a:r>
          </a:p>
          <a:p>
            <a:pPr lvl="0" fontAlgn="base"/>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r>
              <a:rPr lang="en-US" sz="2600" dirty="0">
                <a:solidFill>
                  <a:srgbClr val="0070C0"/>
                </a:solidFill>
              </a:rPr>
              <a:t>– Ok, but would you deny that thinking is performative?</a:t>
            </a:r>
          </a:p>
          <a:p>
            <a:pPr marL="0" indent="0" fontAlgn="base">
              <a:buNone/>
            </a:pPr>
            <a:endParaRPr lang="en-US" sz="2600" dirty="0">
              <a:solidFill>
                <a:srgbClr val="0070C0"/>
              </a:solidFill>
            </a:endParaRPr>
          </a:p>
          <a:p>
            <a:pPr marL="0" indent="0" fontAlgn="base">
              <a:buNone/>
            </a:pPr>
            <a:r>
              <a:rPr lang="en-US" sz="2600" dirty="0">
                <a:solidFill>
                  <a:srgbClr val="0070C0"/>
                </a:solidFill>
              </a:rPr>
              <a:t>    </a:t>
            </a:r>
            <a:endParaRPr lang="sv-SE" sz="2600" dirty="0">
              <a:solidFill>
                <a:srgbClr val="0070C0"/>
              </a:solidFill>
            </a:endParaRPr>
          </a:p>
          <a:p>
            <a:pPr marL="0" indent="0" fontAlgn="base">
              <a:buNone/>
            </a:pPr>
            <a:endParaRPr lang="sv-SE" dirty="0"/>
          </a:p>
          <a:p>
            <a:pPr marL="0" lvl="0" indent="0" fontAlgn="base">
              <a:buNone/>
            </a:pPr>
            <a:endParaRPr lang="sv-SE" dirty="0"/>
          </a:p>
          <a:p>
            <a:pPr marL="0" indent="0">
              <a:buNone/>
            </a:pPr>
            <a:endParaRPr lang="sv-SE" dirty="0"/>
          </a:p>
        </p:txBody>
      </p:sp>
    </p:spTree>
    <p:extLst>
      <p:ext uri="{BB962C8B-B14F-4D97-AF65-F5344CB8AC3E}">
        <p14:creationId xmlns:p14="http://schemas.microsoft.com/office/powerpoint/2010/main" val="113001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ndad rektangulär pratbubbla 4">
            <a:extLst>
              <a:ext uri="{FF2B5EF4-FFF2-40B4-BE49-F238E27FC236}">
                <a16:creationId xmlns:a16="http://schemas.microsoft.com/office/drawing/2014/main" id="{4323B31B-AD67-D649-BC10-CB5BCB2C6C01}"/>
              </a:ext>
            </a:extLst>
          </p:cNvPr>
          <p:cNvSpPr/>
          <p:nvPr/>
        </p:nvSpPr>
        <p:spPr>
          <a:xfrm>
            <a:off x="6925733" y="2116667"/>
            <a:ext cx="3335867" cy="880533"/>
          </a:xfrm>
          <a:prstGeom prst="wedgeRoundRectCallout">
            <a:avLst>
              <a:gd name="adj1" fmla="val 49437"/>
              <a:gd name="adj2" fmla="val 72329"/>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lvl="0" fontAlgn="base"/>
            <a:r>
              <a:rPr lang="en-US" dirty="0"/>
              <a:t>Ok, yes. Why do you say that?</a:t>
            </a:r>
            <a:endParaRPr lang="sv-SE" dirty="0"/>
          </a:p>
        </p:txBody>
      </p:sp>
      <p:sp>
        <p:nvSpPr>
          <p:cNvPr id="2" name="Rektangulär pratbubbla 1">
            <a:extLst>
              <a:ext uri="{FF2B5EF4-FFF2-40B4-BE49-F238E27FC236}">
                <a16:creationId xmlns:a16="http://schemas.microsoft.com/office/drawing/2014/main" id="{85537850-F25E-9A4C-B0B6-6F24EA6F3A8C}"/>
              </a:ext>
            </a:extLst>
          </p:cNvPr>
          <p:cNvSpPr/>
          <p:nvPr/>
        </p:nvSpPr>
        <p:spPr>
          <a:xfrm>
            <a:off x="914398" y="694267"/>
            <a:ext cx="4165601" cy="1422400"/>
          </a:xfrm>
          <a:prstGeom prst="wedgeRectCallout">
            <a:avLst>
              <a:gd name="adj1" fmla="val -45460"/>
              <a:gd name="adj2" fmla="val 9276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“Traditional concepts of disembodied knowledge and universal research methods are no longer feasible.”</a:t>
            </a:r>
            <a:endParaRPr lang="sv-SE" dirty="0"/>
          </a:p>
        </p:txBody>
      </p:sp>
    </p:spTree>
    <p:extLst>
      <p:ext uri="{BB962C8B-B14F-4D97-AF65-F5344CB8AC3E}">
        <p14:creationId xmlns:p14="http://schemas.microsoft.com/office/powerpoint/2010/main" val="1641208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11A47A-D8BA-A34B-BC4A-75FC51E81543}"/>
              </a:ext>
            </a:extLst>
          </p:cNvPr>
          <p:cNvSpPr>
            <a:spLocks noGrp="1"/>
          </p:cNvSpPr>
          <p:nvPr>
            <p:ph sz="half" idx="1"/>
          </p:nvPr>
        </p:nvSpPr>
        <p:spPr>
          <a:xfrm>
            <a:off x="956602" y="1048043"/>
            <a:ext cx="4937761" cy="5549705"/>
          </a:xfrm>
        </p:spPr>
        <p:txBody>
          <a:bodyPr>
            <a:normAutofit fontScale="92500" lnSpcReduction="10000"/>
          </a:bodyPr>
          <a:lstStyle/>
          <a:p>
            <a:pPr marL="0" indent="0" fontAlgn="base">
              <a:buNone/>
            </a:pPr>
            <a:r>
              <a:rPr lang="en-US" sz="2600" dirty="0"/>
              <a:t>– </a:t>
            </a:r>
            <a:r>
              <a:rPr lang="sv-SE" sz="2600" dirty="0"/>
              <a:t> </a:t>
            </a:r>
            <a:r>
              <a:rPr lang="en-US" sz="2600" dirty="0"/>
              <a:t>Oh, that’s where we </a:t>
            </a:r>
            <a:r>
              <a:rPr lang="en-US" sz="2600" i="1" dirty="0"/>
              <a:t>really</a:t>
            </a:r>
            <a:r>
              <a:rPr lang="en-US" sz="2600" dirty="0"/>
              <a:t> disagree!</a:t>
            </a:r>
            <a:endParaRPr lang="sv-SE" sz="2600" dirty="0"/>
          </a:p>
          <a:p>
            <a:pPr marL="0" lvl="0" indent="0" fontAlgn="base">
              <a:buNone/>
            </a:pPr>
            <a:endParaRPr lang="en-US" sz="2600" dirty="0"/>
          </a:p>
          <a:p>
            <a:pPr marL="0" lvl="0" indent="0" fontAlgn="base">
              <a:buNone/>
            </a:pPr>
            <a:endParaRPr lang="en-US" sz="2600" dirty="0"/>
          </a:p>
          <a:p>
            <a:pPr marL="0" lvl="0" indent="0" fontAlgn="base">
              <a:buNone/>
            </a:pPr>
            <a:r>
              <a:rPr lang="en-US" sz="2600" dirty="0"/>
              <a:t>– The notion of the “tool” is part of an instrumental reason that provoked global warming! The “tool” or the “method” just preserves the illusion of the subject as a doer, and the circumstances around us as passive or dead. </a:t>
            </a:r>
          </a:p>
          <a:p>
            <a:pPr marL="0" lvl="0" indent="0" fontAlgn="base">
              <a:buNone/>
            </a:pPr>
            <a:endParaRPr lang="en-US" sz="2600" dirty="0"/>
          </a:p>
          <a:p>
            <a:pPr marL="0" lvl="0" indent="0" fontAlgn="base">
              <a:buNone/>
            </a:pPr>
            <a:endParaRPr lang="sv-SE" sz="2600" dirty="0"/>
          </a:p>
          <a:p>
            <a:pPr marL="0" lvl="0" indent="0" fontAlgn="base">
              <a:buNone/>
            </a:pPr>
            <a:r>
              <a:rPr lang="en-US" sz="2600" dirty="0"/>
              <a:t>– No, but a concept is not a tool, it is rather an event. We encounter concepts, we don’t use them.  </a:t>
            </a:r>
            <a:endParaRPr lang="sv-SE" sz="2600" dirty="0"/>
          </a:p>
          <a:p>
            <a:pPr marL="0" indent="0">
              <a:buNone/>
            </a:pPr>
            <a:endParaRPr lang="sv-SE" dirty="0"/>
          </a:p>
        </p:txBody>
      </p:sp>
      <p:sp>
        <p:nvSpPr>
          <p:cNvPr id="4" name="Platshållare för innehåll 3">
            <a:extLst>
              <a:ext uri="{FF2B5EF4-FFF2-40B4-BE49-F238E27FC236}">
                <a16:creationId xmlns:a16="http://schemas.microsoft.com/office/drawing/2014/main" id="{56EE0AC7-7714-464F-9040-D7D4D79D14C8}"/>
              </a:ext>
            </a:extLst>
          </p:cNvPr>
          <p:cNvSpPr>
            <a:spLocks noGrp="1"/>
          </p:cNvSpPr>
          <p:nvPr>
            <p:ph sz="half" idx="2"/>
          </p:nvPr>
        </p:nvSpPr>
        <p:spPr>
          <a:xfrm>
            <a:off x="6096000" y="450166"/>
            <a:ext cx="5257799" cy="6147582"/>
          </a:xfrm>
        </p:spPr>
        <p:txBody>
          <a:bodyPr>
            <a:normAutofit fontScale="92500" lnSpcReduction="10000"/>
          </a:bodyPr>
          <a:lstStyle/>
          <a:p>
            <a:pPr marL="0" lvl="0" indent="0" fontAlgn="base">
              <a:buNone/>
            </a:pPr>
            <a:r>
              <a:rPr lang="sv-SE" sz="2600" dirty="0">
                <a:solidFill>
                  <a:srgbClr val="0070C0"/>
                </a:solidFill>
              </a:rPr>
              <a:t>– </a:t>
            </a:r>
            <a:r>
              <a:rPr lang="en-US" sz="2600" dirty="0">
                <a:solidFill>
                  <a:srgbClr val="0070C0"/>
                </a:solidFill>
              </a:rPr>
              <a:t>Whatever. The important thing is that thinking is performative, concepts are tools. They have to be used.</a:t>
            </a:r>
          </a:p>
          <a:p>
            <a:pPr marL="0" lvl="0" indent="0" fontAlgn="base">
              <a:buNone/>
            </a:pPr>
            <a:endParaRPr lang="sv-SE" sz="2600" dirty="0">
              <a:solidFill>
                <a:srgbClr val="0070C0"/>
              </a:solidFill>
            </a:endParaRPr>
          </a:p>
          <a:p>
            <a:pPr marL="0" lvl="0" indent="0" fontAlgn="base">
              <a:buNone/>
            </a:pPr>
            <a:r>
              <a:rPr lang="sv-SE" sz="2600" dirty="0">
                <a:solidFill>
                  <a:srgbClr val="0070C0"/>
                </a:solidFill>
              </a:rPr>
              <a:t>– </a:t>
            </a:r>
            <a:r>
              <a:rPr lang="en-US" sz="2600" dirty="0">
                <a:solidFill>
                  <a:srgbClr val="0070C0"/>
                </a:solidFill>
              </a:rPr>
              <a:t>Why? What’s the problem?</a:t>
            </a:r>
          </a:p>
          <a:p>
            <a:pPr lvl="0" fontAlgn="base"/>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endParaRPr lang="en-US" sz="2600" dirty="0">
              <a:solidFill>
                <a:srgbClr val="0070C0"/>
              </a:solidFill>
            </a:endParaRPr>
          </a:p>
          <a:p>
            <a:pPr marL="0" indent="0" fontAlgn="base">
              <a:buNone/>
            </a:pPr>
            <a:r>
              <a:rPr lang="en-US" sz="2600" dirty="0">
                <a:solidFill>
                  <a:srgbClr val="0070C0"/>
                </a:solidFill>
              </a:rPr>
              <a:t>– Ok, but would you deny that thinking is performative?</a:t>
            </a:r>
          </a:p>
          <a:p>
            <a:pPr marL="0" indent="0" fontAlgn="base">
              <a:buNone/>
            </a:pPr>
            <a:endParaRPr lang="en-US" sz="2600" dirty="0">
              <a:solidFill>
                <a:srgbClr val="0070C0"/>
              </a:solidFill>
            </a:endParaRPr>
          </a:p>
          <a:p>
            <a:pPr marL="0" indent="0" fontAlgn="base">
              <a:buNone/>
            </a:pPr>
            <a:r>
              <a:rPr lang="en-US" sz="2600" dirty="0">
                <a:solidFill>
                  <a:srgbClr val="0070C0"/>
                </a:solidFill>
              </a:rPr>
              <a:t>– I think we do. At the same time as they use us. We program and </a:t>
            </a:r>
            <a:r>
              <a:rPr lang="en-US" sz="2600" i="1" dirty="0">
                <a:solidFill>
                  <a:srgbClr val="0070C0"/>
                </a:solidFill>
              </a:rPr>
              <a:t>are</a:t>
            </a:r>
            <a:r>
              <a:rPr lang="en-US" sz="2600" dirty="0">
                <a:solidFill>
                  <a:srgbClr val="0070C0"/>
                </a:solidFill>
              </a:rPr>
              <a:t> programmed as </a:t>
            </a:r>
            <a:r>
              <a:rPr lang="en-US" sz="2600" dirty="0" err="1">
                <a:solidFill>
                  <a:srgbClr val="0070C0"/>
                </a:solidFill>
              </a:rPr>
              <a:t>Jussi</a:t>
            </a:r>
            <a:r>
              <a:rPr lang="en-US" sz="2600" dirty="0">
                <a:solidFill>
                  <a:srgbClr val="0070C0"/>
                </a:solidFill>
              </a:rPr>
              <a:t> </a:t>
            </a:r>
            <a:r>
              <a:rPr lang="en-US" sz="2600" dirty="0" err="1">
                <a:solidFill>
                  <a:srgbClr val="0070C0"/>
                </a:solidFill>
              </a:rPr>
              <a:t>Parikka</a:t>
            </a:r>
            <a:r>
              <a:rPr lang="en-US" sz="2600" dirty="0">
                <a:solidFill>
                  <a:srgbClr val="0070C0"/>
                </a:solidFill>
              </a:rPr>
              <a:t> would say. Or do you mean that we’re just passive observers, powerless interpreters of the circumstances?</a:t>
            </a:r>
            <a:endParaRPr lang="sv-SE" sz="2600" dirty="0">
              <a:solidFill>
                <a:srgbClr val="0070C0"/>
              </a:solidFill>
            </a:endParaRPr>
          </a:p>
          <a:p>
            <a:pPr marL="0" indent="0" fontAlgn="base">
              <a:buNone/>
            </a:pPr>
            <a:endParaRPr lang="sv-SE" dirty="0"/>
          </a:p>
          <a:p>
            <a:pPr marL="0" lvl="0" indent="0" fontAlgn="base">
              <a:buNone/>
            </a:pPr>
            <a:endParaRPr lang="sv-SE" dirty="0"/>
          </a:p>
          <a:p>
            <a:pPr marL="0" indent="0">
              <a:buNone/>
            </a:pPr>
            <a:endParaRPr lang="sv-SE" dirty="0"/>
          </a:p>
        </p:txBody>
      </p:sp>
    </p:spTree>
    <p:extLst>
      <p:ext uri="{BB962C8B-B14F-4D97-AF65-F5344CB8AC3E}">
        <p14:creationId xmlns:p14="http://schemas.microsoft.com/office/powerpoint/2010/main" val="166246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C802A68-F0B9-914B-917F-3E83BA89464D}"/>
              </a:ext>
            </a:extLst>
          </p:cNvPr>
          <p:cNvSpPr>
            <a:spLocks noGrp="1"/>
          </p:cNvSpPr>
          <p:nvPr>
            <p:ph type="title"/>
          </p:nvPr>
        </p:nvSpPr>
        <p:spPr>
          <a:xfrm>
            <a:off x="2108434" y="365125"/>
            <a:ext cx="9245365" cy="1272289"/>
          </a:xfrm>
        </p:spPr>
        <p:txBody>
          <a:bodyPr/>
          <a:lstStyle/>
          <a:p>
            <a:endParaRPr lang="sv-SE" dirty="0"/>
          </a:p>
        </p:txBody>
      </p:sp>
      <p:sp>
        <p:nvSpPr>
          <p:cNvPr id="3" name="Platshållare för innehåll 2">
            <a:extLst>
              <a:ext uri="{FF2B5EF4-FFF2-40B4-BE49-F238E27FC236}">
                <a16:creationId xmlns:a16="http://schemas.microsoft.com/office/drawing/2014/main" id="{E26A2671-01A2-EF49-AFD5-49AB092A1054}"/>
              </a:ext>
            </a:extLst>
          </p:cNvPr>
          <p:cNvSpPr>
            <a:spLocks noGrp="1"/>
          </p:cNvSpPr>
          <p:nvPr>
            <p:ph sz="half" idx="1"/>
          </p:nvPr>
        </p:nvSpPr>
        <p:spPr>
          <a:xfrm>
            <a:off x="838200" y="1825625"/>
            <a:ext cx="5181600" cy="4351338"/>
          </a:xfrm>
        </p:spPr>
        <p:txBody>
          <a:bodyPr/>
          <a:lstStyle/>
          <a:p>
            <a:endParaRPr lang="sv-SE" dirty="0"/>
          </a:p>
        </p:txBody>
      </p:sp>
      <p:sp>
        <p:nvSpPr>
          <p:cNvPr id="4" name="Platshållare för innehåll 3">
            <a:extLst>
              <a:ext uri="{FF2B5EF4-FFF2-40B4-BE49-F238E27FC236}">
                <a16:creationId xmlns:a16="http://schemas.microsoft.com/office/drawing/2014/main" id="{341C7590-64E3-704E-8DDB-33331ED32DDD}"/>
              </a:ext>
            </a:extLst>
          </p:cNvPr>
          <p:cNvSpPr>
            <a:spLocks noGrp="1"/>
          </p:cNvSpPr>
          <p:nvPr>
            <p:ph sz="half" idx="2"/>
          </p:nvPr>
        </p:nvSpPr>
        <p:spPr/>
        <p:txBody>
          <a:bodyPr/>
          <a:lstStyle/>
          <a:p>
            <a:endParaRPr lang="sv-SE" dirty="0"/>
          </a:p>
        </p:txBody>
      </p:sp>
      <p:sp>
        <p:nvSpPr>
          <p:cNvPr id="5" name="Rektangulär pratbubbla 4">
            <a:extLst>
              <a:ext uri="{FF2B5EF4-FFF2-40B4-BE49-F238E27FC236}">
                <a16:creationId xmlns:a16="http://schemas.microsoft.com/office/drawing/2014/main" id="{A03AF2F6-6622-454E-8D59-751FC5880C08}"/>
              </a:ext>
            </a:extLst>
          </p:cNvPr>
          <p:cNvSpPr/>
          <p:nvPr/>
        </p:nvSpPr>
        <p:spPr>
          <a:xfrm>
            <a:off x="838200" y="365125"/>
            <a:ext cx="3733800" cy="1144588"/>
          </a:xfrm>
          <a:prstGeom prst="wedgeRectCallout">
            <a:avLst>
              <a:gd name="adj1" fmla="val -58422"/>
              <a:gd name="adj2" fmla="val 103374"/>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When I encounter the activist attitude, I’m tempted to affirm that passivity, yes.</a:t>
            </a:r>
            <a:endParaRPr lang="sv-SE" dirty="0"/>
          </a:p>
        </p:txBody>
      </p:sp>
    </p:spTree>
    <p:extLst>
      <p:ext uri="{BB962C8B-B14F-4D97-AF65-F5344CB8AC3E}">
        <p14:creationId xmlns:p14="http://schemas.microsoft.com/office/powerpoint/2010/main" val="263476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C802A68-F0B9-914B-917F-3E83BA89464D}"/>
              </a:ext>
            </a:extLst>
          </p:cNvPr>
          <p:cNvSpPr>
            <a:spLocks noGrp="1"/>
          </p:cNvSpPr>
          <p:nvPr>
            <p:ph type="title"/>
          </p:nvPr>
        </p:nvSpPr>
        <p:spPr>
          <a:xfrm>
            <a:off x="2108434" y="365125"/>
            <a:ext cx="9245365" cy="1272289"/>
          </a:xfrm>
        </p:spPr>
        <p:txBody>
          <a:bodyPr/>
          <a:lstStyle/>
          <a:p>
            <a:endParaRPr lang="sv-SE" dirty="0"/>
          </a:p>
        </p:txBody>
      </p:sp>
      <p:sp>
        <p:nvSpPr>
          <p:cNvPr id="3" name="Platshållare för innehåll 2">
            <a:extLst>
              <a:ext uri="{FF2B5EF4-FFF2-40B4-BE49-F238E27FC236}">
                <a16:creationId xmlns:a16="http://schemas.microsoft.com/office/drawing/2014/main" id="{E26A2671-01A2-EF49-AFD5-49AB092A1054}"/>
              </a:ext>
            </a:extLst>
          </p:cNvPr>
          <p:cNvSpPr>
            <a:spLocks noGrp="1"/>
          </p:cNvSpPr>
          <p:nvPr>
            <p:ph sz="half" idx="1"/>
          </p:nvPr>
        </p:nvSpPr>
        <p:spPr>
          <a:xfrm>
            <a:off x="838200" y="1825625"/>
            <a:ext cx="5181600" cy="4351338"/>
          </a:xfrm>
        </p:spPr>
        <p:txBody>
          <a:bodyPr/>
          <a:lstStyle/>
          <a:p>
            <a:endParaRPr lang="sv-SE" dirty="0"/>
          </a:p>
        </p:txBody>
      </p:sp>
      <p:sp>
        <p:nvSpPr>
          <p:cNvPr id="4" name="Platshållare för innehåll 3">
            <a:extLst>
              <a:ext uri="{FF2B5EF4-FFF2-40B4-BE49-F238E27FC236}">
                <a16:creationId xmlns:a16="http://schemas.microsoft.com/office/drawing/2014/main" id="{341C7590-64E3-704E-8DDB-33331ED32DDD}"/>
              </a:ext>
            </a:extLst>
          </p:cNvPr>
          <p:cNvSpPr>
            <a:spLocks noGrp="1"/>
          </p:cNvSpPr>
          <p:nvPr>
            <p:ph sz="half" idx="2"/>
          </p:nvPr>
        </p:nvSpPr>
        <p:spPr/>
        <p:txBody>
          <a:bodyPr/>
          <a:lstStyle/>
          <a:p>
            <a:endParaRPr lang="sv-SE" dirty="0"/>
          </a:p>
        </p:txBody>
      </p:sp>
      <p:sp>
        <p:nvSpPr>
          <p:cNvPr id="5" name="Rektangulär pratbubbla 4">
            <a:extLst>
              <a:ext uri="{FF2B5EF4-FFF2-40B4-BE49-F238E27FC236}">
                <a16:creationId xmlns:a16="http://schemas.microsoft.com/office/drawing/2014/main" id="{A03AF2F6-6622-454E-8D59-751FC5880C08}"/>
              </a:ext>
            </a:extLst>
          </p:cNvPr>
          <p:cNvSpPr/>
          <p:nvPr/>
        </p:nvSpPr>
        <p:spPr>
          <a:xfrm>
            <a:off x="838200" y="365125"/>
            <a:ext cx="3733800" cy="1144588"/>
          </a:xfrm>
          <a:prstGeom prst="wedgeRectCallout">
            <a:avLst>
              <a:gd name="adj1" fmla="val -58422"/>
              <a:gd name="adj2" fmla="val 103374"/>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When I encounter the activist attitude, I’m tempted to affirm that passivity, yes.</a:t>
            </a:r>
            <a:endParaRPr lang="sv-SE" dirty="0"/>
          </a:p>
        </p:txBody>
      </p:sp>
      <p:sp>
        <p:nvSpPr>
          <p:cNvPr id="6" name="Rektangulär pratbubbla 5">
            <a:extLst>
              <a:ext uri="{FF2B5EF4-FFF2-40B4-BE49-F238E27FC236}">
                <a16:creationId xmlns:a16="http://schemas.microsoft.com/office/drawing/2014/main" id="{D75EEA08-DFCC-F346-A071-3BB05E9F45A9}"/>
              </a:ext>
            </a:extLst>
          </p:cNvPr>
          <p:cNvSpPr/>
          <p:nvPr/>
        </p:nvSpPr>
        <p:spPr>
          <a:xfrm>
            <a:off x="7290034" y="1327915"/>
            <a:ext cx="3174882" cy="713536"/>
          </a:xfrm>
          <a:prstGeom prst="wedgeRectCallout">
            <a:avLst>
              <a:gd name="adj1" fmla="val 69722"/>
              <a:gd name="adj2" fmla="val 1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What’s wrong with activism?</a:t>
            </a:r>
            <a:endParaRPr lang="sv-SE" dirty="0"/>
          </a:p>
        </p:txBody>
      </p:sp>
    </p:spTree>
    <p:extLst>
      <p:ext uri="{BB962C8B-B14F-4D97-AF65-F5344CB8AC3E}">
        <p14:creationId xmlns:p14="http://schemas.microsoft.com/office/powerpoint/2010/main" val="1978622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C802A68-F0B9-914B-917F-3E83BA89464D}"/>
              </a:ext>
            </a:extLst>
          </p:cNvPr>
          <p:cNvSpPr>
            <a:spLocks noGrp="1"/>
          </p:cNvSpPr>
          <p:nvPr>
            <p:ph type="title"/>
          </p:nvPr>
        </p:nvSpPr>
        <p:spPr>
          <a:xfrm>
            <a:off x="2108434" y="365125"/>
            <a:ext cx="9245365" cy="1272289"/>
          </a:xfrm>
        </p:spPr>
        <p:txBody>
          <a:bodyPr/>
          <a:lstStyle/>
          <a:p>
            <a:endParaRPr lang="sv-SE" dirty="0"/>
          </a:p>
        </p:txBody>
      </p:sp>
      <p:sp>
        <p:nvSpPr>
          <p:cNvPr id="3" name="Platshållare för innehåll 2">
            <a:extLst>
              <a:ext uri="{FF2B5EF4-FFF2-40B4-BE49-F238E27FC236}">
                <a16:creationId xmlns:a16="http://schemas.microsoft.com/office/drawing/2014/main" id="{E26A2671-01A2-EF49-AFD5-49AB092A1054}"/>
              </a:ext>
            </a:extLst>
          </p:cNvPr>
          <p:cNvSpPr>
            <a:spLocks noGrp="1"/>
          </p:cNvSpPr>
          <p:nvPr>
            <p:ph sz="half" idx="1"/>
          </p:nvPr>
        </p:nvSpPr>
        <p:spPr>
          <a:xfrm>
            <a:off x="838200" y="1825625"/>
            <a:ext cx="5181600" cy="4351338"/>
          </a:xfrm>
        </p:spPr>
        <p:txBody>
          <a:bodyPr/>
          <a:lstStyle/>
          <a:p>
            <a:endParaRPr lang="sv-SE" dirty="0"/>
          </a:p>
        </p:txBody>
      </p:sp>
      <p:sp>
        <p:nvSpPr>
          <p:cNvPr id="4" name="Platshållare för innehåll 3">
            <a:extLst>
              <a:ext uri="{FF2B5EF4-FFF2-40B4-BE49-F238E27FC236}">
                <a16:creationId xmlns:a16="http://schemas.microsoft.com/office/drawing/2014/main" id="{341C7590-64E3-704E-8DDB-33331ED32DDD}"/>
              </a:ext>
            </a:extLst>
          </p:cNvPr>
          <p:cNvSpPr>
            <a:spLocks noGrp="1"/>
          </p:cNvSpPr>
          <p:nvPr>
            <p:ph sz="half" idx="2"/>
          </p:nvPr>
        </p:nvSpPr>
        <p:spPr/>
        <p:txBody>
          <a:bodyPr/>
          <a:lstStyle/>
          <a:p>
            <a:endParaRPr lang="sv-SE" dirty="0"/>
          </a:p>
        </p:txBody>
      </p:sp>
      <p:sp>
        <p:nvSpPr>
          <p:cNvPr id="5" name="Rektangulär pratbubbla 4">
            <a:extLst>
              <a:ext uri="{FF2B5EF4-FFF2-40B4-BE49-F238E27FC236}">
                <a16:creationId xmlns:a16="http://schemas.microsoft.com/office/drawing/2014/main" id="{A03AF2F6-6622-454E-8D59-751FC5880C08}"/>
              </a:ext>
            </a:extLst>
          </p:cNvPr>
          <p:cNvSpPr/>
          <p:nvPr/>
        </p:nvSpPr>
        <p:spPr>
          <a:xfrm>
            <a:off x="838200" y="365125"/>
            <a:ext cx="3733800" cy="1144588"/>
          </a:xfrm>
          <a:prstGeom prst="wedgeRectCallout">
            <a:avLst>
              <a:gd name="adj1" fmla="val -58422"/>
              <a:gd name="adj2" fmla="val 103374"/>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When I encounter the activist attitude, I’m tempted to affirm that passivity, yes.</a:t>
            </a:r>
            <a:endParaRPr lang="sv-SE" dirty="0"/>
          </a:p>
        </p:txBody>
      </p:sp>
      <p:sp>
        <p:nvSpPr>
          <p:cNvPr id="6" name="Rektangulär pratbubbla 5">
            <a:extLst>
              <a:ext uri="{FF2B5EF4-FFF2-40B4-BE49-F238E27FC236}">
                <a16:creationId xmlns:a16="http://schemas.microsoft.com/office/drawing/2014/main" id="{D75EEA08-DFCC-F346-A071-3BB05E9F45A9}"/>
              </a:ext>
            </a:extLst>
          </p:cNvPr>
          <p:cNvSpPr/>
          <p:nvPr/>
        </p:nvSpPr>
        <p:spPr>
          <a:xfrm>
            <a:off x="7290034" y="1327915"/>
            <a:ext cx="3174882" cy="713536"/>
          </a:xfrm>
          <a:prstGeom prst="wedgeRectCallout">
            <a:avLst>
              <a:gd name="adj1" fmla="val 69722"/>
              <a:gd name="adj2" fmla="val 1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What’s wrong with activism?</a:t>
            </a:r>
            <a:endParaRPr lang="sv-SE" dirty="0"/>
          </a:p>
        </p:txBody>
      </p:sp>
      <p:sp>
        <p:nvSpPr>
          <p:cNvPr id="7" name="Rektangulär pratbubbla 6">
            <a:extLst>
              <a:ext uri="{FF2B5EF4-FFF2-40B4-BE49-F238E27FC236}">
                <a16:creationId xmlns:a16="http://schemas.microsoft.com/office/drawing/2014/main" id="{8ACB232F-16E7-A148-A26F-A2C56FF55109}"/>
              </a:ext>
            </a:extLst>
          </p:cNvPr>
          <p:cNvSpPr/>
          <p:nvPr/>
        </p:nvSpPr>
        <p:spPr>
          <a:xfrm>
            <a:off x="1063256" y="2141540"/>
            <a:ext cx="3733800" cy="1601120"/>
          </a:xfrm>
          <a:prstGeom prst="wedgeRectCallout">
            <a:avLst>
              <a:gd name="adj1" fmla="val -71521"/>
              <a:gd name="adj2" fmla="val 213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 think there is an excessive faith in our own importance, especially in the Environmental Humanities . Already the notion of the Anthropocene is an expression of that.</a:t>
            </a:r>
            <a:endParaRPr lang="sv-SE" dirty="0"/>
          </a:p>
        </p:txBody>
      </p:sp>
    </p:spTree>
    <p:extLst>
      <p:ext uri="{BB962C8B-B14F-4D97-AF65-F5344CB8AC3E}">
        <p14:creationId xmlns:p14="http://schemas.microsoft.com/office/powerpoint/2010/main" val="3609153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C802A68-F0B9-914B-917F-3E83BA89464D}"/>
              </a:ext>
            </a:extLst>
          </p:cNvPr>
          <p:cNvSpPr>
            <a:spLocks noGrp="1"/>
          </p:cNvSpPr>
          <p:nvPr>
            <p:ph type="title"/>
          </p:nvPr>
        </p:nvSpPr>
        <p:spPr>
          <a:xfrm>
            <a:off x="2108434" y="365125"/>
            <a:ext cx="9245365" cy="1272289"/>
          </a:xfrm>
        </p:spPr>
        <p:txBody>
          <a:bodyPr/>
          <a:lstStyle/>
          <a:p>
            <a:endParaRPr lang="sv-SE" dirty="0"/>
          </a:p>
        </p:txBody>
      </p:sp>
      <p:sp>
        <p:nvSpPr>
          <p:cNvPr id="3" name="Platshållare för innehåll 2">
            <a:extLst>
              <a:ext uri="{FF2B5EF4-FFF2-40B4-BE49-F238E27FC236}">
                <a16:creationId xmlns:a16="http://schemas.microsoft.com/office/drawing/2014/main" id="{E26A2671-01A2-EF49-AFD5-49AB092A1054}"/>
              </a:ext>
            </a:extLst>
          </p:cNvPr>
          <p:cNvSpPr>
            <a:spLocks noGrp="1"/>
          </p:cNvSpPr>
          <p:nvPr>
            <p:ph sz="half" idx="1"/>
          </p:nvPr>
        </p:nvSpPr>
        <p:spPr>
          <a:xfrm>
            <a:off x="838200" y="1825625"/>
            <a:ext cx="5181600" cy="4351338"/>
          </a:xfrm>
        </p:spPr>
        <p:txBody>
          <a:bodyPr/>
          <a:lstStyle/>
          <a:p>
            <a:endParaRPr lang="sv-SE" dirty="0"/>
          </a:p>
        </p:txBody>
      </p:sp>
      <p:sp>
        <p:nvSpPr>
          <p:cNvPr id="4" name="Platshållare för innehåll 3">
            <a:extLst>
              <a:ext uri="{FF2B5EF4-FFF2-40B4-BE49-F238E27FC236}">
                <a16:creationId xmlns:a16="http://schemas.microsoft.com/office/drawing/2014/main" id="{341C7590-64E3-704E-8DDB-33331ED32DDD}"/>
              </a:ext>
            </a:extLst>
          </p:cNvPr>
          <p:cNvSpPr>
            <a:spLocks noGrp="1"/>
          </p:cNvSpPr>
          <p:nvPr>
            <p:ph sz="half" idx="2"/>
          </p:nvPr>
        </p:nvSpPr>
        <p:spPr/>
        <p:txBody>
          <a:bodyPr/>
          <a:lstStyle/>
          <a:p>
            <a:endParaRPr lang="sv-SE" dirty="0"/>
          </a:p>
        </p:txBody>
      </p:sp>
      <p:sp>
        <p:nvSpPr>
          <p:cNvPr id="5" name="Rektangulär pratbubbla 4">
            <a:extLst>
              <a:ext uri="{FF2B5EF4-FFF2-40B4-BE49-F238E27FC236}">
                <a16:creationId xmlns:a16="http://schemas.microsoft.com/office/drawing/2014/main" id="{A03AF2F6-6622-454E-8D59-751FC5880C08}"/>
              </a:ext>
            </a:extLst>
          </p:cNvPr>
          <p:cNvSpPr/>
          <p:nvPr/>
        </p:nvSpPr>
        <p:spPr>
          <a:xfrm>
            <a:off x="838200" y="365125"/>
            <a:ext cx="3733800" cy="1144588"/>
          </a:xfrm>
          <a:prstGeom prst="wedgeRectCallout">
            <a:avLst>
              <a:gd name="adj1" fmla="val -58422"/>
              <a:gd name="adj2" fmla="val 103374"/>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When I encounter the activist attitude, I’m tempted to affirm that passivity, yes.</a:t>
            </a:r>
            <a:endParaRPr lang="sv-SE" dirty="0"/>
          </a:p>
        </p:txBody>
      </p:sp>
      <p:sp>
        <p:nvSpPr>
          <p:cNvPr id="6" name="Rektangulär pratbubbla 5">
            <a:extLst>
              <a:ext uri="{FF2B5EF4-FFF2-40B4-BE49-F238E27FC236}">
                <a16:creationId xmlns:a16="http://schemas.microsoft.com/office/drawing/2014/main" id="{D75EEA08-DFCC-F346-A071-3BB05E9F45A9}"/>
              </a:ext>
            </a:extLst>
          </p:cNvPr>
          <p:cNvSpPr/>
          <p:nvPr/>
        </p:nvSpPr>
        <p:spPr>
          <a:xfrm>
            <a:off x="7290034" y="1327915"/>
            <a:ext cx="3174882" cy="713536"/>
          </a:xfrm>
          <a:prstGeom prst="wedgeRectCallout">
            <a:avLst>
              <a:gd name="adj1" fmla="val 69722"/>
              <a:gd name="adj2" fmla="val 1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What’s wrong with activism?</a:t>
            </a:r>
            <a:endParaRPr lang="sv-SE" dirty="0"/>
          </a:p>
        </p:txBody>
      </p:sp>
      <p:sp>
        <p:nvSpPr>
          <p:cNvPr id="7" name="Rektangulär pratbubbla 6">
            <a:extLst>
              <a:ext uri="{FF2B5EF4-FFF2-40B4-BE49-F238E27FC236}">
                <a16:creationId xmlns:a16="http://schemas.microsoft.com/office/drawing/2014/main" id="{8ACB232F-16E7-A148-A26F-A2C56FF55109}"/>
              </a:ext>
            </a:extLst>
          </p:cNvPr>
          <p:cNvSpPr/>
          <p:nvPr/>
        </p:nvSpPr>
        <p:spPr>
          <a:xfrm>
            <a:off x="1063256" y="2141540"/>
            <a:ext cx="3733800" cy="1601120"/>
          </a:xfrm>
          <a:prstGeom prst="wedgeRectCallout">
            <a:avLst>
              <a:gd name="adj1" fmla="val -71521"/>
              <a:gd name="adj2" fmla="val 213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 think there is an excessive faith in our own importance, especially in the Environmental Humanities . Already the notion of the Anthropocene is an expression of that.</a:t>
            </a:r>
            <a:endParaRPr lang="sv-SE" dirty="0"/>
          </a:p>
        </p:txBody>
      </p:sp>
      <p:sp>
        <p:nvSpPr>
          <p:cNvPr id="8" name="Rektangulär pratbubbla 7">
            <a:extLst>
              <a:ext uri="{FF2B5EF4-FFF2-40B4-BE49-F238E27FC236}">
                <a16:creationId xmlns:a16="http://schemas.microsoft.com/office/drawing/2014/main" id="{7BADFD90-2FC4-7941-AC50-A69008BDF70D}"/>
              </a:ext>
            </a:extLst>
          </p:cNvPr>
          <p:cNvSpPr/>
          <p:nvPr/>
        </p:nvSpPr>
        <p:spPr>
          <a:xfrm>
            <a:off x="6626206" y="3133942"/>
            <a:ext cx="3838710" cy="1142456"/>
          </a:xfrm>
          <a:prstGeom prst="wedgeRectCallout">
            <a:avLst>
              <a:gd name="adj1" fmla="val 78327"/>
              <a:gd name="adj2" fmla="val -19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 don’t believe that humankind is a factor behind the climate change…?</a:t>
            </a:r>
            <a:endParaRPr lang="sv-SE" dirty="0"/>
          </a:p>
        </p:txBody>
      </p:sp>
    </p:spTree>
    <p:extLst>
      <p:ext uri="{BB962C8B-B14F-4D97-AF65-F5344CB8AC3E}">
        <p14:creationId xmlns:p14="http://schemas.microsoft.com/office/powerpoint/2010/main" val="2104635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C802A68-F0B9-914B-917F-3E83BA89464D}"/>
              </a:ext>
            </a:extLst>
          </p:cNvPr>
          <p:cNvSpPr>
            <a:spLocks noGrp="1"/>
          </p:cNvSpPr>
          <p:nvPr>
            <p:ph type="title"/>
          </p:nvPr>
        </p:nvSpPr>
        <p:spPr>
          <a:xfrm>
            <a:off x="2108434" y="365125"/>
            <a:ext cx="9245365" cy="1272289"/>
          </a:xfrm>
        </p:spPr>
        <p:txBody>
          <a:bodyPr/>
          <a:lstStyle/>
          <a:p>
            <a:endParaRPr lang="sv-SE" dirty="0"/>
          </a:p>
        </p:txBody>
      </p:sp>
      <p:sp>
        <p:nvSpPr>
          <p:cNvPr id="3" name="Platshållare för innehåll 2">
            <a:extLst>
              <a:ext uri="{FF2B5EF4-FFF2-40B4-BE49-F238E27FC236}">
                <a16:creationId xmlns:a16="http://schemas.microsoft.com/office/drawing/2014/main" id="{E26A2671-01A2-EF49-AFD5-49AB092A1054}"/>
              </a:ext>
            </a:extLst>
          </p:cNvPr>
          <p:cNvSpPr>
            <a:spLocks noGrp="1"/>
          </p:cNvSpPr>
          <p:nvPr>
            <p:ph sz="half" idx="1"/>
          </p:nvPr>
        </p:nvSpPr>
        <p:spPr>
          <a:xfrm>
            <a:off x="838200" y="1825625"/>
            <a:ext cx="5181600" cy="4351338"/>
          </a:xfrm>
        </p:spPr>
        <p:txBody>
          <a:bodyPr/>
          <a:lstStyle/>
          <a:p>
            <a:endParaRPr lang="sv-SE" dirty="0"/>
          </a:p>
        </p:txBody>
      </p:sp>
      <p:sp>
        <p:nvSpPr>
          <p:cNvPr id="4" name="Platshållare för innehåll 3">
            <a:extLst>
              <a:ext uri="{FF2B5EF4-FFF2-40B4-BE49-F238E27FC236}">
                <a16:creationId xmlns:a16="http://schemas.microsoft.com/office/drawing/2014/main" id="{341C7590-64E3-704E-8DDB-33331ED32DDD}"/>
              </a:ext>
            </a:extLst>
          </p:cNvPr>
          <p:cNvSpPr>
            <a:spLocks noGrp="1"/>
          </p:cNvSpPr>
          <p:nvPr>
            <p:ph sz="half" idx="2"/>
          </p:nvPr>
        </p:nvSpPr>
        <p:spPr/>
        <p:txBody>
          <a:bodyPr/>
          <a:lstStyle/>
          <a:p>
            <a:endParaRPr lang="sv-SE" dirty="0"/>
          </a:p>
        </p:txBody>
      </p:sp>
      <p:sp>
        <p:nvSpPr>
          <p:cNvPr id="5" name="Rektangulär pratbubbla 4">
            <a:extLst>
              <a:ext uri="{FF2B5EF4-FFF2-40B4-BE49-F238E27FC236}">
                <a16:creationId xmlns:a16="http://schemas.microsoft.com/office/drawing/2014/main" id="{A03AF2F6-6622-454E-8D59-751FC5880C08}"/>
              </a:ext>
            </a:extLst>
          </p:cNvPr>
          <p:cNvSpPr/>
          <p:nvPr/>
        </p:nvSpPr>
        <p:spPr>
          <a:xfrm>
            <a:off x="838200" y="365125"/>
            <a:ext cx="3733800" cy="1144588"/>
          </a:xfrm>
          <a:prstGeom prst="wedgeRectCallout">
            <a:avLst>
              <a:gd name="adj1" fmla="val -58422"/>
              <a:gd name="adj2" fmla="val 103374"/>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When I encounter the activist attitude, I’m tempted to affirm that passivity, yes.</a:t>
            </a:r>
            <a:endParaRPr lang="sv-SE" dirty="0"/>
          </a:p>
        </p:txBody>
      </p:sp>
      <p:sp>
        <p:nvSpPr>
          <p:cNvPr id="6" name="Rektangulär pratbubbla 5">
            <a:extLst>
              <a:ext uri="{FF2B5EF4-FFF2-40B4-BE49-F238E27FC236}">
                <a16:creationId xmlns:a16="http://schemas.microsoft.com/office/drawing/2014/main" id="{D75EEA08-DFCC-F346-A071-3BB05E9F45A9}"/>
              </a:ext>
            </a:extLst>
          </p:cNvPr>
          <p:cNvSpPr/>
          <p:nvPr/>
        </p:nvSpPr>
        <p:spPr>
          <a:xfrm>
            <a:off x="7290034" y="1327915"/>
            <a:ext cx="3174882" cy="713536"/>
          </a:xfrm>
          <a:prstGeom prst="wedgeRectCallout">
            <a:avLst>
              <a:gd name="adj1" fmla="val 69722"/>
              <a:gd name="adj2" fmla="val 1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What’s wrong with activism?</a:t>
            </a:r>
            <a:endParaRPr lang="sv-SE" dirty="0"/>
          </a:p>
        </p:txBody>
      </p:sp>
      <p:sp>
        <p:nvSpPr>
          <p:cNvPr id="7" name="Rektangulär pratbubbla 6">
            <a:extLst>
              <a:ext uri="{FF2B5EF4-FFF2-40B4-BE49-F238E27FC236}">
                <a16:creationId xmlns:a16="http://schemas.microsoft.com/office/drawing/2014/main" id="{8ACB232F-16E7-A148-A26F-A2C56FF55109}"/>
              </a:ext>
            </a:extLst>
          </p:cNvPr>
          <p:cNvSpPr/>
          <p:nvPr/>
        </p:nvSpPr>
        <p:spPr>
          <a:xfrm>
            <a:off x="1063256" y="2141540"/>
            <a:ext cx="3733800" cy="1601120"/>
          </a:xfrm>
          <a:prstGeom prst="wedgeRectCallout">
            <a:avLst>
              <a:gd name="adj1" fmla="val -71521"/>
              <a:gd name="adj2" fmla="val 213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 think there is an excessive faith in our own importance, especially in the Environmental Humanities . Already the notion of the Anthropocene is an expression of that.</a:t>
            </a:r>
            <a:endParaRPr lang="sv-SE" dirty="0"/>
          </a:p>
        </p:txBody>
      </p:sp>
      <p:sp>
        <p:nvSpPr>
          <p:cNvPr id="8" name="Rektangulär pratbubbla 7">
            <a:extLst>
              <a:ext uri="{FF2B5EF4-FFF2-40B4-BE49-F238E27FC236}">
                <a16:creationId xmlns:a16="http://schemas.microsoft.com/office/drawing/2014/main" id="{7BADFD90-2FC4-7941-AC50-A69008BDF70D}"/>
              </a:ext>
            </a:extLst>
          </p:cNvPr>
          <p:cNvSpPr/>
          <p:nvPr/>
        </p:nvSpPr>
        <p:spPr>
          <a:xfrm>
            <a:off x="6626206" y="3133942"/>
            <a:ext cx="3838710" cy="1142456"/>
          </a:xfrm>
          <a:prstGeom prst="wedgeRectCallout">
            <a:avLst>
              <a:gd name="adj1" fmla="val 78327"/>
              <a:gd name="adj2" fmla="val -19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 don’t believe that humankind is a factor behind the climate change…?</a:t>
            </a:r>
            <a:endParaRPr lang="sv-SE" dirty="0"/>
          </a:p>
        </p:txBody>
      </p:sp>
      <p:sp>
        <p:nvSpPr>
          <p:cNvPr id="9" name="Rektangulär pratbubbla 8">
            <a:extLst>
              <a:ext uri="{FF2B5EF4-FFF2-40B4-BE49-F238E27FC236}">
                <a16:creationId xmlns:a16="http://schemas.microsoft.com/office/drawing/2014/main" id="{A8F29C5B-46CC-914B-B4BE-15225DA9F3E2}"/>
              </a:ext>
            </a:extLst>
          </p:cNvPr>
          <p:cNvSpPr/>
          <p:nvPr/>
        </p:nvSpPr>
        <p:spPr>
          <a:xfrm>
            <a:off x="1063256" y="4058572"/>
            <a:ext cx="4956544" cy="2118391"/>
          </a:xfrm>
          <a:prstGeom prst="wedgeRectCallout">
            <a:avLst>
              <a:gd name="adj1" fmla="val -68455"/>
              <a:gd name="adj2" fmla="val -238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Yes, I do. But it is confusing. On the one hand humankind is to blame. On the other hand, agency is said to be distributed all over the place. On the third hand it is important that everyone “</a:t>
            </a:r>
            <a:r>
              <a:rPr lang="en-US" i="1" dirty="0"/>
              <a:t>does </a:t>
            </a:r>
            <a:r>
              <a:rPr lang="en-US" dirty="0"/>
              <a:t>something”… </a:t>
            </a:r>
            <a:endParaRPr lang="sv-SE" dirty="0"/>
          </a:p>
        </p:txBody>
      </p:sp>
    </p:spTree>
    <p:extLst>
      <p:ext uri="{BB962C8B-B14F-4D97-AF65-F5344CB8AC3E}">
        <p14:creationId xmlns:p14="http://schemas.microsoft.com/office/powerpoint/2010/main" val="2782032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C802A68-F0B9-914B-917F-3E83BA89464D}"/>
              </a:ext>
            </a:extLst>
          </p:cNvPr>
          <p:cNvSpPr>
            <a:spLocks noGrp="1"/>
          </p:cNvSpPr>
          <p:nvPr>
            <p:ph type="title"/>
          </p:nvPr>
        </p:nvSpPr>
        <p:spPr>
          <a:xfrm>
            <a:off x="2108434" y="365125"/>
            <a:ext cx="9245365" cy="1272289"/>
          </a:xfrm>
        </p:spPr>
        <p:txBody>
          <a:bodyPr/>
          <a:lstStyle/>
          <a:p>
            <a:endParaRPr lang="sv-SE" dirty="0"/>
          </a:p>
        </p:txBody>
      </p:sp>
      <p:sp>
        <p:nvSpPr>
          <p:cNvPr id="3" name="Platshållare för innehåll 2">
            <a:extLst>
              <a:ext uri="{FF2B5EF4-FFF2-40B4-BE49-F238E27FC236}">
                <a16:creationId xmlns:a16="http://schemas.microsoft.com/office/drawing/2014/main" id="{E26A2671-01A2-EF49-AFD5-49AB092A1054}"/>
              </a:ext>
            </a:extLst>
          </p:cNvPr>
          <p:cNvSpPr>
            <a:spLocks noGrp="1"/>
          </p:cNvSpPr>
          <p:nvPr>
            <p:ph sz="half" idx="1"/>
          </p:nvPr>
        </p:nvSpPr>
        <p:spPr>
          <a:xfrm>
            <a:off x="838200" y="1825625"/>
            <a:ext cx="5181600" cy="4351338"/>
          </a:xfrm>
        </p:spPr>
        <p:txBody>
          <a:bodyPr/>
          <a:lstStyle/>
          <a:p>
            <a:endParaRPr lang="sv-SE" dirty="0"/>
          </a:p>
        </p:txBody>
      </p:sp>
      <p:sp>
        <p:nvSpPr>
          <p:cNvPr id="5" name="Rektangulär pratbubbla 4">
            <a:extLst>
              <a:ext uri="{FF2B5EF4-FFF2-40B4-BE49-F238E27FC236}">
                <a16:creationId xmlns:a16="http://schemas.microsoft.com/office/drawing/2014/main" id="{A03AF2F6-6622-454E-8D59-751FC5880C08}"/>
              </a:ext>
            </a:extLst>
          </p:cNvPr>
          <p:cNvSpPr/>
          <p:nvPr/>
        </p:nvSpPr>
        <p:spPr>
          <a:xfrm>
            <a:off x="838200" y="365125"/>
            <a:ext cx="3733800" cy="1144588"/>
          </a:xfrm>
          <a:prstGeom prst="wedgeRectCallout">
            <a:avLst>
              <a:gd name="adj1" fmla="val -58422"/>
              <a:gd name="adj2" fmla="val 103374"/>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When I encounter the activist attitude, I’m tempted to affirm that passivity, yes.</a:t>
            </a:r>
            <a:endParaRPr lang="sv-SE" dirty="0"/>
          </a:p>
        </p:txBody>
      </p:sp>
      <p:sp>
        <p:nvSpPr>
          <p:cNvPr id="6" name="Rektangulär pratbubbla 5">
            <a:extLst>
              <a:ext uri="{FF2B5EF4-FFF2-40B4-BE49-F238E27FC236}">
                <a16:creationId xmlns:a16="http://schemas.microsoft.com/office/drawing/2014/main" id="{D75EEA08-DFCC-F346-A071-3BB05E9F45A9}"/>
              </a:ext>
            </a:extLst>
          </p:cNvPr>
          <p:cNvSpPr/>
          <p:nvPr/>
        </p:nvSpPr>
        <p:spPr>
          <a:xfrm>
            <a:off x="7290034" y="1327915"/>
            <a:ext cx="3174882" cy="713536"/>
          </a:xfrm>
          <a:prstGeom prst="wedgeRectCallout">
            <a:avLst>
              <a:gd name="adj1" fmla="val 69722"/>
              <a:gd name="adj2" fmla="val 1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What’s wrong with activism?</a:t>
            </a:r>
            <a:endParaRPr lang="sv-SE" dirty="0"/>
          </a:p>
        </p:txBody>
      </p:sp>
      <p:sp>
        <p:nvSpPr>
          <p:cNvPr id="7" name="Rektangulär pratbubbla 6">
            <a:extLst>
              <a:ext uri="{FF2B5EF4-FFF2-40B4-BE49-F238E27FC236}">
                <a16:creationId xmlns:a16="http://schemas.microsoft.com/office/drawing/2014/main" id="{8ACB232F-16E7-A148-A26F-A2C56FF55109}"/>
              </a:ext>
            </a:extLst>
          </p:cNvPr>
          <p:cNvSpPr/>
          <p:nvPr/>
        </p:nvSpPr>
        <p:spPr>
          <a:xfrm>
            <a:off x="1063256" y="2141540"/>
            <a:ext cx="3733800" cy="1601120"/>
          </a:xfrm>
          <a:prstGeom prst="wedgeRectCallout">
            <a:avLst>
              <a:gd name="adj1" fmla="val -71521"/>
              <a:gd name="adj2" fmla="val 213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 think there is, in the Environmental Humanities, an excessive faith in our own importance. Already the notion of the Anthropocene is an expression of that.</a:t>
            </a:r>
            <a:endParaRPr lang="sv-SE" dirty="0"/>
          </a:p>
        </p:txBody>
      </p:sp>
      <p:sp>
        <p:nvSpPr>
          <p:cNvPr id="8" name="Rektangulär pratbubbla 7">
            <a:extLst>
              <a:ext uri="{FF2B5EF4-FFF2-40B4-BE49-F238E27FC236}">
                <a16:creationId xmlns:a16="http://schemas.microsoft.com/office/drawing/2014/main" id="{7BADFD90-2FC4-7941-AC50-A69008BDF70D}"/>
              </a:ext>
            </a:extLst>
          </p:cNvPr>
          <p:cNvSpPr/>
          <p:nvPr/>
        </p:nvSpPr>
        <p:spPr>
          <a:xfrm>
            <a:off x="6626206" y="3133942"/>
            <a:ext cx="3838710" cy="1142456"/>
          </a:xfrm>
          <a:prstGeom prst="wedgeRectCallout">
            <a:avLst>
              <a:gd name="adj1" fmla="val 78327"/>
              <a:gd name="adj2" fmla="val -19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 don’t believe that humankind is a factor behind the climate change…?</a:t>
            </a:r>
            <a:endParaRPr lang="sv-SE" dirty="0"/>
          </a:p>
        </p:txBody>
      </p:sp>
      <p:sp>
        <p:nvSpPr>
          <p:cNvPr id="9" name="Rektangulär pratbubbla 8">
            <a:extLst>
              <a:ext uri="{FF2B5EF4-FFF2-40B4-BE49-F238E27FC236}">
                <a16:creationId xmlns:a16="http://schemas.microsoft.com/office/drawing/2014/main" id="{A8F29C5B-46CC-914B-B4BE-15225DA9F3E2}"/>
              </a:ext>
            </a:extLst>
          </p:cNvPr>
          <p:cNvSpPr/>
          <p:nvPr/>
        </p:nvSpPr>
        <p:spPr>
          <a:xfrm>
            <a:off x="1063256" y="4058572"/>
            <a:ext cx="4956544" cy="2118391"/>
          </a:xfrm>
          <a:prstGeom prst="wedgeRectCallout">
            <a:avLst>
              <a:gd name="adj1" fmla="val -68455"/>
              <a:gd name="adj2" fmla="val -238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Yes, I do. But it is confusing. On the one hand humankind is to blame. On the other hand, agency is said to be distributed all over the place. On the third hand it is important that everyone “</a:t>
            </a:r>
            <a:r>
              <a:rPr lang="en-US" i="1" dirty="0"/>
              <a:t>does </a:t>
            </a:r>
            <a:r>
              <a:rPr lang="en-US" dirty="0"/>
              <a:t>something”… </a:t>
            </a:r>
            <a:endParaRPr lang="sv-SE" dirty="0"/>
          </a:p>
        </p:txBody>
      </p:sp>
      <p:sp>
        <p:nvSpPr>
          <p:cNvPr id="10" name="Rektangulär pratbubbla 9">
            <a:extLst>
              <a:ext uri="{FF2B5EF4-FFF2-40B4-BE49-F238E27FC236}">
                <a16:creationId xmlns:a16="http://schemas.microsoft.com/office/drawing/2014/main" id="{3813CE1B-540A-394B-99B6-2A15230D4761}"/>
              </a:ext>
            </a:extLst>
          </p:cNvPr>
          <p:cNvSpPr/>
          <p:nvPr/>
        </p:nvSpPr>
        <p:spPr>
          <a:xfrm>
            <a:off x="7290034" y="5368889"/>
            <a:ext cx="3174881" cy="964074"/>
          </a:xfrm>
          <a:prstGeom prst="wedgeRectCallout">
            <a:avLst>
              <a:gd name="adj1" fmla="val 62124"/>
              <a:gd name="adj2" fmla="val -720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But you’re confusing a series of competing ideas! </a:t>
            </a:r>
            <a:endParaRPr lang="sv-SE" dirty="0"/>
          </a:p>
        </p:txBody>
      </p:sp>
      <p:pic>
        <p:nvPicPr>
          <p:cNvPr id="11" name="Platshållare för innehåll 10">
            <a:extLst>
              <a:ext uri="{FF2B5EF4-FFF2-40B4-BE49-F238E27FC236}">
                <a16:creationId xmlns:a16="http://schemas.microsoft.com/office/drawing/2014/main" id="{BFF17999-C182-2848-86F5-3E7B4563AC53}"/>
              </a:ext>
            </a:extLst>
          </p:cNvPr>
          <p:cNvPicPr>
            <a:picLocks noGrp="1" noChangeAspect="1"/>
          </p:cNvPicPr>
          <p:nvPr>
            <p:ph sz="half" idx="2"/>
          </p:nvPr>
        </p:nvPicPr>
        <p:blipFill>
          <a:blip r:embed="rId2"/>
          <a:stretch>
            <a:fillRect/>
          </a:stretch>
        </p:blipFill>
        <p:spPr>
          <a:xfrm>
            <a:off x="10854396" y="4276398"/>
            <a:ext cx="1337604" cy="2056566"/>
          </a:xfrm>
          <a:prstGeom prst="rect">
            <a:avLst/>
          </a:prstGeom>
        </p:spPr>
      </p:pic>
    </p:spTree>
    <p:extLst>
      <p:ext uri="{BB962C8B-B14F-4D97-AF65-F5344CB8AC3E}">
        <p14:creationId xmlns:p14="http://schemas.microsoft.com/office/powerpoint/2010/main" val="1079533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281179B-E81C-2B42-A8BE-EE242396E735}"/>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876C4EC9-726F-3045-A231-A978D72D7A63}"/>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EC337066-9FF0-3840-830A-0A692D4055D9}"/>
              </a:ext>
            </a:extLst>
          </p:cNvPr>
          <p:cNvSpPr/>
          <p:nvPr/>
        </p:nvSpPr>
        <p:spPr>
          <a:xfrm>
            <a:off x="838200" y="489098"/>
            <a:ext cx="3542414" cy="1127051"/>
          </a:xfrm>
          <a:prstGeom prst="wedgeRoundRectCallout">
            <a:avLst>
              <a:gd name="adj1" fmla="val -49154"/>
              <a:gd name="adj2" fmla="val 897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In any case, I am skeptical to the talk about “resistance” in the invitation. Resistance to what?</a:t>
            </a:r>
            <a:endParaRPr lang="sv-SE" dirty="0"/>
          </a:p>
        </p:txBody>
      </p:sp>
    </p:spTree>
    <p:extLst>
      <p:ext uri="{BB962C8B-B14F-4D97-AF65-F5344CB8AC3E}">
        <p14:creationId xmlns:p14="http://schemas.microsoft.com/office/powerpoint/2010/main" val="3534643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281179B-E81C-2B42-A8BE-EE242396E735}"/>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876C4EC9-726F-3045-A231-A978D72D7A63}"/>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EC337066-9FF0-3840-830A-0A692D4055D9}"/>
              </a:ext>
            </a:extLst>
          </p:cNvPr>
          <p:cNvSpPr/>
          <p:nvPr/>
        </p:nvSpPr>
        <p:spPr>
          <a:xfrm>
            <a:off x="838200" y="489098"/>
            <a:ext cx="3542414" cy="1127051"/>
          </a:xfrm>
          <a:prstGeom prst="wedgeRoundRectCallout">
            <a:avLst>
              <a:gd name="adj1" fmla="val -49154"/>
              <a:gd name="adj2" fmla="val 897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In any case, I am skeptical to the talk about “resistance” in the invitation. Resistance to what?</a:t>
            </a:r>
            <a:endParaRPr lang="sv-SE" dirty="0"/>
          </a:p>
        </p:txBody>
      </p:sp>
      <p:sp>
        <p:nvSpPr>
          <p:cNvPr id="6" name="Rundad rektangulär pratbubbla 5">
            <a:extLst>
              <a:ext uri="{FF2B5EF4-FFF2-40B4-BE49-F238E27FC236}">
                <a16:creationId xmlns:a16="http://schemas.microsoft.com/office/drawing/2014/main" id="{F86DCEE0-82CA-B842-BE1C-CE950CAD70D6}"/>
              </a:ext>
            </a:extLst>
          </p:cNvPr>
          <p:cNvSpPr/>
          <p:nvPr/>
        </p:nvSpPr>
        <p:spPr>
          <a:xfrm>
            <a:off x="5746897" y="1052623"/>
            <a:ext cx="3542414" cy="1658679"/>
          </a:xfrm>
          <a:prstGeom prst="wedgeRoundRectCallout">
            <a:avLst>
              <a:gd name="adj1" fmla="val 97606"/>
              <a:gd name="adj2" fmla="val -313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Well, to business as usual. To politics and scholarship that lightheartedly plays along in an economy that brings on more global warming.</a:t>
            </a:r>
            <a:endParaRPr lang="sv-SE" dirty="0"/>
          </a:p>
        </p:txBody>
      </p:sp>
    </p:spTree>
    <p:extLst>
      <p:ext uri="{BB962C8B-B14F-4D97-AF65-F5344CB8AC3E}">
        <p14:creationId xmlns:p14="http://schemas.microsoft.com/office/powerpoint/2010/main" val="346225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281179B-E81C-2B42-A8BE-EE242396E735}"/>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876C4EC9-726F-3045-A231-A978D72D7A63}"/>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EC337066-9FF0-3840-830A-0A692D4055D9}"/>
              </a:ext>
            </a:extLst>
          </p:cNvPr>
          <p:cNvSpPr/>
          <p:nvPr/>
        </p:nvSpPr>
        <p:spPr>
          <a:xfrm>
            <a:off x="838200" y="489098"/>
            <a:ext cx="3542414" cy="1127051"/>
          </a:xfrm>
          <a:prstGeom prst="wedgeRoundRectCallout">
            <a:avLst>
              <a:gd name="adj1" fmla="val -49154"/>
              <a:gd name="adj2" fmla="val 897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In any case, I am skeptical to the talk about “resistance” in the invitation. Resistance to what?</a:t>
            </a:r>
            <a:endParaRPr lang="sv-SE" dirty="0"/>
          </a:p>
        </p:txBody>
      </p:sp>
      <p:sp>
        <p:nvSpPr>
          <p:cNvPr id="6" name="Rundad rektangulär pratbubbla 5">
            <a:extLst>
              <a:ext uri="{FF2B5EF4-FFF2-40B4-BE49-F238E27FC236}">
                <a16:creationId xmlns:a16="http://schemas.microsoft.com/office/drawing/2014/main" id="{F86DCEE0-82CA-B842-BE1C-CE950CAD70D6}"/>
              </a:ext>
            </a:extLst>
          </p:cNvPr>
          <p:cNvSpPr/>
          <p:nvPr/>
        </p:nvSpPr>
        <p:spPr>
          <a:xfrm>
            <a:off x="5746897" y="1052623"/>
            <a:ext cx="3542414" cy="1658679"/>
          </a:xfrm>
          <a:prstGeom prst="wedgeRoundRectCallout">
            <a:avLst>
              <a:gd name="adj1" fmla="val 97606"/>
              <a:gd name="adj2" fmla="val -313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Well, to business as usual. To politics and scholarship that lightheartedly plays along in an economy that brings on more global warming.</a:t>
            </a:r>
            <a:endParaRPr lang="sv-SE" dirty="0"/>
          </a:p>
        </p:txBody>
      </p:sp>
      <p:sp>
        <p:nvSpPr>
          <p:cNvPr id="7" name="Rundad rektangulär pratbubbla 6">
            <a:extLst>
              <a:ext uri="{FF2B5EF4-FFF2-40B4-BE49-F238E27FC236}">
                <a16:creationId xmlns:a16="http://schemas.microsoft.com/office/drawing/2014/main" id="{F1E3BF22-C380-FA4F-B219-9A661AC95809}"/>
              </a:ext>
            </a:extLst>
          </p:cNvPr>
          <p:cNvSpPr/>
          <p:nvPr/>
        </p:nvSpPr>
        <p:spPr>
          <a:xfrm>
            <a:off x="2098157" y="2072073"/>
            <a:ext cx="3168502" cy="1356927"/>
          </a:xfrm>
          <a:prstGeom prst="wedgeRoundRectCallout">
            <a:avLst>
              <a:gd name="adj1" fmla="val -71627"/>
              <a:gd name="adj2" fmla="val 494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But do you believe that our talks here today will influence the Chinese communist party? That OPEC listens eagerly?</a:t>
            </a:r>
            <a:endParaRPr lang="sv-SE" dirty="0"/>
          </a:p>
        </p:txBody>
      </p:sp>
    </p:spTree>
    <p:extLst>
      <p:ext uri="{BB962C8B-B14F-4D97-AF65-F5344CB8AC3E}">
        <p14:creationId xmlns:p14="http://schemas.microsoft.com/office/powerpoint/2010/main" val="29281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ndad rektangulär pratbubbla 4">
            <a:extLst>
              <a:ext uri="{FF2B5EF4-FFF2-40B4-BE49-F238E27FC236}">
                <a16:creationId xmlns:a16="http://schemas.microsoft.com/office/drawing/2014/main" id="{4323B31B-AD67-D649-BC10-CB5BCB2C6C01}"/>
              </a:ext>
            </a:extLst>
          </p:cNvPr>
          <p:cNvSpPr/>
          <p:nvPr/>
        </p:nvSpPr>
        <p:spPr>
          <a:xfrm>
            <a:off x="6925733" y="2116667"/>
            <a:ext cx="3335867" cy="880533"/>
          </a:xfrm>
          <a:prstGeom prst="wedgeRoundRectCallout">
            <a:avLst>
              <a:gd name="adj1" fmla="val 49437"/>
              <a:gd name="adj2" fmla="val 72329"/>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lvl="0" fontAlgn="base"/>
            <a:r>
              <a:rPr lang="en-US" dirty="0"/>
              <a:t>Ok, yes. Why do you say that?</a:t>
            </a:r>
            <a:endParaRPr lang="sv-SE" dirty="0"/>
          </a:p>
        </p:txBody>
      </p:sp>
      <p:sp>
        <p:nvSpPr>
          <p:cNvPr id="2" name="Rektangulär pratbubbla 1">
            <a:extLst>
              <a:ext uri="{FF2B5EF4-FFF2-40B4-BE49-F238E27FC236}">
                <a16:creationId xmlns:a16="http://schemas.microsoft.com/office/drawing/2014/main" id="{85537850-F25E-9A4C-B0B6-6F24EA6F3A8C}"/>
              </a:ext>
            </a:extLst>
          </p:cNvPr>
          <p:cNvSpPr/>
          <p:nvPr/>
        </p:nvSpPr>
        <p:spPr>
          <a:xfrm>
            <a:off x="914398" y="694267"/>
            <a:ext cx="4165601" cy="1422400"/>
          </a:xfrm>
          <a:prstGeom prst="wedgeRectCallout">
            <a:avLst>
              <a:gd name="adj1" fmla="val -45460"/>
              <a:gd name="adj2" fmla="val 9276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“Traditional concepts of disembodied knowledge and universal research methods are no longer feasible.”</a:t>
            </a:r>
            <a:endParaRPr lang="sv-SE" dirty="0"/>
          </a:p>
        </p:txBody>
      </p:sp>
      <p:sp>
        <p:nvSpPr>
          <p:cNvPr id="3" name="Rektangulär pratbubbla 2">
            <a:extLst>
              <a:ext uri="{FF2B5EF4-FFF2-40B4-BE49-F238E27FC236}">
                <a16:creationId xmlns:a16="http://schemas.microsoft.com/office/drawing/2014/main" id="{250CE577-7906-B84A-B9FA-2D8CE64C5340}"/>
              </a:ext>
            </a:extLst>
          </p:cNvPr>
          <p:cNvSpPr/>
          <p:nvPr/>
        </p:nvSpPr>
        <p:spPr>
          <a:xfrm>
            <a:off x="914397" y="3203448"/>
            <a:ext cx="3369735" cy="1422400"/>
          </a:xfrm>
          <a:prstGeom prst="wedgeRectCallout">
            <a:avLst>
              <a:gd name="adj1" fmla="val -48582"/>
              <a:gd name="adj2" fmla="val 9079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I’m quoting the invitation to this workshop. It just strikes me as a strange remark.</a:t>
            </a:r>
            <a:endParaRPr lang="sv-SE" dirty="0"/>
          </a:p>
        </p:txBody>
      </p:sp>
    </p:spTree>
    <p:extLst>
      <p:ext uri="{BB962C8B-B14F-4D97-AF65-F5344CB8AC3E}">
        <p14:creationId xmlns:p14="http://schemas.microsoft.com/office/powerpoint/2010/main" val="1721546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281179B-E81C-2B42-A8BE-EE242396E735}"/>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876C4EC9-726F-3045-A231-A978D72D7A63}"/>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EC337066-9FF0-3840-830A-0A692D4055D9}"/>
              </a:ext>
            </a:extLst>
          </p:cNvPr>
          <p:cNvSpPr/>
          <p:nvPr/>
        </p:nvSpPr>
        <p:spPr>
          <a:xfrm>
            <a:off x="838200" y="489098"/>
            <a:ext cx="3542414" cy="1127051"/>
          </a:xfrm>
          <a:prstGeom prst="wedgeRoundRectCallout">
            <a:avLst>
              <a:gd name="adj1" fmla="val -49154"/>
              <a:gd name="adj2" fmla="val 897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In any case, I am skeptical to the talk about “resistance” in the invitation. Resistance to what?</a:t>
            </a:r>
            <a:endParaRPr lang="sv-SE" dirty="0"/>
          </a:p>
        </p:txBody>
      </p:sp>
      <p:sp>
        <p:nvSpPr>
          <p:cNvPr id="6" name="Rundad rektangulär pratbubbla 5">
            <a:extLst>
              <a:ext uri="{FF2B5EF4-FFF2-40B4-BE49-F238E27FC236}">
                <a16:creationId xmlns:a16="http://schemas.microsoft.com/office/drawing/2014/main" id="{F86DCEE0-82CA-B842-BE1C-CE950CAD70D6}"/>
              </a:ext>
            </a:extLst>
          </p:cNvPr>
          <p:cNvSpPr/>
          <p:nvPr/>
        </p:nvSpPr>
        <p:spPr>
          <a:xfrm>
            <a:off x="5746897" y="1052623"/>
            <a:ext cx="3542414" cy="1658679"/>
          </a:xfrm>
          <a:prstGeom prst="wedgeRoundRectCallout">
            <a:avLst>
              <a:gd name="adj1" fmla="val 97606"/>
              <a:gd name="adj2" fmla="val -313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Well, to business as usual. To politics and scholarship that lightheartedly plays along in an economy that brings on more global warming.</a:t>
            </a:r>
            <a:endParaRPr lang="sv-SE" dirty="0"/>
          </a:p>
        </p:txBody>
      </p:sp>
      <p:sp>
        <p:nvSpPr>
          <p:cNvPr id="7" name="Rundad rektangulär pratbubbla 6">
            <a:extLst>
              <a:ext uri="{FF2B5EF4-FFF2-40B4-BE49-F238E27FC236}">
                <a16:creationId xmlns:a16="http://schemas.microsoft.com/office/drawing/2014/main" id="{F1E3BF22-C380-FA4F-B219-9A661AC95809}"/>
              </a:ext>
            </a:extLst>
          </p:cNvPr>
          <p:cNvSpPr/>
          <p:nvPr/>
        </p:nvSpPr>
        <p:spPr>
          <a:xfrm>
            <a:off x="2098157" y="2072073"/>
            <a:ext cx="3168502" cy="1356927"/>
          </a:xfrm>
          <a:prstGeom prst="wedgeRoundRectCallout">
            <a:avLst>
              <a:gd name="adj1" fmla="val -71627"/>
              <a:gd name="adj2" fmla="val 494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But do you believe that our talks here today will influence the Chinese communist party? That OPEC listens eagerly?</a:t>
            </a:r>
            <a:endParaRPr lang="sv-SE" dirty="0"/>
          </a:p>
        </p:txBody>
      </p:sp>
      <p:sp>
        <p:nvSpPr>
          <p:cNvPr id="8" name="Rektangulär pratbubbla 7">
            <a:extLst>
              <a:ext uri="{FF2B5EF4-FFF2-40B4-BE49-F238E27FC236}">
                <a16:creationId xmlns:a16="http://schemas.microsoft.com/office/drawing/2014/main" id="{97E6A86D-8895-DC49-8435-D901C17C7881}"/>
              </a:ext>
            </a:extLst>
          </p:cNvPr>
          <p:cNvSpPr/>
          <p:nvPr/>
        </p:nvSpPr>
        <p:spPr>
          <a:xfrm>
            <a:off x="6935975" y="2936606"/>
            <a:ext cx="3157868" cy="984788"/>
          </a:xfrm>
          <a:prstGeom prst="wedgeRectCallout">
            <a:avLst>
              <a:gd name="adj1" fmla="val 85564"/>
              <a:gd name="adj2" fmla="val -3683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But don’t you think that what you say and write has any consequences at all?</a:t>
            </a:r>
            <a:endParaRPr lang="sv-SE" dirty="0"/>
          </a:p>
        </p:txBody>
      </p:sp>
    </p:spTree>
    <p:extLst>
      <p:ext uri="{BB962C8B-B14F-4D97-AF65-F5344CB8AC3E}">
        <p14:creationId xmlns:p14="http://schemas.microsoft.com/office/powerpoint/2010/main" val="4189879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281179B-E81C-2B42-A8BE-EE242396E735}"/>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876C4EC9-726F-3045-A231-A978D72D7A63}"/>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EC337066-9FF0-3840-830A-0A692D4055D9}"/>
              </a:ext>
            </a:extLst>
          </p:cNvPr>
          <p:cNvSpPr/>
          <p:nvPr/>
        </p:nvSpPr>
        <p:spPr>
          <a:xfrm>
            <a:off x="838200" y="489098"/>
            <a:ext cx="3542414" cy="1127051"/>
          </a:xfrm>
          <a:prstGeom prst="wedgeRoundRectCallout">
            <a:avLst>
              <a:gd name="adj1" fmla="val -49154"/>
              <a:gd name="adj2" fmla="val 897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In any case, I am skeptical to the talk about “resistance” in the invitation. Resistance to what?</a:t>
            </a:r>
            <a:endParaRPr lang="sv-SE" dirty="0"/>
          </a:p>
        </p:txBody>
      </p:sp>
      <p:sp>
        <p:nvSpPr>
          <p:cNvPr id="6" name="Rundad rektangulär pratbubbla 5">
            <a:extLst>
              <a:ext uri="{FF2B5EF4-FFF2-40B4-BE49-F238E27FC236}">
                <a16:creationId xmlns:a16="http://schemas.microsoft.com/office/drawing/2014/main" id="{F86DCEE0-82CA-B842-BE1C-CE950CAD70D6}"/>
              </a:ext>
            </a:extLst>
          </p:cNvPr>
          <p:cNvSpPr/>
          <p:nvPr/>
        </p:nvSpPr>
        <p:spPr>
          <a:xfrm>
            <a:off x="5746897" y="1052623"/>
            <a:ext cx="3542414" cy="1658679"/>
          </a:xfrm>
          <a:prstGeom prst="wedgeRoundRectCallout">
            <a:avLst>
              <a:gd name="adj1" fmla="val 97606"/>
              <a:gd name="adj2" fmla="val -313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Well, to business as usual. To politics and scholarship that lightheartedly plays along in an economy that brings on more global warming.</a:t>
            </a:r>
            <a:endParaRPr lang="sv-SE" dirty="0"/>
          </a:p>
        </p:txBody>
      </p:sp>
      <p:sp>
        <p:nvSpPr>
          <p:cNvPr id="7" name="Rundad rektangulär pratbubbla 6">
            <a:extLst>
              <a:ext uri="{FF2B5EF4-FFF2-40B4-BE49-F238E27FC236}">
                <a16:creationId xmlns:a16="http://schemas.microsoft.com/office/drawing/2014/main" id="{F1E3BF22-C380-FA4F-B219-9A661AC95809}"/>
              </a:ext>
            </a:extLst>
          </p:cNvPr>
          <p:cNvSpPr/>
          <p:nvPr/>
        </p:nvSpPr>
        <p:spPr>
          <a:xfrm>
            <a:off x="2098157" y="2072073"/>
            <a:ext cx="3168502" cy="1356927"/>
          </a:xfrm>
          <a:prstGeom prst="wedgeRoundRectCallout">
            <a:avLst>
              <a:gd name="adj1" fmla="val -71627"/>
              <a:gd name="adj2" fmla="val 494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But do you believe that our talks here today will influence the Chinese communist party? That OPEC listens eagerly?</a:t>
            </a:r>
            <a:endParaRPr lang="sv-SE" dirty="0"/>
          </a:p>
        </p:txBody>
      </p:sp>
      <p:sp>
        <p:nvSpPr>
          <p:cNvPr id="8" name="Rektangulär pratbubbla 7">
            <a:extLst>
              <a:ext uri="{FF2B5EF4-FFF2-40B4-BE49-F238E27FC236}">
                <a16:creationId xmlns:a16="http://schemas.microsoft.com/office/drawing/2014/main" id="{97E6A86D-8895-DC49-8435-D901C17C7881}"/>
              </a:ext>
            </a:extLst>
          </p:cNvPr>
          <p:cNvSpPr/>
          <p:nvPr/>
        </p:nvSpPr>
        <p:spPr>
          <a:xfrm>
            <a:off x="6935975" y="2936606"/>
            <a:ext cx="3157868" cy="984788"/>
          </a:xfrm>
          <a:prstGeom prst="wedgeRectCallout">
            <a:avLst>
              <a:gd name="adj1" fmla="val 85564"/>
              <a:gd name="adj2" fmla="val -3683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But don’t you think that what you say and write has any consequences at all?</a:t>
            </a:r>
            <a:endParaRPr lang="sv-SE" dirty="0"/>
          </a:p>
        </p:txBody>
      </p:sp>
      <p:sp>
        <p:nvSpPr>
          <p:cNvPr id="9" name="Rundad rektangulär pratbubbla 8">
            <a:extLst>
              <a:ext uri="{FF2B5EF4-FFF2-40B4-BE49-F238E27FC236}">
                <a16:creationId xmlns:a16="http://schemas.microsoft.com/office/drawing/2014/main" id="{4FF39350-2B3E-E643-BE0D-7931BC4CFC9B}"/>
              </a:ext>
            </a:extLst>
          </p:cNvPr>
          <p:cNvSpPr/>
          <p:nvPr/>
        </p:nvSpPr>
        <p:spPr>
          <a:xfrm>
            <a:off x="1913860" y="3921394"/>
            <a:ext cx="3572540" cy="1220724"/>
          </a:xfrm>
          <a:prstGeom prst="wedgeRoundRectCallout">
            <a:avLst>
              <a:gd name="adj1" fmla="val -79166"/>
              <a:gd name="adj2" fmla="val -5421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Very limited. And I certainly don’t see my work as “resistance”. Do you?</a:t>
            </a:r>
            <a:endParaRPr lang="sv-SE" dirty="0"/>
          </a:p>
        </p:txBody>
      </p:sp>
    </p:spTree>
    <p:extLst>
      <p:ext uri="{BB962C8B-B14F-4D97-AF65-F5344CB8AC3E}">
        <p14:creationId xmlns:p14="http://schemas.microsoft.com/office/powerpoint/2010/main" val="993990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281179B-E81C-2B42-A8BE-EE242396E735}"/>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876C4EC9-726F-3045-A231-A978D72D7A63}"/>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EC337066-9FF0-3840-830A-0A692D4055D9}"/>
              </a:ext>
            </a:extLst>
          </p:cNvPr>
          <p:cNvSpPr/>
          <p:nvPr/>
        </p:nvSpPr>
        <p:spPr>
          <a:xfrm>
            <a:off x="838200" y="489098"/>
            <a:ext cx="3542414" cy="1127051"/>
          </a:xfrm>
          <a:prstGeom prst="wedgeRoundRectCallout">
            <a:avLst>
              <a:gd name="adj1" fmla="val -49154"/>
              <a:gd name="adj2" fmla="val 897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In any case, I am skeptical to the talk about “resistance” in the invitation. Resistance to what?</a:t>
            </a:r>
            <a:endParaRPr lang="sv-SE" dirty="0"/>
          </a:p>
        </p:txBody>
      </p:sp>
      <p:sp>
        <p:nvSpPr>
          <p:cNvPr id="6" name="Rundad rektangulär pratbubbla 5">
            <a:extLst>
              <a:ext uri="{FF2B5EF4-FFF2-40B4-BE49-F238E27FC236}">
                <a16:creationId xmlns:a16="http://schemas.microsoft.com/office/drawing/2014/main" id="{F86DCEE0-82CA-B842-BE1C-CE950CAD70D6}"/>
              </a:ext>
            </a:extLst>
          </p:cNvPr>
          <p:cNvSpPr/>
          <p:nvPr/>
        </p:nvSpPr>
        <p:spPr>
          <a:xfrm>
            <a:off x="5746897" y="1052623"/>
            <a:ext cx="3542414" cy="1658679"/>
          </a:xfrm>
          <a:prstGeom prst="wedgeRoundRectCallout">
            <a:avLst>
              <a:gd name="adj1" fmla="val 97606"/>
              <a:gd name="adj2" fmla="val -313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Well, to business as usual. To politics and scholarship that lightheartedly plays along in an economy that brings on more global warming.</a:t>
            </a:r>
            <a:endParaRPr lang="sv-SE" dirty="0"/>
          </a:p>
        </p:txBody>
      </p:sp>
      <p:sp>
        <p:nvSpPr>
          <p:cNvPr id="7" name="Rundad rektangulär pratbubbla 6">
            <a:extLst>
              <a:ext uri="{FF2B5EF4-FFF2-40B4-BE49-F238E27FC236}">
                <a16:creationId xmlns:a16="http://schemas.microsoft.com/office/drawing/2014/main" id="{F1E3BF22-C380-FA4F-B219-9A661AC95809}"/>
              </a:ext>
            </a:extLst>
          </p:cNvPr>
          <p:cNvSpPr/>
          <p:nvPr/>
        </p:nvSpPr>
        <p:spPr>
          <a:xfrm>
            <a:off x="2098157" y="2072073"/>
            <a:ext cx="3168502" cy="1356927"/>
          </a:xfrm>
          <a:prstGeom prst="wedgeRoundRectCallout">
            <a:avLst>
              <a:gd name="adj1" fmla="val -71627"/>
              <a:gd name="adj2" fmla="val 494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But do you believe that our talks here today will influence the Chinese communist party? That OPEC listens eagerly?</a:t>
            </a:r>
            <a:endParaRPr lang="sv-SE" dirty="0"/>
          </a:p>
        </p:txBody>
      </p:sp>
      <p:sp>
        <p:nvSpPr>
          <p:cNvPr id="8" name="Rektangulär pratbubbla 7">
            <a:extLst>
              <a:ext uri="{FF2B5EF4-FFF2-40B4-BE49-F238E27FC236}">
                <a16:creationId xmlns:a16="http://schemas.microsoft.com/office/drawing/2014/main" id="{97E6A86D-8895-DC49-8435-D901C17C7881}"/>
              </a:ext>
            </a:extLst>
          </p:cNvPr>
          <p:cNvSpPr/>
          <p:nvPr/>
        </p:nvSpPr>
        <p:spPr>
          <a:xfrm>
            <a:off x="6935975" y="2936606"/>
            <a:ext cx="3157868" cy="984788"/>
          </a:xfrm>
          <a:prstGeom prst="wedgeRectCallout">
            <a:avLst>
              <a:gd name="adj1" fmla="val 85564"/>
              <a:gd name="adj2" fmla="val -3683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But don’t you think that what you say and write has any consequences at all?</a:t>
            </a:r>
            <a:endParaRPr lang="sv-SE" dirty="0"/>
          </a:p>
        </p:txBody>
      </p:sp>
      <p:sp>
        <p:nvSpPr>
          <p:cNvPr id="9" name="Rundad rektangulär pratbubbla 8">
            <a:extLst>
              <a:ext uri="{FF2B5EF4-FFF2-40B4-BE49-F238E27FC236}">
                <a16:creationId xmlns:a16="http://schemas.microsoft.com/office/drawing/2014/main" id="{4FF39350-2B3E-E643-BE0D-7931BC4CFC9B}"/>
              </a:ext>
            </a:extLst>
          </p:cNvPr>
          <p:cNvSpPr/>
          <p:nvPr/>
        </p:nvSpPr>
        <p:spPr>
          <a:xfrm>
            <a:off x="1913860" y="3921394"/>
            <a:ext cx="3572540" cy="1220724"/>
          </a:xfrm>
          <a:prstGeom prst="wedgeRoundRectCallout">
            <a:avLst>
              <a:gd name="adj1" fmla="val -79166"/>
              <a:gd name="adj2" fmla="val -5421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Very limited. And I certainly don’t see my work as “resistance”. Do you?</a:t>
            </a:r>
            <a:endParaRPr lang="sv-SE" dirty="0"/>
          </a:p>
        </p:txBody>
      </p:sp>
      <p:sp>
        <p:nvSpPr>
          <p:cNvPr id="10" name="Rektangulär pratbubbla 9">
            <a:extLst>
              <a:ext uri="{FF2B5EF4-FFF2-40B4-BE49-F238E27FC236}">
                <a16:creationId xmlns:a16="http://schemas.microsoft.com/office/drawing/2014/main" id="{ECB50D6A-E44B-5D46-8A16-311A730C6032}"/>
              </a:ext>
            </a:extLst>
          </p:cNvPr>
          <p:cNvSpPr/>
          <p:nvPr/>
        </p:nvSpPr>
        <p:spPr>
          <a:xfrm>
            <a:off x="6400799" y="4146698"/>
            <a:ext cx="2888511" cy="1658678"/>
          </a:xfrm>
          <a:prstGeom prst="wedgeRectCallout">
            <a:avLst>
              <a:gd name="adj1" fmla="val 101971"/>
              <a:gd name="adj2" fmla="val -29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Resistance against that which is taken for granted, yes. Against common sense, against doxa, also within my own subjectivity. </a:t>
            </a:r>
            <a:endParaRPr lang="sv-SE" dirty="0"/>
          </a:p>
        </p:txBody>
      </p:sp>
    </p:spTree>
    <p:extLst>
      <p:ext uri="{BB962C8B-B14F-4D97-AF65-F5344CB8AC3E}">
        <p14:creationId xmlns:p14="http://schemas.microsoft.com/office/powerpoint/2010/main" val="1872946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281179B-E81C-2B42-A8BE-EE242396E735}"/>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876C4EC9-726F-3045-A231-A978D72D7A63}"/>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EC337066-9FF0-3840-830A-0A692D4055D9}"/>
              </a:ext>
            </a:extLst>
          </p:cNvPr>
          <p:cNvSpPr/>
          <p:nvPr/>
        </p:nvSpPr>
        <p:spPr>
          <a:xfrm>
            <a:off x="838200" y="489098"/>
            <a:ext cx="3542414" cy="1127051"/>
          </a:xfrm>
          <a:prstGeom prst="wedgeRoundRectCallout">
            <a:avLst>
              <a:gd name="adj1" fmla="val -49154"/>
              <a:gd name="adj2" fmla="val 8978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In any case, I am skeptical to the talk about “resistance” in the invitation. Resistance to what?</a:t>
            </a:r>
            <a:endParaRPr lang="sv-SE" dirty="0"/>
          </a:p>
        </p:txBody>
      </p:sp>
      <p:sp>
        <p:nvSpPr>
          <p:cNvPr id="6" name="Rundad rektangulär pratbubbla 5">
            <a:extLst>
              <a:ext uri="{FF2B5EF4-FFF2-40B4-BE49-F238E27FC236}">
                <a16:creationId xmlns:a16="http://schemas.microsoft.com/office/drawing/2014/main" id="{F86DCEE0-82CA-B842-BE1C-CE950CAD70D6}"/>
              </a:ext>
            </a:extLst>
          </p:cNvPr>
          <p:cNvSpPr/>
          <p:nvPr/>
        </p:nvSpPr>
        <p:spPr>
          <a:xfrm>
            <a:off x="5746897" y="1052623"/>
            <a:ext cx="3542414" cy="1658679"/>
          </a:xfrm>
          <a:prstGeom prst="wedgeRoundRectCallout">
            <a:avLst>
              <a:gd name="adj1" fmla="val 97606"/>
              <a:gd name="adj2" fmla="val -313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Well, to business as usual. To politics and scholarship that lightheartedly plays along in an economy that brings on more global warming.</a:t>
            </a:r>
            <a:endParaRPr lang="sv-SE" dirty="0"/>
          </a:p>
        </p:txBody>
      </p:sp>
      <p:sp>
        <p:nvSpPr>
          <p:cNvPr id="7" name="Rundad rektangulär pratbubbla 6">
            <a:extLst>
              <a:ext uri="{FF2B5EF4-FFF2-40B4-BE49-F238E27FC236}">
                <a16:creationId xmlns:a16="http://schemas.microsoft.com/office/drawing/2014/main" id="{F1E3BF22-C380-FA4F-B219-9A661AC95809}"/>
              </a:ext>
            </a:extLst>
          </p:cNvPr>
          <p:cNvSpPr/>
          <p:nvPr/>
        </p:nvSpPr>
        <p:spPr>
          <a:xfrm>
            <a:off x="2098157" y="2072073"/>
            <a:ext cx="3168502" cy="1356927"/>
          </a:xfrm>
          <a:prstGeom prst="wedgeRoundRectCallout">
            <a:avLst>
              <a:gd name="adj1" fmla="val -71627"/>
              <a:gd name="adj2" fmla="val 494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But do you believe that our talks here today will influence the Chinese communist party? That OPEC listens eagerly?</a:t>
            </a:r>
            <a:endParaRPr lang="sv-SE" dirty="0"/>
          </a:p>
        </p:txBody>
      </p:sp>
      <p:sp>
        <p:nvSpPr>
          <p:cNvPr id="8" name="Rektangulär pratbubbla 7">
            <a:extLst>
              <a:ext uri="{FF2B5EF4-FFF2-40B4-BE49-F238E27FC236}">
                <a16:creationId xmlns:a16="http://schemas.microsoft.com/office/drawing/2014/main" id="{97E6A86D-8895-DC49-8435-D901C17C7881}"/>
              </a:ext>
            </a:extLst>
          </p:cNvPr>
          <p:cNvSpPr/>
          <p:nvPr/>
        </p:nvSpPr>
        <p:spPr>
          <a:xfrm>
            <a:off x="6935975" y="2936606"/>
            <a:ext cx="3157868" cy="984788"/>
          </a:xfrm>
          <a:prstGeom prst="wedgeRectCallout">
            <a:avLst>
              <a:gd name="adj1" fmla="val 85564"/>
              <a:gd name="adj2" fmla="val -3683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But don’t you think that what you say and write has any consequences at all?</a:t>
            </a:r>
            <a:endParaRPr lang="sv-SE" dirty="0"/>
          </a:p>
        </p:txBody>
      </p:sp>
      <p:sp>
        <p:nvSpPr>
          <p:cNvPr id="9" name="Rundad rektangulär pratbubbla 8">
            <a:extLst>
              <a:ext uri="{FF2B5EF4-FFF2-40B4-BE49-F238E27FC236}">
                <a16:creationId xmlns:a16="http://schemas.microsoft.com/office/drawing/2014/main" id="{4FF39350-2B3E-E643-BE0D-7931BC4CFC9B}"/>
              </a:ext>
            </a:extLst>
          </p:cNvPr>
          <p:cNvSpPr/>
          <p:nvPr/>
        </p:nvSpPr>
        <p:spPr>
          <a:xfrm>
            <a:off x="1913860" y="3921394"/>
            <a:ext cx="3572540" cy="1220724"/>
          </a:xfrm>
          <a:prstGeom prst="wedgeRoundRectCallout">
            <a:avLst>
              <a:gd name="adj1" fmla="val -79166"/>
              <a:gd name="adj2" fmla="val -5421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Very limited. And I certainly don’t see my work as “resistance”. Do you?</a:t>
            </a:r>
            <a:endParaRPr lang="sv-SE" dirty="0"/>
          </a:p>
        </p:txBody>
      </p:sp>
      <p:sp>
        <p:nvSpPr>
          <p:cNvPr id="10" name="Rektangulär pratbubbla 9">
            <a:extLst>
              <a:ext uri="{FF2B5EF4-FFF2-40B4-BE49-F238E27FC236}">
                <a16:creationId xmlns:a16="http://schemas.microsoft.com/office/drawing/2014/main" id="{ECB50D6A-E44B-5D46-8A16-311A730C6032}"/>
              </a:ext>
            </a:extLst>
          </p:cNvPr>
          <p:cNvSpPr/>
          <p:nvPr/>
        </p:nvSpPr>
        <p:spPr>
          <a:xfrm>
            <a:off x="6400799" y="4146698"/>
            <a:ext cx="2888511" cy="1658678"/>
          </a:xfrm>
          <a:prstGeom prst="wedgeRectCallout">
            <a:avLst>
              <a:gd name="adj1" fmla="val 101971"/>
              <a:gd name="adj2" fmla="val -29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Resistance against that which is taken for granted, yes. Against common sense, against doxa, also within my own subjectivity. </a:t>
            </a:r>
            <a:endParaRPr lang="sv-SE" dirty="0"/>
          </a:p>
        </p:txBody>
      </p:sp>
      <p:sp>
        <p:nvSpPr>
          <p:cNvPr id="11" name="Rektangulär pratbubbla 10">
            <a:extLst>
              <a:ext uri="{FF2B5EF4-FFF2-40B4-BE49-F238E27FC236}">
                <a16:creationId xmlns:a16="http://schemas.microsoft.com/office/drawing/2014/main" id="{44557209-71B6-7248-A3CD-C340E25064B2}"/>
              </a:ext>
            </a:extLst>
          </p:cNvPr>
          <p:cNvSpPr/>
          <p:nvPr/>
        </p:nvSpPr>
        <p:spPr>
          <a:xfrm>
            <a:off x="1212113" y="5197301"/>
            <a:ext cx="4082900" cy="1220723"/>
          </a:xfrm>
          <a:prstGeom prst="wedgeRectCallout">
            <a:avLst>
              <a:gd name="adj1" fmla="val -67187"/>
              <a:gd name="adj2" fmla="val -5595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But it is one thing to argue that theory or art has such a side, and a very different thing to affirm resistance as a </a:t>
            </a:r>
            <a:r>
              <a:rPr lang="en-US" i="1" dirty="0"/>
              <a:t>role</a:t>
            </a:r>
            <a:r>
              <a:rPr lang="en-US" dirty="0"/>
              <a:t> or an identity, don’t you think?</a:t>
            </a:r>
            <a:endParaRPr lang="sv-SE" dirty="0"/>
          </a:p>
        </p:txBody>
      </p:sp>
    </p:spTree>
    <p:extLst>
      <p:ext uri="{BB962C8B-B14F-4D97-AF65-F5344CB8AC3E}">
        <p14:creationId xmlns:p14="http://schemas.microsoft.com/office/powerpoint/2010/main" val="3750713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A0EBD6-1830-3A4C-BA8A-DE5BA2B0EBFB}"/>
              </a:ext>
            </a:extLst>
          </p:cNvPr>
          <p:cNvSpPr>
            <a:spLocks noGrp="1"/>
          </p:cNvSpPr>
          <p:nvPr>
            <p:ph type="title"/>
          </p:nvPr>
        </p:nvSpPr>
        <p:spPr/>
        <p:txBody>
          <a:bodyPr/>
          <a:lstStyle/>
          <a:p>
            <a:endParaRPr lang="sv-SE" dirty="0"/>
          </a:p>
        </p:txBody>
      </p:sp>
      <p:sp>
        <p:nvSpPr>
          <p:cNvPr id="3" name="Platshållare för innehåll 2">
            <a:extLst>
              <a:ext uri="{FF2B5EF4-FFF2-40B4-BE49-F238E27FC236}">
                <a16:creationId xmlns:a16="http://schemas.microsoft.com/office/drawing/2014/main" id="{45955390-4E93-A241-BD29-D6C7641429D8}"/>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E7C245BB-C878-E648-90BA-C5B304F2E1BA}"/>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0A87D3D0-A3F3-9848-B227-EFAD0CC2BD6D}"/>
              </a:ext>
            </a:extLst>
          </p:cNvPr>
          <p:cNvSpPr/>
          <p:nvPr/>
        </p:nvSpPr>
        <p:spPr>
          <a:xfrm>
            <a:off x="7848599" y="415257"/>
            <a:ext cx="3060405" cy="1030771"/>
          </a:xfrm>
          <a:prstGeom prst="wedgeRoundRectCallout">
            <a:avLst>
              <a:gd name="adj1" fmla="val 66023"/>
              <a:gd name="adj2" fmla="val 6456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ln w="0"/>
                <a:solidFill>
                  <a:schemeClr val="bg1"/>
                </a:solidFill>
                <a:effectLst>
                  <a:outerShdw blurRad="38100" dist="19050" dir="2700000" algn="tl" rotWithShape="0">
                    <a:schemeClr val="dk1">
                      <a:alpha val="40000"/>
                    </a:schemeClr>
                  </a:outerShdw>
                </a:effectLst>
              </a:rPr>
              <a:t>Maybe. But I still can’t see why you are so conservative and rigid.</a:t>
            </a:r>
            <a:endParaRPr lang="sv-SE"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21800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A0EBD6-1830-3A4C-BA8A-DE5BA2B0EBFB}"/>
              </a:ext>
            </a:extLst>
          </p:cNvPr>
          <p:cNvSpPr>
            <a:spLocks noGrp="1"/>
          </p:cNvSpPr>
          <p:nvPr>
            <p:ph type="title"/>
          </p:nvPr>
        </p:nvSpPr>
        <p:spPr/>
        <p:txBody>
          <a:bodyPr/>
          <a:lstStyle/>
          <a:p>
            <a:endParaRPr lang="sv-SE" dirty="0"/>
          </a:p>
        </p:txBody>
      </p:sp>
      <p:sp>
        <p:nvSpPr>
          <p:cNvPr id="3" name="Platshållare för innehåll 2">
            <a:extLst>
              <a:ext uri="{FF2B5EF4-FFF2-40B4-BE49-F238E27FC236}">
                <a16:creationId xmlns:a16="http://schemas.microsoft.com/office/drawing/2014/main" id="{45955390-4E93-A241-BD29-D6C7641429D8}"/>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E7C245BB-C878-E648-90BA-C5B304F2E1BA}"/>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0A87D3D0-A3F3-9848-B227-EFAD0CC2BD6D}"/>
              </a:ext>
            </a:extLst>
          </p:cNvPr>
          <p:cNvSpPr/>
          <p:nvPr/>
        </p:nvSpPr>
        <p:spPr>
          <a:xfrm>
            <a:off x="7848599" y="415257"/>
            <a:ext cx="3060405" cy="1030771"/>
          </a:xfrm>
          <a:prstGeom prst="wedgeRoundRectCallout">
            <a:avLst>
              <a:gd name="adj1" fmla="val 66023"/>
              <a:gd name="adj2" fmla="val 6456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ln w="0"/>
                <a:solidFill>
                  <a:schemeClr val="bg1"/>
                </a:solidFill>
                <a:effectLst>
                  <a:outerShdw blurRad="38100" dist="19050" dir="2700000" algn="tl" rotWithShape="0">
                    <a:schemeClr val="dk1">
                      <a:alpha val="40000"/>
                    </a:schemeClr>
                  </a:outerShdw>
                </a:effectLst>
              </a:rPr>
              <a:t>Maybe. But I still can’t see why you are so conservative and rigid.</a:t>
            </a:r>
            <a:endParaRPr lang="sv-SE" dirty="0">
              <a:ln w="0"/>
              <a:solidFill>
                <a:schemeClr val="bg1"/>
              </a:solidFill>
              <a:effectLst>
                <a:outerShdw blurRad="38100" dist="19050" dir="2700000" algn="tl" rotWithShape="0">
                  <a:schemeClr val="dk1">
                    <a:alpha val="40000"/>
                  </a:schemeClr>
                </a:outerShdw>
              </a:effectLst>
            </a:endParaRPr>
          </a:p>
        </p:txBody>
      </p:sp>
      <p:sp>
        <p:nvSpPr>
          <p:cNvPr id="7" name="Rundad rektangulär pratbubbla 6">
            <a:extLst>
              <a:ext uri="{FF2B5EF4-FFF2-40B4-BE49-F238E27FC236}">
                <a16:creationId xmlns:a16="http://schemas.microsoft.com/office/drawing/2014/main" id="{7823C988-4594-B14A-86F5-F9E011C725D9}"/>
              </a:ext>
            </a:extLst>
          </p:cNvPr>
          <p:cNvSpPr/>
          <p:nvPr/>
        </p:nvSpPr>
        <p:spPr>
          <a:xfrm>
            <a:off x="2211573" y="1020726"/>
            <a:ext cx="3808228" cy="1935125"/>
          </a:xfrm>
          <a:prstGeom prst="wedgeRoundRectCallout">
            <a:avLst>
              <a:gd name="adj1" fmla="val -87222"/>
              <a:gd name="adj2" fmla="val 635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To identify with “resistance” must be the most conservative stance possible. I’m not skeptical to change, but I’m skeptical to the idea of the academic or artist as an activist.</a:t>
            </a:r>
            <a:endParaRPr lang="sv-SE" dirty="0"/>
          </a:p>
        </p:txBody>
      </p:sp>
    </p:spTree>
    <p:extLst>
      <p:ext uri="{BB962C8B-B14F-4D97-AF65-F5344CB8AC3E}">
        <p14:creationId xmlns:p14="http://schemas.microsoft.com/office/powerpoint/2010/main" val="4233286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A0EBD6-1830-3A4C-BA8A-DE5BA2B0EBFB}"/>
              </a:ext>
            </a:extLst>
          </p:cNvPr>
          <p:cNvSpPr>
            <a:spLocks noGrp="1"/>
          </p:cNvSpPr>
          <p:nvPr>
            <p:ph type="title"/>
          </p:nvPr>
        </p:nvSpPr>
        <p:spPr/>
        <p:txBody>
          <a:bodyPr/>
          <a:lstStyle/>
          <a:p>
            <a:endParaRPr lang="sv-SE" dirty="0"/>
          </a:p>
        </p:txBody>
      </p:sp>
      <p:sp>
        <p:nvSpPr>
          <p:cNvPr id="3" name="Platshållare för innehåll 2">
            <a:extLst>
              <a:ext uri="{FF2B5EF4-FFF2-40B4-BE49-F238E27FC236}">
                <a16:creationId xmlns:a16="http://schemas.microsoft.com/office/drawing/2014/main" id="{45955390-4E93-A241-BD29-D6C7641429D8}"/>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E7C245BB-C878-E648-90BA-C5B304F2E1BA}"/>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0A87D3D0-A3F3-9848-B227-EFAD0CC2BD6D}"/>
              </a:ext>
            </a:extLst>
          </p:cNvPr>
          <p:cNvSpPr/>
          <p:nvPr/>
        </p:nvSpPr>
        <p:spPr>
          <a:xfrm>
            <a:off x="7848599" y="415257"/>
            <a:ext cx="3060405" cy="1030771"/>
          </a:xfrm>
          <a:prstGeom prst="wedgeRoundRectCallout">
            <a:avLst>
              <a:gd name="adj1" fmla="val 66023"/>
              <a:gd name="adj2" fmla="val 6456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ln w="0"/>
                <a:solidFill>
                  <a:schemeClr val="bg1"/>
                </a:solidFill>
                <a:effectLst>
                  <a:outerShdw blurRad="38100" dist="19050" dir="2700000" algn="tl" rotWithShape="0">
                    <a:schemeClr val="dk1">
                      <a:alpha val="40000"/>
                    </a:schemeClr>
                  </a:outerShdw>
                </a:effectLst>
              </a:rPr>
              <a:t>Maybe. But I still can’t see why you are so conservative and rigid.</a:t>
            </a:r>
            <a:endParaRPr lang="sv-SE" dirty="0">
              <a:ln w="0"/>
              <a:solidFill>
                <a:schemeClr val="bg1"/>
              </a:solidFill>
              <a:effectLst>
                <a:outerShdw blurRad="38100" dist="19050" dir="2700000" algn="tl" rotWithShape="0">
                  <a:schemeClr val="dk1">
                    <a:alpha val="40000"/>
                  </a:schemeClr>
                </a:outerShdw>
              </a:effectLst>
            </a:endParaRPr>
          </a:p>
        </p:txBody>
      </p:sp>
      <p:sp>
        <p:nvSpPr>
          <p:cNvPr id="6" name="Rundad rektangulär pratbubbla 5">
            <a:extLst>
              <a:ext uri="{FF2B5EF4-FFF2-40B4-BE49-F238E27FC236}">
                <a16:creationId xmlns:a16="http://schemas.microsoft.com/office/drawing/2014/main" id="{66692934-D2FC-9645-A9AC-C1909F092ED0}"/>
              </a:ext>
            </a:extLst>
          </p:cNvPr>
          <p:cNvSpPr/>
          <p:nvPr/>
        </p:nvSpPr>
        <p:spPr>
          <a:xfrm>
            <a:off x="7391399" y="2378518"/>
            <a:ext cx="1710072" cy="577333"/>
          </a:xfrm>
          <a:prstGeom prst="wedgeRoundRectCallout">
            <a:avLst>
              <a:gd name="adj1" fmla="val 72822"/>
              <a:gd name="adj2" fmla="val 23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a:t>
            </a:r>
            <a:endParaRPr lang="sv-SE" dirty="0"/>
          </a:p>
        </p:txBody>
      </p:sp>
      <p:sp>
        <p:nvSpPr>
          <p:cNvPr id="7" name="Rundad rektangulär pratbubbla 6">
            <a:extLst>
              <a:ext uri="{FF2B5EF4-FFF2-40B4-BE49-F238E27FC236}">
                <a16:creationId xmlns:a16="http://schemas.microsoft.com/office/drawing/2014/main" id="{7823C988-4594-B14A-86F5-F9E011C725D9}"/>
              </a:ext>
            </a:extLst>
          </p:cNvPr>
          <p:cNvSpPr/>
          <p:nvPr/>
        </p:nvSpPr>
        <p:spPr>
          <a:xfrm>
            <a:off x="2211573" y="1020726"/>
            <a:ext cx="3808228" cy="1935125"/>
          </a:xfrm>
          <a:prstGeom prst="wedgeRoundRectCallout">
            <a:avLst>
              <a:gd name="adj1" fmla="val -87222"/>
              <a:gd name="adj2" fmla="val 635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To identify with “resistance” must be the most conservative stance possible. I’m not skeptical to change, but I’m skeptical to the idea of the academic or artist as an activist.</a:t>
            </a:r>
            <a:endParaRPr lang="sv-SE" dirty="0"/>
          </a:p>
        </p:txBody>
      </p:sp>
    </p:spTree>
    <p:extLst>
      <p:ext uri="{BB962C8B-B14F-4D97-AF65-F5344CB8AC3E}">
        <p14:creationId xmlns:p14="http://schemas.microsoft.com/office/powerpoint/2010/main" val="1510564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A0EBD6-1830-3A4C-BA8A-DE5BA2B0EBFB}"/>
              </a:ext>
            </a:extLst>
          </p:cNvPr>
          <p:cNvSpPr>
            <a:spLocks noGrp="1"/>
          </p:cNvSpPr>
          <p:nvPr>
            <p:ph type="title"/>
          </p:nvPr>
        </p:nvSpPr>
        <p:spPr/>
        <p:txBody>
          <a:bodyPr/>
          <a:lstStyle/>
          <a:p>
            <a:endParaRPr lang="sv-SE" dirty="0"/>
          </a:p>
        </p:txBody>
      </p:sp>
      <p:sp>
        <p:nvSpPr>
          <p:cNvPr id="3" name="Platshållare för innehåll 2">
            <a:extLst>
              <a:ext uri="{FF2B5EF4-FFF2-40B4-BE49-F238E27FC236}">
                <a16:creationId xmlns:a16="http://schemas.microsoft.com/office/drawing/2014/main" id="{45955390-4E93-A241-BD29-D6C7641429D8}"/>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E7C245BB-C878-E648-90BA-C5B304F2E1BA}"/>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0A87D3D0-A3F3-9848-B227-EFAD0CC2BD6D}"/>
              </a:ext>
            </a:extLst>
          </p:cNvPr>
          <p:cNvSpPr/>
          <p:nvPr/>
        </p:nvSpPr>
        <p:spPr>
          <a:xfrm>
            <a:off x="7848599" y="415257"/>
            <a:ext cx="3060405" cy="1030771"/>
          </a:xfrm>
          <a:prstGeom prst="wedgeRoundRectCallout">
            <a:avLst>
              <a:gd name="adj1" fmla="val 66023"/>
              <a:gd name="adj2" fmla="val 6456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ln w="0"/>
                <a:solidFill>
                  <a:schemeClr val="bg1"/>
                </a:solidFill>
                <a:effectLst>
                  <a:outerShdw blurRad="38100" dist="19050" dir="2700000" algn="tl" rotWithShape="0">
                    <a:schemeClr val="dk1">
                      <a:alpha val="40000"/>
                    </a:schemeClr>
                  </a:outerShdw>
                </a:effectLst>
              </a:rPr>
              <a:t>Maybe. But I still can’t see why you are so conservative and rigid.</a:t>
            </a:r>
            <a:endParaRPr lang="sv-SE" dirty="0">
              <a:ln w="0"/>
              <a:solidFill>
                <a:schemeClr val="bg1"/>
              </a:solidFill>
              <a:effectLst>
                <a:outerShdw blurRad="38100" dist="19050" dir="2700000" algn="tl" rotWithShape="0">
                  <a:schemeClr val="dk1">
                    <a:alpha val="40000"/>
                  </a:schemeClr>
                </a:outerShdw>
              </a:effectLst>
            </a:endParaRPr>
          </a:p>
        </p:txBody>
      </p:sp>
      <p:sp>
        <p:nvSpPr>
          <p:cNvPr id="6" name="Rundad rektangulär pratbubbla 5">
            <a:extLst>
              <a:ext uri="{FF2B5EF4-FFF2-40B4-BE49-F238E27FC236}">
                <a16:creationId xmlns:a16="http://schemas.microsoft.com/office/drawing/2014/main" id="{66692934-D2FC-9645-A9AC-C1909F092ED0}"/>
              </a:ext>
            </a:extLst>
          </p:cNvPr>
          <p:cNvSpPr/>
          <p:nvPr/>
        </p:nvSpPr>
        <p:spPr>
          <a:xfrm>
            <a:off x="7391399" y="2378518"/>
            <a:ext cx="1710072" cy="577333"/>
          </a:xfrm>
          <a:prstGeom prst="wedgeRoundRectCallout">
            <a:avLst>
              <a:gd name="adj1" fmla="val 72822"/>
              <a:gd name="adj2" fmla="val 23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a:t>
            </a:r>
            <a:endParaRPr lang="sv-SE" dirty="0"/>
          </a:p>
        </p:txBody>
      </p:sp>
      <p:sp>
        <p:nvSpPr>
          <p:cNvPr id="7" name="Rundad rektangulär pratbubbla 6">
            <a:extLst>
              <a:ext uri="{FF2B5EF4-FFF2-40B4-BE49-F238E27FC236}">
                <a16:creationId xmlns:a16="http://schemas.microsoft.com/office/drawing/2014/main" id="{7823C988-4594-B14A-86F5-F9E011C725D9}"/>
              </a:ext>
            </a:extLst>
          </p:cNvPr>
          <p:cNvSpPr/>
          <p:nvPr/>
        </p:nvSpPr>
        <p:spPr>
          <a:xfrm>
            <a:off x="2211573" y="1020726"/>
            <a:ext cx="3808228" cy="1935125"/>
          </a:xfrm>
          <a:prstGeom prst="wedgeRoundRectCallout">
            <a:avLst>
              <a:gd name="adj1" fmla="val -87222"/>
              <a:gd name="adj2" fmla="val 635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To identify with “resistance” must be the most conservative stance possible. I’m not skeptical to change, but I’m skeptical to the idea of the academic or artist as an activist.</a:t>
            </a:r>
            <a:endParaRPr lang="sv-SE" dirty="0"/>
          </a:p>
        </p:txBody>
      </p:sp>
      <p:sp>
        <p:nvSpPr>
          <p:cNvPr id="8" name="Rektangulär pratbubbla 7">
            <a:extLst>
              <a:ext uri="{FF2B5EF4-FFF2-40B4-BE49-F238E27FC236}">
                <a16:creationId xmlns:a16="http://schemas.microsoft.com/office/drawing/2014/main" id="{B1A64175-EEE7-2C44-B713-7B9F3D157D9C}"/>
              </a:ext>
            </a:extLst>
          </p:cNvPr>
          <p:cNvSpPr/>
          <p:nvPr/>
        </p:nvSpPr>
        <p:spPr>
          <a:xfrm>
            <a:off x="2211573" y="3090788"/>
            <a:ext cx="2934586" cy="1249326"/>
          </a:xfrm>
          <a:prstGeom prst="wedgeRectCallout">
            <a:avLst>
              <a:gd name="adj1" fmla="val -88224"/>
              <a:gd name="adj2" fmla="val -328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Firstly, because it implies a fetishization of action, and hence misconstrues what academic work is about. </a:t>
            </a:r>
            <a:endParaRPr lang="sv-SE" dirty="0"/>
          </a:p>
        </p:txBody>
      </p:sp>
    </p:spTree>
    <p:extLst>
      <p:ext uri="{BB962C8B-B14F-4D97-AF65-F5344CB8AC3E}">
        <p14:creationId xmlns:p14="http://schemas.microsoft.com/office/powerpoint/2010/main" val="888844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A0EBD6-1830-3A4C-BA8A-DE5BA2B0EBFB}"/>
              </a:ext>
            </a:extLst>
          </p:cNvPr>
          <p:cNvSpPr>
            <a:spLocks noGrp="1"/>
          </p:cNvSpPr>
          <p:nvPr>
            <p:ph type="title"/>
          </p:nvPr>
        </p:nvSpPr>
        <p:spPr/>
        <p:txBody>
          <a:bodyPr/>
          <a:lstStyle/>
          <a:p>
            <a:endParaRPr lang="sv-SE" dirty="0"/>
          </a:p>
        </p:txBody>
      </p:sp>
      <p:sp>
        <p:nvSpPr>
          <p:cNvPr id="3" name="Platshållare för innehåll 2">
            <a:extLst>
              <a:ext uri="{FF2B5EF4-FFF2-40B4-BE49-F238E27FC236}">
                <a16:creationId xmlns:a16="http://schemas.microsoft.com/office/drawing/2014/main" id="{45955390-4E93-A241-BD29-D6C7641429D8}"/>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E7C245BB-C878-E648-90BA-C5B304F2E1BA}"/>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0A87D3D0-A3F3-9848-B227-EFAD0CC2BD6D}"/>
              </a:ext>
            </a:extLst>
          </p:cNvPr>
          <p:cNvSpPr/>
          <p:nvPr/>
        </p:nvSpPr>
        <p:spPr>
          <a:xfrm>
            <a:off x="7848599" y="415257"/>
            <a:ext cx="3060405" cy="1030771"/>
          </a:xfrm>
          <a:prstGeom prst="wedgeRoundRectCallout">
            <a:avLst>
              <a:gd name="adj1" fmla="val 66023"/>
              <a:gd name="adj2" fmla="val 6456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ln w="0"/>
                <a:solidFill>
                  <a:schemeClr val="bg1"/>
                </a:solidFill>
                <a:effectLst>
                  <a:outerShdw blurRad="38100" dist="19050" dir="2700000" algn="tl" rotWithShape="0">
                    <a:schemeClr val="dk1">
                      <a:alpha val="40000"/>
                    </a:schemeClr>
                  </a:outerShdw>
                </a:effectLst>
              </a:rPr>
              <a:t>Maybe. But I still can’t see why you are so conservative and rigid.</a:t>
            </a:r>
            <a:endParaRPr lang="sv-SE" dirty="0">
              <a:ln w="0"/>
              <a:solidFill>
                <a:schemeClr val="bg1"/>
              </a:solidFill>
              <a:effectLst>
                <a:outerShdw blurRad="38100" dist="19050" dir="2700000" algn="tl" rotWithShape="0">
                  <a:schemeClr val="dk1">
                    <a:alpha val="40000"/>
                  </a:schemeClr>
                </a:outerShdw>
              </a:effectLst>
            </a:endParaRPr>
          </a:p>
        </p:txBody>
      </p:sp>
      <p:sp>
        <p:nvSpPr>
          <p:cNvPr id="6" name="Rundad rektangulär pratbubbla 5">
            <a:extLst>
              <a:ext uri="{FF2B5EF4-FFF2-40B4-BE49-F238E27FC236}">
                <a16:creationId xmlns:a16="http://schemas.microsoft.com/office/drawing/2014/main" id="{66692934-D2FC-9645-A9AC-C1909F092ED0}"/>
              </a:ext>
            </a:extLst>
          </p:cNvPr>
          <p:cNvSpPr/>
          <p:nvPr/>
        </p:nvSpPr>
        <p:spPr>
          <a:xfrm>
            <a:off x="7391399" y="2378518"/>
            <a:ext cx="1710072" cy="577333"/>
          </a:xfrm>
          <a:prstGeom prst="wedgeRoundRectCallout">
            <a:avLst>
              <a:gd name="adj1" fmla="val 72822"/>
              <a:gd name="adj2" fmla="val 23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a:t>
            </a:r>
            <a:endParaRPr lang="sv-SE" dirty="0"/>
          </a:p>
        </p:txBody>
      </p:sp>
      <p:sp>
        <p:nvSpPr>
          <p:cNvPr id="7" name="Rundad rektangulär pratbubbla 6">
            <a:extLst>
              <a:ext uri="{FF2B5EF4-FFF2-40B4-BE49-F238E27FC236}">
                <a16:creationId xmlns:a16="http://schemas.microsoft.com/office/drawing/2014/main" id="{7823C988-4594-B14A-86F5-F9E011C725D9}"/>
              </a:ext>
            </a:extLst>
          </p:cNvPr>
          <p:cNvSpPr/>
          <p:nvPr/>
        </p:nvSpPr>
        <p:spPr>
          <a:xfrm>
            <a:off x="2211573" y="1020726"/>
            <a:ext cx="3808228" cy="1935125"/>
          </a:xfrm>
          <a:prstGeom prst="wedgeRoundRectCallout">
            <a:avLst>
              <a:gd name="adj1" fmla="val -87222"/>
              <a:gd name="adj2" fmla="val 635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To identify with “resistance” must be the most conservative stance possible. I’m not skeptical to change, but I’m skeptical to the idea of the academic or artist as an activist.</a:t>
            </a:r>
            <a:endParaRPr lang="sv-SE" dirty="0"/>
          </a:p>
        </p:txBody>
      </p:sp>
      <p:sp>
        <p:nvSpPr>
          <p:cNvPr id="8" name="Rektangulär pratbubbla 7">
            <a:extLst>
              <a:ext uri="{FF2B5EF4-FFF2-40B4-BE49-F238E27FC236}">
                <a16:creationId xmlns:a16="http://schemas.microsoft.com/office/drawing/2014/main" id="{B1A64175-EEE7-2C44-B713-7B9F3D157D9C}"/>
              </a:ext>
            </a:extLst>
          </p:cNvPr>
          <p:cNvSpPr/>
          <p:nvPr/>
        </p:nvSpPr>
        <p:spPr>
          <a:xfrm>
            <a:off x="2211573" y="3090788"/>
            <a:ext cx="2934586" cy="1249326"/>
          </a:xfrm>
          <a:prstGeom prst="wedgeRectCallout">
            <a:avLst>
              <a:gd name="adj1" fmla="val -88224"/>
              <a:gd name="adj2" fmla="val -328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Firstly, because it implies a fetishization of action, and hence misconstrues what academic work is about. </a:t>
            </a:r>
            <a:endParaRPr lang="sv-SE" dirty="0"/>
          </a:p>
        </p:txBody>
      </p:sp>
      <p:sp>
        <p:nvSpPr>
          <p:cNvPr id="9" name="Rektangulär pratbubbla 8">
            <a:extLst>
              <a:ext uri="{FF2B5EF4-FFF2-40B4-BE49-F238E27FC236}">
                <a16:creationId xmlns:a16="http://schemas.microsoft.com/office/drawing/2014/main" id="{3450FD9E-E3C6-2740-BE6B-9D85B97E55B3}"/>
              </a:ext>
            </a:extLst>
          </p:cNvPr>
          <p:cNvSpPr/>
          <p:nvPr/>
        </p:nvSpPr>
        <p:spPr>
          <a:xfrm>
            <a:off x="6889898" y="3854025"/>
            <a:ext cx="2211573" cy="871870"/>
          </a:xfrm>
          <a:prstGeom prst="wedgeRectCallout">
            <a:avLst>
              <a:gd name="adj1" fmla="val 87788"/>
              <a:gd name="adj2" fmla="val -156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But are not writing and reading also actions? </a:t>
            </a:r>
            <a:endParaRPr lang="sv-SE" dirty="0"/>
          </a:p>
        </p:txBody>
      </p:sp>
    </p:spTree>
    <p:extLst>
      <p:ext uri="{BB962C8B-B14F-4D97-AF65-F5344CB8AC3E}">
        <p14:creationId xmlns:p14="http://schemas.microsoft.com/office/powerpoint/2010/main" val="2160529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A0EBD6-1830-3A4C-BA8A-DE5BA2B0EBFB}"/>
              </a:ext>
            </a:extLst>
          </p:cNvPr>
          <p:cNvSpPr>
            <a:spLocks noGrp="1"/>
          </p:cNvSpPr>
          <p:nvPr>
            <p:ph type="title"/>
          </p:nvPr>
        </p:nvSpPr>
        <p:spPr/>
        <p:txBody>
          <a:bodyPr/>
          <a:lstStyle/>
          <a:p>
            <a:endParaRPr lang="sv-SE" dirty="0"/>
          </a:p>
        </p:txBody>
      </p:sp>
      <p:pic>
        <p:nvPicPr>
          <p:cNvPr id="12" name="Platshållare för innehåll 11" descr="Neutralt ansikte helt fyllt">
            <a:extLst>
              <a:ext uri="{FF2B5EF4-FFF2-40B4-BE49-F238E27FC236}">
                <a16:creationId xmlns:a16="http://schemas.microsoft.com/office/drawing/2014/main" id="{21192051-9E0E-444E-B29B-E66878C286EF}"/>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2971800" y="3544094"/>
            <a:ext cx="914400" cy="914400"/>
          </a:xfrm>
        </p:spPr>
      </p:pic>
      <p:sp>
        <p:nvSpPr>
          <p:cNvPr id="5" name="Rundad rektangulär pratbubbla 4">
            <a:extLst>
              <a:ext uri="{FF2B5EF4-FFF2-40B4-BE49-F238E27FC236}">
                <a16:creationId xmlns:a16="http://schemas.microsoft.com/office/drawing/2014/main" id="{0A87D3D0-A3F3-9848-B227-EFAD0CC2BD6D}"/>
              </a:ext>
            </a:extLst>
          </p:cNvPr>
          <p:cNvSpPr/>
          <p:nvPr/>
        </p:nvSpPr>
        <p:spPr>
          <a:xfrm>
            <a:off x="7848599" y="415257"/>
            <a:ext cx="3060405" cy="1030771"/>
          </a:xfrm>
          <a:prstGeom prst="wedgeRoundRectCallout">
            <a:avLst>
              <a:gd name="adj1" fmla="val 66023"/>
              <a:gd name="adj2" fmla="val 6456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ln w="0"/>
                <a:solidFill>
                  <a:schemeClr val="bg1"/>
                </a:solidFill>
                <a:effectLst>
                  <a:outerShdw blurRad="38100" dist="19050" dir="2700000" algn="tl" rotWithShape="0">
                    <a:schemeClr val="dk1">
                      <a:alpha val="40000"/>
                    </a:schemeClr>
                  </a:outerShdw>
                </a:effectLst>
              </a:rPr>
              <a:t>Maybe. But I still can’t see why you are so conservative and rigid.</a:t>
            </a:r>
            <a:endParaRPr lang="sv-SE" dirty="0">
              <a:ln w="0"/>
              <a:solidFill>
                <a:schemeClr val="bg1"/>
              </a:solidFill>
              <a:effectLst>
                <a:outerShdw blurRad="38100" dist="19050" dir="2700000" algn="tl" rotWithShape="0">
                  <a:schemeClr val="dk1">
                    <a:alpha val="40000"/>
                  </a:schemeClr>
                </a:outerShdw>
              </a:effectLst>
            </a:endParaRPr>
          </a:p>
        </p:txBody>
      </p:sp>
      <p:sp>
        <p:nvSpPr>
          <p:cNvPr id="6" name="Rundad rektangulär pratbubbla 5">
            <a:extLst>
              <a:ext uri="{FF2B5EF4-FFF2-40B4-BE49-F238E27FC236}">
                <a16:creationId xmlns:a16="http://schemas.microsoft.com/office/drawing/2014/main" id="{66692934-D2FC-9645-A9AC-C1909F092ED0}"/>
              </a:ext>
            </a:extLst>
          </p:cNvPr>
          <p:cNvSpPr/>
          <p:nvPr/>
        </p:nvSpPr>
        <p:spPr>
          <a:xfrm>
            <a:off x="7391399" y="2378518"/>
            <a:ext cx="1710072" cy="577333"/>
          </a:xfrm>
          <a:prstGeom prst="wedgeRoundRectCallout">
            <a:avLst>
              <a:gd name="adj1" fmla="val 72822"/>
              <a:gd name="adj2" fmla="val 23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a:t>
            </a:r>
            <a:endParaRPr lang="sv-SE" dirty="0"/>
          </a:p>
        </p:txBody>
      </p:sp>
      <p:sp>
        <p:nvSpPr>
          <p:cNvPr id="7" name="Rundad rektangulär pratbubbla 6">
            <a:extLst>
              <a:ext uri="{FF2B5EF4-FFF2-40B4-BE49-F238E27FC236}">
                <a16:creationId xmlns:a16="http://schemas.microsoft.com/office/drawing/2014/main" id="{7823C988-4594-B14A-86F5-F9E011C725D9}"/>
              </a:ext>
            </a:extLst>
          </p:cNvPr>
          <p:cNvSpPr/>
          <p:nvPr/>
        </p:nvSpPr>
        <p:spPr>
          <a:xfrm>
            <a:off x="2211573" y="1020726"/>
            <a:ext cx="3808228" cy="1935125"/>
          </a:xfrm>
          <a:prstGeom prst="wedgeRoundRectCallout">
            <a:avLst>
              <a:gd name="adj1" fmla="val -87222"/>
              <a:gd name="adj2" fmla="val 635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To identify with “resistance” must be the most conservative stance possible. I’m not skeptical to change, but I’m skeptical to the idea of the academic or artist as an activist.</a:t>
            </a:r>
            <a:endParaRPr lang="sv-SE" dirty="0"/>
          </a:p>
        </p:txBody>
      </p:sp>
      <p:sp>
        <p:nvSpPr>
          <p:cNvPr id="8" name="Rektangulär pratbubbla 7">
            <a:extLst>
              <a:ext uri="{FF2B5EF4-FFF2-40B4-BE49-F238E27FC236}">
                <a16:creationId xmlns:a16="http://schemas.microsoft.com/office/drawing/2014/main" id="{B1A64175-EEE7-2C44-B713-7B9F3D157D9C}"/>
              </a:ext>
            </a:extLst>
          </p:cNvPr>
          <p:cNvSpPr/>
          <p:nvPr/>
        </p:nvSpPr>
        <p:spPr>
          <a:xfrm>
            <a:off x="2211573" y="3090788"/>
            <a:ext cx="2934586" cy="1249326"/>
          </a:xfrm>
          <a:prstGeom prst="wedgeRectCallout">
            <a:avLst>
              <a:gd name="adj1" fmla="val -88224"/>
              <a:gd name="adj2" fmla="val -328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Firstly, because it implies a fetishization of action, and hence misconstrues what academic work is about. </a:t>
            </a:r>
            <a:endParaRPr lang="sv-SE" dirty="0"/>
          </a:p>
        </p:txBody>
      </p:sp>
      <p:sp>
        <p:nvSpPr>
          <p:cNvPr id="9" name="Rektangulär pratbubbla 8">
            <a:extLst>
              <a:ext uri="{FF2B5EF4-FFF2-40B4-BE49-F238E27FC236}">
                <a16:creationId xmlns:a16="http://schemas.microsoft.com/office/drawing/2014/main" id="{3450FD9E-E3C6-2740-BE6B-9D85B97E55B3}"/>
              </a:ext>
            </a:extLst>
          </p:cNvPr>
          <p:cNvSpPr/>
          <p:nvPr/>
        </p:nvSpPr>
        <p:spPr>
          <a:xfrm>
            <a:off x="6889898" y="3854025"/>
            <a:ext cx="2211573" cy="871870"/>
          </a:xfrm>
          <a:prstGeom prst="wedgeRectCallout">
            <a:avLst>
              <a:gd name="adj1" fmla="val 87788"/>
              <a:gd name="adj2" fmla="val -156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But are not writing and reading also actions? </a:t>
            </a:r>
            <a:endParaRPr lang="sv-SE" dirty="0"/>
          </a:p>
        </p:txBody>
      </p:sp>
      <p:sp>
        <p:nvSpPr>
          <p:cNvPr id="10" name="Rundad rektangulär pratbubbla 9">
            <a:extLst>
              <a:ext uri="{FF2B5EF4-FFF2-40B4-BE49-F238E27FC236}">
                <a16:creationId xmlns:a16="http://schemas.microsoft.com/office/drawing/2014/main" id="{6659982F-8888-3B4B-B290-F6E5BBD4FE44}"/>
              </a:ext>
            </a:extLst>
          </p:cNvPr>
          <p:cNvSpPr/>
          <p:nvPr/>
        </p:nvSpPr>
        <p:spPr>
          <a:xfrm>
            <a:off x="2211572" y="4658337"/>
            <a:ext cx="3530009" cy="1653563"/>
          </a:xfrm>
          <a:prstGeom prst="wedgeRoundRectCallout">
            <a:avLst>
              <a:gd name="adj1" fmla="val -91123"/>
              <a:gd name="adj2" fmla="val -15798"/>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Sure, but – and that’s my second point – the notion of “resistance” means that you become trapped in a reactive logic. Which actually is a hindrance to real change. </a:t>
            </a:r>
            <a:endParaRPr lang="sv-SE" dirty="0"/>
          </a:p>
        </p:txBody>
      </p:sp>
      <p:sp>
        <p:nvSpPr>
          <p:cNvPr id="17" name="Platshållare för innehåll 16">
            <a:extLst>
              <a:ext uri="{FF2B5EF4-FFF2-40B4-BE49-F238E27FC236}">
                <a16:creationId xmlns:a16="http://schemas.microsoft.com/office/drawing/2014/main" id="{C1A66D0B-B074-0C46-9699-24DC0BF685F3}"/>
              </a:ext>
            </a:extLst>
          </p:cNvPr>
          <p:cNvSpPr>
            <a:spLocks noGrp="1"/>
          </p:cNvSpPr>
          <p:nvPr>
            <p:ph sz="half" idx="2"/>
          </p:nvPr>
        </p:nvSpPr>
        <p:spPr/>
        <p:txBody>
          <a:bodyPr/>
          <a:lstStyle/>
          <a:p>
            <a:endParaRPr lang="sv-SE"/>
          </a:p>
        </p:txBody>
      </p:sp>
    </p:spTree>
    <p:extLst>
      <p:ext uri="{BB962C8B-B14F-4D97-AF65-F5344CB8AC3E}">
        <p14:creationId xmlns:p14="http://schemas.microsoft.com/office/powerpoint/2010/main" val="358453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ndad rektangulär pratbubbla 4">
            <a:extLst>
              <a:ext uri="{FF2B5EF4-FFF2-40B4-BE49-F238E27FC236}">
                <a16:creationId xmlns:a16="http://schemas.microsoft.com/office/drawing/2014/main" id="{4323B31B-AD67-D649-BC10-CB5BCB2C6C01}"/>
              </a:ext>
            </a:extLst>
          </p:cNvPr>
          <p:cNvSpPr/>
          <p:nvPr/>
        </p:nvSpPr>
        <p:spPr>
          <a:xfrm>
            <a:off x="6925733" y="2116667"/>
            <a:ext cx="3335867" cy="880533"/>
          </a:xfrm>
          <a:prstGeom prst="wedgeRoundRectCallout">
            <a:avLst>
              <a:gd name="adj1" fmla="val 49437"/>
              <a:gd name="adj2" fmla="val 72329"/>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lvl="0" fontAlgn="base"/>
            <a:r>
              <a:rPr lang="en-US" dirty="0"/>
              <a:t>Ok, yes. Why do you say that?</a:t>
            </a:r>
            <a:endParaRPr lang="sv-SE" dirty="0"/>
          </a:p>
        </p:txBody>
      </p:sp>
      <p:sp>
        <p:nvSpPr>
          <p:cNvPr id="2" name="Rektangulär pratbubbla 1">
            <a:extLst>
              <a:ext uri="{FF2B5EF4-FFF2-40B4-BE49-F238E27FC236}">
                <a16:creationId xmlns:a16="http://schemas.microsoft.com/office/drawing/2014/main" id="{85537850-F25E-9A4C-B0B6-6F24EA6F3A8C}"/>
              </a:ext>
            </a:extLst>
          </p:cNvPr>
          <p:cNvSpPr/>
          <p:nvPr/>
        </p:nvSpPr>
        <p:spPr>
          <a:xfrm>
            <a:off x="914398" y="694267"/>
            <a:ext cx="4165601" cy="1422400"/>
          </a:xfrm>
          <a:prstGeom prst="wedgeRectCallout">
            <a:avLst>
              <a:gd name="adj1" fmla="val -45460"/>
              <a:gd name="adj2" fmla="val 9276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“Traditional concepts of disembodied knowledge and universal research methods are no longer feasible.”</a:t>
            </a:r>
            <a:endParaRPr lang="sv-SE" dirty="0"/>
          </a:p>
        </p:txBody>
      </p:sp>
      <p:sp>
        <p:nvSpPr>
          <p:cNvPr id="3" name="Rektangulär pratbubbla 2">
            <a:extLst>
              <a:ext uri="{FF2B5EF4-FFF2-40B4-BE49-F238E27FC236}">
                <a16:creationId xmlns:a16="http://schemas.microsoft.com/office/drawing/2014/main" id="{250CE577-7906-B84A-B9FA-2D8CE64C5340}"/>
              </a:ext>
            </a:extLst>
          </p:cNvPr>
          <p:cNvSpPr/>
          <p:nvPr/>
        </p:nvSpPr>
        <p:spPr>
          <a:xfrm>
            <a:off x="914397" y="3203448"/>
            <a:ext cx="3369735" cy="1422400"/>
          </a:xfrm>
          <a:prstGeom prst="wedgeRectCallout">
            <a:avLst>
              <a:gd name="adj1" fmla="val -48582"/>
              <a:gd name="adj2" fmla="val 9079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I’m quoting the invitation to this workshop. It just strikes me as a strange remark.</a:t>
            </a:r>
            <a:endParaRPr lang="sv-SE" dirty="0"/>
          </a:p>
        </p:txBody>
      </p:sp>
      <p:sp>
        <p:nvSpPr>
          <p:cNvPr id="4" name="Rundad rektangulär pratbubbla 3">
            <a:extLst>
              <a:ext uri="{FF2B5EF4-FFF2-40B4-BE49-F238E27FC236}">
                <a16:creationId xmlns:a16="http://schemas.microsoft.com/office/drawing/2014/main" id="{03B7F036-FF9B-E642-9B03-146F9289BE24}"/>
              </a:ext>
            </a:extLst>
          </p:cNvPr>
          <p:cNvSpPr/>
          <p:nvPr/>
        </p:nvSpPr>
        <p:spPr>
          <a:xfrm>
            <a:off x="8178800" y="4419600"/>
            <a:ext cx="2082800" cy="880533"/>
          </a:xfrm>
          <a:prstGeom prst="wedgeRoundRectCallout">
            <a:avLst>
              <a:gd name="adj1" fmla="val 57216"/>
              <a:gd name="adj2" fmla="val 95192"/>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sv-SE" dirty="0" err="1"/>
              <a:t>How</a:t>
            </a:r>
            <a:r>
              <a:rPr lang="sv-SE" dirty="0"/>
              <a:t> come?</a:t>
            </a:r>
          </a:p>
        </p:txBody>
      </p:sp>
    </p:spTree>
    <p:extLst>
      <p:ext uri="{BB962C8B-B14F-4D97-AF65-F5344CB8AC3E}">
        <p14:creationId xmlns:p14="http://schemas.microsoft.com/office/powerpoint/2010/main" val="25952935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A0EBD6-1830-3A4C-BA8A-DE5BA2B0EBFB}"/>
              </a:ext>
            </a:extLst>
          </p:cNvPr>
          <p:cNvSpPr>
            <a:spLocks noGrp="1"/>
          </p:cNvSpPr>
          <p:nvPr>
            <p:ph type="title"/>
          </p:nvPr>
        </p:nvSpPr>
        <p:spPr/>
        <p:txBody>
          <a:bodyPr/>
          <a:lstStyle/>
          <a:p>
            <a:endParaRPr lang="sv-SE" dirty="0"/>
          </a:p>
        </p:txBody>
      </p:sp>
      <p:sp>
        <p:nvSpPr>
          <p:cNvPr id="3" name="Platshållare för innehåll 2">
            <a:extLst>
              <a:ext uri="{FF2B5EF4-FFF2-40B4-BE49-F238E27FC236}">
                <a16:creationId xmlns:a16="http://schemas.microsoft.com/office/drawing/2014/main" id="{45955390-4E93-A241-BD29-D6C7641429D8}"/>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E7C245BB-C878-E648-90BA-C5B304F2E1BA}"/>
              </a:ext>
            </a:extLst>
          </p:cNvPr>
          <p:cNvSpPr>
            <a:spLocks noGrp="1"/>
          </p:cNvSpPr>
          <p:nvPr>
            <p:ph sz="half" idx="2"/>
          </p:nvPr>
        </p:nvSpPr>
        <p:spPr/>
        <p:txBody>
          <a:bodyPr/>
          <a:lstStyle/>
          <a:p>
            <a:endParaRPr lang="sv-SE" dirty="0"/>
          </a:p>
        </p:txBody>
      </p:sp>
      <p:sp>
        <p:nvSpPr>
          <p:cNvPr id="5" name="Rundad rektangulär pratbubbla 4">
            <a:extLst>
              <a:ext uri="{FF2B5EF4-FFF2-40B4-BE49-F238E27FC236}">
                <a16:creationId xmlns:a16="http://schemas.microsoft.com/office/drawing/2014/main" id="{0A87D3D0-A3F3-9848-B227-EFAD0CC2BD6D}"/>
              </a:ext>
            </a:extLst>
          </p:cNvPr>
          <p:cNvSpPr/>
          <p:nvPr/>
        </p:nvSpPr>
        <p:spPr>
          <a:xfrm>
            <a:off x="7848599" y="415257"/>
            <a:ext cx="3060405" cy="1030771"/>
          </a:xfrm>
          <a:prstGeom prst="wedgeRoundRectCallout">
            <a:avLst>
              <a:gd name="adj1" fmla="val 66023"/>
              <a:gd name="adj2" fmla="val 6456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ln w="0"/>
                <a:solidFill>
                  <a:schemeClr val="bg1"/>
                </a:solidFill>
                <a:effectLst>
                  <a:outerShdw blurRad="38100" dist="19050" dir="2700000" algn="tl" rotWithShape="0">
                    <a:schemeClr val="dk1">
                      <a:alpha val="40000"/>
                    </a:schemeClr>
                  </a:outerShdw>
                </a:effectLst>
              </a:rPr>
              <a:t>Maybe. But I still can’t see why you are so conservative and rigid.</a:t>
            </a:r>
            <a:endParaRPr lang="sv-SE" dirty="0">
              <a:ln w="0"/>
              <a:solidFill>
                <a:schemeClr val="bg1"/>
              </a:solidFill>
              <a:effectLst>
                <a:outerShdw blurRad="38100" dist="19050" dir="2700000" algn="tl" rotWithShape="0">
                  <a:schemeClr val="dk1">
                    <a:alpha val="40000"/>
                  </a:schemeClr>
                </a:outerShdw>
              </a:effectLst>
            </a:endParaRPr>
          </a:p>
        </p:txBody>
      </p:sp>
      <p:sp>
        <p:nvSpPr>
          <p:cNvPr id="6" name="Rundad rektangulär pratbubbla 5">
            <a:extLst>
              <a:ext uri="{FF2B5EF4-FFF2-40B4-BE49-F238E27FC236}">
                <a16:creationId xmlns:a16="http://schemas.microsoft.com/office/drawing/2014/main" id="{66692934-D2FC-9645-A9AC-C1909F092ED0}"/>
              </a:ext>
            </a:extLst>
          </p:cNvPr>
          <p:cNvSpPr/>
          <p:nvPr/>
        </p:nvSpPr>
        <p:spPr>
          <a:xfrm>
            <a:off x="7391399" y="2378518"/>
            <a:ext cx="1710072" cy="577333"/>
          </a:xfrm>
          <a:prstGeom prst="wedgeRoundRectCallout">
            <a:avLst>
              <a:gd name="adj1" fmla="val 72822"/>
              <a:gd name="adj2" fmla="val 23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Why?</a:t>
            </a:r>
            <a:endParaRPr lang="sv-SE" dirty="0"/>
          </a:p>
        </p:txBody>
      </p:sp>
      <p:sp>
        <p:nvSpPr>
          <p:cNvPr id="7" name="Rundad rektangulär pratbubbla 6">
            <a:extLst>
              <a:ext uri="{FF2B5EF4-FFF2-40B4-BE49-F238E27FC236}">
                <a16:creationId xmlns:a16="http://schemas.microsoft.com/office/drawing/2014/main" id="{7823C988-4594-B14A-86F5-F9E011C725D9}"/>
              </a:ext>
            </a:extLst>
          </p:cNvPr>
          <p:cNvSpPr/>
          <p:nvPr/>
        </p:nvSpPr>
        <p:spPr>
          <a:xfrm>
            <a:off x="2211573" y="1020726"/>
            <a:ext cx="3808228" cy="1935125"/>
          </a:xfrm>
          <a:prstGeom prst="wedgeRoundRectCallout">
            <a:avLst>
              <a:gd name="adj1" fmla="val -87222"/>
              <a:gd name="adj2" fmla="val 635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To identify with “resistance” must be the most conservative stance possible. I’m not skeptical to change, but I’m skeptical to the idea of the academic or artist as an activist.</a:t>
            </a:r>
            <a:endParaRPr lang="sv-SE" dirty="0"/>
          </a:p>
        </p:txBody>
      </p:sp>
      <p:sp>
        <p:nvSpPr>
          <p:cNvPr id="8" name="Rektangulär pratbubbla 7">
            <a:extLst>
              <a:ext uri="{FF2B5EF4-FFF2-40B4-BE49-F238E27FC236}">
                <a16:creationId xmlns:a16="http://schemas.microsoft.com/office/drawing/2014/main" id="{B1A64175-EEE7-2C44-B713-7B9F3D157D9C}"/>
              </a:ext>
            </a:extLst>
          </p:cNvPr>
          <p:cNvSpPr/>
          <p:nvPr/>
        </p:nvSpPr>
        <p:spPr>
          <a:xfrm>
            <a:off x="2211573" y="3090788"/>
            <a:ext cx="2934586" cy="1249326"/>
          </a:xfrm>
          <a:prstGeom prst="wedgeRectCallout">
            <a:avLst>
              <a:gd name="adj1" fmla="val -88224"/>
              <a:gd name="adj2" fmla="val -328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Firstly, because it implies a fetishization of action, and hence misconstrues what academic work is about. </a:t>
            </a:r>
            <a:endParaRPr lang="sv-SE" dirty="0"/>
          </a:p>
        </p:txBody>
      </p:sp>
      <p:sp>
        <p:nvSpPr>
          <p:cNvPr id="9" name="Rektangulär pratbubbla 8">
            <a:extLst>
              <a:ext uri="{FF2B5EF4-FFF2-40B4-BE49-F238E27FC236}">
                <a16:creationId xmlns:a16="http://schemas.microsoft.com/office/drawing/2014/main" id="{3450FD9E-E3C6-2740-BE6B-9D85B97E55B3}"/>
              </a:ext>
            </a:extLst>
          </p:cNvPr>
          <p:cNvSpPr/>
          <p:nvPr/>
        </p:nvSpPr>
        <p:spPr>
          <a:xfrm>
            <a:off x="6889898" y="3854025"/>
            <a:ext cx="2211573" cy="871870"/>
          </a:xfrm>
          <a:prstGeom prst="wedgeRectCallout">
            <a:avLst>
              <a:gd name="adj1" fmla="val 87788"/>
              <a:gd name="adj2" fmla="val -156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But are not writing and reading also actions? </a:t>
            </a:r>
            <a:endParaRPr lang="sv-SE" dirty="0"/>
          </a:p>
        </p:txBody>
      </p:sp>
      <p:sp>
        <p:nvSpPr>
          <p:cNvPr id="10" name="Rundad rektangulär pratbubbla 9">
            <a:extLst>
              <a:ext uri="{FF2B5EF4-FFF2-40B4-BE49-F238E27FC236}">
                <a16:creationId xmlns:a16="http://schemas.microsoft.com/office/drawing/2014/main" id="{6659982F-8888-3B4B-B290-F6E5BBD4FE44}"/>
              </a:ext>
            </a:extLst>
          </p:cNvPr>
          <p:cNvSpPr/>
          <p:nvPr/>
        </p:nvSpPr>
        <p:spPr>
          <a:xfrm>
            <a:off x="2211572" y="4658337"/>
            <a:ext cx="3530009" cy="1653563"/>
          </a:xfrm>
          <a:prstGeom prst="wedgeRoundRectCallout">
            <a:avLst>
              <a:gd name="adj1" fmla="val -91123"/>
              <a:gd name="adj2" fmla="val -15798"/>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Sure, but – and that’s my second point – the notion of “resistance” means that you become trapped in a reactive logic. Which actually is a hindrance to real change. </a:t>
            </a:r>
            <a:endParaRPr lang="sv-SE" dirty="0"/>
          </a:p>
        </p:txBody>
      </p:sp>
      <p:sp>
        <p:nvSpPr>
          <p:cNvPr id="11" name="Rundad rektangulär pratbubbla 10">
            <a:extLst>
              <a:ext uri="{FF2B5EF4-FFF2-40B4-BE49-F238E27FC236}">
                <a16:creationId xmlns:a16="http://schemas.microsoft.com/office/drawing/2014/main" id="{E6B4ADFD-BE09-FA4C-A5B8-6AE643C0E03C}"/>
              </a:ext>
            </a:extLst>
          </p:cNvPr>
          <p:cNvSpPr/>
          <p:nvPr/>
        </p:nvSpPr>
        <p:spPr>
          <a:xfrm>
            <a:off x="7848599" y="4860832"/>
            <a:ext cx="2131829" cy="1451068"/>
          </a:xfrm>
          <a:prstGeom prst="wedgeRoundRectCallout">
            <a:avLst>
              <a:gd name="adj1" fmla="val 93034"/>
              <a:gd name="adj2" fmla="val -673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You’re stuck in the ivory tower…</a:t>
            </a:r>
            <a:endParaRPr lang="sv-SE" dirty="0"/>
          </a:p>
        </p:txBody>
      </p:sp>
    </p:spTree>
    <p:extLst>
      <p:ext uri="{BB962C8B-B14F-4D97-AF65-F5344CB8AC3E}">
        <p14:creationId xmlns:p14="http://schemas.microsoft.com/office/powerpoint/2010/main" val="1262211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B3D806-B891-FB40-8C26-6E05142A8866}"/>
              </a:ext>
            </a:extLst>
          </p:cNvPr>
          <p:cNvSpPr>
            <a:spLocks noGrp="1"/>
          </p:cNvSpPr>
          <p:nvPr>
            <p:ph type="title"/>
          </p:nvPr>
        </p:nvSpPr>
        <p:spPr/>
        <p:txBody>
          <a:bodyPr/>
          <a:lstStyle/>
          <a:p>
            <a:endParaRPr lang="sv-SE"/>
          </a:p>
        </p:txBody>
      </p:sp>
      <p:pic>
        <p:nvPicPr>
          <p:cNvPr id="6" name="Platshållare för innehåll 5" descr="Argt ansikte helt fyllt">
            <a:extLst>
              <a:ext uri="{FF2B5EF4-FFF2-40B4-BE49-F238E27FC236}">
                <a16:creationId xmlns:a16="http://schemas.microsoft.com/office/drawing/2014/main" id="{01254627-835B-B245-985C-B1C3511B8492}"/>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838200" y="782881"/>
            <a:ext cx="914400" cy="914400"/>
          </a:xfrm>
        </p:spPr>
      </p:pic>
      <p:sp>
        <p:nvSpPr>
          <p:cNvPr id="4" name="Platshållare för innehåll 3">
            <a:extLst>
              <a:ext uri="{FF2B5EF4-FFF2-40B4-BE49-F238E27FC236}">
                <a16:creationId xmlns:a16="http://schemas.microsoft.com/office/drawing/2014/main" id="{A0D9AA22-00F8-2A43-9ECD-E0985CFADFB7}"/>
              </a:ext>
            </a:extLst>
          </p:cNvPr>
          <p:cNvSpPr>
            <a:spLocks noGrp="1"/>
          </p:cNvSpPr>
          <p:nvPr>
            <p:ph sz="half" idx="2"/>
          </p:nvPr>
        </p:nvSpPr>
        <p:spPr/>
        <p:txBody>
          <a:bodyPr/>
          <a:lstStyle/>
          <a:p>
            <a:endParaRPr lang="sv-SE" dirty="0"/>
          </a:p>
        </p:txBody>
      </p:sp>
      <p:sp>
        <p:nvSpPr>
          <p:cNvPr id="7" name="Rundad rektangulär pratbubbla 6">
            <a:extLst>
              <a:ext uri="{FF2B5EF4-FFF2-40B4-BE49-F238E27FC236}">
                <a16:creationId xmlns:a16="http://schemas.microsoft.com/office/drawing/2014/main" id="{D856282B-D27A-FE45-8F61-10FA0539F710}"/>
              </a:ext>
            </a:extLst>
          </p:cNvPr>
          <p:cNvSpPr/>
          <p:nvPr/>
        </p:nvSpPr>
        <p:spPr>
          <a:xfrm>
            <a:off x="2573079" y="775643"/>
            <a:ext cx="2892056" cy="1325563"/>
          </a:xfrm>
          <a:prstGeom prst="wedgeRoundRectCallout">
            <a:avLst>
              <a:gd name="adj1" fmla="val -79657"/>
              <a:gd name="adj2" fmla="val 1276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good luck “on the barricades” then! Loser!</a:t>
            </a:r>
            <a:endParaRPr lang="sv-SE" dirty="0"/>
          </a:p>
        </p:txBody>
      </p:sp>
    </p:spTree>
    <p:extLst>
      <p:ext uri="{BB962C8B-B14F-4D97-AF65-F5344CB8AC3E}">
        <p14:creationId xmlns:p14="http://schemas.microsoft.com/office/powerpoint/2010/main" val="34137054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B3D806-B891-FB40-8C26-6E05142A8866}"/>
              </a:ext>
            </a:extLst>
          </p:cNvPr>
          <p:cNvSpPr>
            <a:spLocks noGrp="1"/>
          </p:cNvSpPr>
          <p:nvPr>
            <p:ph type="title"/>
          </p:nvPr>
        </p:nvSpPr>
        <p:spPr/>
        <p:txBody>
          <a:bodyPr/>
          <a:lstStyle/>
          <a:p>
            <a:endParaRPr lang="sv-SE"/>
          </a:p>
        </p:txBody>
      </p:sp>
      <p:pic>
        <p:nvPicPr>
          <p:cNvPr id="6" name="Platshållare för innehåll 5" descr="Argt ansikte helt fyllt">
            <a:extLst>
              <a:ext uri="{FF2B5EF4-FFF2-40B4-BE49-F238E27FC236}">
                <a16:creationId xmlns:a16="http://schemas.microsoft.com/office/drawing/2014/main" id="{01254627-835B-B245-985C-B1C3511B8492}"/>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838200" y="782881"/>
            <a:ext cx="914400" cy="914400"/>
          </a:xfrm>
        </p:spPr>
      </p:pic>
      <p:sp>
        <p:nvSpPr>
          <p:cNvPr id="4" name="Platshållare för innehåll 3">
            <a:extLst>
              <a:ext uri="{FF2B5EF4-FFF2-40B4-BE49-F238E27FC236}">
                <a16:creationId xmlns:a16="http://schemas.microsoft.com/office/drawing/2014/main" id="{A0D9AA22-00F8-2A43-9ECD-E0985CFADFB7}"/>
              </a:ext>
            </a:extLst>
          </p:cNvPr>
          <p:cNvSpPr>
            <a:spLocks noGrp="1"/>
          </p:cNvSpPr>
          <p:nvPr>
            <p:ph sz="half" idx="2"/>
          </p:nvPr>
        </p:nvSpPr>
        <p:spPr/>
        <p:txBody>
          <a:bodyPr/>
          <a:lstStyle/>
          <a:p>
            <a:endParaRPr lang="sv-SE" dirty="0"/>
          </a:p>
        </p:txBody>
      </p:sp>
      <p:sp>
        <p:nvSpPr>
          <p:cNvPr id="7" name="Rundad rektangulär pratbubbla 6">
            <a:extLst>
              <a:ext uri="{FF2B5EF4-FFF2-40B4-BE49-F238E27FC236}">
                <a16:creationId xmlns:a16="http://schemas.microsoft.com/office/drawing/2014/main" id="{D856282B-D27A-FE45-8F61-10FA0539F710}"/>
              </a:ext>
            </a:extLst>
          </p:cNvPr>
          <p:cNvSpPr/>
          <p:nvPr/>
        </p:nvSpPr>
        <p:spPr>
          <a:xfrm>
            <a:off x="2573079" y="775643"/>
            <a:ext cx="2892056" cy="1325563"/>
          </a:xfrm>
          <a:prstGeom prst="wedgeRoundRectCallout">
            <a:avLst>
              <a:gd name="adj1" fmla="val -79657"/>
              <a:gd name="adj2" fmla="val 1276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good luck “on the barricades” then! Loser!</a:t>
            </a:r>
            <a:endParaRPr lang="sv-SE" dirty="0"/>
          </a:p>
        </p:txBody>
      </p:sp>
      <p:sp>
        <p:nvSpPr>
          <p:cNvPr id="8" name="Rundad rektangulär pratbubbla 7">
            <a:extLst>
              <a:ext uri="{FF2B5EF4-FFF2-40B4-BE49-F238E27FC236}">
                <a16:creationId xmlns:a16="http://schemas.microsoft.com/office/drawing/2014/main" id="{F9AD5A7A-DAB3-004A-960A-95A12D2C6034}"/>
              </a:ext>
            </a:extLst>
          </p:cNvPr>
          <p:cNvSpPr/>
          <p:nvPr/>
        </p:nvSpPr>
        <p:spPr>
          <a:xfrm>
            <a:off x="7485321" y="1690688"/>
            <a:ext cx="1850066" cy="903656"/>
          </a:xfrm>
          <a:prstGeom prst="wedgeRoundRectCallout">
            <a:avLst>
              <a:gd name="adj1" fmla="val 81846"/>
              <a:gd name="adj2" fmla="val -13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You’re so idealist!</a:t>
            </a:r>
            <a:endParaRPr lang="sv-SE" dirty="0"/>
          </a:p>
        </p:txBody>
      </p:sp>
    </p:spTree>
    <p:extLst>
      <p:ext uri="{BB962C8B-B14F-4D97-AF65-F5344CB8AC3E}">
        <p14:creationId xmlns:p14="http://schemas.microsoft.com/office/powerpoint/2010/main" val="2751325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B3D806-B891-FB40-8C26-6E05142A8866}"/>
              </a:ext>
            </a:extLst>
          </p:cNvPr>
          <p:cNvSpPr>
            <a:spLocks noGrp="1"/>
          </p:cNvSpPr>
          <p:nvPr>
            <p:ph type="title"/>
          </p:nvPr>
        </p:nvSpPr>
        <p:spPr/>
        <p:txBody>
          <a:bodyPr/>
          <a:lstStyle/>
          <a:p>
            <a:endParaRPr lang="sv-SE"/>
          </a:p>
        </p:txBody>
      </p:sp>
      <p:pic>
        <p:nvPicPr>
          <p:cNvPr id="6" name="Platshållare för innehåll 5" descr="Argt ansikte helt fyllt">
            <a:extLst>
              <a:ext uri="{FF2B5EF4-FFF2-40B4-BE49-F238E27FC236}">
                <a16:creationId xmlns:a16="http://schemas.microsoft.com/office/drawing/2014/main" id="{01254627-835B-B245-985C-B1C3511B8492}"/>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838200" y="782881"/>
            <a:ext cx="914400" cy="914400"/>
          </a:xfrm>
        </p:spPr>
      </p:pic>
      <p:sp>
        <p:nvSpPr>
          <p:cNvPr id="4" name="Platshållare för innehåll 3">
            <a:extLst>
              <a:ext uri="{FF2B5EF4-FFF2-40B4-BE49-F238E27FC236}">
                <a16:creationId xmlns:a16="http://schemas.microsoft.com/office/drawing/2014/main" id="{A0D9AA22-00F8-2A43-9ECD-E0985CFADFB7}"/>
              </a:ext>
            </a:extLst>
          </p:cNvPr>
          <p:cNvSpPr>
            <a:spLocks noGrp="1"/>
          </p:cNvSpPr>
          <p:nvPr>
            <p:ph sz="half" idx="2"/>
          </p:nvPr>
        </p:nvSpPr>
        <p:spPr/>
        <p:txBody>
          <a:bodyPr/>
          <a:lstStyle/>
          <a:p>
            <a:endParaRPr lang="sv-SE" dirty="0"/>
          </a:p>
        </p:txBody>
      </p:sp>
      <p:sp>
        <p:nvSpPr>
          <p:cNvPr id="7" name="Rundad rektangulär pratbubbla 6">
            <a:extLst>
              <a:ext uri="{FF2B5EF4-FFF2-40B4-BE49-F238E27FC236}">
                <a16:creationId xmlns:a16="http://schemas.microsoft.com/office/drawing/2014/main" id="{D856282B-D27A-FE45-8F61-10FA0539F710}"/>
              </a:ext>
            </a:extLst>
          </p:cNvPr>
          <p:cNvSpPr/>
          <p:nvPr/>
        </p:nvSpPr>
        <p:spPr>
          <a:xfrm>
            <a:off x="2573079" y="775643"/>
            <a:ext cx="2892056" cy="1325563"/>
          </a:xfrm>
          <a:prstGeom prst="wedgeRoundRectCallout">
            <a:avLst>
              <a:gd name="adj1" fmla="val -79657"/>
              <a:gd name="adj2" fmla="val 1276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good luck “on the barricades” then! Loser!</a:t>
            </a:r>
            <a:endParaRPr lang="sv-SE" dirty="0"/>
          </a:p>
        </p:txBody>
      </p:sp>
      <p:sp>
        <p:nvSpPr>
          <p:cNvPr id="8" name="Rundad rektangulär pratbubbla 7">
            <a:extLst>
              <a:ext uri="{FF2B5EF4-FFF2-40B4-BE49-F238E27FC236}">
                <a16:creationId xmlns:a16="http://schemas.microsoft.com/office/drawing/2014/main" id="{F9AD5A7A-DAB3-004A-960A-95A12D2C6034}"/>
              </a:ext>
            </a:extLst>
          </p:cNvPr>
          <p:cNvSpPr/>
          <p:nvPr/>
        </p:nvSpPr>
        <p:spPr>
          <a:xfrm>
            <a:off x="7485321" y="1690688"/>
            <a:ext cx="1850066" cy="903656"/>
          </a:xfrm>
          <a:prstGeom prst="wedgeRoundRectCallout">
            <a:avLst>
              <a:gd name="adj1" fmla="val 81846"/>
              <a:gd name="adj2" fmla="val -13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You’re so idealist!</a:t>
            </a:r>
            <a:endParaRPr lang="sv-SE" dirty="0"/>
          </a:p>
        </p:txBody>
      </p:sp>
      <p:sp>
        <p:nvSpPr>
          <p:cNvPr id="9" name="Rundad rektangulär pratbubbla 8">
            <a:extLst>
              <a:ext uri="{FF2B5EF4-FFF2-40B4-BE49-F238E27FC236}">
                <a16:creationId xmlns:a16="http://schemas.microsoft.com/office/drawing/2014/main" id="{AEFE3ABD-F92A-BF4D-AC2A-77112FA17B77}"/>
              </a:ext>
            </a:extLst>
          </p:cNvPr>
          <p:cNvSpPr/>
          <p:nvPr/>
        </p:nvSpPr>
        <p:spPr>
          <a:xfrm>
            <a:off x="1525772" y="2785730"/>
            <a:ext cx="1812851" cy="914400"/>
          </a:xfrm>
          <a:prstGeom prst="wedgeRoundRectCallout">
            <a:avLst>
              <a:gd name="adj1" fmla="val -67575"/>
              <a:gd name="adj2" fmla="val -9564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No, </a:t>
            </a:r>
            <a:r>
              <a:rPr lang="en-US" i="1" dirty="0"/>
              <a:t>you’re</a:t>
            </a:r>
            <a:r>
              <a:rPr lang="en-US" dirty="0"/>
              <a:t> the idealist! </a:t>
            </a:r>
            <a:endParaRPr lang="sv-SE" dirty="0"/>
          </a:p>
        </p:txBody>
      </p:sp>
    </p:spTree>
    <p:extLst>
      <p:ext uri="{BB962C8B-B14F-4D97-AF65-F5344CB8AC3E}">
        <p14:creationId xmlns:p14="http://schemas.microsoft.com/office/powerpoint/2010/main" val="3041279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B3D806-B891-FB40-8C26-6E05142A8866}"/>
              </a:ext>
            </a:extLst>
          </p:cNvPr>
          <p:cNvSpPr>
            <a:spLocks noGrp="1"/>
          </p:cNvSpPr>
          <p:nvPr>
            <p:ph type="title"/>
          </p:nvPr>
        </p:nvSpPr>
        <p:spPr/>
        <p:txBody>
          <a:bodyPr/>
          <a:lstStyle/>
          <a:p>
            <a:endParaRPr lang="sv-SE"/>
          </a:p>
        </p:txBody>
      </p:sp>
      <p:pic>
        <p:nvPicPr>
          <p:cNvPr id="6" name="Platshållare för innehåll 5" descr="Argt ansikte helt fyllt">
            <a:extLst>
              <a:ext uri="{FF2B5EF4-FFF2-40B4-BE49-F238E27FC236}">
                <a16:creationId xmlns:a16="http://schemas.microsoft.com/office/drawing/2014/main" id="{01254627-835B-B245-985C-B1C3511B8492}"/>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838200" y="782881"/>
            <a:ext cx="914400" cy="914400"/>
          </a:xfrm>
        </p:spPr>
      </p:pic>
      <p:sp>
        <p:nvSpPr>
          <p:cNvPr id="4" name="Platshållare för innehåll 3">
            <a:extLst>
              <a:ext uri="{FF2B5EF4-FFF2-40B4-BE49-F238E27FC236}">
                <a16:creationId xmlns:a16="http://schemas.microsoft.com/office/drawing/2014/main" id="{A0D9AA22-00F8-2A43-9ECD-E0985CFADFB7}"/>
              </a:ext>
            </a:extLst>
          </p:cNvPr>
          <p:cNvSpPr>
            <a:spLocks noGrp="1"/>
          </p:cNvSpPr>
          <p:nvPr>
            <p:ph sz="half" idx="2"/>
          </p:nvPr>
        </p:nvSpPr>
        <p:spPr/>
        <p:txBody>
          <a:bodyPr/>
          <a:lstStyle/>
          <a:p>
            <a:endParaRPr lang="sv-SE" dirty="0"/>
          </a:p>
        </p:txBody>
      </p:sp>
      <p:sp>
        <p:nvSpPr>
          <p:cNvPr id="7" name="Rundad rektangulär pratbubbla 6">
            <a:extLst>
              <a:ext uri="{FF2B5EF4-FFF2-40B4-BE49-F238E27FC236}">
                <a16:creationId xmlns:a16="http://schemas.microsoft.com/office/drawing/2014/main" id="{D856282B-D27A-FE45-8F61-10FA0539F710}"/>
              </a:ext>
            </a:extLst>
          </p:cNvPr>
          <p:cNvSpPr/>
          <p:nvPr/>
        </p:nvSpPr>
        <p:spPr>
          <a:xfrm>
            <a:off x="2573079" y="775643"/>
            <a:ext cx="2892056" cy="1325563"/>
          </a:xfrm>
          <a:prstGeom prst="wedgeRoundRectCallout">
            <a:avLst>
              <a:gd name="adj1" fmla="val -79657"/>
              <a:gd name="adj2" fmla="val 1276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good luck “on the barricades” then! Loser!</a:t>
            </a:r>
            <a:endParaRPr lang="sv-SE" dirty="0"/>
          </a:p>
        </p:txBody>
      </p:sp>
      <p:sp>
        <p:nvSpPr>
          <p:cNvPr id="8" name="Rundad rektangulär pratbubbla 7">
            <a:extLst>
              <a:ext uri="{FF2B5EF4-FFF2-40B4-BE49-F238E27FC236}">
                <a16:creationId xmlns:a16="http://schemas.microsoft.com/office/drawing/2014/main" id="{F9AD5A7A-DAB3-004A-960A-95A12D2C6034}"/>
              </a:ext>
            </a:extLst>
          </p:cNvPr>
          <p:cNvSpPr/>
          <p:nvPr/>
        </p:nvSpPr>
        <p:spPr>
          <a:xfrm>
            <a:off x="7485321" y="1690688"/>
            <a:ext cx="1850066" cy="903656"/>
          </a:xfrm>
          <a:prstGeom prst="wedgeRoundRectCallout">
            <a:avLst>
              <a:gd name="adj1" fmla="val 81846"/>
              <a:gd name="adj2" fmla="val -13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You’re so idealist!</a:t>
            </a:r>
            <a:endParaRPr lang="sv-SE" dirty="0"/>
          </a:p>
        </p:txBody>
      </p:sp>
      <p:sp>
        <p:nvSpPr>
          <p:cNvPr id="9" name="Rundad rektangulär pratbubbla 8">
            <a:extLst>
              <a:ext uri="{FF2B5EF4-FFF2-40B4-BE49-F238E27FC236}">
                <a16:creationId xmlns:a16="http://schemas.microsoft.com/office/drawing/2014/main" id="{AEFE3ABD-F92A-BF4D-AC2A-77112FA17B77}"/>
              </a:ext>
            </a:extLst>
          </p:cNvPr>
          <p:cNvSpPr/>
          <p:nvPr/>
        </p:nvSpPr>
        <p:spPr>
          <a:xfrm>
            <a:off x="1525772" y="2785730"/>
            <a:ext cx="1812851" cy="914400"/>
          </a:xfrm>
          <a:prstGeom prst="wedgeRoundRectCallout">
            <a:avLst>
              <a:gd name="adj1" fmla="val -67575"/>
              <a:gd name="adj2" fmla="val -9564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No, </a:t>
            </a:r>
            <a:r>
              <a:rPr lang="en-US" i="1" dirty="0"/>
              <a:t>you’re</a:t>
            </a:r>
            <a:r>
              <a:rPr lang="en-US" dirty="0"/>
              <a:t> the idealist! </a:t>
            </a:r>
            <a:endParaRPr lang="sv-SE" dirty="0"/>
          </a:p>
        </p:txBody>
      </p:sp>
      <p:sp>
        <p:nvSpPr>
          <p:cNvPr id="10" name="Rundad rektangulär pratbubbla 9">
            <a:extLst>
              <a:ext uri="{FF2B5EF4-FFF2-40B4-BE49-F238E27FC236}">
                <a16:creationId xmlns:a16="http://schemas.microsoft.com/office/drawing/2014/main" id="{FCF0092B-4DAE-8647-BC30-CDA8BA34A17A}"/>
              </a:ext>
            </a:extLst>
          </p:cNvPr>
          <p:cNvSpPr/>
          <p:nvPr/>
        </p:nvSpPr>
        <p:spPr>
          <a:xfrm>
            <a:off x="6997995" y="3143895"/>
            <a:ext cx="1008321" cy="1112469"/>
          </a:xfrm>
          <a:prstGeom prst="wedgeRoundRectCallout">
            <a:avLst>
              <a:gd name="adj1" fmla="val 141557"/>
              <a:gd name="adj2" fmla="val -13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I’m not!</a:t>
            </a:r>
            <a:endParaRPr lang="sv-SE" dirty="0"/>
          </a:p>
        </p:txBody>
      </p:sp>
    </p:spTree>
    <p:extLst>
      <p:ext uri="{BB962C8B-B14F-4D97-AF65-F5344CB8AC3E}">
        <p14:creationId xmlns:p14="http://schemas.microsoft.com/office/powerpoint/2010/main" val="4105445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B3D806-B891-FB40-8C26-6E05142A8866}"/>
              </a:ext>
            </a:extLst>
          </p:cNvPr>
          <p:cNvSpPr>
            <a:spLocks noGrp="1"/>
          </p:cNvSpPr>
          <p:nvPr>
            <p:ph type="title"/>
          </p:nvPr>
        </p:nvSpPr>
        <p:spPr/>
        <p:txBody>
          <a:bodyPr/>
          <a:lstStyle/>
          <a:p>
            <a:endParaRPr lang="sv-SE"/>
          </a:p>
        </p:txBody>
      </p:sp>
      <p:sp>
        <p:nvSpPr>
          <p:cNvPr id="4" name="Platshållare för innehåll 3">
            <a:extLst>
              <a:ext uri="{FF2B5EF4-FFF2-40B4-BE49-F238E27FC236}">
                <a16:creationId xmlns:a16="http://schemas.microsoft.com/office/drawing/2014/main" id="{A0D9AA22-00F8-2A43-9ECD-E0985CFADFB7}"/>
              </a:ext>
            </a:extLst>
          </p:cNvPr>
          <p:cNvSpPr>
            <a:spLocks noGrp="1"/>
          </p:cNvSpPr>
          <p:nvPr>
            <p:ph sz="half" idx="2"/>
          </p:nvPr>
        </p:nvSpPr>
        <p:spPr/>
        <p:txBody>
          <a:bodyPr/>
          <a:lstStyle/>
          <a:p>
            <a:endParaRPr lang="sv-SE" dirty="0"/>
          </a:p>
        </p:txBody>
      </p:sp>
      <p:sp>
        <p:nvSpPr>
          <p:cNvPr id="7" name="Rundad rektangulär pratbubbla 6">
            <a:extLst>
              <a:ext uri="{FF2B5EF4-FFF2-40B4-BE49-F238E27FC236}">
                <a16:creationId xmlns:a16="http://schemas.microsoft.com/office/drawing/2014/main" id="{D856282B-D27A-FE45-8F61-10FA0539F710}"/>
              </a:ext>
            </a:extLst>
          </p:cNvPr>
          <p:cNvSpPr/>
          <p:nvPr/>
        </p:nvSpPr>
        <p:spPr>
          <a:xfrm>
            <a:off x="2573079" y="775643"/>
            <a:ext cx="2892056" cy="1325563"/>
          </a:xfrm>
          <a:prstGeom prst="wedgeRoundRectCallout">
            <a:avLst>
              <a:gd name="adj1" fmla="val -79657"/>
              <a:gd name="adj2" fmla="val 1276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good luck “on the barricades” then! Loser!</a:t>
            </a:r>
            <a:endParaRPr lang="sv-SE" dirty="0"/>
          </a:p>
        </p:txBody>
      </p:sp>
      <p:sp>
        <p:nvSpPr>
          <p:cNvPr id="8" name="Rundad rektangulär pratbubbla 7">
            <a:extLst>
              <a:ext uri="{FF2B5EF4-FFF2-40B4-BE49-F238E27FC236}">
                <a16:creationId xmlns:a16="http://schemas.microsoft.com/office/drawing/2014/main" id="{F9AD5A7A-DAB3-004A-960A-95A12D2C6034}"/>
              </a:ext>
            </a:extLst>
          </p:cNvPr>
          <p:cNvSpPr/>
          <p:nvPr/>
        </p:nvSpPr>
        <p:spPr>
          <a:xfrm>
            <a:off x="7485321" y="1690688"/>
            <a:ext cx="1850066" cy="903656"/>
          </a:xfrm>
          <a:prstGeom prst="wedgeRoundRectCallout">
            <a:avLst>
              <a:gd name="adj1" fmla="val 81846"/>
              <a:gd name="adj2" fmla="val -13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You’re so idealist!</a:t>
            </a:r>
            <a:endParaRPr lang="sv-SE" dirty="0"/>
          </a:p>
        </p:txBody>
      </p:sp>
      <p:sp>
        <p:nvSpPr>
          <p:cNvPr id="9" name="Rundad rektangulär pratbubbla 8">
            <a:extLst>
              <a:ext uri="{FF2B5EF4-FFF2-40B4-BE49-F238E27FC236}">
                <a16:creationId xmlns:a16="http://schemas.microsoft.com/office/drawing/2014/main" id="{AEFE3ABD-F92A-BF4D-AC2A-77112FA17B77}"/>
              </a:ext>
            </a:extLst>
          </p:cNvPr>
          <p:cNvSpPr/>
          <p:nvPr/>
        </p:nvSpPr>
        <p:spPr>
          <a:xfrm>
            <a:off x="1525772" y="2785730"/>
            <a:ext cx="1812851" cy="914400"/>
          </a:xfrm>
          <a:prstGeom prst="wedgeRoundRectCallout">
            <a:avLst>
              <a:gd name="adj1" fmla="val -67575"/>
              <a:gd name="adj2" fmla="val -9564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No, </a:t>
            </a:r>
            <a:r>
              <a:rPr lang="en-US" i="1" dirty="0"/>
              <a:t>you’re</a:t>
            </a:r>
            <a:r>
              <a:rPr lang="en-US" dirty="0"/>
              <a:t> the idealist! </a:t>
            </a:r>
            <a:endParaRPr lang="sv-SE" dirty="0"/>
          </a:p>
        </p:txBody>
      </p:sp>
      <p:sp>
        <p:nvSpPr>
          <p:cNvPr id="10" name="Rundad rektangulär pratbubbla 9">
            <a:extLst>
              <a:ext uri="{FF2B5EF4-FFF2-40B4-BE49-F238E27FC236}">
                <a16:creationId xmlns:a16="http://schemas.microsoft.com/office/drawing/2014/main" id="{FCF0092B-4DAE-8647-BC30-CDA8BA34A17A}"/>
              </a:ext>
            </a:extLst>
          </p:cNvPr>
          <p:cNvSpPr/>
          <p:nvPr/>
        </p:nvSpPr>
        <p:spPr>
          <a:xfrm>
            <a:off x="6997995" y="3143895"/>
            <a:ext cx="1008321" cy="1112469"/>
          </a:xfrm>
          <a:prstGeom prst="wedgeRoundRectCallout">
            <a:avLst>
              <a:gd name="adj1" fmla="val 141557"/>
              <a:gd name="adj2" fmla="val -13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I’m not!</a:t>
            </a:r>
            <a:endParaRPr lang="sv-SE" dirty="0"/>
          </a:p>
        </p:txBody>
      </p:sp>
      <p:sp>
        <p:nvSpPr>
          <p:cNvPr id="11" name="Rundad rektangulär pratbubbla 10">
            <a:extLst>
              <a:ext uri="{FF2B5EF4-FFF2-40B4-BE49-F238E27FC236}">
                <a16:creationId xmlns:a16="http://schemas.microsoft.com/office/drawing/2014/main" id="{A8B92132-0C5F-0140-9952-38FDC38CB7B7}"/>
              </a:ext>
            </a:extLst>
          </p:cNvPr>
          <p:cNvSpPr/>
          <p:nvPr/>
        </p:nvSpPr>
        <p:spPr>
          <a:xfrm>
            <a:off x="1169580" y="4384654"/>
            <a:ext cx="2530549" cy="914400"/>
          </a:xfrm>
          <a:prstGeom prst="wedgeRoundRectCallout">
            <a:avLst>
              <a:gd name="adj1" fmla="val -63812"/>
              <a:gd name="adj2" fmla="val -109537"/>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So what are we then?</a:t>
            </a:r>
            <a:endParaRPr lang="sv-SE" dirty="0"/>
          </a:p>
        </p:txBody>
      </p:sp>
      <p:sp>
        <p:nvSpPr>
          <p:cNvPr id="5" name="Platshållare för innehåll 4">
            <a:extLst>
              <a:ext uri="{FF2B5EF4-FFF2-40B4-BE49-F238E27FC236}">
                <a16:creationId xmlns:a16="http://schemas.microsoft.com/office/drawing/2014/main" id="{9398A826-68C8-EF43-B903-5227D86E3C66}"/>
              </a:ext>
            </a:extLst>
          </p:cNvPr>
          <p:cNvSpPr>
            <a:spLocks noGrp="1"/>
          </p:cNvSpPr>
          <p:nvPr>
            <p:ph sz="half" idx="1"/>
          </p:nvPr>
        </p:nvSpPr>
        <p:spPr/>
        <p:txBody>
          <a:bodyPr/>
          <a:lstStyle/>
          <a:p>
            <a:endParaRPr lang="sv-SE"/>
          </a:p>
        </p:txBody>
      </p:sp>
    </p:spTree>
    <p:extLst>
      <p:ext uri="{BB962C8B-B14F-4D97-AF65-F5344CB8AC3E}">
        <p14:creationId xmlns:p14="http://schemas.microsoft.com/office/powerpoint/2010/main" val="4096141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B3D806-B891-FB40-8C26-6E05142A8866}"/>
              </a:ext>
            </a:extLst>
          </p:cNvPr>
          <p:cNvSpPr>
            <a:spLocks noGrp="1"/>
          </p:cNvSpPr>
          <p:nvPr>
            <p:ph type="title"/>
          </p:nvPr>
        </p:nvSpPr>
        <p:spPr/>
        <p:txBody>
          <a:bodyPr/>
          <a:lstStyle/>
          <a:p>
            <a:endParaRPr lang="sv-SE"/>
          </a:p>
        </p:txBody>
      </p:sp>
      <p:sp>
        <p:nvSpPr>
          <p:cNvPr id="4" name="Platshållare för innehåll 3">
            <a:extLst>
              <a:ext uri="{FF2B5EF4-FFF2-40B4-BE49-F238E27FC236}">
                <a16:creationId xmlns:a16="http://schemas.microsoft.com/office/drawing/2014/main" id="{A0D9AA22-00F8-2A43-9ECD-E0985CFADFB7}"/>
              </a:ext>
            </a:extLst>
          </p:cNvPr>
          <p:cNvSpPr>
            <a:spLocks noGrp="1"/>
          </p:cNvSpPr>
          <p:nvPr>
            <p:ph sz="half" idx="2"/>
          </p:nvPr>
        </p:nvSpPr>
        <p:spPr/>
        <p:txBody>
          <a:bodyPr/>
          <a:lstStyle/>
          <a:p>
            <a:endParaRPr lang="sv-SE" dirty="0"/>
          </a:p>
        </p:txBody>
      </p:sp>
      <p:sp>
        <p:nvSpPr>
          <p:cNvPr id="7" name="Rundad rektangulär pratbubbla 6">
            <a:extLst>
              <a:ext uri="{FF2B5EF4-FFF2-40B4-BE49-F238E27FC236}">
                <a16:creationId xmlns:a16="http://schemas.microsoft.com/office/drawing/2014/main" id="{D856282B-D27A-FE45-8F61-10FA0539F710}"/>
              </a:ext>
            </a:extLst>
          </p:cNvPr>
          <p:cNvSpPr/>
          <p:nvPr/>
        </p:nvSpPr>
        <p:spPr>
          <a:xfrm>
            <a:off x="2573079" y="775643"/>
            <a:ext cx="2892056" cy="1325563"/>
          </a:xfrm>
          <a:prstGeom prst="wedgeRoundRectCallout">
            <a:avLst>
              <a:gd name="adj1" fmla="val -79657"/>
              <a:gd name="adj2" fmla="val 1276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good luck “on the barricades” then! Loser!</a:t>
            </a:r>
            <a:endParaRPr lang="sv-SE" dirty="0"/>
          </a:p>
        </p:txBody>
      </p:sp>
      <p:sp>
        <p:nvSpPr>
          <p:cNvPr id="8" name="Rundad rektangulär pratbubbla 7">
            <a:extLst>
              <a:ext uri="{FF2B5EF4-FFF2-40B4-BE49-F238E27FC236}">
                <a16:creationId xmlns:a16="http://schemas.microsoft.com/office/drawing/2014/main" id="{F9AD5A7A-DAB3-004A-960A-95A12D2C6034}"/>
              </a:ext>
            </a:extLst>
          </p:cNvPr>
          <p:cNvSpPr/>
          <p:nvPr/>
        </p:nvSpPr>
        <p:spPr>
          <a:xfrm>
            <a:off x="7485321" y="1690688"/>
            <a:ext cx="1850066" cy="903656"/>
          </a:xfrm>
          <a:prstGeom prst="wedgeRoundRectCallout">
            <a:avLst>
              <a:gd name="adj1" fmla="val 81846"/>
              <a:gd name="adj2" fmla="val -13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You’re so idealist!</a:t>
            </a:r>
            <a:endParaRPr lang="sv-SE" dirty="0"/>
          </a:p>
        </p:txBody>
      </p:sp>
      <p:sp>
        <p:nvSpPr>
          <p:cNvPr id="9" name="Rundad rektangulär pratbubbla 8">
            <a:extLst>
              <a:ext uri="{FF2B5EF4-FFF2-40B4-BE49-F238E27FC236}">
                <a16:creationId xmlns:a16="http://schemas.microsoft.com/office/drawing/2014/main" id="{AEFE3ABD-F92A-BF4D-AC2A-77112FA17B77}"/>
              </a:ext>
            </a:extLst>
          </p:cNvPr>
          <p:cNvSpPr/>
          <p:nvPr/>
        </p:nvSpPr>
        <p:spPr>
          <a:xfrm>
            <a:off x="1525772" y="2785730"/>
            <a:ext cx="1812851" cy="914400"/>
          </a:xfrm>
          <a:prstGeom prst="wedgeRoundRectCallout">
            <a:avLst>
              <a:gd name="adj1" fmla="val -67575"/>
              <a:gd name="adj2" fmla="val -9564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No, </a:t>
            </a:r>
            <a:r>
              <a:rPr lang="en-US" i="1" dirty="0"/>
              <a:t>you’re</a:t>
            </a:r>
            <a:r>
              <a:rPr lang="en-US" dirty="0"/>
              <a:t> the idealist! </a:t>
            </a:r>
            <a:endParaRPr lang="sv-SE" dirty="0"/>
          </a:p>
        </p:txBody>
      </p:sp>
      <p:sp>
        <p:nvSpPr>
          <p:cNvPr id="10" name="Rundad rektangulär pratbubbla 9">
            <a:extLst>
              <a:ext uri="{FF2B5EF4-FFF2-40B4-BE49-F238E27FC236}">
                <a16:creationId xmlns:a16="http://schemas.microsoft.com/office/drawing/2014/main" id="{FCF0092B-4DAE-8647-BC30-CDA8BA34A17A}"/>
              </a:ext>
            </a:extLst>
          </p:cNvPr>
          <p:cNvSpPr/>
          <p:nvPr/>
        </p:nvSpPr>
        <p:spPr>
          <a:xfrm>
            <a:off x="6997995" y="3143895"/>
            <a:ext cx="1008321" cy="1112469"/>
          </a:xfrm>
          <a:prstGeom prst="wedgeRoundRectCallout">
            <a:avLst>
              <a:gd name="adj1" fmla="val 141557"/>
              <a:gd name="adj2" fmla="val -13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I’m not!</a:t>
            </a:r>
            <a:endParaRPr lang="sv-SE" dirty="0"/>
          </a:p>
        </p:txBody>
      </p:sp>
      <p:sp>
        <p:nvSpPr>
          <p:cNvPr id="11" name="Rundad rektangulär pratbubbla 10">
            <a:extLst>
              <a:ext uri="{FF2B5EF4-FFF2-40B4-BE49-F238E27FC236}">
                <a16:creationId xmlns:a16="http://schemas.microsoft.com/office/drawing/2014/main" id="{A8B92132-0C5F-0140-9952-38FDC38CB7B7}"/>
              </a:ext>
            </a:extLst>
          </p:cNvPr>
          <p:cNvSpPr/>
          <p:nvPr/>
        </p:nvSpPr>
        <p:spPr>
          <a:xfrm>
            <a:off x="1169580" y="4384654"/>
            <a:ext cx="2530549" cy="914400"/>
          </a:xfrm>
          <a:prstGeom prst="wedgeRoundRectCallout">
            <a:avLst>
              <a:gd name="adj1" fmla="val -63812"/>
              <a:gd name="adj2" fmla="val -109537"/>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So what are we then?</a:t>
            </a:r>
            <a:endParaRPr lang="sv-SE" dirty="0"/>
          </a:p>
        </p:txBody>
      </p:sp>
      <p:sp>
        <p:nvSpPr>
          <p:cNvPr id="12" name="Rundad rektangulär pratbubbla 11">
            <a:extLst>
              <a:ext uri="{FF2B5EF4-FFF2-40B4-BE49-F238E27FC236}">
                <a16:creationId xmlns:a16="http://schemas.microsoft.com/office/drawing/2014/main" id="{4921F0D9-5D2F-7D4A-837F-A14C78C54888}"/>
              </a:ext>
            </a:extLst>
          </p:cNvPr>
          <p:cNvSpPr/>
          <p:nvPr/>
        </p:nvSpPr>
        <p:spPr>
          <a:xfrm>
            <a:off x="6997995" y="4851400"/>
            <a:ext cx="2378149" cy="723234"/>
          </a:xfrm>
          <a:prstGeom prst="wedgeRoundRectCallout">
            <a:avLst>
              <a:gd name="adj1" fmla="val 93623"/>
              <a:gd name="adj2" fmla="val -668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I don’t know…</a:t>
            </a:r>
            <a:endParaRPr lang="sv-SE" dirty="0"/>
          </a:p>
        </p:txBody>
      </p:sp>
      <p:sp>
        <p:nvSpPr>
          <p:cNvPr id="5" name="Platshållare för innehåll 4">
            <a:extLst>
              <a:ext uri="{FF2B5EF4-FFF2-40B4-BE49-F238E27FC236}">
                <a16:creationId xmlns:a16="http://schemas.microsoft.com/office/drawing/2014/main" id="{048DFB85-DB53-F744-B12F-C71462A95F96}"/>
              </a:ext>
            </a:extLst>
          </p:cNvPr>
          <p:cNvSpPr>
            <a:spLocks noGrp="1"/>
          </p:cNvSpPr>
          <p:nvPr>
            <p:ph sz="half" idx="1"/>
          </p:nvPr>
        </p:nvSpPr>
        <p:spPr/>
        <p:txBody>
          <a:bodyPr/>
          <a:lstStyle/>
          <a:p>
            <a:endParaRPr lang="sv-SE"/>
          </a:p>
        </p:txBody>
      </p:sp>
    </p:spTree>
    <p:extLst>
      <p:ext uri="{BB962C8B-B14F-4D97-AF65-F5344CB8AC3E}">
        <p14:creationId xmlns:p14="http://schemas.microsoft.com/office/powerpoint/2010/main" val="3093709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B3D806-B891-FB40-8C26-6E05142A8866}"/>
              </a:ext>
            </a:extLst>
          </p:cNvPr>
          <p:cNvSpPr>
            <a:spLocks noGrp="1"/>
          </p:cNvSpPr>
          <p:nvPr>
            <p:ph type="title"/>
          </p:nvPr>
        </p:nvSpPr>
        <p:spPr/>
        <p:txBody>
          <a:bodyPr/>
          <a:lstStyle/>
          <a:p>
            <a:endParaRPr lang="sv-SE"/>
          </a:p>
        </p:txBody>
      </p:sp>
      <p:sp>
        <p:nvSpPr>
          <p:cNvPr id="4" name="Platshållare för innehåll 3">
            <a:extLst>
              <a:ext uri="{FF2B5EF4-FFF2-40B4-BE49-F238E27FC236}">
                <a16:creationId xmlns:a16="http://schemas.microsoft.com/office/drawing/2014/main" id="{A0D9AA22-00F8-2A43-9ECD-E0985CFADFB7}"/>
              </a:ext>
            </a:extLst>
          </p:cNvPr>
          <p:cNvSpPr>
            <a:spLocks noGrp="1"/>
          </p:cNvSpPr>
          <p:nvPr>
            <p:ph sz="half" idx="2"/>
          </p:nvPr>
        </p:nvSpPr>
        <p:spPr/>
        <p:txBody>
          <a:bodyPr/>
          <a:lstStyle/>
          <a:p>
            <a:endParaRPr lang="sv-SE" dirty="0"/>
          </a:p>
        </p:txBody>
      </p:sp>
      <p:sp>
        <p:nvSpPr>
          <p:cNvPr id="7" name="Rundad rektangulär pratbubbla 6">
            <a:extLst>
              <a:ext uri="{FF2B5EF4-FFF2-40B4-BE49-F238E27FC236}">
                <a16:creationId xmlns:a16="http://schemas.microsoft.com/office/drawing/2014/main" id="{D856282B-D27A-FE45-8F61-10FA0539F710}"/>
              </a:ext>
            </a:extLst>
          </p:cNvPr>
          <p:cNvSpPr/>
          <p:nvPr/>
        </p:nvSpPr>
        <p:spPr>
          <a:xfrm>
            <a:off x="2573079" y="775643"/>
            <a:ext cx="2892056" cy="1325563"/>
          </a:xfrm>
          <a:prstGeom prst="wedgeRoundRectCallout">
            <a:avLst>
              <a:gd name="adj1" fmla="val -79657"/>
              <a:gd name="adj2" fmla="val 1276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good luck “on the barricades” then! Loser!</a:t>
            </a:r>
            <a:endParaRPr lang="sv-SE" dirty="0"/>
          </a:p>
        </p:txBody>
      </p:sp>
      <p:sp>
        <p:nvSpPr>
          <p:cNvPr id="8" name="Rundad rektangulär pratbubbla 7">
            <a:extLst>
              <a:ext uri="{FF2B5EF4-FFF2-40B4-BE49-F238E27FC236}">
                <a16:creationId xmlns:a16="http://schemas.microsoft.com/office/drawing/2014/main" id="{F9AD5A7A-DAB3-004A-960A-95A12D2C6034}"/>
              </a:ext>
            </a:extLst>
          </p:cNvPr>
          <p:cNvSpPr/>
          <p:nvPr/>
        </p:nvSpPr>
        <p:spPr>
          <a:xfrm>
            <a:off x="7485321" y="1690688"/>
            <a:ext cx="1850066" cy="903656"/>
          </a:xfrm>
          <a:prstGeom prst="wedgeRoundRectCallout">
            <a:avLst>
              <a:gd name="adj1" fmla="val 81846"/>
              <a:gd name="adj2" fmla="val -13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You’re so idealist!</a:t>
            </a:r>
            <a:endParaRPr lang="sv-SE" dirty="0"/>
          </a:p>
        </p:txBody>
      </p:sp>
      <p:sp>
        <p:nvSpPr>
          <p:cNvPr id="9" name="Rundad rektangulär pratbubbla 8">
            <a:extLst>
              <a:ext uri="{FF2B5EF4-FFF2-40B4-BE49-F238E27FC236}">
                <a16:creationId xmlns:a16="http://schemas.microsoft.com/office/drawing/2014/main" id="{AEFE3ABD-F92A-BF4D-AC2A-77112FA17B77}"/>
              </a:ext>
            </a:extLst>
          </p:cNvPr>
          <p:cNvSpPr/>
          <p:nvPr/>
        </p:nvSpPr>
        <p:spPr>
          <a:xfrm>
            <a:off x="1525772" y="2785730"/>
            <a:ext cx="1812851" cy="914400"/>
          </a:xfrm>
          <a:prstGeom prst="wedgeRoundRectCallout">
            <a:avLst>
              <a:gd name="adj1" fmla="val -67575"/>
              <a:gd name="adj2" fmla="val -9564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No, </a:t>
            </a:r>
            <a:r>
              <a:rPr lang="en-US" i="1" dirty="0"/>
              <a:t>you’re</a:t>
            </a:r>
            <a:r>
              <a:rPr lang="en-US" dirty="0"/>
              <a:t> the idealist! </a:t>
            </a:r>
            <a:endParaRPr lang="sv-SE" dirty="0"/>
          </a:p>
        </p:txBody>
      </p:sp>
      <p:sp>
        <p:nvSpPr>
          <p:cNvPr id="10" name="Rundad rektangulär pratbubbla 9">
            <a:extLst>
              <a:ext uri="{FF2B5EF4-FFF2-40B4-BE49-F238E27FC236}">
                <a16:creationId xmlns:a16="http://schemas.microsoft.com/office/drawing/2014/main" id="{FCF0092B-4DAE-8647-BC30-CDA8BA34A17A}"/>
              </a:ext>
            </a:extLst>
          </p:cNvPr>
          <p:cNvSpPr/>
          <p:nvPr/>
        </p:nvSpPr>
        <p:spPr>
          <a:xfrm>
            <a:off x="6997995" y="3143895"/>
            <a:ext cx="1008321" cy="1112469"/>
          </a:xfrm>
          <a:prstGeom prst="wedgeRoundRectCallout">
            <a:avLst>
              <a:gd name="adj1" fmla="val 141557"/>
              <a:gd name="adj2" fmla="val -13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No, I’m not!</a:t>
            </a:r>
            <a:endParaRPr lang="sv-SE" dirty="0"/>
          </a:p>
        </p:txBody>
      </p:sp>
      <p:sp>
        <p:nvSpPr>
          <p:cNvPr id="11" name="Rundad rektangulär pratbubbla 10">
            <a:extLst>
              <a:ext uri="{FF2B5EF4-FFF2-40B4-BE49-F238E27FC236}">
                <a16:creationId xmlns:a16="http://schemas.microsoft.com/office/drawing/2014/main" id="{A8B92132-0C5F-0140-9952-38FDC38CB7B7}"/>
              </a:ext>
            </a:extLst>
          </p:cNvPr>
          <p:cNvSpPr/>
          <p:nvPr/>
        </p:nvSpPr>
        <p:spPr>
          <a:xfrm>
            <a:off x="1169580" y="4384654"/>
            <a:ext cx="2530549" cy="914400"/>
          </a:xfrm>
          <a:prstGeom prst="wedgeRoundRectCallout">
            <a:avLst>
              <a:gd name="adj1" fmla="val -63812"/>
              <a:gd name="adj2" fmla="val -109537"/>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So what are we then?</a:t>
            </a:r>
            <a:endParaRPr lang="sv-SE" dirty="0"/>
          </a:p>
        </p:txBody>
      </p:sp>
      <p:sp>
        <p:nvSpPr>
          <p:cNvPr id="12" name="Rundad rektangulär pratbubbla 11">
            <a:extLst>
              <a:ext uri="{FF2B5EF4-FFF2-40B4-BE49-F238E27FC236}">
                <a16:creationId xmlns:a16="http://schemas.microsoft.com/office/drawing/2014/main" id="{4921F0D9-5D2F-7D4A-837F-A14C78C54888}"/>
              </a:ext>
            </a:extLst>
          </p:cNvPr>
          <p:cNvSpPr/>
          <p:nvPr/>
        </p:nvSpPr>
        <p:spPr>
          <a:xfrm>
            <a:off x="6997995" y="4851400"/>
            <a:ext cx="2378149" cy="723234"/>
          </a:xfrm>
          <a:prstGeom prst="wedgeRoundRectCallout">
            <a:avLst>
              <a:gd name="adj1" fmla="val 93623"/>
              <a:gd name="adj2" fmla="val -668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dirty="0"/>
              <a:t>I don’t know…</a:t>
            </a:r>
            <a:endParaRPr lang="sv-SE" dirty="0"/>
          </a:p>
        </p:txBody>
      </p:sp>
      <p:sp>
        <p:nvSpPr>
          <p:cNvPr id="13" name="Rundad rektangulär pratbubbla 12">
            <a:extLst>
              <a:ext uri="{FF2B5EF4-FFF2-40B4-BE49-F238E27FC236}">
                <a16:creationId xmlns:a16="http://schemas.microsoft.com/office/drawing/2014/main" id="{43C4AF91-C98A-9843-A40C-54931C6F834F}"/>
              </a:ext>
            </a:extLst>
          </p:cNvPr>
          <p:cNvSpPr/>
          <p:nvPr/>
        </p:nvSpPr>
        <p:spPr>
          <a:xfrm>
            <a:off x="1254639" y="5645444"/>
            <a:ext cx="1637417" cy="914400"/>
          </a:xfrm>
          <a:prstGeom prst="wedgeRoundRectCallout">
            <a:avLst>
              <a:gd name="adj1" fmla="val -93377"/>
              <a:gd name="adj2" fmla="val -8514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Me neither.</a:t>
            </a:r>
            <a:endParaRPr lang="sv-SE" dirty="0"/>
          </a:p>
        </p:txBody>
      </p:sp>
      <p:sp>
        <p:nvSpPr>
          <p:cNvPr id="5" name="Platshållare för innehåll 4">
            <a:extLst>
              <a:ext uri="{FF2B5EF4-FFF2-40B4-BE49-F238E27FC236}">
                <a16:creationId xmlns:a16="http://schemas.microsoft.com/office/drawing/2014/main" id="{461156F7-C088-974B-A32A-EF6B9A0ABEE1}"/>
              </a:ext>
            </a:extLst>
          </p:cNvPr>
          <p:cNvSpPr>
            <a:spLocks noGrp="1"/>
          </p:cNvSpPr>
          <p:nvPr>
            <p:ph sz="half" idx="1"/>
          </p:nvPr>
        </p:nvSpPr>
        <p:spPr/>
        <p:txBody>
          <a:bodyPr/>
          <a:lstStyle/>
          <a:p>
            <a:endParaRPr lang="sv-SE" dirty="0"/>
          </a:p>
        </p:txBody>
      </p:sp>
    </p:spTree>
    <p:extLst>
      <p:ext uri="{BB962C8B-B14F-4D97-AF65-F5344CB8AC3E}">
        <p14:creationId xmlns:p14="http://schemas.microsoft.com/office/powerpoint/2010/main" val="2163339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23D7D0-1993-934A-B2B1-E9B728B79303}"/>
              </a:ext>
            </a:extLst>
          </p:cNvPr>
          <p:cNvSpPr>
            <a:spLocks noGrp="1"/>
          </p:cNvSpPr>
          <p:nvPr>
            <p:ph type="title"/>
          </p:nvPr>
        </p:nvSpPr>
        <p:spPr/>
        <p:txBody>
          <a:bodyPr/>
          <a:lstStyle/>
          <a:p>
            <a:pPr algn="ctr"/>
            <a:endParaRPr lang="sv-SE" dirty="0"/>
          </a:p>
        </p:txBody>
      </p:sp>
      <p:sp>
        <p:nvSpPr>
          <p:cNvPr id="3" name="Platshållare för innehåll 2">
            <a:extLst>
              <a:ext uri="{FF2B5EF4-FFF2-40B4-BE49-F238E27FC236}">
                <a16:creationId xmlns:a16="http://schemas.microsoft.com/office/drawing/2014/main" id="{17D15747-F78F-084B-A7C8-962DB6CEA8AA}"/>
              </a:ext>
            </a:extLst>
          </p:cNvPr>
          <p:cNvSpPr>
            <a:spLocks noGrp="1"/>
          </p:cNvSpPr>
          <p:nvPr>
            <p:ph sz="half" idx="1"/>
          </p:nvPr>
        </p:nvSpPr>
        <p:spPr/>
        <p:txBody>
          <a:bodyPr/>
          <a:lstStyle/>
          <a:p>
            <a:endParaRPr lang="sv-SE" dirty="0"/>
          </a:p>
        </p:txBody>
      </p:sp>
      <p:sp>
        <p:nvSpPr>
          <p:cNvPr id="4" name="Platshållare för innehåll 3">
            <a:extLst>
              <a:ext uri="{FF2B5EF4-FFF2-40B4-BE49-F238E27FC236}">
                <a16:creationId xmlns:a16="http://schemas.microsoft.com/office/drawing/2014/main" id="{D984B276-A711-7844-AA94-BD16A16C6EA3}"/>
              </a:ext>
            </a:extLst>
          </p:cNvPr>
          <p:cNvSpPr>
            <a:spLocks noGrp="1"/>
          </p:cNvSpPr>
          <p:nvPr>
            <p:ph sz="half" idx="2"/>
          </p:nvPr>
        </p:nvSpPr>
        <p:spPr/>
        <p:txBody>
          <a:bodyPr/>
          <a:lstStyle/>
          <a:p>
            <a:endParaRPr lang="sv-SE" dirty="0"/>
          </a:p>
        </p:txBody>
      </p:sp>
      <p:pic>
        <p:nvPicPr>
          <p:cNvPr id="5" name="Bildobjekt 4">
            <a:extLst>
              <a:ext uri="{FF2B5EF4-FFF2-40B4-BE49-F238E27FC236}">
                <a16:creationId xmlns:a16="http://schemas.microsoft.com/office/drawing/2014/main" id="{7DE981F8-3C42-D24A-8ED2-C4FDB41B44BE}"/>
              </a:ext>
            </a:extLst>
          </p:cNvPr>
          <p:cNvPicPr>
            <a:picLocks noChangeAspect="1"/>
          </p:cNvPicPr>
          <p:nvPr/>
        </p:nvPicPr>
        <p:blipFill>
          <a:blip r:embed="rId2"/>
          <a:stretch>
            <a:fillRect/>
          </a:stretch>
        </p:blipFill>
        <p:spPr>
          <a:xfrm>
            <a:off x="838200" y="0"/>
            <a:ext cx="10591800" cy="7430069"/>
          </a:xfrm>
          <a:prstGeom prst="rect">
            <a:avLst/>
          </a:prstGeom>
        </p:spPr>
      </p:pic>
    </p:spTree>
    <p:extLst>
      <p:ext uri="{BB962C8B-B14F-4D97-AF65-F5344CB8AC3E}">
        <p14:creationId xmlns:p14="http://schemas.microsoft.com/office/powerpoint/2010/main" val="44316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ulär pratbubbla 3">
            <a:extLst>
              <a:ext uri="{FF2B5EF4-FFF2-40B4-BE49-F238E27FC236}">
                <a16:creationId xmlns:a16="http://schemas.microsoft.com/office/drawing/2014/main" id="{EBA914BD-3176-FB42-8633-4789B9952556}"/>
              </a:ext>
            </a:extLst>
          </p:cNvPr>
          <p:cNvSpPr/>
          <p:nvPr/>
        </p:nvSpPr>
        <p:spPr>
          <a:xfrm>
            <a:off x="2172235" y="365125"/>
            <a:ext cx="3038341" cy="2210650"/>
          </a:xfrm>
          <a:prstGeom prst="wedgeRectCallout">
            <a:avLst>
              <a:gd name="adj1" fmla="val -48447"/>
              <a:gd name="adj2" fmla="val 79335"/>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which “traditional concepts” do they refer to? Not “tradition”, apparently. And are </a:t>
            </a:r>
            <a:r>
              <a:rPr lang="en-US" i="1" dirty="0"/>
              <a:t>all </a:t>
            </a:r>
            <a:r>
              <a:rPr lang="en-US" dirty="0"/>
              <a:t>research methods suddenly worthless? Since when?</a:t>
            </a:r>
            <a:endParaRPr lang="sv-SE" dirty="0"/>
          </a:p>
        </p:txBody>
      </p:sp>
      <p:pic>
        <p:nvPicPr>
          <p:cNvPr id="10" name="Bildobjekt 9">
            <a:extLst>
              <a:ext uri="{FF2B5EF4-FFF2-40B4-BE49-F238E27FC236}">
                <a16:creationId xmlns:a16="http://schemas.microsoft.com/office/drawing/2014/main" id="{A78AD324-C361-1D40-811F-5FB53FD2203E}"/>
              </a:ext>
            </a:extLst>
          </p:cNvPr>
          <p:cNvPicPr>
            <a:picLocks noChangeAspect="1"/>
          </p:cNvPicPr>
          <p:nvPr/>
        </p:nvPicPr>
        <p:blipFill>
          <a:blip r:embed="rId2"/>
          <a:stretch>
            <a:fillRect/>
          </a:stretch>
        </p:blipFill>
        <p:spPr>
          <a:xfrm>
            <a:off x="225083" y="3207043"/>
            <a:ext cx="1599571" cy="2394568"/>
          </a:xfrm>
          <a:prstGeom prst="rect">
            <a:avLst/>
          </a:prstGeom>
        </p:spPr>
      </p:pic>
    </p:spTree>
    <p:extLst>
      <p:ext uri="{BB962C8B-B14F-4D97-AF65-F5344CB8AC3E}">
        <p14:creationId xmlns:p14="http://schemas.microsoft.com/office/powerpoint/2010/main" val="185912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9B34BD-DBFC-9C40-9CA3-BD7F48CAEAAB}"/>
              </a:ext>
            </a:extLst>
          </p:cNvPr>
          <p:cNvSpPr>
            <a:spLocks noGrp="1"/>
          </p:cNvSpPr>
          <p:nvPr>
            <p:ph type="title"/>
          </p:nvPr>
        </p:nvSpPr>
        <p:spPr/>
        <p:txBody>
          <a:bodyPr/>
          <a:lstStyle/>
          <a:p>
            <a:endParaRPr lang="sv-SE"/>
          </a:p>
        </p:txBody>
      </p:sp>
      <p:sp>
        <p:nvSpPr>
          <p:cNvPr id="4" name="Rektangulär pratbubbla 3">
            <a:extLst>
              <a:ext uri="{FF2B5EF4-FFF2-40B4-BE49-F238E27FC236}">
                <a16:creationId xmlns:a16="http://schemas.microsoft.com/office/drawing/2014/main" id="{EBA914BD-3176-FB42-8633-4789B9952556}"/>
              </a:ext>
            </a:extLst>
          </p:cNvPr>
          <p:cNvSpPr/>
          <p:nvPr/>
        </p:nvSpPr>
        <p:spPr>
          <a:xfrm>
            <a:off x="2172235" y="365125"/>
            <a:ext cx="3038341" cy="2210650"/>
          </a:xfrm>
          <a:prstGeom prst="wedgeRectCallout">
            <a:avLst>
              <a:gd name="adj1" fmla="val -48447"/>
              <a:gd name="adj2" fmla="val 79335"/>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which “traditional concepts” do they refer to? Not “tradition”, apparently… And are </a:t>
            </a:r>
            <a:r>
              <a:rPr lang="en-US" i="1" dirty="0"/>
              <a:t>all </a:t>
            </a:r>
            <a:r>
              <a:rPr lang="en-US" dirty="0"/>
              <a:t>research methods suddenly worthless? Since when?</a:t>
            </a:r>
            <a:endParaRPr lang="sv-SE" dirty="0"/>
          </a:p>
        </p:txBody>
      </p:sp>
      <p:sp>
        <p:nvSpPr>
          <p:cNvPr id="5" name="Rundad rektangulär pratbubbla 4">
            <a:extLst>
              <a:ext uri="{FF2B5EF4-FFF2-40B4-BE49-F238E27FC236}">
                <a16:creationId xmlns:a16="http://schemas.microsoft.com/office/drawing/2014/main" id="{672D09B3-6A1D-3749-BCD0-A0E2FAB8F685}"/>
              </a:ext>
            </a:extLst>
          </p:cNvPr>
          <p:cNvSpPr/>
          <p:nvPr/>
        </p:nvSpPr>
        <p:spPr>
          <a:xfrm>
            <a:off x="7374467" y="759854"/>
            <a:ext cx="3160451" cy="2034147"/>
          </a:xfrm>
          <a:prstGeom prst="wedgeRoundRectCallout">
            <a:avLst>
              <a:gd name="adj1" fmla="val 52276"/>
              <a:gd name="adj2" fmla="val 7458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lvl="0" fontAlgn="base"/>
            <a:r>
              <a:rPr lang="en-US" dirty="0"/>
              <a:t>Of course, the remark is a bit exaggerated and generalizing. But sometimes exaggerations are necessary in order to get at something. </a:t>
            </a:r>
            <a:endParaRPr lang="sv-SE" dirty="0"/>
          </a:p>
        </p:txBody>
      </p:sp>
      <p:pic>
        <p:nvPicPr>
          <p:cNvPr id="10" name="Bildobjekt 9">
            <a:extLst>
              <a:ext uri="{FF2B5EF4-FFF2-40B4-BE49-F238E27FC236}">
                <a16:creationId xmlns:a16="http://schemas.microsoft.com/office/drawing/2014/main" id="{A78AD324-C361-1D40-811F-5FB53FD2203E}"/>
              </a:ext>
            </a:extLst>
          </p:cNvPr>
          <p:cNvPicPr>
            <a:picLocks noChangeAspect="1"/>
          </p:cNvPicPr>
          <p:nvPr/>
        </p:nvPicPr>
        <p:blipFill>
          <a:blip r:embed="rId2"/>
          <a:stretch>
            <a:fillRect/>
          </a:stretch>
        </p:blipFill>
        <p:spPr>
          <a:xfrm>
            <a:off x="225083" y="3207043"/>
            <a:ext cx="1599571" cy="2394568"/>
          </a:xfrm>
          <a:prstGeom prst="rect">
            <a:avLst/>
          </a:prstGeom>
        </p:spPr>
      </p:pic>
    </p:spTree>
    <p:extLst>
      <p:ext uri="{BB962C8B-B14F-4D97-AF65-F5344CB8AC3E}">
        <p14:creationId xmlns:p14="http://schemas.microsoft.com/office/powerpoint/2010/main" val="9915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9B34BD-DBFC-9C40-9CA3-BD7F48CAEAAB}"/>
              </a:ext>
            </a:extLst>
          </p:cNvPr>
          <p:cNvSpPr>
            <a:spLocks noGrp="1"/>
          </p:cNvSpPr>
          <p:nvPr>
            <p:ph type="title"/>
          </p:nvPr>
        </p:nvSpPr>
        <p:spPr/>
        <p:txBody>
          <a:bodyPr/>
          <a:lstStyle/>
          <a:p>
            <a:endParaRPr lang="sv-SE"/>
          </a:p>
        </p:txBody>
      </p:sp>
      <p:sp>
        <p:nvSpPr>
          <p:cNvPr id="4" name="Rektangulär pratbubbla 3">
            <a:extLst>
              <a:ext uri="{FF2B5EF4-FFF2-40B4-BE49-F238E27FC236}">
                <a16:creationId xmlns:a16="http://schemas.microsoft.com/office/drawing/2014/main" id="{EBA914BD-3176-FB42-8633-4789B9952556}"/>
              </a:ext>
            </a:extLst>
          </p:cNvPr>
          <p:cNvSpPr/>
          <p:nvPr/>
        </p:nvSpPr>
        <p:spPr>
          <a:xfrm>
            <a:off x="2172235" y="365125"/>
            <a:ext cx="3038341" cy="2210650"/>
          </a:xfrm>
          <a:prstGeom prst="wedgeRectCallout">
            <a:avLst>
              <a:gd name="adj1" fmla="val -48447"/>
              <a:gd name="adj2" fmla="val 79335"/>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lvl="0" fontAlgn="base"/>
            <a:r>
              <a:rPr lang="en-US" dirty="0"/>
              <a:t>Well, which “traditional concepts” do they refer to? Not “tradition”, apparently… And are </a:t>
            </a:r>
            <a:r>
              <a:rPr lang="en-US" i="1" dirty="0"/>
              <a:t>all </a:t>
            </a:r>
            <a:r>
              <a:rPr lang="en-US" dirty="0"/>
              <a:t>research methods suddenly worthless? Since when?</a:t>
            </a:r>
            <a:endParaRPr lang="sv-SE" dirty="0"/>
          </a:p>
        </p:txBody>
      </p:sp>
      <p:sp>
        <p:nvSpPr>
          <p:cNvPr id="5" name="Rundad rektangulär pratbubbla 4">
            <a:extLst>
              <a:ext uri="{FF2B5EF4-FFF2-40B4-BE49-F238E27FC236}">
                <a16:creationId xmlns:a16="http://schemas.microsoft.com/office/drawing/2014/main" id="{672D09B3-6A1D-3749-BCD0-A0E2FAB8F685}"/>
              </a:ext>
            </a:extLst>
          </p:cNvPr>
          <p:cNvSpPr/>
          <p:nvPr/>
        </p:nvSpPr>
        <p:spPr>
          <a:xfrm>
            <a:off x="7374467" y="759854"/>
            <a:ext cx="3160451" cy="2034147"/>
          </a:xfrm>
          <a:prstGeom prst="wedgeRoundRectCallout">
            <a:avLst>
              <a:gd name="adj1" fmla="val 52276"/>
              <a:gd name="adj2" fmla="val 7458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lvl="0" fontAlgn="base"/>
            <a:r>
              <a:rPr lang="en-US" dirty="0"/>
              <a:t>Of course, the remark is a bit exaggerated and generalizing. But sometimes exaggerations are necessary in order to get at something. </a:t>
            </a:r>
            <a:endParaRPr lang="sv-SE" dirty="0"/>
          </a:p>
        </p:txBody>
      </p:sp>
      <p:sp>
        <p:nvSpPr>
          <p:cNvPr id="6" name="Rektangulär pratbubbla 5">
            <a:extLst>
              <a:ext uri="{FF2B5EF4-FFF2-40B4-BE49-F238E27FC236}">
                <a16:creationId xmlns:a16="http://schemas.microsoft.com/office/drawing/2014/main" id="{4612FE1D-4907-1347-A37A-0E1AE1C477A0}"/>
              </a:ext>
            </a:extLst>
          </p:cNvPr>
          <p:cNvSpPr/>
          <p:nvPr/>
        </p:nvSpPr>
        <p:spPr>
          <a:xfrm>
            <a:off x="2542503" y="3207043"/>
            <a:ext cx="2668073" cy="888114"/>
          </a:xfrm>
          <a:prstGeom prst="wedgeRectCallout">
            <a:avLst>
              <a:gd name="adj1" fmla="val -42110"/>
              <a:gd name="adj2" fmla="val 92721"/>
            </a:avLst>
          </a:prstGeom>
        </p:spPr>
        <p:style>
          <a:lnRef idx="1">
            <a:schemeClr val="dk1"/>
          </a:lnRef>
          <a:fillRef idx="3">
            <a:schemeClr val="dk1"/>
          </a:fillRef>
          <a:effectRef idx="2">
            <a:schemeClr val="dk1"/>
          </a:effectRef>
          <a:fontRef idx="minor">
            <a:schemeClr val="lt1"/>
          </a:fontRef>
        </p:style>
        <p:txBody>
          <a:bodyPr rtlCol="0" anchor="ctr"/>
          <a:lstStyle/>
          <a:p>
            <a:pPr lvl="0" fontAlgn="base"/>
            <a:r>
              <a:rPr lang="en-US" dirty="0"/>
              <a:t>Get at what?</a:t>
            </a:r>
            <a:endParaRPr lang="sv-SE" dirty="0"/>
          </a:p>
        </p:txBody>
      </p:sp>
      <p:pic>
        <p:nvPicPr>
          <p:cNvPr id="10" name="Bildobjekt 9">
            <a:extLst>
              <a:ext uri="{FF2B5EF4-FFF2-40B4-BE49-F238E27FC236}">
                <a16:creationId xmlns:a16="http://schemas.microsoft.com/office/drawing/2014/main" id="{A78AD324-C361-1D40-811F-5FB53FD2203E}"/>
              </a:ext>
            </a:extLst>
          </p:cNvPr>
          <p:cNvPicPr>
            <a:picLocks noChangeAspect="1"/>
          </p:cNvPicPr>
          <p:nvPr/>
        </p:nvPicPr>
        <p:blipFill>
          <a:blip r:embed="rId2"/>
          <a:stretch>
            <a:fillRect/>
          </a:stretch>
        </p:blipFill>
        <p:spPr>
          <a:xfrm>
            <a:off x="225083" y="3207043"/>
            <a:ext cx="1599571" cy="2394568"/>
          </a:xfrm>
          <a:prstGeom prst="rect">
            <a:avLst/>
          </a:prstGeom>
        </p:spPr>
      </p:pic>
    </p:spTree>
    <p:extLst>
      <p:ext uri="{BB962C8B-B14F-4D97-AF65-F5344CB8AC3E}">
        <p14:creationId xmlns:p14="http://schemas.microsoft.com/office/powerpoint/2010/main" val="377855752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TotalTime>
  <Words>4428</Words>
  <Application>Microsoft Macintosh PowerPoint</Application>
  <PresentationFormat>Bredbild</PresentationFormat>
  <Paragraphs>484</Paragraphs>
  <Slides>68</Slides>
  <Notes>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68</vt:i4>
      </vt:variant>
    </vt:vector>
  </HeadingPairs>
  <TitlesOfParts>
    <vt:vector size="74" baseType="lpstr">
      <vt:lpstr>Al Bayan Plain</vt:lpstr>
      <vt:lpstr>Arial</vt:lpstr>
      <vt:lpstr>Arial Rounded MT Bold</vt:lpstr>
      <vt:lpstr>Calibri</vt:lpstr>
      <vt:lpstr>Calibri Light</vt:lpstr>
      <vt:lpstr>Office-tema</vt:lpstr>
      <vt:lpstr>The Body of Knowledge  A Drama </vt:lpstr>
      <vt:lpstr>       Featuring</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Johansson, Sven Anders</dc:creator>
  <cp:lastModifiedBy>Johansson, Sven Anders</cp:lastModifiedBy>
  <cp:revision>51</cp:revision>
  <dcterms:created xsi:type="dcterms:W3CDTF">2020-10-13T11:42:16Z</dcterms:created>
  <dcterms:modified xsi:type="dcterms:W3CDTF">2021-12-21T15:27:48Z</dcterms:modified>
</cp:coreProperties>
</file>