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2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7" r:id="rId18"/>
    <p:sldId id="276" r:id="rId19"/>
    <p:sldId id="275" r:id="rId20"/>
    <p:sldId id="280" r:id="rId21"/>
    <p:sldId id="273" r:id="rId22"/>
    <p:sldId id="279" r:id="rId23"/>
    <p:sldId id="278" r:id="rId24"/>
    <p:sldId id="281" r:id="rId25"/>
    <p:sldId id="283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83A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3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spc="100" baseline="0" dirty="0" smtClean="0"/>
              <a:t>NUMBER OF COMPARISONS – UNSUCCESSFUL SEARCH</a:t>
            </a:r>
            <a:endParaRPr lang="en-US" sz="1800" spc="100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PROBING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100.0</c:v>
                </c:pt>
                <c:pt idx="1">
                  <c:v>300.0</c:v>
                </c:pt>
                <c:pt idx="2">
                  <c:v>500.0</c:v>
                </c:pt>
                <c:pt idx="3">
                  <c:v>700.0</c:v>
                </c:pt>
                <c:pt idx="4">
                  <c:v>900.0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DOUBLE HASHING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100.0</c:v>
                </c:pt>
                <c:pt idx="1">
                  <c:v>300.0</c:v>
                </c:pt>
                <c:pt idx="2">
                  <c:v>500.0</c:v>
                </c:pt>
                <c:pt idx="3">
                  <c:v>700.0</c:v>
                </c:pt>
                <c:pt idx="4">
                  <c:v>900.0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3.0</c:v>
                </c:pt>
                <c:pt idx="3">
                  <c:v>2.0</c:v>
                </c:pt>
                <c:pt idx="4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5689400"/>
        <c:axId val="2145692296"/>
      </c:lineChart>
      <c:catAx>
        <c:axId val="214568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692296"/>
        <c:crosses val="autoZero"/>
        <c:auto val="1"/>
        <c:lblAlgn val="ctr"/>
        <c:lblOffset val="100"/>
        <c:noMultiLvlLbl val="0"/>
      </c:catAx>
      <c:valAx>
        <c:axId val="214569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68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spc="100" baseline="0" dirty="0" smtClean="0"/>
              <a:t>NUMBER OF COMPARISONS – SUCCESSFUL SEARCH</a:t>
            </a:r>
            <a:endParaRPr lang="en-US" sz="1800" spc="100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PROBING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100.0</c:v>
                </c:pt>
                <c:pt idx="1">
                  <c:v>300.0</c:v>
                </c:pt>
                <c:pt idx="2">
                  <c:v>500.0</c:v>
                </c:pt>
                <c:pt idx="3">
                  <c:v>700.0</c:v>
                </c:pt>
                <c:pt idx="4">
                  <c:v>900.0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10.0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DOUBLE HASHING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100.0</c:v>
                </c:pt>
                <c:pt idx="1">
                  <c:v>300.0</c:v>
                </c:pt>
                <c:pt idx="2">
                  <c:v>500.0</c:v>
                </c:pt>
                <c:pt idx="3">
                  <c:v>700.0</c:v>
                </c:pt>
                <c:pt idx="4">
                  <c:v>900.0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2.0</c:v>
                </c:pt>
                <c:pt idx="1">
                  <c:v>1.0</c:v>
                </c:pt>
                <c:pt idx="2">
                  <c:v>3.0</c:v>
                </c:pt>
                <c:pt idx="3">
                  <c:v>3.0</c:v>
                </c:pt>
                <c:pt idx="4">
                  <c:v>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5786120"/>
        <c:axId val="2146399000"/>
      </c:lineChart>
      <c:catAx>
        <c:axId val="214578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399000"/>
        <c:crosses val="autoZero"/>
        <c:auto val="1"/>
        <c:lblAlgn val="ctr"/>
        <c:lblOffset val="100"/>
        <c:noMultiLvlLbl val="0"/>
      </c:catAx>
      <c:valAx>
        <c:axId val="214639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78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2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2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DA1C-1765-4FD9-BA59-A1A7083EB27D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6268-7656-4B7A-887D-E49018E2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037" y="2213817"/>
            <a:ext cx="95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150" dirty="0" smtClean="0"/>
              <a:t>CZ2001 – ALGORITHMS – EXAMPLE CLASS 2</a:t>
            </a:r>
            <a:endParaRPr lang="en-US" sz="3600" spc="150" dirty="0"/>
          </a:p>
        </p:txBody>
      </p:sp>
      <p:sp>
        <p:nvSpPr>
          <p:cNvPr id="5" name="TextBox 4"/>
          <p:cNvSpPr txBox="1"/>
          <p:nvPr/>
        </p:nvSpPr>
        <p:spPr>
          <a:xfrm>
            <a:off x="2887580" y="3084968"/>
            <a:ext cx="6429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 smtClean="0"/>
              <a:t>Group 2</a:t>
            </a:r>
          </a:p>
          <a:p>
            <a:pPr algn="ctr"/>
            <a:r>
              <a:rPr lang="en-US" sz="1600" spc="50" dirty="0" smtClean="0">
                <a:latin typeface="+mj-lt"/>
              </a:rPr>
              <a:t>Jason Lee</a:t>
            </a:r>
          </a:p>
          <a:p>
            <a:pPr algn="ctr"/>
            <a:r>
              <a:rPr lang="en-US" sz="1600" spc="50" dirty="0" smtClean="0">
                <a:latin typeface="+mj-lt"/>
              </a:rPr>
              <a:t>Jordan </a:t>
            </a:r>
            <a:r>
              <a:rPr lang="en-US" sz="1600" spc="50" dirty="0" err="1" smtClean="0">
                <a:latin typeface="+mj-lt"/>
              </a:rPr>
              <a:t>Kwong</a:t>
            </a:r>
            <a:endParaRPr lang="en-US" sz="1600" spc="50" dirty="0" smtClean="0">
              <a:latin typeface="+mj-lt"/>
            </a:endParaRPr>
          </a:p>
          <a:p>
            <a:pPr algn="ctr"/>
            <a:r>
              <a:rPr lang="en-US" sz="1600" spc="50" dirty="0" smtClean="0">
                <a:latin typeface="+mj-lt"/>
              </a:rPr>
              <a:t>Joshua Martin </a:t>
            </a:r>
            <a:r>
              <a:rPr lang="en-US" sz="1600" spc="50" dirty="0" err="1" smtClean="0">
                <a:latin typeface="+mj-lt"/>
              </a:rPr>
              <a:t>Tjahjadi</a:t>
            </a:r>
            <a:endParaRPr lang="en-US" sz="1600" spc="50" dirty="0" smtClean="0">
              <a:latin typeface="+mj-lt"/>
            </a:endParaRPr>
          </a:p>
          <a:p>
            <a:pPr algn="ctr"/>
            <a:r>
              <a:rPr lang="en-US" sz="1600" spc="50" dirty="0" err="1" smtClean="0">
                <a:latin typeface="+mj-lt"/>
              </a:rPr>
              <a:t>Kwek</a:t>
            </a:r>
            <a:r>
              <a:rPr lang="en-US" sz="1600" spc="50" dirty="0" smtClean="0">
                <a:latin typeface="+mj-lt"/>
              </a:rPr>
              <a:t> Ai Hui</a:t>
            </a:r>
          </a:p>
          <a:p>
            <a:pPr algn="ctr"/>
            <a:r>
              <a:rPr lang="en-US" sz="1600" spc="50" dirty="0" smtClean="0">
                <a:latin typeface="+mj-lt"/>
              </a:rPr>
              <a:t>Shantanu Kamath</a:t>
            </a:r>
          </a:p>
          <a:p>
            <a:pPr algn="ctr"/>
            <a:r>
              <a:rPr lang="en-US" sz="1600" spc="50" dirty="0" err="1" smtClean="0">
                <a:latin typeface="+mj-lt"/>
              </a:rPr>
              <a:t>Suyash</a:t>
            </a:r>
            <a:r>
              <a:rPr lang="en-US" sz="1600" spc="50" dirty="0" smtClean="0">
                <a:latin typeface="+mj-lt"/>
              </a:rPr>
              <a:t> </a:t>
            </a:r>
            <a:r>
              <a:rPr lang="en-US" sz="1600" spc="50" dirty="0" err="1" smtClean="0">
                <a:latin typeface="+mj-lt"/>
              </a:rPr>
              <a:t>Lakhotia</a:t>
            </a:r>
            <a:endParaRPr lang="en-US" sz="1600" spc="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7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LINEAR PROBING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38853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363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LINEAR PROBING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62" y="1566528"/>
            <a:ext cx="572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" dirty="0" smtClean="0">
                <a:latin typeface="+mj-lt"/>
              </a:rPr>
              <a:t>Linear probing is simplest to resolve hash collisions</a:t>
            </a:r>
            <a:endParaRPr lang="en-US" sz="2000" spc="5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62" y="2413522"/>
            <a:ext cx="762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 smtClean="0">
                <a:latin typeface="+mj-lt"/>
              </a:rPr>
              <a:t>how it is done:</a:t>
            </a:r>
            <a:r>
              <a:rPr lang="en-US" sz="1600" spc="50" dirty="0" smtClean="0">
                <a:latin typeface="+mj-lt"/>
              </a:rPr>
              <a:t> </a:t>
            </a:r>
          </a:p>
          <a:p>
            <a:r>
              <a:rPr lang="en-US" sz="2000" spc="50" dirty="0" smtClean="0">
                <a:latin typeface="+mj-lt"/>
              </a:rPr>
              <a:t>It is done by searching the hash table for a free location sequentially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862" y="354465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 smtClean="0">
                <a:latin typeface="+mj-lt"/>
              </a:rPr>
              <a:t>algorithm: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5479" y="4368007"/>
            <a:ext cx="8721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50" dirty="0" smtClean="0">
                <a:latin typeface="+mj-lt"/>
              </a:rPr>
              <a:t>newHashIndex = (oldHashIndex + 1) % TABLE_SIZE</a:t>
            </a:r>
            <a:endParaRPr lang="en-US" sz="3200" spc="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81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363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LINEAR PROBING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6865464" y="1964924"/>
            <a:ext cx="50416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addItem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 method to add a value into the hash table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Get a hash index from the key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slot is not empty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item in the slot is not the same as the key we want to insert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Move to the next slot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item is the same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Returns -1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Insert the item to the slot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Returns 1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8862" y="1964924"/>
            <a:ext cx="6219646" cy="353943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8862" y="2449815"/>
            <a:ext cx="6219646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8862" y="2876679"/>
            <a:ext cx="6219646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8862" y="3086684"/>
            <a:ext cx="6219646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8862" y="3303504"/>
            <a:ext cx="6219646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8862" y="3719966"/>
            <a:ext cx="6219646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8862" y="3927392"/>
            <a:ext cx="6219646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8862" y="4800416"/>
            <a:ext cx="6219646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8862" y="5009060"/>
            <a:ext cx="6219646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862" y="1964924"/>
            <a:ext cx="62860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400" spc="5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addItem</a:t>
            </a:r>
            <a:r>
              <a:rPr lang="en-US" sz="1400" spc="50" dirty="0">
                <a:latin typeface="+mj-lt"/>
              </a:rPr>
              <a:t>(</a:t>
            </a:r>
            <a:r>
              <a:rPr lang="en-US" sz="1400" spc="5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>
                <a:latin typeface="+mj-lt"/>
              </a:rPr>
              <a:t> key, </a:t>
            </a:r>
            <a:r>
              <a:rPr lang="en-US" sz="1400" spc="50" dirty="0" smtClean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sz="1400" spc="50" dirty="0" smtClean="0">
                <a:latin typeface="+mj-lt"/>
              </a:rPr>
              <a:t>value</a:t>
            </a:r>
            <a:r>
              <a:rPr lang="en-US" sz="1400" spc="50" dirty="0">
                <a:latin typeface="+mj-lt"/>
              </a:rPr>
              <a:t>) </a:t>
            </a:r>
            <a:r>
              <a:rPr lang="en-US" sz="1400" spc="50" dirty="0" smtClean="0">
                <a:latin typeface="+mj-lt"/>
              </a:rPr>
              <a:t>{</a:t>
            </a:r>
          </a:p>
          <a:p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err="1" smtClean="0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 = key % 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TABLE_SIZE</a:t>
            </a:r>
            <a:r>
              <a:rPr lang="en-US" sz="1400" i="1" spc="50" dirty="0" smtClean="0">
                <a:latin typeface="+mj-lt"/>
              </a:rPr>
              <a:t>;</a:t>
            </a:r>
          </a:p>
          <a:p>
            <a:endParaRPr lang="en-US" sz="1400" spc="50" dirty="0" smtClean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while</a:t>
            </a:r>
            <a:r>
              <a:rPr lang="en-US" sz="1400" spc="50" dirty="0" smtClean="0">
                <a:latin typeface="+mj-lt"/>
              </a:rPr>
              <a:t> (</a:t>
            </a:r>
            <a:r>
              <a:rPr lang="en-US" sz="1400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 smtClean="0">
                <a:latin typeface="+mj-lt"/>
              </a:rPr>
              <a:t>[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 smtClean="0">
                <a:latin typeface="+mj-lt"/>
              </a:rPr>
              <a:t>] != 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null</a:t>
            </a:r>
            <a:r>
              <a:rPr lang="en-US" sz="1400" spc="50" dirty="0" smtClean="0">
                <a:latin typeface="+mj-lt"/>
              </a:rPr>
              <a:t>) {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if</a:t>
            </a:r>
            <a:r>
              <a:rPr lang="en-US" sz="1400" spc="50" dirty="0" smtClean="0">
                <a:latin typeface="+mj-lt"/>
              </a:rPr>
              <a:t> (</a:t>
            </a:r>
            <a:r>
              <a:rPr lang="en-US" sz="1400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 smtClean="0">
                <a:latin typeface="+mj-lt"/>
              </a:rPr>
              <a:t>[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 smtClean="0">
                <a:latin typeface="+mj-lt"/>
              </a:rPr>
              <a:t>].</a:t>
            </a:r>
            <a:r>
              <a:rPr lang="en-US" sz="1400" spc="50" dirty="0" err="1" smtClean="0">
                <a:latin typeface="+mj-lt"/>
              </a:rPr>
              <a:t>getKey</a:t>
            </a:r>
            <a:r>
              <a:rPr lang="en-US" sz="1400" spc="50" dirty="0" smtClean="0">
                <a:latin typeface="+mj-lt"/>
              </a:rPr>
              <a:t>() != key) {</a:t>
            </a:r>
          </a:p>
          <a:p>
            <a:r>
              <a:rPr lang="en-US" sz="1400" spc="50" dirty="0" smtClean="0">
                <a:latin typeface="+mj-lt"/>
              </a:rPr>
              <a:t>			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= (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 + 1) % </a:t>
            </a:r>
            <a:r>
              <a:rPr lang="en-US" sz="1400" i="1" spc="5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TABLE_SIZE</a:t>
            </a:r>
            <a:r>
              <a:rPr lang="en-US" sz="1400" i="1" spc="50" dirty="0" smtClean="0">
                <a:latin typeface="+mj-lt"/>
              </a:rPr>
              <a:t>;</a:t>
            </a:r>
          </a:p>
          <a:p>
            <a:r>
              <a:rPr lang="en-US" sz="1400" i="1" spc="50" dirty="0">
                <a:latin typeface="+mj-lt"/>
              </a:rPr>
              <a:t>	</a:t>
            </a:r>
            <a:r>
              <a:rPr lang="en-US" sz="1400" i="1" spc="50" dirty="0" smtClean="0">
                <a:latin typeface="+mj-lt"/>
              </a:rPr>
              <a:t>	</a:t>
            </a:r>
            <a:r>
              <a:rPr lang="en-US" sz="1400" spc="50" dirty="0" smtClean="0">
                <a:latin typeface="+mj-lt"/>
              </a:rPr>
              <a:t>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else</a:t>
            </a:r>
            <a:r>
              <a:rPr lang="en-US" sz="1400" spc="50" dirty="0" smtClean="0">
                <a:latin typeface="+mj-lt"/>
              </a:rPr>
              <a:t> {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-1</a:t>
            </a:r>
            <a:r>
              <a:rPr lang="en-US" sz="1400" spc="50" dirty="0" smtClean="0">
                <a:latin typeface="+mj-lt"/>
              </a:rPr>
              <a:t>;</a:t>
            </a:r>
          </a:p>
          <a:p>
            <a:r>
              <a:rPr lang="en-US" sz="1400" spc="50" dirty="0">
                <a:latin typeface="+mj-lt"/>
              </a:rPr>
              <a:t>	</a:t>
            </a:r>
            <a:r>
              <a:rPr lang="en-US" sz="1400" spc="50" dirty="0" smtClean="0">
                <a:latin typeface="+mj-lt"/>
              </a:rPr>
              <a:t>	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}</a:t>
            </a:r>
          </a:p>
          <a:p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 smtClean="0">
                <a:latin typeface="+mj-lt"/>
              </a:rPr>
              <a:t>[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] = </a:t>
            </a:r>
            <a:r>
              <a:rPr lang="en-US" sz="1400" spc="50" dirty="0">
                <a:solidFill>
                  <a:srgbClr val="7030A0"/>
                </a:solidFill>
                <a:latin typeface="+mj-lt"/>
              </a:rPr>
              <a:t>new</a:t>
            </a:r>
            <a:r>
              <a:rPr lang="en-US" sz="1400" spc="50" dirty="0"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HashItem</a:t>
            </a:r>
            <a:r>
              <a:rPr lang="en-US" sz="1400" spc="50" dirty="0">
                <a:latin typeface="+mj-lt"/>
              </a:rPr>
              <a:t>(key, value</a:t>
            </a:r>
            <a:r>
              <a:rPr lang="en-US" sz="1400" spc="50" dirty="0" smtClean="0">
                <a:latin typeface="+mj-lt"/>
              </a:rPr>
              <a:t>);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1;</a:t>
            </a:r>
          </a:p>
          <a:p>
            <a:r>
              <a:rPr lang="en-US" sz="1400" spc="50" dirty="0" smtClean="0">
                <a:latin typeface="+mj-lt"/>
              </a:rPr>
              <a:t>} </a:t>
            </a:r>
            <a:endParaRPr lang="en-US" sz="1400" spc="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8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363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LINEAR PROBING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6865464" y="1964924"/>
            <a:ext cx="47889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get method to search for the value of a key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Get a hash index from the key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Get the start location of the search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slot is not empty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key in the slot is the same as the search key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return the value of the item</a:t>
            </a:r>
          </a:p>
          <a:p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key inside the slot is not the same as the search key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Move to the next slot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Number of comparison +1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search is unsuccessful (i.e. returned to the first location)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break out of the loop</a:t>
            </a:r>
          </a:p>
          <a:p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Unsuccessful search will return null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8862" y="1964923"/>
            <a:ext cx="6220058" cy="4185761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8862" y="2449815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8862" y="2665871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8862" y="2884742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8862" y="3102336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8862" y="3308486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8862" y="3934398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8862" y="4139969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8862" y="4363316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8862" y="4582010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862" y="4782416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8862" y="5636840"/>
            <a:ext cx="622005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862" y="1964924"/>
            <a:ext cx="628608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50" dirty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400" spc="50" dirty="0" smtClean="0">
                <a:latin typeface="+mj-lt"/>
              </a:rPr>
              <a:t>String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smtClean="0">
                <a:latin typeface="+mj-lt"/>
              </a:rPr>
              <a:t>get(</a:t>
            </a:r>
            <a:r>
              <a:rPr lang="en-US" sz="1400" spc="50" dirty="0" err="1" smtClean="0">
                <a:latin typeface="+mj-lt"/>
              </a:rPr>
              <a:t>int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searchKey</a:t>
            </a:r>
            <a:r>
              <a:rPr lang="en-US" sz="1400" spc="50" dirty="0">
                <a:latin typeface="+mj-lt"/>
              </a:rPr>
              <a:t>) {</a:t>
            </a:r>
          </a:p>
          <a:p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err="1" smtClean="0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 = </a:t>
            </a:r>
            <a:r>
              <a:rPr lang="en-US" sz="1400" spc="50" dirty="0" err="1">
                <a:latin typeface="+mj-lt"/>
              </a:rPr>
              <a:t>searchKey</a:t>
            </a:r>
            <a:r>
              <a:rPr lang="en-US" sz="1400" spc="50" dirty="0">
                <a:latin typeface="+mj-lt"/>
              </a:rPr>
              <a:t> % 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TABLE_SIZE</a:t>
            </a:r>
            <a:r>
              <a:rPr lang="en-US" sz="1400" i="1" spc="50" dirty="0" smtClean="0">
                <a:latin typeface="+mj-lt"/>
              </a:rPr>
              <a:t>;</a:t>
            </a: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err="1" smtClean="0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startLocation</a:t>
            </a:r>
            <a:r>
              <a:rPr lang="en-US" sz="1400" spc="50" dirty="0">
                <a:latin typeface="+mj-lt"/>
              </a:rPr>
              <a:t> = 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 smtClean="0">
                <a:latin typeface="+mj-lt"/>
              </a:rPr>
              <a:t>;</a:t>
            </a:r>
          </a:p>
          <a:p>
            <a:r>
              <a:rPr lang="en-US" sz="1400" spc="50" dirty="0">
                <a:latin typeface="+mj-lt"/>
              </a:rPr>
              <a:t>	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counter</a:t>
            </a:r>
            <a:r>
              <a:rPr lang="en-US" sz="1400" i="1" spc="50" dirty="0" smtClean="0">
                <a:latin typeface="+mj-lt"/>
              </a:rPr>
              <a:t> = 1;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while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(</a:t>
            </a:r>
            <a:r>
              <a:rPr lang="en-US" sz="1400" spc="5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>
                <a:latin typeface="+mj-lt"/>
              </a:rPr>
              <a:t>[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] != </a:t>
            </a:r>
            <a:r>
              <a:rPr lang="en-US" sz="1400" spc="50" dirty="0">
                <a:solidFill>
                  <a:srgbClr val="7030A0"/>
                </a:solidFill>
                <a:latin typeface="+mj-lt"/>
              </a:rPr>
              <a:t>null</a:t>
            </a:r>
            <a:r>
              <a:rPr lang="en-US" sz="1400" spc="50" dirty="0">
                <a:latin typeface="+mj-lt"/>
              </a:rPr>
              <a:t>) </a:t>
            </a:r>
            <a:r>
              <a:rPr lang="en-US" sz="1400" spc="50" dirty="0" smtClean="0">
                <a:latin typeface="+mj-lt"/>
              </a:rPr>
              <a:t>{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if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(</a:t>
            </a:r>
            <a:r>
              <a:rPr lang="en-US" sz="1400" spc="5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>
                <a:latin typeface="+mj-lt"/>
              </a:rPr>
              <a:t>[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].</a:t>
            </a:r>
            <a:r>
              <a:rPr lang="en-US" sz="1400" spc="50" dirty="0" err="1">
                <a:latin typeface="+mj-lt"/>
              </a:rPr>
              <a:t>getKey</a:t>
            </a:r>
            <a:r>
              <a:rPr lang="en-US" sz="1400" spc="50" dirty="0">
                <a:latin typeface="+mj-lt"/>
              </a:rPr>
              <a:t>() == </a:t>
            </a:r>
            <a:r>
              <a:rPr lang="en-US" sz="1400" spc="50" dirty="0" err="1">
                <a:latin typeface="+mj-lt"/>
              </a:rPr>
              <a:t>searchKey</a:t>
            </a:r>
            <a:r>
              <a:rPr lang="en-US" sz="1400" spc="50" dirty="0">
                <a:latin typeface="+mj-lt"/>
              </a:rPr>
              <a:t>) </a:t>
            </a:r>
            <a:r>
              <a:rPr lang="en-US" sz="1400" spc="50" dirty="0" smtClean="0">
                <a:latin typeface="+mj-lt"/>
              </a:rPr>
              <a:t>{</a:t>
            </a:r>
          </a:p>
          <a:p>
            <a:r>
              <a:rPr lang="en-US" sz="1400" spc="50" dirty="0" smtClean="0">
                <a:latin typeface="+mj-lt"/>
              </a:rPr>
              <a:t>	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>
                <a:latin typeface="+mj-lt"/>
              </a:rPr>
              <a:t>[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].</a:t>
            </a:r>
            <a:r>
              <a:rPr lang="en-US" sz="1400" spc="50" dirty="0" err="1">
                <a:latin typeface="+mj-lt"/>
              </a:rPr>
              <a:t>getValue</a:t>
            </a:r>
            <a:r>
              <a:rPr lang="en-US" sz="1400" spc="50" dirty="0" smtClean="0">
                <a:latin typeface="+mj-lt"/>
              </a:rPr>
              <a:t>();</a:t>
            </a:r>
          </a:p>
          <a:p>
            <a:r>
              <a:rPr lang="en-US" sz="1400" spc="50" dirty="0" smtClean="0">
                <a:latin typeface="+mj-lt"/>
              </a:rPr>
              <a:t>		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else</a:t>
            </a:r>
            <a:r>
              <a:rPr lang="en-US" sz="1400" spc="50" dirty="0" smtClean="0">
                <a:latin typeface="+mj-lt"/>
              </a:rPr>
              <a:t> {</a:t>
            </a:r>
          </a:p>
          <a:p>
            <a:r>
              <a:rPr lang="en-US" sz="1400" spc="50" dirty="0" smtClean="0">
                <a:latin typeface="+mj-lt"/>
              </a:rPr>
              <a:t>			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= (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 + 1) % 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TABLE_SIZE</a:t>
            </a:r>
            <a:r>
              <a:rPr lang="en-US" sz="1400" i="1" spc="50" dirty="0" smtClean="0">
                <a:latin typeface="+mj-lt"/>
              </a:rPr>
              <a:t>;</a:t>
            </a:r>
          </a:p>
          <a:p>
            <a:r>
              <a:rPr lang="en-US" sz="1400" i="1" spc="50" dirty="0" smtClean="0">
                <a:latin typeface="+mj-lt"/>
              </a:rPr>
              <a:t>			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counter</a:t>
            </a:r>
            <a:r>
              <a:rPr lang="en-US" sz="1400" i="1" spc="50" dirty="0" smtClean="0">
                <a:latin typeface="+mj-lt"/>
              </a:rPr>
              <a:t>++;</a:t>
            </a:r>
          </a:p>
          <a:p>
            <a:r>
              <a:rPr lang="en-US" sz="1400" spc="50" dirty="0" smtClean="0">
                <a:latin typeface="+mj-lt"/>
              </a:rPr>
              <a:t>			if </a:t>
            </a:r>
            <a:r>
              <a:rPr lang="en-US" sz="1400" spc="50" dirty="0">
                <a:latin typeface="+mj-lt"/>
              </a:rPr>
              <a:t>(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 == </a:t>
            </a:r>
            <a:r>
              <a:rPr lang="en-US" sz="1400" spc="50" dirty="0" err="1">
                <a:latin typeface="+mj-lt"/>
              </a:rPr>
              <a:t>startLocation</a:t>
            </a:r>
            <a:r>
              <a:rPr lang="en-US" sz="1400" spc="50" dirty="0">
                <a:latin typeface="+mj-lt"/>
              </a:rPr>
              <a:t>) </a:t>
            </a:r>
            <a:r>
              <a:rPr lang="en-US" sz="1400" spc="50" dirty="0" smtClean="0">
                <a:latin typeface="+mj-lt"/>
              </a:rPr>
              <a:t>{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	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break</a:t>
            </a:r>
            <a:r>
              <a:rPr lang="en-US" sz="1400" spc="50" dirty="0" smtClean="0">
                <a:latin typeface="+mj-lt"/>
              </a:rPr>
              <a:t>;</a:t>
            </a:r>
          </a:p>
          <a:p>
            <a:r>
              <a:rPr lang="en-US" sz="1400" spc="50" dirty="0">
                <a:latin typeface="+mj-lt"/>
              </a:rPr>
              <a:t>	</a:t>
            </a:r>
            <a:r>
              <a:rPr lang="en-US" sz="1400" spc="50" dirty="0" smtClean="0">
                <a:latin typeface="+mj-lt"/>
              </a:rPr>
              <a:t>		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	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null</a:t>
            </a:r>
            <a:r>
              <a:rPr lang="en-US" sz="1400" spc="50" dirty="0" smtClean="0">
                <a:latin typeface="+mj-lt"/>
              </a:rPr>
              <a:t>;</a:t>
            </a:r>
          </a:p>
          <a:p>
            <a:r>
              <a:rPr lang="en-US" sz="1400" spc="50" dirty="0" smtClean="0">
                <a:latin typeface="+mj-lt"/>
              </a:rPr>
              <a:t>}</a:t>
            </a:r>
            <a:endParaRPr lang="en-US" sz="1400" spc="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16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15" grpId="0" animBg="1"/>
      <p:bldP spid="15" grpId="1" animBg="1"/>
      <p:bldP spid="16" grpId="0" animBg="1"/>
      <p:bldP spid="16" grpId="1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363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LINEAR PROBING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56165" y="2428468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56165" y="2765342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56165" y="3102217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56165" y="3439092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56165" y="3775966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56165" y="4112841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356165" y="4449717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56165" y="4786591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56165" y="5123466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356165" y="5460341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TextBox 49"/>
          <p:cNvSpPr txBox="1">
            <a:spLocks noChangeArrowheads="1"/>
          </p:cNvSpPr>
          <p:nvPr/>
        </p:nvSpPr>
        <p:spPr bwMode="auto">
          <a:xfrm>
            <a:off x="4420778" y="3391467"/>
            <a:ext cx="1227655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1918</a:t>
            </a:r>
          </a:p>
        </p:txBody>
      </p:sp>
      <p:sp>
        <p:nvSpPr>
          <p:cNvPr id="52" name="TextBox 50"/>
          <p:cNvSpPr txBox="1">
            <a:spLocks noChangeArrowheads="1"/>
          </p:cNvSpPr>
          <p:nvPr/>
        </p:nvSpPr>
        <p:spPr bwMode="auto">
          <a:xfrm>
            <a:off x="4420778" y="3728341"/>
            <a:ext cx="1227655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1776</a:t>
            </a:r>
          </a:p>
        </p:txBody>
      </p:sp>
      <p:sp>
        <p:nvSpPr>
          <p:cNvPr id="53" name="TextBox 51"/>
          <p:cNvSpPr txBox="1">
            <a:spLocks noChangeArrowheads="1"/>
          </p:cNvSpPr>
          <p:nvPr/>
        </p:nvSpPr>
        <p:spPr bwMode="auto">
          <a:xfrm>
            <a:off x="4420778" y="4065216"/>
            <a:ext cx="1227655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1051</a:t>
            </a:r>
          </a:p>
        </p:txBody>
      </p:sp>
      <p:sp>
        <p:nvSpPr>
          <p:cNvPr id="54" name="TextBox 52"/>
          <p:cNvSpPr txBox="1">
            <a:spLocks noChangeArrowheads="1"/>
          </p:cNvSpPr>
          <p:nvPr/>
        </p:nvSpPr>
        <p:spPr bwMode="auto">
          <a:xfrm>
            <a:off x="4420778" y="4402092"/>
            <a:ext cx="1227655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1492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356165" y="2091593"/>
            <a:ext cx="1356882" cy="336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903871" y="2091593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03871" y="2428468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903871" y="2765342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903871" y="3158363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903871" y="3439092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903871" y="3775966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903871" y="4112841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903871" y="4449717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903871" y="4786591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903871" y="5123466"/>
            <a:ext cx="452294" cy="2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780859" y="5460341"/>
            <a:ext cx="575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420778" y="4738966"/>
            <a:ext cx="1227655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1812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420778" y="5403191"/>
            <a:ext cx="1227655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1561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005314" y="2147739"/>
            <a:ext cx="839974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1051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7005314" y="2540759"/>
            <a:ext cx="839974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1492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005314" y="2933780"/>
            <a:ext cx="839974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1776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7005314" y="3382946"/>
            <a:ext cx="839974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1812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7005314" y="3832112"/>
            <a:ext cx="839974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1918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7005314" y="4281279"/>
            <a:ext cx="839974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1561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069927" y="1810864"/>
            <a:ext cx="1040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keys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109957" y="2484613"/>
            <a:ext cx="0" cy="2638852"/>
          </a:xfrm>
          <a:prstGeom prst="straightConnector1">
            <a:avLst/>
          </a:prstGeom>
          <a:ln w="158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 rot="16200000">
            <a:off x="6979402" y="3431454"/>
            <a:ext cx="186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Insertion order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005314" y="4674300"/>
            <a:ext cx="839974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1942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005314" y="5179612"/>
            <a:ext cx="839974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1340</a:t>
            </a:r>
          </a:p>
        </p:txBody>
      </p:sp>
      <p:sp>
        <p:nvSpPr>
          <p:cNvPr id="81" name="TextBox 85"/>
          <p:cNvSpPr txBox="1">
            <a:spLocks noChangeArrowheads="1"/>
          </p:cNvSpPr>
          <p:nvPr/>
        </p:nvSpPr>
        <p:spPr bwMode="auto">
          <a:xfrm>
            <a:off x="4420778" y="2043968"/>
            <a:ext cx="1227655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1340</a:t>
            </a:r>
          </a:p>
        </p:txBody>
      </p:sp>
      <p:sp>
        <p:nvSpPr>
          <p:cNvPr id="82" name="TextBox 88"/>
          <p:cNvSpPr txBox="1">
            <a:spLocks noChangeArrowheads="1"/>
          </p:cNvSpPr>
          <p:nvPr/>
        </p:nvSpPr>
        <p:spPr bwMode="auto">
          <a:xfrm>
            <a:off x="4420778" y="5075841"/>
            <a:ext cx="1227655" cy="3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1942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5777659" y="2316176"/>
            <a:ext cx="1292268" cy="1965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777659" y="2709197"/>
            <a:ext cx="1292268" cy="1965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5777659" y="3102217"/>
            <a:ext cx="1292268" cy="842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48" idx="3"/>
          </p:cNvCxnSpPr>
          <p:nvPr/>
        </p:nvCxnSpPr>
        <p:spPr>
          <a:xfrm flipH="1">
            <a:off x="5713046" y="3551383"/>
            <a:ext cx="1356882" cy="1403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5777659" y="3663675"/>
            <a:ext cx="1292268" cy="336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0" idx="3"/>
          </p:cNvCxnSpPr>
          <p:nvPr/>
        </p:nvCxnSpPr>
        <p:spPr>
          <a:xfrm flipH="1">
            <a:off x="5713046" y="4449717"/>
            <a:ext cx="1356882" cy="1179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8" idx="1"/>
          </p:cNvCxnSpPr>
          <p:nvPr/>
        </p:nvCxnSpPr>
        <p:spPr>
          <a:xfrm flipH="1" flipV="1">
            <a:off x="5777659" y="4337425"/>
            <a:ext cx="1227655" cy="506483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777659" y="4393571"/>
            <a:ext cx="0" cy="280729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77659" y="4730445"/>
            <a:ext cx="0" cy="280729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777659" y="5067320"/>
            <a:ext cx="0" cy="280729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1"/>
          </p:cNvCxnSpPr>
          <p:nvPr/>
        </p:nvCxnSpPr>
        <p:spPr>
          <a:xfrm flipH="1" flipV="1">
            <a:off x="5777659" y="5348049"/>
            <a:ext cx="1227655" cy="11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77659" y="5404195"/>
            <a:ext cx="0" cy="28072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842273" y="2260030"/>
            <a:ext cx="0" cy="336874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35"/>
          <p:cNvSpPr txBox="1">
            <a:spLocks noChangeArrowheads="1"/>
          </p:cNvSpPr>
          <p:nvPr/>
        </p:nvSpPr>
        <p:spPr bwMode="auto">
          <a:xfrm>
            <a:off x="4064058" y="1641257"/>
            <a:ext cx="2603441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3200">
                <a:solidFill>
                  <a:srgbClr val="315263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u="sng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Linear Probing</a:t>
            </a:r>
          </a:p>
        </p:txBody>
      </p:sp>
      <p:sp>
        <p:nvSpPr>
          <p:cNvPr id="106" name="TextBox 56"/>
          <p:cNvSpPr txBox="1"/>
          <p:nvPr/>
        </p:nvSpPr>
        <p:spPr>
          <a:xfrm>
            <a:off x="4446638" y="6026954"/>
            <a:ext cx="339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j-lt"/>
              </a:rPr>
              <a:t>Image from lecture notes part 4 - searching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36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363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LINEAR PROBING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9443" y="2644170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i="1" spc="100" dirty="0" smtClean="0">
                <a:latin typeface="+mj-lt"/>
              </a:rPr>
              <a:t>DEMO</a:t>
            </a:r>
            <a:endParaRPr lang="en-US" sz="9600" i="1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683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DOUBLE HASHING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24067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52203" y="3059668"/>
            <a:ext cx="26875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400" spc="5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err="1" smtClean="0">
                <a:latin typeface="+mj-lt"/>
              </a:rPr>
              <a:t>getNewStep</a:t>
            </a:r>
            <a:r>
              <a:rPr lang="en-US" sz="1400" spc="50" dirty="0" smtClean="0">
                <a:latin typeface="+mj-lt"/>
              </a:rPr>
              <a:t> (</a:t>
            </a:r>
            <a:r>
              <a:rPr lang="en-US" sz="1400" spc="5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>
                <a:latin typeface="+mj-lt"/>
              </a:rPr>
              <a:t> </a:t>
            </a:r>
            <a:r>
              <a:rPr lang="en-US" sz="1400" spc="50" dirty="0" smtClean="0">
                <a:latin typeface="+mj-lt"/>
              </a:rPr>
              <a:t>key) {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400" spc="50" dirty="0" smtClean="0">
                <a:latin typeface="+mj-lt"/>
              </a:rPr>
              <a:t> (key%11) + 1;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} </a:t>
            </a:r>
            <a:endParaRPr lang="en-US" sz="1400" spc="5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862" y="350203"/>
            <a:ext cx="4636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DOUBLE HASHING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6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862" y="1964924"/>
            <a:ext cx="651941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400" spc="5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addItem</a:t>
            </a:r>
            <a:r>
              <a:rPr lang="en-US" sz="1400" spc="50" dirty="0">
                <a:latin typeface="+mj-lt"/>
              </a:rPr>
              <a:t>(</a:t>
            </a:r>
            <a:r>
              <a:rPr lang="en-US" sz="1400" spc="5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>
                <a:latin typeface="+mj-lt"/>
              </a:rPr>
              <a:t> key, </a:t>
            </a:r>
            <a:r>
              <a:rPr lang="en-US" sz="1400" spc="50" dirty="0" smtClean="0">
                <a:latin typeface="+mj-lt"/>
              </a:rPr>
              <a:t>String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smtClean="0">
                <a:latin typeface="+mj-lt"/>
              </a:rPr>
              <a:t>value</a:t>
            </a:r>
            <a:r>
              <a:rPr lang="en-US" sz="1400" spc="50" dirty="0">
                <a:latin typeface="+mj-lt"/>
              </a:rPr>
              <a:t>) </a:t>
            </a:r>
            <a:r>
              <a:rPr lang="en-US" sz="1400" spc="50" dirty="0" smtClean="0">
                <a:latin typeface="+mj-lt"/>
              </a:rPr>
              <a:t>{</a:t>
            </a:r>
          </a:p>
          <a:p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err="1" smtClean="0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 = key % 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TABLE_SIZE</a:t>
            </a:r>
            <a:r>
              <a:rPr lang="en-US" sz="1400" i="1" spc="50" dirty="0" smtClean="0">
                <a:latin typeface="+mj-lt"/>
              </a:rPr>
              <a:t>;</a:t>
            </a:r>
          </a:p>
          <a:p>
            <a:endParaRPr lang="en-US" sz="1400" spc="50" dirty="0" smtClean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while</a:t>
            </a:r>
            <a:r>
              <a:rPr lang="en-US" sz="1400" spc="50" dirty="0" smtClean="0">
                <a:latin typeface="+mj-lt"/>
              </a:rPr>
              <a:t> (</a:t>
            </a:r>
            <a:r>
              <a:rPr lang="en-US" sz="1400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 smtClean="0">
                <a:latin typeface="+mj-lt"/>
              </a:rPr>
              <a:t>[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 smtClean="0">
                <a:latin typeface="+mj-lt"/>
              </a:rPr>
              <a:t>] != 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null</a:t>
            </a:r>
            <a:r>
              <a:rPr lang="en-US" sz="1400" spc="50" dirty="0" smtClean="0">
                <a:latin typeface="+mj-lt"/>
              </a:rPr>
              <a:t>) {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if</a:t>
            </a:r>
            <a:r>
              <a:rPr lang="en-US" sz="1400" spc="50" dirty="0" smtClean="0">
                <a:latin typeface="+mj-lt"/>
              </a:rPr>
              <a:t> (</a:t>
            </a:r>
            <a:r>
              <a:rPr lang="en-US" sz="1400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 smtClean="0">
                <a:latin typeface="+mj-lt"/>
              </a:rPr>
              <a:t>[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 smtClean="0">
                <a:latin typeface="+mj-lt"/>
              </a:rPr>
              <a:t>].</a:t>
            </a:r>
            <a:r>
              <a:rPr lang="en-US" sz="1400" spc="50" dirty="0" err="1" smtClean="0">
                <a:latin typeface="+mj-lt"/>
              </a:rPr>
              <a:t>getKey</a:t>
            </a:r>
            <a:r>
              <a:rPr lang="en-US" sz="1400" spc="50" dirty="0" smtClean="0">
                <a:latin typeface="+mj-lt"/>
              </a:rPr>
              <a:t>() != key) {</a:t>
            </a:r>
          </a:p>
          <a:p>
            <a:r>
              <a:rPr lang="en-US" sz="1400" spc="50" dirty="0">
                <a:latin typeface="+mj-lt"/>
              </a:rPr>
              <a:t>	</a:t>
            </a:r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err="1" smtClean="0">
                <a:latin typeface="+mj-lt"/>
              </a:rPr>
              <a:t>int</a:t>
            </a:r>
            <a:r>
              <a:rPr lang="en-US" sz="1400" spc="50" dirty="0" smtClean="0">
                <a:latin typeface="+mj-lt"/>
              </a:rPr>
              <a:t> step = </a:t>
            </a:r>
            <a:r>
              <a:rPr lang="en-US" sz="1400" spc="50" dirty="0" err="1" smtClean="0">
                <a:latin typeface="+mj-lt"/>
              </a:rPr>
              <a:t>getNewStep</a:t>
            </a:r>
            <a:r>
              <a:rPr lang="en-US" sz="1400" spc="50" dirty="0" smtClean="0">
                <a:latin typeface="+mj-lt"/>
              </a:rPr>
              <a:t>(key);</a:t>
            </a:r>
          </a:p>
          <a:p>
            <a:r>
              <a:rPr lang="en-US" sz="1400" spc="50" dirty="0" smtClean="0">
                <a:latin typeface="+mj-lt"/>
              </a:rPr>
              <a:t>			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= (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 + </a:t>
            </a:r>
            <a:r>
              <a:rPr lang="en-US" sz="1400" spc="50" dirty="0" smtClean="0">
                <a:latin typeface="+mj-lt"/>
              </a:rPr>
              <a:t>step) </a:t>
            </a:r>
            <a:r>
              <a:rPr lang="en-US" sz="1400" spc="50" dirty="0">
                <a:latin typeface="+mj-lt"/>
              </a:rPr>
              <a:t>% </a:t>
            </a:r>
            <a:r>
              <a:rPr lang="en-US" sz="1400" i="1" spc="5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TABLE_SIZE</a:t>
            </a:r>
            <a:r>
              <a:rPr lang="en-US" sz="1400" i="1" spc="50" dirty="0" smtClean="0">
                <a:latin typeface="+mj-lt"/>
              </a:rPr>
              <a:t>;</a:t>
            </a:r>
          </a:p>
          <a:p>
            <a:r>
              <a:rPr lang="en-US" sz="1400" i="1" spc="50" dirty="0">
                <a:latin typeface="+mj-lt"/>
              </a:rPr>
              <a:t>	</a:t>
            </a:r>
            <a:r>
              <a:rPr lang="en-US" sz="1400" i="1" spc="50" dirty="0" smtClean="0">
                <a:latin typeface="+mj-lt"/>
              </a:rPr>
              <a:t>	</a:t>
            </a:r>
            <a:r>
              <a:rPr lang="en-US" sz="1400" spc="50" dirty="0" smtClean="0">
                <a:latin typeface="+mj-lt"/>
              </a:rPr>
              <a:t>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else</a:t>
            </a:r>
            <a:r>
              <a:rPr lang="en-US" sz="1400" spc="50" dirty="0" smtClean="0">
                <a:latin typeface="+mj-lt"/>
              </a:rPr>
              <a:t> {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-1</a:t>
            </a:r>
            <a:r>
              <a:rPr lang="en-US" sz="1400" spc="50" dirty="0" smtClean="0">
                <a:latin typeface="+mj-lt"/>
              </a:rPr>
              <a:t>;</a:t>
            </a:r>
          </a:p>
          <a:p>
            <a:r>
              <a:rPr lang="en-US" sz="1400" spc="50" dirty="0">
                <a:latin typeface="+mj-lt"/>
              </a:rPr>
              <a:t>	</a:t>
            </a:r>
            <a:r>
              <a:rPr lang="en-US" sz="1400" spc="50" dirty="0" smtClean="0">
                <a:latin typeface="+mj-lt"/>
              </a:rPr>
              <a:t>	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}</a:t>
            </a:r>
          </a:p>
          <a:p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 smtClean="0">
                <a:latin typeface="+mj-lt"/>
              </a:rPr>
              <a:t>[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] = </a:t>
            </a:r>
            <a:r>
              <a:rPr lang="en-US" sz="1400" spc="50" dirty="0">
                <a:solidFill>
                  <a:srgbClr val="7030A0"/>
                </a:solidFill>
                <a:latin typeface="+mj-lt"/>
              </a:rPr>
              <a:t>new</a:t>
            </a:r>
            <a:r>
              <a:rPr lang="en-US" sz="1400" spc="50" dirty="0"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HashItem</a:t>
            </a:r>
            <a:r>
              <a:rPr lang="en-US" sz="1400" spc="50" dirty="0">
                <a:latin typeface="+mj-lt"/>
              </a:rPr>
              <a:t>(key, value</a:t>
            </a:r>
            <a:r>
              <a:rPr lang="en-US" sz="1400" spc="50" dirty="0" smtClean="0">
                <a:latin typeface="+mj-lt"/>
              </a:rPr>
              <a:t>);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1;</a:t>
            </a:r>
          </a:p>
          <a:p>
            <a:r>
              <a:rPr lang="en-US" sz="1400" spc="50" dirty="0" smtClean="0">
                <a:latin typeface="+mj-lt"/>
              </a:rPr>
              <a:t>} </a:t>
            </a:r>
            <a:endParaRPr lang="en-US" sz="1400" spc="5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862" y="350203"/>
            <a:ext cx="4636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DOUBLE HASHING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6865464" y="1964924"/>
            <a:ext cx="50416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addItem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 method to add a value into the hash table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Get a hash index from the key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slot is not empty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item in the slot is not the same as the key we want to insert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Get new step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Move to the next slot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item is the same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Returns -1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Insert the item to the slot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Returns 1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8862" y="3303504"/>
            <a:ext cx="641817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8862" y="3512617"/>
            <a:ext cx="641817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/>
          <p:cNvSpPr/>
          <p:nvPr/>
        </p:nvSpPr>
        <p:spPr>
          <a:xfrm>
            <a:off x="378862" y="3727019"/>
            <a:ext cx="641817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/>
          <p:cNvSpPr/>
          <p:nvPr/>
        </p:nvSpPr>
        <p:spPr>
          <a:xfrm>
            <a:off x="378862" y="3929324"/>
            <a:ext cx="6418178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862" y="1964924"/>
            <a:ext cx="651941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50" dirty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400" spc="50" dirty="0" smtClean="0">
                <a:latin typeface="+mj-lt"/>
              </a:rPr>
              <a:t>String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smtClean="0">
                <a:latin typeface="+mj-lt"/>
              </a:rPr>
              <a:t>get(</a:t>
            </a:r>
            <a:r>
              <a:rPr lang="en-US" sz="1400" spc="50" dirty="0" err="1" smtClean="0">
                <a:latin typeface="+mj-lt"/>
              </a:rPr>
              <a:t>int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searchKey</a:t>
            </a:r>
            <a:r>
              <a:rPr lang="en-US" sz="1400" spc="50" dirty="0">
                <a:latin typeface="+mj-lt"/>
              </a:rPr>
              <a:t>) {</a:t>
            </a: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counter</a:t>
            </a:r>
            <a:r>
              <a:rPr lang="en-US" sz="1400" spc="50" dirty="0" smtClean="0">
                <a:latin typeface="+mj-lt"/>
              </a:rPr>
              <a:t> = 1;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err="1" smtClean="0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 = </a:t>
            </a:r>
            <a:r>
              <a:rPr lang="en-US" sz="1400" spc="50" dirty="0" err="1">
                <a:latin typeface="+mj-lt"/>
              </a:rPr>
              <a:t>searchKey</a:t>
            </a:r>
            <a:r>
              <a:rPr lang="en-US" sz="1400" spc="50" dirty="0">
                <a:latin typeface="+mj-lt"/>
              </a:rPr>
              <a:t> % 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TABLE_SIZE</a:t>
            </a:r>
            <a:r>
              <a:rPr lang="en-US" sz="1400" i="1" spc="50" dirty="0" smtClean="0">
                <a:latin typeface="+mj-lt"/>
              </a:rPr>
              <a:t>;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while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(</a:t>
            </a:r>
            <a:r>
              <a:rPr lang="en-US" sz="1400" spc="5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>
                <a:latin typeface="+mj-lt"/>
              </a:rPr>
              <a:t>[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] != </a:t>
            </a:r>
            <a:r>
              <a:rPr lang="en-US" sz="1400" spc="50" dirty="0">
                <a:solidFill>
                  <a:srgbClr val="7030A0"/>
                </a:solidFill>
                <a:latin typeface="+mj-lt"/>
              </a:rPr>
              <a:t>null</a:t>
            </a:r>
            <a:r>
              <a:rPr lang="en-US" sz="1400" spc="50" dirty="0">
                <a:latin typeface="+mj-lt"/>
              </a:rPr>
              <a:t>) </a:t>
            </a:r>
            <a:r>
              <a:rPr lang="en-US" sz="1400" spc="50" dirty="0" smtClean="0">
                <a:latin typeface="+mj-lt"/>
              </a:rPr>
              <a:t>{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if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(</a:t>
            </a:r>
            <a:r>
              <a:rPr lang="en-US" sz="1400" spc="5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>
                <a:latin typeface="+mj-lt"/>
              </a:rPr>
              <a:t>[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].</a:t>
            </a:r>
            <a:r>
              <a:rPr lang="en-US" sz="1400" spc="50" dirty="0" err="1">
                <a:latin typeface="+mj-lt"/>
              </a:rPr>
              <a:t>getKey</a:t>
            </a:r>
            <a:r>
              <a:rPr lang="en-US" sz="1400" spc="50" dirty="0">
                <a:latin typeface="+mj-lt"/>
              </a:rPr>
              <a:t>() == </a:t>
            </a:r>
            <a:r>
              <a:rPr lang="en-US" sz="1400" spc="50" dirty="0" err="1">
                <a:latin typeface="+mj-lt"/>
              </a:rPr>
              <a:t>searchKey</a:t>
            </a:r>
            <a:r>
              <a:rPr lang="en-US" sz="1400" spc="50" dirty="0">
                <a:latin typeface="+mj-lt"/>
              </a:rPr>
              <a:t>) </a:t>
            </a:r>
            <a:r>
              <a:rPr lang="en-US" sz="1400" spc="50" dirty="0" smtClean="0">
                <a:latin typeface="+mj-lt"/>
              </a:rPr>
              <a:t>{</a:t>
            </a:r>
          </a:p>
          <a:p>
            <a:r>
              <a:rPr lang="en-US" sz="1400" spc="50" dirty="0" smtClean="0">
                <a:latin typeface="+mj-lt"/>
              </a:rPr>
              <a:t>	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</a:t>
            </a:r>
            <a:r>
              <a:rPr lang="en-US" sz="1400" spc="50" dirty="0">
                <a:latin typeface="+mj-lt"/>
              </a:rPr>
              <a:t>[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].</a:t>
            </a:r>
            <a:r>
              <a:rPr lang="en-US" sz="1400" spc="50" dirty="0" err="1">
                <a:latin typeface="+mj-lt"/>
              </a:rPr>
              <a:t>getValue</a:t>
            </a:r>
            <a:r>
              <a:rPr lang="en-US" sz="1400" spc="50" dirty="0" smtClean="0">
                <a:latin typeface="+mj-lt"/>
              </a:rPr>
              <a:t>();</a:t>
            </a:r>
          </a:p>
          <a:p>
            <a:r>
              <a:rPr lang="en-US" sz="1400" spc="50" dirty="0" smtClean="0">
                <a:latin typeface="+mj-lt"/>
              </a:rPr>
              <a:t>		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else</a:t>
            </a:r>
            <a:r>
              <a:rPr lang="en-US" sz="1400" spc="50" dirty="0" smtClean="0">
                <a:latin typeface="+mj-lt"/>
              </a:rPr>
              <a:t> {</a:t>
            </a:r>
          </a:p>
          <a:p>
            <a:r>
              <a:rPr lang="en-US" sz="1400" spc="50" dirty="0">
                <a:latin typeface="+mj-lt"/>
              </a:rPr>
              <a:t>	</a:t>
            </a:r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err="1" smtClean="0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 smtClean="0">
                <a:latin typeface="+mj-lt"/>
              </a:rPr>
              <a:t> step = </a:t>
            </a:r>
            <a:r>
              <a:rPr lang="en-US" sz="1400" spc="50" dirty="0" err="1" smtClean="0">
                <a:latin typeface="+mj-lt"/>
              </a:rPr>
              <a:t>getNewStep</a:t>
            </a:r>
            <a:r>
              <a:rPr lang="en-US" sz="1400" spc="50" dirty="0" smtClean="0">
                <a:latin typeface="+mj-lt"/>
              </a:rPr>
              <a:t>(</a:t>
            </a:r>
            <a:r>
              <a:rPr lang="en-US" sz="1400" spc="50" dirty="0" err="1" smtClean="0">
                <a:latin typeface="+mj-lt"/>
              </a:rPr>
              <a:t>searchKey</a:t>
            </a:r>
            <a:r>
              <a:rPr lang="en-US" sz="1400" spc="50" dirty="0" smtClean="0">
                <a:latin typeface="+mj-lt"/>
              </a:rPr>
              <a:t>)</a:t>
            </a:r>
          </a:p>
          <a:p>
            <a:r>
              <a:rPr lang="en-US" sz="1400" spc="50" dirty="0" smtClean="0">
                <a:latin typeface="+mj-lt"/>
              </a:rPr>
              <a:t>			</a:t>
            </a:r>
            <a:r>
              <a:rPr lang="en-US" sz="1400" spc="50" dirty="0" err="1" smtClean="0">
                <a:latin typeface="+mj-lt"/>
              </a:rPr>
              <a:t>hashIndex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>
                <a:latin typeface="+mj-lt"/>
              </a:rPr>
              <a:t>= (</a:t>
            </a:r>
            <a:r>
              <a:rPr lang="en-US" sz="1400" spc="50" dirty="0" err="1">
                <a:latin typeface="+mj-lt"/>
              </a:rPr>
              <a:t>hashIndex</a:t>
            </a:r>
            <a:r>
              <a:rPr lang="en-US" sz="1400" spc="50" dirty="0">
                <a:latin typeface="+mj-lt"/>
              </a:rPr>
              <a:t> + </a:t>
            </a:r>
            <a:r>
              <a:rPr lang="en-US" sz="1400" spc="50" dirty="0" smtClean="0">
                <a:latin typeface="+mj-lt"/>
              </a:rPr>
              <a:t>step) </a:t>
            </a:r>
            <a:r>
              <a:rPr lang="en-US" sz="1400" spc="50" dirty="0">
                <a:latin typeface="+mj-lt"/>
              </a:rPr>
              <a:t>% 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TABLE_SIZE</a:t>
            </a:r>
            <a:r>
              <a:rPr lang="en-US" sz="1400" i="1" spc="50" dirty="0" smtClean="0">
                <a:latin typeface="+mj-lt"/>
              </a:rPr>
              <a:t>;</a:t>
            </a:r>
          </a:p>
          <a:p>
            <a:r>
              <a:rPr lang="en-US" sz="1400" i="1" spc="50" dirty="0" smtClean="0">
                <a:latin typeface="+mj-lt"/>
              </a:rPr>
              <a:t>			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counter</a:t>
            </a:r>
            <a:r>
              <a:rPr lang="en-US" sz="1400" i="1" spc="50" dirty="0" smtClean="0">
                <a:latin typeface="+mj-lt"/>
              </a:rPr>
              <a:t>++;</a:t>
            </a:r>
          </a:p>
          <a:p>
            <a:r>
              <a:rPr lang="en-US" sz="1400" spc="50" dirty="0" smtClean="0">
                <a:latin typeface="+mj-lt"/>
              </a:rPr>
              <a:t>		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}</a:t>
            </a:r>
            <a:endParaRPr lang="en-US" sz="1400" spc="50" dirty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400" spc="50" dirty="0" smtClean="0">
                <a:latin typeface="+mj-lt"/>
              </a:rPr>
              <a:t> null;</a:t>
            </a:r>
          </a:p>
          <a:p>
            <a:r>
              <a:rPr lang="en-US" sz="1400" spc="50" dirty="0" smtClean="0">
                <a:latin typeface="+mj-lt"/>
              </a:rPr>
              <a:t>}</a:t>
            </a:r>
            <a:endParaRPr lang="en-US" sz="1400" spc="5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862" y="350203"/>
            <a:ext cx="4636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DOUBLE HASHING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6865464" y="1964924"/>
            <a:ext cx="44607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get method to search for the value of a key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Get a hash index from the key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slot is not empty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key in the slot is the same as the search key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return the value of the item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the key inside the slot is not the same as the search key</a:t>
            </a:r>
          </a:p>
          <a:p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Move to the next slot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Number of comparison +1</a:t>
            </a:r>
          </a:p>
          <a:p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Unsuccessful search will return -1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3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INTRODUCTION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4227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636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DOUBLE HASHING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2699" y="2328238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2699" y="2686178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2699" y="3044119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2699" y="3402059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2699" y="3760000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2699" y="4117940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2699" y="4475880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2699" y="4833821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42699" y="5191761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42699" y="5549701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71751" y="2686178"/>
            <a:ext cx="1225994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1942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007225" y="3402059"/>
            <a:ext cx="1225994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1918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07225" y="3760000"/>
            <a:ext cx="1225994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1776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07225" y="4117940"/>
            <a:ext cx="1225994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1051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007225" y="4475880"/>
            <a:ext cx="1225994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1492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07225" y="5191761"/>
            <a:ext cx="1225994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1340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2699" y="1970298"/>
            <a:ext cx="1355046" cy="35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7297745" y="1918436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7297745" y="2276376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7297745" y="2634316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7297745" y="2992257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7297745" y="3350197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7297745" y="3708137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7297745" y="4066078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7297745" y="4424018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7297745" y="4781958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7297745" y="5139899"/>
            <a:ext cx="451682" cy="2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7297745" y="5497838"/>
            <a:ext cx="671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6007225" y="4833821"/>
            <a:ext cx="1225994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1812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6007225" y="5549701"/>
            <a:ext cx="1225994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1561</a:t>
            </a:r>
          </a:p>
        </p:txBody>
      </p:sp>
      <p:sp>
        <p:nvSpPr>
          <p:cNvPr id="36" name="TextBox 68"/>
          <p:cNvSpPr txBox="1">
            <a:spLocks noChangeArrowheads="1"/>
          </p:cNvSpPr>
          <p:nvPr/>
        </p:nvSpPr>
        <p:spPr bwMode="auto">
          <a:xfrm>
            <a:off x="3780467" y="2089611"/>
            <a:ext cx="838838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1051</a:t>
            </a:r>
          </a:p>
        </p:txBody>
      </p:sp>
      <p:sp>
        <p:nvSpPr>
          <p:cNvPr id="37" name="TextBox 69"/>
          <p:cNvSpPr txBox="1">
            <a:spLocks noChangeArrowheads="1"/>
          </p:cNvSpPr>
          <p:nvPr/>
        </p:nvSpPr>
        <p:spPr bwMode="auto">
          <a:xfrm>
            <a:off x="3780467" y="2507208"/>
            <a:ext cx="838838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1492</a:t>
            </a:r>
          </a:p>
        </p:txBody>
      </p:sp>
      <p:sp>
        <p:nvSpPr>
          <p:cNvPr id="38" name="TextBox 70"/>
          <p:cNvSpPr txBox="1">
            <a:spLocks noChangeArrowheads="1"/>
          </p:cNvSpPr>
          <p:nvPr/>
        </p:nvSpPr>
        <p:spPr bwMode="auto">
          <a:xfrm>
            <a:off x="3780467" y="2924805"/>
            <a:ext cx="838838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1776</a:t>
            </a:r>
          </a:p>
        </p:txBody>
      </p:sp>
      <p:sp>
        <p:nvSpPr>
          <p:cNvPr id="39" name="TextBox 71"/>
          <p:cNvSpPr txBox="1">
            <a:spLocks noChangeArrowheads="1"/>
          </p:cNvSpPr>
          <p:nvPr/>
        </p:nvSpPr>
        <p:spPr bwMode="auto">
          <a:xfrm>
            <a:off x="3780467" y="3402059"/>
            <a:ext cx="838838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1812</a:t>
            </a:r>
          </a:p>
        </p:txBody>
      </p:sp>
      <p:sp>
        <p:nvSpPr>
          <p:cNvPr id="40" name="TextBox 72"/>
          <p:cNvSpPr txBox="1">
            <a:spLocks noChangeArrowheads="1"/>
          </p:cNvSpPr>
          <p:nvPr/>
        </p:nvSpPr>
        <p:spPr bwMode="auto">
          <a:xfrm>
            <a:off x="3780467" y="3879313"/>
            <a:ext cx="838838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1918</a:t>
            </a:r>
          </a:p>
        </p:txBody>
      </p:sp>
      <p:sp>
        <p:nvSpPr>
          <p:cNvPr id="41" name="TextBox 73"/>
          <p:cNvSpPr txBox="1">
            <a:spLocks noChangeArrowheads="1"/>
          </p:cNvSpPr>
          <p:nvPr/>
        </p:nvSpPr>
        <p:spPr bwMode="auto">
          <a:xfrm>
            <a:off x="3780467" y="4356567"/>
            <a:ext cx="838838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1561</a:t>
            </a:r>
          </a:p>
        </p:txBody>
      </p:sp>
      <p:sp>
        <p:nvSpPr>
          <p:cNvPr id="42" name="TextBox 74"/>
          <p:cNvSpPr txBox="1">
            <a:spLocks noChangeArrowheads="1"/>
          </p:cNvSpPr>
          <p:nvPr/>
        </p:nvSpPr>
        <p:spPr bwMode="auto">
          <a:xfrm>
            <a:off x="3780467" y="1731671"/>
            <a:ext cx="11908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keys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7843" y="2447552"/>
            <a:ext cx="0" cy="2803866"/>
          </a:xfrm>
          <a:prstGeom prst="straightConnector1">
            <a:avLst/>
          </a:prstGeom>
          <a:ln w="158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76"/>
          <p:cNvSpPr txBox="1">
            <a:spLocks noChangeArrowheads="1"/>
          </p:cNvSpPr>
          <p:nvPr/>
        </p:nvSpPr>
        <p:spPr bwMode="auto">
          <a:xfrm rot="16200000">
            <a:off x="2542377" y="3873592"/>
            <a:ext cx="2091713" cy="43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Insertion order</a:t>
            </a:r>
          </a:p>
        </p:txBody>
      </p:sp>
      <p:sp>
        <p:nvSpPr>
          <p:cNvPr id="45" name="TextBox 77"/>
          <p:cNvSpPr txBox="1">
            <a:spLocks noChangeArrowheads="1"/>
          </p:cNvSpPr>
          <p:nvPr/>
        </p:nvSpPr>
        <p:spPr bwMode="auto">
          <a:xfrm>
            <a:off x="3780467" y="4774164"/>
            <a:ext cx="838838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1942</a:t>
            </a:r>
          </a:p>
        </p:txBody>
      </p:sp>
      <p:sp>
        <p:nvSpPr>
          <p:cNvPr id="46" name="TextBox 78"/>
          <p:cNvSpPr txBox="1">
            <a:spLocks noChangeArrowheads="1"/>
          </p:cNvSpPr>
          <p:nvPr/>
        </p:nvSpPr>
        <p:spPr bwMode="auto">
          <a:xfrm>
            <a:off x="3780467" y="5311074"/>
            <a:ext cx="838838" cy="3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1340</a:t>
            </a:r>
          </a:p>
        </p:txBody>
      </p:sp>
      <p:cxnSp>
        <p:nvCxnSpPr>
          <p:cNvPr id="47" name="Straight Arrow Connector 46"/>
          <p:cNvCxnSpPr>
            <a:endCxn id="11" idx="1"/>
          </p:cNvCxnSpPr>
          <p:nvPr/>
        </p:nvCxnSpPr>
        <p:spPr>
          <a:xfrm>
            <a:off x="4587653" y="2328238"/>
            <a:ext cx="1355046" cy="1968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87653" y="2686178"/>
            <a:ext cx="1355046" cy="1968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87653" y="3103776"/>
            <a:ext cx="1290520" cy="835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1"/>
          </p:cNvCxnSpPr>
          <p:nvPr/>
        </p:nvCxnSpPr>
        <p:spPr>
          <a:xfrm>
            <a:off x="4652179" y="3581029"/>
            <a:ext cx="1290520" cy="1431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9" idx="1"/>
          </p:cNvCxnSpPr>
          <p:nvPr/>
        </p:nvCxnSpPr>
        <p:spPr>
          <a:xfrm flipV="1">
            <a:off x="4652179" y="3581029"/>
            <a:ext cx="1290520" cy="477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5" idx="1"/>
          </p:cNvCxnSpPr>
          <p:nvPr/>
        </p:nvCxnSpPr>
        <p:spPr>
          <a:xfrm>
            <a:off x="4652179" y="4535537"/>
            <a:ext cx="1290520" cy="119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652179" y="4356567"/>
            <a:ext cx="1225994" cy="656224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878173" y="2865149"/>
            <a:ext cx="0" cy="149141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4" idx="1"/>
          </p:cNvCxnSpPr>
          <p:nvPr/>
        </p:nvCxnSpPr>
        <p:spPr>
          <a:xfrm flipV="1">
            <a:off x="4652179" y="5370731"/>
            <a:ext cx="1290520" cy="119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36"/>
          <p:cNvSpPr txBox="1">
            <a:spLocks noChangeArrowheads="1"/>
          </p:cNvSpPr>
          <p:nvPr/>
        </p:nvSpPr>
        <p:spPr bwMode="auto">
          <a:xfrm>
            <a:off x="5505804" y="1493044"/>
            <a:ext cx="2885720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3200">
                <a:solidFill>
                  <a:srgbClr val="315263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itchFamily="18" charset="0"/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u="sng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Double Hashing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6638" y="6026954"/>
            <a:ext cx="3298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+mj-lt"/>
              </a:rPr>
              <a:t>Image from lecture notes part 4 - searching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081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636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DOUBLE HASHING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9443" y="2644170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i="1" spc="100" dirty="0" smtClean="0">
                <a:latin typeface="+mj-lt"/>
              </a:rPr>
              <a:t>DEMO</a:t>
            </a:r>
            <a:endParaRPr lang="en-US" sz="9600" i="1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10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STATISTICS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743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STATISTICS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5151"/>
              </p:ext>
            </p:extLst>
          </p:nvPr>
        </p:nvGraphicFramePr>
        <p:xfrm>
          <a:off x="1533367" y="2338976"/>
          <a:ext cx="9125267" cy="3018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6919"/>
                <a:gridCol w="1849587"/>
                <a:gridCol w="1849587"/>
                <a:gridCol w="1849587"/>
                <a:gridCol w="1849587"/>
              </a:tblGrid>
              <a:tr h="37728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SG" sz="1500" b="1" spc="100" baseline="0" dirty="0" smtClean="0">
                          <a:effectLst/>
                          <a:latin typeface="+mj-lt"/>
                        </a:rPr>
                        <a:t>Data </a:t>
                      </a:r>
                      <a:r>
                        <a:rPr lang="en-SG" sz="1500" b="1" spc="100" baseline="0" dirty="0">
                          <a:effectLst/>
                          <a:latin typeface="+mj-lt"/>
                        </a:rPr>
                        <a:t>Size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Unsuccessful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>
                          <a:effectLst/>
                          <a:latin typeface="+mj-lt"/>
                        </a:rPr>
                        <a:t>Successful</a:t>
                      </a:r>
                      <a:endParaRPr lang="en-US" sz="1500" b="1" spc="100" baseline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4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US" sz="1500" b="1" spc="100" baseline="0" dirty="0" smtClean="0">
                          <a:effectLst/>
                          <a:latin typeface="+mj-lt"/>
                        </a:rPr>
                        <a:t>Comparisons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Average CPU time (nanoseconds)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Number of </a:t>
                      </a:r>
                      <a:r>
                        <a:rPr lang="en-US" sz="1500" b="1" spc="100" baseline="0" dirty="0" smtClean="0">
                          <a:effectLst/>
                          <a:latin typeface="+mj-lt"/>
                        </a:rPr>
                        <a:t>Comparisons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effectLst/>
                          <a:latin typeface="+mj-lt"/>
                        </a:rPr>
                        <a:t>Average CPU time (nanoseconds)</a:t>
                      </a:r>
                      <a:endParaRPr lang="en-US" sz="1500" b="1" spc="10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100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1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13388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1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50850" algn="l"/>
                          <a:tab pos="606425" algn="ctr"/>
                        </a:tabLst>
                      </a:pPr>
                      <a:r>
                        <a:rPr lang="en-US" sz="1500" spc="50" baseline="0" dirty="0" smtClean="0">
                          <a:effectLst/>
                          <a:latin typeface="+mj-lt"/>
                        </a:rPr>
                        <a:t>5801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300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2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23204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2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4909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>
                          <a:effectLst/>
                          <a:latin typeface="+mj-lt"/>
                        </a:rPr>
                        <a:t>500</a:t>
                      </a:r>
                      <a:endParaRPr lang="en-US" sz="1500" spc="50" baseline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2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>
                          <a:effectLst/>
                          <a:latin typeface="+mj-lt"/>
                        </a:rPr>
                        <a:t>18628</a:t>
                      </a:r>
                      <a:endParaRPr lang="en-US" sz="1500" spc="50" baseline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4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17829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>
                          <a:effectLst/>
                          <a:latin typeface="+mj-lt"/>
                        </a:rPr>
                        <a:t>700</a:t>
                      </a:r>
                      <a:endParaRPr lang="en-US" sz="1500" spc="50" baseline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3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24098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6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17140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>
                          <a:effectLst/>
                          <a:latin typeface="+mj-lt"/>
                        </a:rPr>
                        <a:t>900</a:t>
                      </a:r>
                      <a:endParaRPr lang="en-US" sz="1500" spc="50" baseline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4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21866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10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effectLst/>
                          <a:latin typeface="+mj-lt"/>
                        </a:rPr>
                        <a:t>19371</a:t>
                      </a:r>
                      <a:endParaRPr lang="en-US" sz="1500" spc="50" baseline="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38" marR="95038" marT="0" marB="0" anchor="ctr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533367" y="1938866"/>
            <a:ext cx="2114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00" dirty="0" smtClean="0">
                <a:latin typeface="+mj-lt"/>
              </a:rPr>
              <a:t>LINEAR PROBING</a:t>
            </a:r>
            <a:endParaRPr lang="en-US" sz="20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STATISTICS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29764"/>
              </p:ext>
            </p:extLst>
          </p:nvPr>
        </p:nvGraphicFramePr>
        <p:xfrm>
          <a:off x="1533367" y="2338976"/>
          <a:ext cx="9125267" cy="3018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6919"/>
                <a:gridCol w="1849587"/>
                <a:gridCol w="1849587"/>
                <a:gridCol w="1849587"/>
                <a:gridCol w="1849587"/>
              </a:tblGrid>
              <a:tr h="37728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SG" sz="1500" b="1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SG" sz="1500" b="1" spc="1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500" b="1" spc="1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Unsuccessful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Successful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4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Number of </a:t>
                      </a:r>
                      <a:r>
                        <a:rPr lang="en-US" sz="1500" b="1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Comparisons</a:t>
                      </a:r>
                      <a:endParaRPr lang="en-US" sz="1500" b="1" spc="1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Average CPU time (nanoseconds)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Number of </a:t>
                      </a:r>
                      <a:r>
                        <a:rPr lang="en-US" sz="1500" b="1" spc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Comparisons</a:t>
                      </a:r>
                      <a:endParaRPr lang="en-US" sz="1500" b="1" spc="1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spc="1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Average CPU time (nanoseconds)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36220" algn="ctr"/>
                        </a:tabLs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12941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8479</a:t>
                      </a:r>
                    </a:p>
                  </a:txBody>
                  <a:tcPr marL="68580" marR="68580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16958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6247</a:t>
                      </a:r>
                    </a:p>
                  </a:txBody>
                  <a:tcPr marL="68580" marR="68580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spc="5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27667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17850</a:t>
                      </a:r>
                    </a:p>
                  </a:txBody>
                  <a:tcPr marL="68580" marR="68580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SG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16065</a:t>
                      </a:r>
                      <a:endParaRPr lang="en-US" sz="1500" spc="5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15823</a:t>
                      </a:r>
                    </a:p>
                  </a:txBody>
                  <a:tcPr marL="68580" marR="68580" marT="0" marB="0" anchor="ctr"/>
                </a:tc>
              </a:tr>
              <a:tr h="377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SG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23651</a:t>
                      </a:r>
                      <a:endParaRPr lang="en-US" sz="1500" spc="5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SG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500" spc="5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SG" sz="1500" spc="5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18923</a:t>
                      </a:r>
                      <a:endParaRPr lang="en-US" sz="1500" spc="5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533367" y="1938866"/>
            <a:ext cx="224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00" dirty="0" smtClean="0">
                <a:latin typeface="+mj-lt"/>
              </a:rPr>
              <a:t>DOUBLE HASHING</a:t>
            </a:r>
            <a:endParaRPr lang="en-US" sz="20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11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STATISTICS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6" name="Chart 21"/>
          <p:cNvGraphicFramePr/>
          <p:nvPr>
            <p:extLst>
              <p:ext uri="{D42A27DB-BD31-4B8C-83A1-F6EECF244321}">
                <p14:modId xmlns:p14="http://schemas.microsoft.com/office/powerpoint/2010/main" val="668067241"/>
              </p:ext>
            </p:extLst>
          </p:nvPr>
        </p:nvGraphicFramePr>
        <p:xfrm>
          <a:off x="2481589" y="1441887"/>
          <a:ext cx="7228821" cy="4819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675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280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STATISTICS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</a:t>
            </a:r>
            <a:r>
              <a:rPr lang="en-US" sz="1000" b="1" spc="100" dirty="0" smtClean="0">
                <a:latin typeface="+mj-lt"/>
              </a:rPr>
              <a:t>STATISTICS</a:t>
            </a:r>
            <a:r>
              <a:rPr lang="en-US" sz="1000" spc="100" dirty="0" smtClean="0">
                <a:latin typeface="+mj-lt"/>
              </a:rPr>
              <a:t> • CONCLUSION</a:t>
            </a:r>
            <a:endParaRPr lang="en-US" sz="1000" spc="100" dirty="0">
              <a:latin typeface="+mj-lt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4217239035"/>
              </p:ext>
            </p:extLst>
          </p:nvPr>
        </p:nvGraphicFramePr>
        <p:xfrm>
          <a:off x="2481589" y="1441887"/>
          <a:ext cx="7228821" cy="4819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1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CONCLUSION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12036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3439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CONCLUSION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IMPLEMENTATION • STATISTICS • </a:t>
            </a:r>
            <a:r>
              <a:rPr lang="en-US" sz="1000" b="1" spc="100" dirty="0" smtClean="0">
                <a:latin typeface="+mj-lt"/>
              </a:rPr>
              <a:t>CONCLUSION</a:t>
            </a:r>
            <a:endParaRPr lang="en-US" sz="1000" b="1" spc="100" dirty="0"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6889" y="1581113"/>
            <a:ext cx="1167631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Since both the methods belong to Open Address Hashing, we can say that:</a:t>
            </a:r>
          </a:p>
          <a:p>
            <a:pPr lvl="0" algn="just" eaLnBrk="0" fontAlgn="base" hangingPunct="0">
              <a:spcBef>
                <a:spcPts val="1200"/>
              </a:spcBef>
              <a:spcAft>
                <a:spcPct val="0"/>
              </a:spcAft>
            </a:pPr>
            <a:endParaRPr lang="en-US" altLang="zh-CN" sz="1200" dirty="0">
              <a:solidFill>
                <a:prstClr val="black"/>
              </a:solidFill>
              <a:latin typeface="Calibri Light"/>
            </a:endParaRPr>
          </a:p>
          <a:p>
            <a:pPr lvl="0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Calibri Light"/>
                <a:ea typeface="SimSun" panose="02010600030101010101" pitchFamily="2" charset="-122"/>
                <a:cs typeface="Times New Roman" panose="02020603050405020304" pitchFamily="18" charset="0"/>
              </a:rPr>
              <a:t>Worst Case: All the keys in one half of the table, another half is empty.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200" dirty="0">
              <a:solidFill>
                <a:prstClr val="black"/>
              </a:solidFill>
              <a:latin typeface="Calibri Light"/>
            </a:endParaRPr>
          </a:p>
          <a:p>
            <a:pPr lvl="0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SimSun" panose="02010600030101010101" pitchFamily="2" charset="-122"/>
                <a:cs typeface="Times New Roman" panose="02020603050405020304" pitchFamily="18" charset="0"/>
              </a:rPr>
              <a:t>For an unsuccessful search the average number of probes is given by:</a:t>
            </a:r>
            <a:endParaRPr lang="en-US" altLang="zh-CN" sz="1200" dirty="0">
              <a:solidFill>
                <a:prstClr val="black"/>
              </a:solidFill>
              <a:latin typeface="Calibri Ligh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Best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Case: All the keys in odd slots and even slots are empty;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average number of probes for an unsuccessful search is constant when n is proportional to h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i.e. h=2n then the average is 0.5 (constant ) which is the load factor, so it has a constant complexity, namely O(1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7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68" y="3647096"/>
            <a:ext cx="56197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91508" y="48401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2638" y="4502954"/>
            <a:ext cx="3298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+mj-lt"/>
              </a:rPr>
              <a:t>Image from lecture notes part 4 - searching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81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041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INTRODUCTION</a:t>
            </a:r>
            <a:endParaRPr lang="en-US" sz="4400" spc="150" dirty="0"/>
          </a:p>
        </p:txBody>
      </p:sp>
      <p:sp>
        <p:nvSpPr>
          <p:cNvPr id="5" name="TextBox 4"/>
          <p:cNvSpPr txBox="1"/>
          <p:nvPr/>
        </p:nvSpPr>
        <p:spPr>
          <a:xfrm>
            <a:off x="4409311" y="3048159"/>
            <a:ext cx="33197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spc="150" dirty="0" smtClean="0">
                <a:latin typeface="+mj-lt"/>
              </a:rPr>
              <a:t>PROBLEM DOMAIN</a:t>
            </a:r>
            <a:endParaRPr lang="en-US" sz="2800" spc="15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3568" y="3677713"/>
            <a:ext cx="184486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800" spc="150" dirty="0" smtClean="0">
                <a:latin typeface="+mj-lt"/>
              </a:rPr>
              <a:t>DATA SETS</a:t>
            </a:r>
            <a:endParaRPr lang="en-US" sz="2800" spc="15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100" dirty="0" smtClean="0">
                <a:latin typeface="+mj-lt"/>
              </a:rPr>
              <a:t>INTRODUCTION</a:t>
            </a:r>
            <a:r>
              <a:rPr lang="en-US" sz="1000" spc="100" dirty="0" smtClean="0">
                <a:latin typeface="+mj-lt"/>
              </a:rPr>
              <a:t> • IMPLEMENTATION • STATISTICS • CONCLUSION</a:t>
            </a:r>
            <a:endParaRPr lang="en-US" sz="10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81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PROBLEM DOMAIN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10462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887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PROBLEM DOMAIN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100" dirty="0" smtClean="0">
                <a:latin typeface="+mj-lt"/>
              </a:rPr>
              <a:t>INTRODUCTION</a:t>
            </a:r>
            <a:r>
              <a:rPr lang="en-US" sz="1000" spc="100" dirty="0" smtClean="0">
                <a:latin typeface="+mj-lt"/>
              </a:rPr>
              <a:t> • IMPLEMENTATION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62" y="1566528"/>
            <a:ext cx="7657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" dirty="0" smtClean="0">
                <a:latin typeface="+mj-lt"/>
              </a:rPr>
              <a:t>Many real world problems requires to search a huge amount of data.</a:t>
            </a:r>
            <a:endParaRPr lang="en-US" sz="2000" spc="5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62" y="2413522"/>
            <a:ext cx="9431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 smtClean="0">
                <a:latin typeface="+mj-lt"/>
              </a:rPr>
              <a:t>examples:</a:t>
            </a:r>
          </a:p>
          <a:p>
            <a:r>
              <a:rPr lang="en-US" sz="1600" spc="50" dirty="0" smtClean="0">
                <a:latin typeface="+mj-lt"/>
              </a:rPr>
              <a:t>• Storing and Searching of employee information based on NRIC numbers</a:t>
            </a:r>
          </a:p>
          <a:p>
            <a:r>
              <a:rPr lang="en-US" sz="1600" spc="50" dirty="0" smtClean="0">
                <a:latin typeface="+mj-lt"/>
              </a:rPr>
              <a:t>• Storing and Searching of vehicle information in a taxi company based on car plate registration numbers</a:t>
            </a:r>
          </a:p>
          <a:p>
            <a:r>
              <a:rPr lang="en-US" sz="1600" spc="50" dirty="0" smtClean="0">
                <a:latin typeface="+mj-lt"/>
              </a:rPr>
              <a:t>• Storing and Searching of book information in a library</a:t>
            </a:r>
            <a:endParaRPr lang="en-US" sz="1600" spc="5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862" y="3919784"/>
            <a:ext cx="3216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pc="100" dirty="0">
                <a:latin typeface="+mj-lt"/>
              </a:rPr>
              <a:t>f</a:t>
            </a:r>
            <a:r>
              <a:rPr lang="en-US" sz="1600" b="1" i="1" spc="100" dirty="0" smtClean="0">
                <a:latin typeface="+mj-lt"/>
              </a:rPr>
              <a:t>or this example class, we chose: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020" y="4779714"/>
            <a:ext cx="991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50" dirty="0" smtClean="0">
                <a:latin typeface="+mj-lt"/>
              </a:rPr>
              <a:t>STORING AND SEARCHING OF NAMES BASED ON MOBILE PHONE NUMBERS</a:t>
            </a:r>
            <a:endParaRPr lang="en-US" sz="2400" spc="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93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DATA SETS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2309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8862" y="2400399"/>
            <a:ext cx="62152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public static void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 err="1" smtClean="0">
                <a:latin typeface="+mj-lt"/>
              </a:rPr>
              <a:t>generateData</a:t>
            </a:r>
            <a:r>
              <a:rPr lang="en-US" sz="1400" spc="50" dirty="0" smtClean="0">
                <a:latin typeface="+mj-lt"/>
              </a:rPr>
              <a:t>(</a:t>
            </a:r>
            <a:r>
              <a:rPr lang="en-US" sz="1400" spc="50" dirty="0" err="1" smtClean="0">
                <a:latin typeface="+mj-lt"/>
              </a:rPr>
              <a:t>HashMapping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 err="1" smtClean="0">
                <a:latin typeface="+mj-lt"/>
              </a:rPr>
              <a:t>hashMap</a:t>
            </a:r>
            <a:r>
              <a:rPr lang="en-US" sz="1400" spc="50" dirty="0" smtClean="0">
                <a:latin typeface="+mj-lt"/>
              </a:rPr>
              <a:t>) 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throws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 err="1" smtClean="0">
                <a:latin typeface="+mj-lt"/>
              </a:rPr>
              <a:t>IOException</a:t>
            </a:r>
            <a:r>
              <a:rPr lang="en-US" sz="1400" spc="50" dirty="0" smtClean="0">
                <a:latin typeface="+mj-lt"/>
              </a:rPr>
              <a:t> {</a:t>
            </a: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err="1" smtClean="0">
                <a:latin typeface="+mj-lt"/>
              </a:rPr>
              <a:t>FileReader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 err="1" smtClean="0">
                <a:latin typeface="+mj-lt"/>
              </a:rPr>
              <a:t>fr</a:t>
            </a:r>
            <a:r>
              <a:rPr lang="en-US" sz="1400" spc="50" dirty="0" smtClean="0">
                <a:latin typeface="+mj-lt"/>
              </a:rPr>
              <a:t> = 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new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 err="1" smtClean="0">
                <a:latin typeface="+mj-lt"/>
              </a:rPr>
              <a:t>FileReader</a:t>
            </a:r>
            <a:r>
              <a:rPr lang="en-US" sz="1400" spc="50" dirty="0" smtClean="0">
                <a:latin typeface="+mj-lt"/>
              </a:rPr>
              <a:t>(“</a:t>
            </a:r>
            <a:r>
              <a:rPr lang="en-US" sz="1400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text.txt</a:t>
            </a:r>
            <a:r>
              <a:rPr lang="en-US" sz="1400" spc="50" dirty="0" smtClean="0">
                <a:latin typeface="+mj-lt"/>
              </a:rPr>
              <a:t>”);</a:t>
            </a: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err="1" smtClean="0">
                <a:latin typeface="+mj-lt"/>
              </a:rPr>
              <a:t>BufferedReader</a:t>
            </a:r>
            <a:r>
              <a:rPr lang="en-US" sz="1400" spc="50" dirty="0" smtClean="0">
                <a:latin typeface="+mj-lt"/>
              </a:rPr>
              <a:t> </a:t>
            </a:r>
            <a:r>
              <a:rPr lang="en-US" sz="1400" spc="50" dirty="0" err="1" smtClean="0">
                <a:latin typeface="+mj-lt"/>
              </a:rPr>
              <a:t>br</a:t>
            </a:r>
            <a:r>
              <a:rPr lang="en-US" sz="1400" spc="50" dirty="0" smtClean="0">
                <a:latin typeface="+mj-lt"/>
              </a:rPr>
              <a:t> = new </a:t>
            </a:r>
            <a:r>
              <a:rPr lang="en-US" sz="1400" spc="50" dirty="0" err="1" smtClean="0">
                <a:latin typeface="+mj-lt"/>
              </a:rPr>
              <a:t>BufferedReader</a:t>
            </a:r>
            <a:r>
              <a:rPr lang="en-US" sz="1400" spc="50" dirty="0" smtClean="0">
                <a:latin typeface="+mj-lt"/>
              </a:rPr>
              <a:t>(</a:t>
            </a:r>
            <a:r>
              <a:rPr lang="en-US" sz="1400" spc="50" dirty="0" err="1" smtClean="0">
                <a:latin typeface="+mj-lt"/>
              </a:rPr>
              <a:t>fr</a:t>
            </a:r>
            <a:r>
              <a:rPr lang="en-US" sz="1400" spc="50" dirty="0" smtClean="0">
                <a:latin typeface="+mj-lt"/>
              </a:rPr>
              <a:t>);</a:t>
            </a:r>
          </a:p>
          <a:p>
            <a:r>
              <a:rPr lang="en-US" sz="1400" spc="50" dirty="0" smtClean="0">
                <a:latin typeface="+mj-lt"/>
              </a:rPr>
              <a:t>	Random rand = 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new</a:t>
            </a:r>
            <a:r>
              <a:rPr lang="en-US" sz="1400" spc="50" dirty="0" smtClean="0">
                <a:latin typeface="+mj-lt"/>
              </a:rPr>
              <a:t> Random();</a:t>
            </a: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err="1" smtClean="0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err="1" smtClean="0">
                <a:latin typeface="+mj-lt"/>
              </a:rPr>
              <a:t>dataCounter</a:t>
            </a:r>
            <a:r>
              <a:rPr lang="en-US" sz="1400" spc="50" dirty="0" smtClean="0">
                <a:latin typeface="+mj-lt"/>
              </a:rPr>
              <a:t> = 0;</a:t>
            </a:r>
          </a:p>
          <a:p>
            <a:endParaRPr lang="en-US" sz="1400" spc="50" dirty="0" smtClean="0">
              <a:latin typeface="+mj-lt"/>
            </a:endParaRPr>
          </a:p>
          <a:p>
            <a:r>
              <a:rPr lang="en-US" sz="1400" spc="50" dirty="0" smtClean="0">
                <a:latin typeface="+mj-lt"/>
              </a:rPr>
              <a:t>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while</a:t>
            </a:r>
            <a:r>
              <a:rPr lang="en-US" sz="1400" spc="50" dirty="0" smtClean="0">
                <a:latin typeface="+mj-lt"/>
              </a:rPr>
              <a:t> (</a:t>
            </a:r>
            <a:r>
              <a:rPr lang="en-US" sz="1400" spc="50" dirty="0" err="1" smtClean="0">
                <a:latin typeface="+mj-lt"/>
              </a:rPr>
              <a:t>dataCounter</a:t>
            </a:r>
            <a:r>
              <a:rPr lang="en-US" sz="1400" spc="50" dirty="0" smtClean="0">
                <a:latin typeface="+mj-lt"/>
              </a:rPr>
              <a:t> &lt; </a:t>
            </a:r>
            <a:r>
              <a:rPr lang="en-US" sz="1400" i="1" spc="5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DATA_SIZE</a:t>
            </a:r>
            <a:r>
              <a:rPr lang="en-US" sz="1400" i="1" spc="50" dirty="0" smtClean="0">
                <a:latin typeface="+mj-lt"/>
              </a:rPr>
              <a:t>) {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err="1" smtClean="0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spc="50" dirty="0" smtClean="0">
                <a:latin typeface="+mj-lt"/>
              </a:rPr>
              <a:t>key = </a:t>
            </a:r>
            <a:r>
              <a:rPr lang="en-US" sz="1400" spc="50" dirty="0" err="1" smtClean="0">
                <a:latin typeface="+mj-lt"/>
              </a:rPr>
              <a:t>rand.nextInt</a:t>
            </a:r>
            <a:r>
              <a:rPr lang="en-US" sz="1400" spc="50" dirty="0" smtClean="0">
                <a:latin typeface="+mj-lt"/>
              </a:rPr>
              <a:t>(20000000) + 80000000;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err="1" smtClean="0">
                <a:latin typeface="+mj-lt"/>
              </a:rPr>
              <a:t>System.</a:t>
            </a:r>
            <a:r>
              <a:rPr lang="en-US" sz="1400" i="1" spc="5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out</a:t>
            </a:r>
            <a:r>
              <a:rPr lang="en-US" sz="1400" i="1" spc="50" dirty="0" err="1" smtClean="0">
                <a:latin typeface="+mj-lt"/>
              </a:rPr>
              <a:t>.println</a:t>
            </a:r>
            <a:r>
              <a:rPr lang="en-US" sz="1400" i="1" spc="50" dirty="0" smtClean="0">
                <a:latin typeface="+mj-lt"/>
              </a:rPr>
              <a:t>(key);</a:t>
            </a:r>
          </a:p>
          <a:p>
            <a:r>
              <a:rPr lang="en-US" sz="1400" i="1" spc="50" dirty="0">
                <a:latin typeface="+mj-lt"/>
              </a:rPr>
              <a:t>	</a:t>
            </a:r>
            <a:r>
              <a:rPr lang="en-US" sz="1400" i="1" spc="50" dirty="0" smtClean="0">
                <a:latin typeface="+mj-lt"/>
              </a:rPr>
              <a:t>	String name = </a:t>
            </a:r>
            <a:r>
              <a:rPr lang="en-US" sz="1400" i="1" spc="50" dirty="0" err="1" smtClean="0">
                <a:latin typeface="+mj-lt"/>
              </a:rPr>
              <a:t>br.readLine</a:t>
            </a:r>
            <a:r>
              <a:rPr lang="en-US" sz="1400" i="1" spc="50" dirty="0" smtClean="0">
                <a:latin typeface="+mj-lt"/>
              </a:rPr>
              <a:t>();</a:t>
            </a:r>
          </a:p>
          <a:p>
            <a:r>
              <a:rPr lang="en-US" sz="1400" i="1" spc="50" dirty="0">
                <a:latin typeface="+mj-lt"/>
              </a:rPr>
              <a:t>	</a:t>
            </a:r>
            <a:r>
              <a:rPr lang="en-US" sz="1400" i="1" spc="50" dirty="0" smtClean="0">
                <a:latin typeface="+mj-lt"/>
              </a:rPr>
              <a:t>	</a:t>
            </a:r>
            <a:r>
              <a:rPr lang="en-US" sz="1400" i="1" spc="50" dirty="0" err="1" smtClean="0">
                <a:latin typeface="+mj-lt"/>
              </a:rPr>
              <a:t>System.</a:t>
            </a:r>
            <a:r>
              <a:rPr lang="en-US" sz="1400" i="1" spc="5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out</a:t>
            </a:r>
            <a:r>
              <a:rPr lang="en-US" sz="1400" i="1" spc="50" dirty="0" err="1" smtClean="0">
                <a:latin typeface="+mj-lt"/>
              </a:rPr>
              <a:t>.println</a:t>
            </a:r>
            <a:r>
              <a:rPr lang="en-US" sz="1400" i="1" spc="50" dirty="0" smtClean="0">
                <a:latin typeface="+mj-lt"/>
              </a:rPr>
              <a:t>(</a:t>
            </a:r>
            <a:r>
              <a:rPr lang="en-US" sz="1400" i="1" spc="5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“\t : ”</a:t>
            </a:r>
            <a:r>
              <a:rPr lang="en-US" sz="1400" i="1" spc="50" dirty="0" smtClean="0">
                <a:latin typeface="+mj-lt"/>
              </a:rPr>
              <a:t> + name);</a:t>
            </a:r>
          </a:p>
          <a:p>
            <a:r>
              <a:rPr lang="en-US" sz="1400" spc="50" dirty="0" smtClean="0">
                <a:latin typeface="+mj-lt"/>
              </a:rPr>
              <a:t>		</a:t>
            </a:r>
            <a:r>
              <a:rPr lang="en-US" sz="1400" spc="50" dirty="0" smtClean="0">
                <a:solidFill>
                  <a:srgbClr val="7030A0"/>
                </a:solidFill>
                <a:latin typeface="+mj-lt"/>
              </a:rPr>
              <a:t>if</a:t>
            </a:r>
            <a:r>
              <a:rPr lang="en-US" sz="1400" spc="50" dirty="0" smtClean="0">
                <a:latin typeface="+mj-lt"/>
              </a:rPr>
              <a:t>(</a:t>
            </a:r>
            <a:r>
              <a:rPr lang="en-US" sz="1400" spc="50" dirty="0" err="1" smtClean="0">
                <a:latin typeface="+mj-lt"/>
              </a:rPr>
              <a:t>hashMap.addItem</a:t>
            </a:r>
            <a:r>
              <a:rPr lang="en-US" sz="1400" spc="50" dirty="0" smtClean="0">
                <a:latin typeface="+mj-lt"/>
              </a:rPr>
              <a:t>(key, </a:t>
            </a:r>
            <a:r>
              <a:rPr lang="en-US" sz="1400" spc="50" dirty="0" smtClean="0">
                <a:latin typeface="+mj-lt"/>
              </a:rPr>
              <a:t>name) </a:t>
            </a:r>
            <a:r>
              <a:rPr lang="en-US" sz="1400" spc="50" dirty="0" smtClean="0">
                <a:latin typeface="+mj-lt"/>
              </a:rPr>
              <a:t>== 1) {</a:t>
            </a:r>
          </a:p>
          <a:p>
            <a:r>
              <a:rPr lang="en-US" sz="1400" spc="50" dirty="0" smtClean="0">
                <a:latin typeface="+mj-lt"/>
              </a:rPr>
              <a:t>			</a:t>
            </a:r>
            <a:r>
              <a:rPr lang="en-US" sz="1400" spc="50" dirty="0" err="1" smtClean="0">
                <a:latin typeface="+mj-lt"/>
              </a:rPr>
              <a:t>dataCounter</a:t>
            </a:r>
            <a:r>
              <a:rPr lang="en-US" sz="1400" spc="50" dirty="0" smtClean="0">
                <a:latin typeface="+mj-lt"/>
              </a:rPr>
              <a:t>++;</a:t>
            </a:r>
          </a:p>
          <a:p>
            <a:r>
              <a:rPr lang="en-US" sz="1400" spc="50" dirty="0" smtClean="0">
                <a:latin typeface="+mj-lt"/>
              </a:rPr>
              <a:t>		}</a:t>
            </a:r>
          </a:p>
          <a:p>
            <a:r>
              <a:rPr lang="en-US" sz="1400" spc="50" dirty="0" smtClean="0">
                <a:latin typeface="+mj-lt"/>
              </a:rPr>
              <a:t>	}</a:t>
            </a:r>
          </a:p>
          <a:p>
            <a:r>
              <a:rPr lang="en-US" sz="1400" spc="50" dirty="0" smtClean="0">
                <a:latin typeface="+mj-lt"/>
              </a:rPr>
              <a:t>}</a:t>
            </a:r>
            <a:endParaRPr lang="en-US" sz="1400" spc="5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861" y="2400399"/>
            <a:ext cx="6107663" cy="3539429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8862" y="350203"/>
            <a:ext cx="2735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DATA SETS</a:t>
            </a:r>
            <a:endParaRPr lang="en-US" sz="4400" spc="150" dirty="0"/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100" dirty="0" smtClean="0">
                <a:latin typeface="+mj-lt"/>
              </a:rPr>
              <a:t>INTRODUCTION</a:t>
            </a:r>
            <a:r>
              <a:rPr lang="en-US" sz="1000" spc="100" dirty="0" smtClean="0">
                <a:latin typeface="+mj-lt"/>
              </a:rPr>
              <a:t> • IMPLEMENTATION • STATISTICS • CONCLUSION</a:t>
            </a:r>
            <a:endParaRPr lang="en-US" sz="1000" spc="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62" y="1566528"/>
            <a:ext cx="856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" dirty="0" smtClean="0">
                <a:latin typeface="+mj-lt"/>
              </a:rPr>
              <a:t>Since real world data sets are not available, synthetic data sets are generated</a:t>
            </a:r>
            <a:endParaRPr lang="en-US" sz="2000" spc="5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4090" y="2400399"/>
            <a:ext cx="373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generateData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 method to generate a set of data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read text.txt file 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4090" y="3264554"/>
            <a:ext cx="506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dataCounter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 to keep track of the number of data that is generated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4090" y="3676627"/>
            <a:ext cx="5083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Loop until the amount of data generated is the same as DATA_SIZE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8861" y="3325713"/>
            <a:ext cx="6107663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8861" y="3747642"/>
            <a:ext cx="6107663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8861" y="3959004"/>
            <a:ext cx="6107663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8861" y="4174291"/>
            <a:ext cx="6107663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8861" y="4384284"/>
            <a:ext cx="6107663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8861" y="4599493"/>
            <a:ext cx="6107663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94090" y="3890186"/>
            <a:ext cx="4773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Generate a random number between 80000000 to 99999999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4090" y="4103755"/>
            <a:ext cx="4230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Prints the generated number to keep track of the data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Get a name from the text file</a:t>
            </a:r>
          </a:p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Prints the 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4090" y="4758425"/>
            <a:ext cx="2234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If successfully add an item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4090" y="4977252"/>
            <a:ext cx="2124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// Update the data counter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8862" y="5998001"/>
            <a:ext cx="5894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0" dirty="0" smtClean="0">
                <a:latin typeface="+mj-lt"/>
              </a:rPr>
              <a:t>Data size will range from 100, 300, 500, 700 and 900</a:t>
            </a:r>
            <a:endParaRPr lang="en-US" sz="2000" spc="5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8861" y="2669629"/>
            <a:ext cx="6107663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1560" y="4816415"/>
            <a:ext cx="6107663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5210" y="5028442"/>
            <a:ext cx="6107663" cy="209550"/>
          </a:xfrm>
          <a:prstGeom prst="rect">
            <a:avLst/>
          </a:prstGeom>
          <a:solidFill>
            <a:srgbClr val="1983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  <p:bldP spid="2" grpId="0"/>
      <p:bldP spid="13" grpId="0"/>
      <p:bldP spid="14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5" grpId="0"/>
      <p:bldP spid="24" grpId="0"/>
      <p:bldP spid="25" grpId="0"/>
      <p:bldP spid="26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21870" y="3048159"/>
            <a:ext cx="954826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spc="150" dirty="0" smtClean="0"/>
              <a:t>IMPLEMENTATION</a:t>
            </a:r>
            <a:endParaRPr lang="en-US" sz="4400" spc="150" dirty="0"/>
          </a:p>
        </p:txBody>
      </p:sp>
    </p:spTree>
    <p:extLst>
      <p:ext uri="{BB962C8B-B14F-4D97-AF65-F5344CB8AC3E}">
        <p14:creationId xmlns:p14="http://schemas.microsoft.com/office/powerpoint/2010/main" val="42441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62" y="350203"/>
            <a:ext cx="4676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150" dirty="0" smtClean="0"/>
              <a:t>IMPLEMENTATION</a:t>
            </a:r>
            <a:endParaRPr lang="en-US" sz="4400" spc="150" dirty="0"/>
          </a:p>
        </p:txBody>
      </p:sp>
      <p:sp>
        <p:nvSpPr>
          <p:cNvPr id="5" name="TextBox 4"/>
          <p:cNvSpPr txBox="1"/>
          <p:nvPr/>
        </p:nvSpPr>
        <p:spPr>
          <a:xfrm>
            <a:off x="4409311" y="3048159"/>
            <a:ext cx="33197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spc="150" dirty="0" smtClean="0">
                <a:latin typeface="+mj-lt"/>
              </a:rPr>
              <a:t>LINEAR PROBING</a:t>
            </a:r>
            <a:endParaRPr lang="en-US" sz="2800" spc="15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2150" y="3677713"/>
            <a:ext cx="30877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800" spc="150" dirty="0" smtClean="0">
                <a:latin typeface="+mj-lt"/>
              </a:rPr>
              <a:t>DOUBLE HASHING</a:t>
            </a:r>
            <a:endParaRPr lang="en-US" sz="2800" spc="15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3809" y="6530353"/>
            <a:ext cx="4304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100" dirty="0" smtClean="0">
                <a:latin typeface="+mj-lt"/>
              </a:rPr>
              <a:t>INTRODUCTION • </a:t>
            </a:r>
            <a:r>
              <a:rPr lang="en-US" sz="1000" b="1" spc="100" dirty="0" smtClean="0">
                <a:latin typeface="+mj-lt"/>
              </a:rPr>
              <a:t>IMPLEMENTATION</a:t>
            </a:r>
            <a:r>
              <a:rPr lang="en-US" sz="1000" spc="100" dirty="0" smtClean="0">
                <a:latin typeface="+mj-lt"/>
              </a:rPr>
              <a:t> • STATISTICS • CONCLUSION</a:t>
            </a:r>
            <a:endParaRPr lang="en-US" sz="10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31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1177</Words>
  <Application>Microsoft Macintosh PowerPoint</Application>
  <PresentationFormat>Custom</PresentationFormat>
  <Paragraphs>374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Martin</dc:creator>
  <cp:lastModifiedBy>Shantanu Kamath</cp:lastModifiedBy>
  <cp:revision>43</cp:revision>
  <dcterms:created xsi:type="dcterms:W3CDTF">2015-09-13T15:43:57Z</dcterms:created>
  <dcterms:modified xsi:type="dcterms:W3CDTF">2015-09-14T07:26:12Z</dcterms:modified>
</cp:coreProperties>
</file>