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54" r:id="rId1"/>
  </p:sldMasterIdLst>
  <p:notesMasterIdLst>
    <p:notesMasterId r:id="rId8"/>
  </p:notesMasterIdLst>
  <p:handoutMasterIdLst>
    <p:handoutMasterId r:id="rId9"/>
  </p:handoutMasterIdLst>
  <p:sldIdLst>
    <p:sldId id="3356" r:id="rId2"/>
    <p:sldId id="3360" r:id="rId3"/>
    <p:sldId id="3371" r:id="rId4"/>
    <p:sldId id="3369" r:id="rId5"/>
    <p:sldId id="3358" r:id="rId6"/>
    <p:sldId id="3372" r:id="rId7"/>
  </p:sldIdLst>
  <p:sldSz cx="11049000" cy="6858000"/>
  <p:notesSz cx="9866313" cy="6735763"/>
  <p:embeddedFontLst>
    <p:embeddedFont>
      <p:font typeface="양재소슬체S" panose="02020603020101020101" pitchFamily="18" charset="-127"/>
      <p:regular r:id="rId10"/>
    </p:embeddedFont>
    <p:embeddedFont>
      <p:font typeface="가는각진제목체" panose="020B0600000101010101" charset="-127"/>
      <p:regular r:id="rId11"/>
    </p:embeddedFont>
    <p:embeddedFont>
      <p:font typeface="Optima" panose="020B0600000101010101"/>
      <p:regular r:id="rId12"/>
    </p:embeddedFont>
    <p:embeddedFont>
      <p:font typeface="HY헤드라인M" panose="02030600000101010101" pitchFamily="18" charset="-127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pos="3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22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FFECD9"/>
    <a:srgbClr val="FFFFE1"/>
    <a:srgbClr val="FFF3E7"/>
    <a:srgbClr val="FFFFF7"/>
    <a:srgbClr val="EAF5FA"/>
    <a:srgbClr val="F2F1E2"/>
    <a:srgbClr val="DAD9B0"/>
    <a:srgbClr val="993300"/>
    <a:srgbClr val="F5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88325" autoAdjust="0"/>
  </p:normalViewPr>
  <p:slideViewPr>
    <p:cSldViewPr showGuides="1">
      <p:cViewPr>
        <p:scale>
          <a:sx n="75" d="100"/>
          <a:sy n="75" d="100"/>
        </p:scale>
        <p:origin x="-702" y="0"/>
      </p:cViewPr>
      <p:guideLst>
        <p:guide orient="horz"/>
        <p:guide orient="horz" pos="1480"/>
        <p:guide pos="34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1722" y="-96"/>
      </p:cViewPr>
      <p:guideLst>
        <p:guide orient="horz" pos="2122"/>
        <p:guide pos="310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6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 bwMode="auto">
          <a:xfrm>
            <a:off x="0" y="6341757"/>
            <a:ext cx="3807581" cy="4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6" rIns="91311" bIns="45656" numCol="1" anchor="t" anchorCtr="0" compatLnSpc="1">
            <a:prstTxWarp prst="textNoShape">
              <a:avLst/>
            </a:prstTxWarp>
          </a:bodyPr>
          <a:lstStyle>
            <a:lvl1pPr algn="l" defTabSz="908145" eaLnBrk="0" latinLnBrk="1" hangingPunct="0">
              <a:spcBef>
                <a:spcPct val="0"/>
              </a:spcBef>
              <a:buClr>
                <a:schemeClr val="folHlink"/>
              </a:buClr>
              <a:defRPr kumimoji="1" sz="1000">
                <a:latin typeface="Optima" pitchFamily="2" charset="2"/>
              </a:defRPr>
            </a:lvl1pPr>
          </a:lstStyle>
          <a:p>
            <a:pPr>
              <a:defRPr/>
            </a:pPr>
            <a:r>
              <a:rPr lang="en-US" altLang="ko-KR"/>
              <a:t>© 2007 Valtech  Consulting Korea,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6987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198813"/>
            <a:ext cx="7893050" cy="3032125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History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 smtClean="0"/>
              <a:t>ver</a:t>
            </a:r>
            <a:r>
              <a:rPr lang="en-US" altLang="ko-KR" b="0" baseline="0" dirty="0" smtClean="0"/>
              <a:t> 3.3.7 [</a:t>
            </a:r>
            <a:r>
              <a:rPr lang="en-US" altLang="ko-KR" b="0" baseline="0" dirty="0" err="1" smtClean="0"/>
              <a:t>jiwonpark</a:t>
            </a:r>
            <a:r>
              <a:rPr lang="en-US" altLang="ko-KR" b="0" baseline="0" dirty="0" smtClean="0"/>
              <a:t>] 2016</a:t>
            </a:r>
            <a:r>
              <a:rPr lang="ko-KR" altLang="en-US" b="0" baseline="0" dirty="0" smtClean="0"/>
              <a:t>하반기 </a:t>
            </a:r>
            <a:r>
              <a:rPr lang="ko-KR" altLang="en-US" b="0" baseline="0" dirty="0" err="1" smtClean="0"/>
              <a:t>코스타</a:t>
            </a:r>
            <a:r>
              <a:rPr lang="ko-KR" altLang="en-US" b="0" baseline="0" dirty="0" smtClean="0"/>
              <a:t> 청년취업과정에 사용하기 위해 수정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예제 소스코드 중 </a:t>
            </a:r>
            <a:r>
              <a:rPr lang="en-US" altLang="ko-KR" dirty="0" smtClean="0"/>
              <a:t>JDBC</a:t>
            </a:r>
            <a:r>
              <a:rPr lang="en-US" altLang="ko-KR" baseline="0" dirty="0" smtClean="0"/>
              <a:t> Driver, URL</a:t>
            </a:r>
            <a:r>
              <a:rPr lang="ko-KR" altLang="en-US" baseline="0" dirty="0" smtClean="0"/>
              <a:t>이 명시된 부분에 </a:t>
            </a:r>
            <a:r>
              <a:rPr lang="en-US" altLang="ko-KR" baseline="0" dirty="0" err="1" smtClean="0"/>
              <a:t>MariaDB</a:t>
            </a:r>
            <a:r>
              <a:rPr lang="ko-KR" altLang="en-US" baseline="0" dirty="0" smtClean="0"/>
              <a:t>용</a:t>
            </a:r>
            <a:r>
              <a:rPr lang="en-US" altLang="ko-KR" baseline="0" dirty="0" smtClean="0"/>
              <a:t>, Oracle</a:t>
            </a:r>
            <a:r>
              <a:rPr lang="ko-KR" altLang="en-US" baseline="0" dirty="0" smtClean="0"/>
              <a:t>용을 같이 기술함 </a:t>
            </a:r>
            <a:r>
              <a:rPr lang="en-US" altLang="ko-KR" baseline="0" dirty="0" smtClean="0"/>
              <a:t>[</a:t>
            </a:r>
            <a:r>
              <a:rPr lang="en-US" altLang="ko-KR" baseline="0" dirty="0" err="1" smtClean="0"/>
              <a:t>jiwonpark</a:t>
            </a:r>
            <a:r>
              <a:rPr lang="en-US" altLang="ko-KR" baseline="0" dirty="0" smtClean="0"/>
              <a:t>]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02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ooTit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1707970" y="5949350"/>
            <a:ext cx="7633060" cy="6480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>
            <a:lvl1pPr>
              <a:defRPr lang="ko-KR" altLang="en-US" sz="3200" kern="1200" dirty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</a:lstStyle>
          <a:p>
            <a:pPr lvl="0" algn="ctr" latinLnBrk="0">
              <a:spcBef>
                <a:spcPts val="0"/>
              </a:spcBef>
              <a:buClr>
                <a:srgbClr val="000000"/>
              </a:buClr>
            </a:pPr>
            <a:r>
              <a:rPr lang="ko-KR" altLang="en-US" dirty="0" smtClean="0"/>
              <a:t>과정 이름을 입력하세요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33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TO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1340710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3436210" y="1772770"/>
            <a:ext cx="4176082" cy="559386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 lIns="98505" tIns="48388" rIns="98505" bIns="48388">
            <a:sp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lang="ko-KR" altLang="en-US" sz="2000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 smtClean="0"/>
              <a:t>장</a:t>
            </a:r>
            <a:r>
              <a:rPr lang="en-US" altLang="ko-KR" dirty="0" smtClean="0"/>
              <a:t>(chapter)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...</a:t>
            </a:r>
            <a:endParaRPr lang="ko-KR" altLang="en-US" dirty="0" smtClean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99830" y="764447"/>
            <a:ext cx="9649340" cy="576263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baseline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000000"/>
              </a:buClr>
              <a:buSzPct val="100000"/>
              <a:buFont typeface="Optima" pitchFamily="34" charset="0"/>
              <a:buNone/>
            </a:pPr>
            <a:r>
              <a:rPr lang="ko-KR" altLang="en-US" dirty="0" smtClean="0"/>
              <a:t>목차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라고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dirty="0" err="1" smtClean="0">
                <a:solidFill>
                  <a:srgbClr val="36351B"/>
                </a:solidFill>
                <a:latin typeface="+mn-lt"/>
                <a:ea typeface="가는각진제목체" panose="02030600000101010101" pitchFamily="18" charset="-127"/>
              </a:rPr>
              <a:t>ArrayList</a:t>
            </a:r>
            <a:endParaRPr lang="en-US" altLang="ko-KR" sz="1000" b="0" dirty="0" smtClean="0">
              <a:solidFill>
                <a:srgbClr val="36351B"/>
              </a:solidFill>
              <a:latin typeface="+mn-lt"/>
              <a:ea typeface="가는각진제목체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28" y="6541612"/>
            <a:ext cx="915859" cy="3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3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Sub-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직선 연결선 28"/>
          <p:cNvCxnSpPr/>
          <p:nvPr userDrawn="1"/>
        </p:nvCxnSpPr>
        <p:spPr bwMode="auto">
          <a:xfrm flipV="1">
            <a:off x="5524502" y="3507418"/>
            <a:ext cx="0" cy="3234042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3506273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5596012" y="3589128"/>
            <a:ext cx="5329238" cy="343942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8505" tIns="48388" rIns="98505" bIns="48388">
            <a:spAutoFit/>
          </a:bodyPr>
          <a:lstStyle>
            <a:lvl1pPr marL="0" indent="0">
              <a:buFont typeface="Optima" panose="00000400000000000000" pitchFamily="2" charset="2"/>
              <a:buNone/>
              <a:defRPr lang="ko-KR" altLang="en-US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</a:pPr>
            <a:r>
              <a:rPr lang="en-US" altLang="ko-KR" dirty="0" smtClean="0"/>
              <a:t>1.1 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(section)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스타일로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780" y="2924747"/>
            <a:ext cx="10029093" cy="576263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baseline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000000"/>
              </a:buClr>
              <a:buSzPct val="100000"/>
              <a:buFont typeface="Optima" pitchFamily="34" charset="0"/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장</a:t>
            </a:r>
            <a:r>
              <a:rPr lang="en-US" altLang="ko-KR" dirty="0" smtClean="0"/>
              <a:t>(chapter)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... </a:t>
            </a:r>
            <a:r>
              <a:rPr lang="ko-KR" altLang="en-US" dirty="0" smtClean="0"/>
              <a:t>스타일로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49000" cy="2932733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dirty="0" err="1" smtClean="0">
                <a:solidFill>
                  <a:srgbClr val="36351B"/>
                </a:solidFill>
                <a:latin typeface="+mn-lt"/>
                <a:ea typeface="가는각진제목체" panose="02030600000101010101" pitchFamily="18" charset="-127"/>
              </a:rPr>
              <a:t>ArrayList</a:t>
            </a:r>
            <a:endParaRPr lang="en-US" altLang="ko-KR" sz="1000" b="0" dirty="0" smtClean="0">
              <a:solidFill>
                <a:srgbClr val="36351B"/>
              </a:solidFill>
              <a:latin typeface="+mn-lt"/>
              <a:ea typeface="가는각진제목체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28" y="6541612"/>
            <a:ext cx="915859" cy="3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6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amoo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4" y="138094"/>
            <a:ext cx="9145325" cy="576263"/>
          </a:xfrm>
        </p:spPr>
        <p:txBody>
          <a:bodyPr lIns="36000" tIns="36000" rIns="36000" bIns="36000"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39726" y="836613"/>
            <a:ext cx="10369549" cy="940633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6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dirty="0" err="1" smtClean="0">
                <a:solidFill>
                  <a:srgbClr val="36351B"/>
                </a:solidFill>
                <a:latin typeface="+mn-lt"/>
                <a:ea typeface="가는각진제목체" panose="02030600000101010101" pitchFamily="18" charset="-127"/>
              </a:rPr>
              <a:t>ArrayList</a:t>
            </a:r>
            <a:endParaRPr lang="ko-KR" altLang="en-US" sz="1000" b="0" dirty="0" smtClean="0">
              <a:solidFill>
                <a:srgbClr val="36351B"/>
              </a:solidFill>
              <a:latin typeface="+mn-lt"/>
              <a:ea typeface="가는각진제목체" panose="0203060000010101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28" y="6541612"/>
            <a:ext cx="915859" cy="3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7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oo EndOfDo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noFill/>
          <a:ln w="12700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토론 또는 </a:t>
            </a:r>
            <a:r>
              <a:rPr lang="en-US" altLang="ko-KR" dirty="0" smtClean="0"/>
              <a:t>End of Document.. </a:t>
            </a:r>
            <a:r>
              <a:rPr lang="ko-KR" altLang="en-US" dirty="0" smtClean="0"/>
              <a:t>라고 쓰세요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9726" y="836613"/>
            <a:ext cx="10369549" cy="682101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6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토의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라고 쓰거나 </a:t>
            </a:r>
            <a:r>
              <a:rPr lang="ko-KR" altLang="en-US" dirty="0" err="1" smtClean="0"/>
              <a:t>비워두세요</a:t>
            </a:r>
            <a:r>
              <a:rPr lang="en-US" altLang="ko-KR" dirty="0" smtClean="0"/>
              <a:t>. </a:t>
            </a:r>
          </a:p>
          <a:p>
            <a:pPr lvl="0"/>
            <a:r>
              <a:rPr lang="ko-KR" altLang="en-US" dirty="0" smtClean="0"/>
              <a:t>질문과 대답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이라고 쓰거나 </a:t>
            </a:r>
            <a:r>
              <a:rPr lang="ko-KR" altLang="en-US" dirty="0" err="1" smtClean="0"/>
              <a:t>비워두세요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9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ko-KR" altLang="en-US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/ 39 -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0" y="6624355"/>
            <a:ext cx="201411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올바른 성장과 따뜻한 나눔 </a:t>
            </a:r>
            <a:r>
              <a:rPr lang="en-US" altLang="ko-KR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~</a:t>
            </a:r>
            <a:endParaRPr lang="ko-KR" altLang="en-US" sz="1000" b="0" dirty="0" smtClean="0">
              <a:solidFill>
                <a:srgbClr val="666633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pic>
        <p:nvPicPr>
          <p:cNvPr id="1026" name="Picture 2" descr="\\vmware-host\Shared Folders\Downloads\최원호_삽화_Alive Things 1\7 컬러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70" y="2354302"/>
            <a:ext cx="4752000" cy="28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\\vmware-host\Shared Folders\Downloads\logo_text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" b="-2283"/>
          <a:stretch/>
        </p:blipFill>
        <p:spPr bwMode="auto">
          <a:xfrm>
            <a:off x="5597270" y="6237390"/>
            <a:ext cx="5437565" cy="3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6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3" y="142852"/>
            <a:ext cx="1002909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3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altLang="ko-KR" smtClean="0"/>
              <a:t>Second level</a:t>
            </a:r>
            <a:endParaRPr lang="en-US" altLang="zh-SG" smtClean="0"/>
          </a:p>
          <a:p>
            <a:pPr lvl="2"/>
            <a:r>
              <a:rPr lang="en-US" altLang="ko-KR" smtClean="0"/>
              <a:t>Third level</a:t>
            </a:r>
            <a:endParaRPr lang="en-US" altLang="zh-SG" smtClean="0"/>
          </a:p>
        </p:txBody>
      </p:sp>
      <p:sp>
        <p:nvSpPr>
          <p:cNvPr id="7" name="AcnStamp_ID_7" hidden="1"/>
          <p:cNvSpPr/>
          <p:nvPr>
            <p:custDataLst>
              <p:tags r:id="rId7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8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9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9" r:id="rId1"/>
    <p:sldLayoutId id="2147485560" r:id="rId2"/>
    <p:sldLayoutId id="2147485570" r:id="rId3"/>
    <p:sldLayoutId id="2147485568" r:id="rId4"/>
    <p:sldLayoutId id="214748557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0870" y="5949350"/>
            <a:ext cx="5328000" cy="648090"/>
          </a:xfr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6">
                  <a:lumMod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JDBC 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</a:rPr>
              <a:t>ver3.4.0)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228320" y="2349500"/>
            <a:ext cx="3168440" cy="212904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Framework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ArrayList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JDBC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Issue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+mn-lt"/>
              </a:rPr>
              <a:t>목차</a:t>
            </a:r>
            <a:r>
              <a:rPr lang="en-US" altLang="ko-KR" dirty="0">
                <a:latin typeface="+mn-lt"/>
              </a:rPr>
              <a:t>(Table of Contents)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33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Collection Framework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에서 객체들을  효율적으로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검색이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드라이버는 </a:t>
            </a:r>
            <a:r>
              <a:rPr lang="en-US" altLang="ko-KR" dirty="0" smtClean="0"/>
              <a:t>ODBC</a:t>
            </a:r>
            <a:r>
              <a:rPr lang="ko-KR" altLang="en-US" dirty="0" smtClean="0"/>
              <a:t>의 설계사상을 이어 받아 개발되었습니다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드라이버는 </a:t>
            </a:r>
            <a:r>
              <a:rPr lang="en-US" altLang="ko-KR" dirty="0" smtClean="0"/>
              <a:t>“JDBC-ODBC </a:t>
            </a:r>
            <a:r>
              <a:rPr lang="ko-KR" altLang="en-US" dirty="0" smtClean="0"/>
              <a:t>브리지</a:t>
            </a:r>
            <a:r>
              <a:rPr lang="en-US" altLang="ko-KR" dirty="0" smtClean="0"/>
              <a:t>”, “Native API”, “</a:t>
            </a:r>
            <a:r>
              <a:rPr lang="ko-KR" altLang="en-US" dirty="0" smtClean="0"/>
              <a:t>네트워크 프로토콜</a:t>
            </a:r>
            <a:r>
              <a:rPr lang="en-US" altLang="ko-KR" dirty="0" smtClean="0"/>
              <a:t>”, “DBMS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’’</a:t>
            </a:r>
            <a:r>
              <a:rPr lang="ko-KR" altLang="en-US" dirty="0" smtClean="0"/>
              <a:t>로 구분합니다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이 네 가지 중에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프로토콜 드라이버를 주로 사용합니다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2431970" y="2617248"/>
            <a:ext cx="1765088" cy="2974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Collection</a:t>
            </a: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237455" y="3200481"/>
            <a:ext cx="1476206" cy="3444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List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804400" y="6032401"/>
            <a:ext cx="1047329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rIns="36000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en-US" altLang="ko-KR" b="0" dirty="0" smtClean="0">
                <a:latin typeface="+mj-lt"/>
                <a:ea typeface="+mj-ea"/>
              </a:rPr>
              <a:t>Collection </a:t>
            </a:r>
            <a:r>
              <a:rPr lang="ko-KR" altLang="en-US" b="0" dirty="0" smtClean="0">
                <a:latin typeface="+mj-lt"/>
                <a:ea typeface="+mj-ea"/>
              </a:rPr>
              <a:t>종류</a:t>
            </a:r>
            <a:endParaRPr lang="ko-KR" altLang="en-US" b="0" dirty="0" smtClean="0">
              <a:latin typeface="+mj-lt"/>
              <a:ea typeface="+mj-ea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3877114" y="3200480"/>
            <a:ext cx="1476206" cy="3444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Set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115" name="꺾인 연결선 114"/>
          <p:cNvCxnSpPr>
            <a:stCxn id="23" idx="0"/>
            <a:endCxn id="22" idx="2"/>
          </p:cNvCxnSpPr>
          <p:nvPr/>
        </p:nvCxnSpPr>
        <p:spPr bwMode="auto">
          <a:xfrm rot="5400000" flipH="1" flipV="1">
            <a:off x="2502145" y="2388112"/>
            <a:ext cx="285782" cy="1338956"/>
          </a:xfrm>
          <a:prstGeom prst="bentConnector3">
            <a:avLst/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cxnSp>
        <p:nvCxnSpPr>
          <p:cNvPr id="116" name="꺾인 연결선 115"/>
          <p:cNvCxnSpPr>
            <a:stCxn id="84" idx="0"/>
            <a:endCxn id="22" idx="2"/>
          </p:cNvCxnSpPr>
          <p:nvPr/>
        </p:nvCxnSpPr>
        <p:spPr bwMode="auto">
          <a:xfrm rot="16200000" flipV="1">
            <a:off x="3821976" y="2407238"/>
            <a:ext cx="285781" cy="130070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sp>
        <p:nvSpPr>
          <p:cNvPr id="122" name="모서리가 둥근 직사각형 121"/>
          <p:cNvSpPr/>
          <p:nvPr/>
        </p:nvSpPr>
        <p:spPr bwMode="auto">
          <a:xfrm>
            <a:off x="2386778" y="3945181"/>
            <a:ext cx="1476206" cy="344493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latin typeface="Optima" pitchFamily="2" charset="2"/>
              </a:rPr>
              <a:t>ArrayList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2386778" y="4421025"/>
            <a:ext cx="1476206" cy="3444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Vector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2386778" y="4925095"/>
            <a:ext cx="1476206" cy="3444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latin typeface="Optima" pitchFamily="2" charset="2"/>
              </a:rPr>
              <a:t>LinkedList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5092440" y="3964772"/>
            <a:ext cx="1476206" cy="3444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latin typeface="Optima" pitchFamily="2" charset="2"/>
              </a:rPr>
              <a:t>HashSet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5092440" y="4440616"/>
            <a:ext cx="1476206" cy="3444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latin typeface="Optima" pitchFamily="2" charset="2"/>
              </a:rPr>
              <a:t>TreeSet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29" name="모서리가 둥근 직사각형 128"/>
          <p:cNvSpPr/>
          <p:nvPr/>
        </p:nvSpPr>
        <p:spPr bwMode="auto">
          <a:xfrm>
            <a:off x="6827599" y="3200480"/>
            <a:ext cx="1476206" cy="3444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Map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7979759" y="3964771"/>
            <a:ext cx="1476206" cy="3444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latin typeface="Optima" pitchFamily="2" charset="2"/>
              </a:rPr>
              <a:t>HashMap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7979759" y="4440615"/>
            <a:ext cx="1476206" cy="3444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latin typeface="Optima" pitchFamily="2" charset="2"/>
              </a:rPr>
              <a:t>Hashtable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7979759" y="4944685"/>
            <a:ext cx="1476206" cy="3444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latin typeface="Optima" pitchFamily="2" charset="2"/>
              </a:rPr>
              <a:t>TreeMap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7986679" y="5425479"/>
            <a:ext cx="1476206" cy="3444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Properties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135" name="꺾인 연결선 134"/>
          <p:cNvCxnSpPr>
            <a:stCxn id="130" idx="1"/>
            <a:endCxn id="129" idx="2"/>
          </p:cNvCxnSpPr>
          <p:nvPr/>
        </p:nvCxnSpPr>
        <p:spPr bwMode="auto">
          <a:xfrm rot="10800000">
            <a:off x="7565703" y="3544974"/>
            <a:ext cx="414057" cy="592045"/>
          </a:xfrm>
          <a:prstGeom prst="bentConnector2">
            <a:avLst/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cxnSp>
        <p:nvCxnSpPr>
          <p:cNvPr id="136" name="꺾인 연결선 135"/>
          <p:cNvCxnSpPr>
            <a:stCxn id="131" idx="1"/>
            <a:endCxn id="129" idx="2"/>
          </p:cNvCxnSpPr>
          <p:nvPr/>
        </p:nvCxnSpPr>
        <p:spPr bwMode="auto">
          <a:xfrm rot="10800000">
            <a:off x="7565703" y="3544974"/>
            <a:ext cx="414057" cy="1067889"/>
          </a:xfrm>
          <a:prstGeom prst="bentConnector2">
            <a:avLst/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cxnSp>
        <p:nvCxnSpPr>
          <p:cNvPr id="139" name="꺾인 연결선 138"/>
          <p:cNvCxnSpPr>
            <a:stCxn id="132" idx="1"/>
            <a:endCxn id="129" idx="2"/>
          </p:cNvCxnSpPr>
          <p:nvPr/>
        </p:nvCxnSpPr>
        <p:spPr bwMode="auto">
          <a:xfrm rot="10800000">
            <a:off x="7565703" y="3544974"/>
            <a:ext cx="414057" cy="1571959"/>
          </a:xfrm>
          <a:prstGeom prst="bentConnector2">
            <a:avLst/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cxnSp>
        <p:nvCxnSpPr>
          <p:cNvPr id="141" name="꺾인 연결선 140"/>
          <p:cNvCxnSpPr>
            <a:stCxn id="133" idx="1"/>
            <a:endCxn id="129" idx="2"/>
          </p:cNvCxnSpPr>
          <p:nvPr/>
        </p:nvCxnSpPr>
        <p:spPr bwMode="auto">
          <a:xfrm rot="10800000">
            <a:off x="7565703" y="3544974"/>
            <a:ext cx="420977" cy="2052753"/>
          </a:xfrm>
          <a:prstGeom prst="bentConnector2">
            <a:avLst/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cxnSp>
        <p:nvCxnSpPr>
          <p:cNvPr id="147" name="꺾인 연결선 146"/>
          <p:cNvCxnSpPr>
            <a:stCxn id="125" idx="1"/>
            <a:endCxn id="84" idx="2"/>
          </p:cNvCxnSpPr>
          <p:nvPr/>
        </p:nvCxnSpPr>
        <p:spPr bwMode="auto">
          <a:xfrm rot="10800000">
            <a:off x="4615218" y="3544973"/>
            <a:ext cx="477223" cy="592046"/>
          </a:xfrm>
          <a:prstGeom prst="bentConnector2">
            <a:avLst/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cxnSp>
        <p:nvCxnSpPr>
          <p:cNvPr id="150" name="꺾인 연결선 149"/>
          <p:cNvCxnSpPr>
            <a:stCxn id="126" idx="1"/>
            <a:endCxn id="84" idx="2"/>
          </p:cNvCxnSpPr>
          <p:nvPr/>
        </p:nvCxnSpPr>
        <p:spPr bwMode="auto">
          <a:xfrm rot="10800000">
            <a:off x="4615218" y="3544973"/>
            <a:ext cx="477223" cy="1067890"/>
          </a:xfrm>
          <a:prstGeom prst="bentConnector2">
            <a:avLst/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cxnSp>
        <p:nvCxnSpPr>
          <p:cNvPr id="153" name="꺾인 연결선 152"/>
          <p:cNvCxnSpPr>
            <a:stCxn id="122" idx="1"/>
            <a:endCxn id="23" idx="2"/>
          </p:cNvCxnSpPr>
          <p:nvPr/>
        </p:nvCxnSpPr>
        <p:spPr bwMode="auto">
          <a:xfrm rot="10800000">
            <a:off x="1975558" y="3544974"/>
            <a:ext cx="411220" cy="572454"/>
          </a:xfrm>
          <a:prstGeom prst="bentConnector2">
            <a:avLst/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cxnSp>
        <p:nvCxnSpPr>
          <p:cNvPr id="156" name="꺾인 연결선 155"/>
          <p:cNvCxnSpPr>
            <a:stCxn id="123" idx="1"/>
            <a:endCxn id="23" idx="2"/>
          </p:cNvCxnSpPr>
          <p:nvPr/>
        </p:nvCxnSpPr>
        <p:spPr bwMode="auto">
          <a:xfrm rot="10800000">
            <a:off x="1975558" y="3544974"/>
            <a:ext cx="411220" cy="1048298"/>
          </a:xfrm>
          <a:prstGeom prst="bentConnector2">
            <a:avLst/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cxnSp>
        <p:nvCxnSpPr>
          <p:cNvPr id="159" name="꺾인 연결선 158"/>
          <p:cNvCxnSpPr>
            <a:stCxn id="124" idx="1"/>
            <a:endCxn id="23" idx="2"/>
          </p:cNvCxnSpPr>
          <p:nvPr/>
        </p:nvCxnSpPr>
        <p:spPr bwMode="auto">
          <a:xfrm rot="10800000">
            <a:off x="1975558" y="3544974"/>
            <a:ext cx="411220" cy="1552368"/>
          </a:xfrm>
          <a:prstGeom prst="bentConnector2">
            <a:avLst/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841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ㄹㄹㄹㄹㄹ이용해서</a:t>
            </a:r>
            <a:r>
              <a:rPr lang="ko-KR" altLang="en-US" dirty="0" smtClean="0"/>
              <a:t> 리스트를 구현한 </a:t>
            </a:r>
            <a:r>
              <a:rPr lang="ko-KR" altLang="en-US" dirty="0" err="1" smtClean="0"/>
              <a:t>것입ㄴ니다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내부적으로 저장용량이 변경됩니다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JDBC</a:t>
            </a:r>
            <a:r>
              <a:rPr lang="ko-KR" altLang="en-US" dirty="0" smtClean="0"/>
              <a:t>는 데이터베이스 연결을 지원하는 자바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JDBC</a:t>
            </a:r>
            <a:r>
              <a:rPr lang="ko-KR" altLang="en-US" dirty="0" smtClean="0"/>
              <a:t>는 데이터베이스에서 데이터를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삭제하는 방법을 제공합니다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023941" y="2913772"/>
            <a:ext cx="7541313" cy="2185368"/>
            <a:chOff x="1563950" y="3112144"/>
            <a:chExt cx="7541313" cy="2185368"/>
          </a:xfrm>
        </p:grpSpPr>
        <p:grpSp>
          <p:nvGrpSpPr>
            <p:cNvPr id="6" name="그룹 5"/>
            <p:cNvGrpSpPr/>
            <p:nvPr/>
          </p:nvGrpSpPr>
          <p:grpSpPr>
            <a:xfrm>
              <a:off x="1563950" y="3112144"/>
              <a:ext cx="7541313" cy="2185368"/>
              <a:chOff x="935598" y="2813982"/>
              <a:chExt cx="6552909" cy="1506878"/>
            </a:xfrm>
          </p:grpSpPr>
          <p:sp>
            <p:nvSpPr>
              <p:cNvPr id="44" name="직사각형 43"/>
              <p:cNvSpPr/>
              <p:nvPr/>
            </p:nvSpPr>
            <p:spPr bwMode="auto">
              <a:xfrm>
                <a:off x="935598" y="2813982"/>
                <a:ext cx="6552909" cy="15068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ko-KR" altLang="en-US" dirty="0" err="1" smtClean="0">
                    <a:latin typeface="Optima" pitchFamily="2" charset="2"/>
                  </a:rPr>
                  <a:t>ㅁㅇ</a:t>
                </a:r>
                <a:r>
                  <a:rPr lang="en-US" altLang="ko-KR" dirty="0" err="1" smtClean="0">
                    <a:latin typeface="Optima" pitchFamily="2" charset="2"/>
                  </a:rPr>
                  <a:t>ArrayList</a:t>
                </a:r>
                <a:endParaRPr lang="ko-KR" altLang="en-US" dirty="0" smtClean="0">
                  <a:latin typeface="Optima" pitchFamily="2" charset="2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1330381" y="3355577"/>
                <a:ext cx="576080" cy="3600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100" dirty="0" smtClean="0">
                    <a:latin typeface="+mn-lt"/>
                  </a:rPr>
                  <a:t>0</a:t>
                </a: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1330381" y="3715627"/>
                <a:ext cx="576080" cy="288040"/>
              </a:xfrm>
              <a:prstGeom prst="rect">
                <a:avLst/>
              </a:prstGeom>
              <a:solidFill>
                <a:srgbClr val="EAF5FA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 bwMode="auto">
              <a:xfrm>
                <a:off x="1906461" y="3355577"/>
                <a:ext cx="576080" cy="3600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100" dirty="0" smtClean="0">
                    <a:latin typeface="+mn-lt"/>
                  </a:rPr>
                  <a:t>1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906461" y="3715627"/>
                <a:ext cx="576080" cy="288040"/>
              </a:xfrm>
              <a:prstGeom prst="rect">
                <a:avLst/>
              </a:prstGeom>
              <a:solidFill>
                <a:srgbClr val="EAF5FA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2493654" y="3355577"/>
                <a:ext cx="576080" cy="3600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100" dirty="0" smtClean="0">
                    <a:latin typeface="+mn-lt"/>
                  </a:rPr>
                  <a:t>2</a:t>
                </a: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 bwMode="auto">
              <a:xfrm>
                <a:off x="2493654" y="3715627"/>
                <a:ext cx="576080" cy="288040"/>
              </a:xfrm>
              <a:prstGeom prst="rect">
                <a:avLst/>
              </a:prstGeom>
              <a:solidFill>
                <a:srgbClr val="EAF5FA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3069734" y="3355577"/>
                <a:ext cx="576080" cy="3600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100" dirty="0" smtClean="0">
                    <a:latin typeface="+mn-lt"/>
                  </a:rPr>
                  <a:t>3</a:t>
                </a: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3069734" y="3715627"/>
                <a:ext cx="576080" cy="288040"/>
              </a:xfrm>
              <a:prstGeom prst="rect">
                <a:avLst/>
              </a:prstGeom>
              <a:solidFill>
                <a:srgbClr val="EAF5FA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 bwMode="auto">
              <a:xfrm>
                <a:off x="5340080" y="3355577"/>
                <a:ext cx="576080" cy="3600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100" dirty="0" smtClean="0">
                    <a:latin typeface="+mn-lt"/>
                  </a:rPr>
                  <a:t>7</a:t>
                </a: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 bwMode="auto">
              <a:xfrm>
                <a:off x="5340080" y="3714107"/>
                <a:ext cx="576080" cy="288040"/>
              </a:xfrm>
              <a:prstGeom prst="rect">
                <a:avLst/>
              </a:prstGeom>
              <a:solidFill>
                <a:srgbClr val="EAF5FA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5892027" y="3354057"/>
                <a:ext cx="576080" cy="3600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100" dirty="0" smtClean="0">
                    <a:latin typeface="+mn-lt"/>
                  </a:rPr>
                  <a:t>8</a:t>
                </a: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>
                <a:off x="5892027" y="3714107"/>
                <a:ext cx="576080" cy="288040"/>
              </a:xfrm>
              <a:prstGeom prst="rect">
                <a:avLst/>
              </a:prstGeom>
              <a:solidFill>
                <a:srgbClr val="EAF5FA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6468107" y="3354057"/>
                <a:ext cx="576080" cy="3600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100" dirty="0" smtClean="0">
                    <a:latin typeface="+mn-lt"/>
                  </a:rPr>
                  <a:t>9</a:t>
                </a: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 bwMode="auto">
              <a:xfrm>
                <a:off x="6468107" y="3714107"/>
                <a:ext cx="576080" cy="288040"/>
              </a:xfrm>
              <a:prstGeom prst="rect">
                <a:avLst/>
              </a:prstGeom>
              <a:solidFill>
                <a:srgbClr val="EAF5FA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 bwMode="auto">
              <a:xfrm>
                <a:off x="3635973" y="3355577"/>
                <a:ext cx="576080" cy="3600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100" dirty="0" smtClean="0">
                    <a:latin typeface="+mn-lt"/>
                  </a:rPr>
                  <a:t>4</a:t>
                </a: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 bwMode="auto">
              <a:xfrm>
                <a:off x="3635973" y="3714107"/>
                <a:ext cx="576080" cy="288040"/>
              </a:xfrm>
              <a:prstGeom prst="rect">
                <a:avLst/>
              </a:prstGeom>
              <a:solidFill>
                <a:srgbClr val="EAF5FA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 bwMode="auto">
              <a:xfrm>
                <a:off x="4187920" y="3354057"/>
                <a:ext cx="576080" cy="3600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100" dirty="0" smtClean="0">
                    <a:latin typeface="+mn-lt"/>
                  </a:rPr>
                  <a:t>5</a:t>
                </a: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 bwMode="auto">
              <a:xfrm>
                <a:off x="4187920" y="3714107"/>
                <a:ext cx="576080" cy="288040"/>
              </a:xfrm>
              <a:prstGeom prst="rect">
                <a:avLst/>
              </a:prstGeom>
              <a:solidFill>
                <a:srgbClr val="EAF5FA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 bwMode="auto">
              <a:xfrm>
                <a:off x="4764000" y="3354057"/>
                <a:ext cx="576080" cy="3600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100" dirty="0" smtClean="0">
                    <a:latin typeface="+mn-lt"/>
                  </a:rPr>
                  <a:t>6</a:t>
                </a: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 bwMode="auto">
              <a:xfrm>
                <a:off x="4764000" y="3714107"/>
                <a:ext cx="576080" cy="288040"/>
              </a:xfrm>
              <a:prstGeom prst="rect">
                <a:avLst/>
              </a:prstGeom>
              <a:solidFill>
                <a:srgbClr val="EAF5FA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100" dirty="0" smtClean="0">
                  <a:latin typeface="+mn-lt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 bwMode="auto">
              <a:xfrm>
                <a:off x="1114351" y="2913077"/>
                <a:ext cx="1008140" cy="1803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36000" rIns="36000" rtlCol="0">
                <a:spAutoFit/>
              </a:bodyPr>
              <a:lstStyle/>
              <a:p>
                <a:pPr algn="l" defTabSz="708025" eaLnBrk="0" latinLnBrk="0" hangingPunct="0">
                  <a:spcBef>
                    <a:spcPts val="0"/>
                  </a:spcBef>
                  <a:buClr>
                    <a:schemeClr val="folHlink"/>
                  </a:buClr>
                </a:pPr>
                <a:r>
                  <a:rPr lang="en-US" altLang="ko-KR" sz="1100" dirty="0" err="1" smtClean="0">
                    <a:latin typeface="+mj-ea"/>
                    <a:ea typeface="+mj-ea"/>
                  </a:rPr>
                  <a:t>ArrayList</a:t>
                </a:r>
                <a:endParaRPr lang="ko-KR" altLang="en-US" sz="1100" dirty="0" smtClean="0">
                  <a:latin typeface="+mj-ea"/>
                  <a:ea typeface="+mj-ea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 bwMode="auto">
            <a:xfrm>
              <a:off x="3384787" y="3314065"/>
              <a:ext cx="391096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en-US" altLang="ko-KR" sz="1600" dirty="0" err="1" smtClean="0">
                  <a:latin typeface="+mj-ea"/>
                  <a:ea typeface="+mj-ea"/>
                </a:rPr>
                <a:t>ArrayList</a:t>
              </a:r>
              <a:r>
                <a:rPr lang="en-US" altLang="ko-KR" sz="1600" dirty="0" smtClean="0">
                  <a:latin typeface="+mj-ea"/>
                  <a:ea typeface="+mj-ea"/>
                </a:rPr>
                <a:t>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선언시</a:t>
              </a:r>
              <a:r>
                <a:rPr lang="ko-KR" altLang="en-US" sz="1600" dirty="0" smtClean="0">
                  <a:latin typeface="+mj-ea"/>
                  <a:ea typeface="+mj-ea"/>
                </a:rPr>
                <a:t> 저장할 수 있는 초기 용량</a:t>
              </a:r>
              <a:endParaRPr lang="ko-KR" altLang="en-US" sz="1600" dirty="0" smtClean="0">
                <a:latin typeface="+mj-ea"/>
                <a:ea typeface="+mj-ea"/>
              </a:endParaRPr>
            </a:p>
          </p:txBody>
        </p:sp>
      </p:grpSp>
      <p:cxnSp>
        <p:nvCxnSpPr>
          <p:cNvPr id="11" name="직선 화살표 연결선 10"/>
          <p:cNvCxnSpPr>
            <a:endCxn id="14" idx="1"/>
          </p:cNvCxnSpPr>
          <p:nvPr/>
        </p:nvCxnSpPr>
        <p:spPr bwMode="auto">
          <a:xfrm>
            <a:off x="1851990" y="3958105"/>
            <a:ext cx="626281" cy="2206"/>
          </a:xfrm>
          <a:prstGeom prst="straightConnector1">
            <a:avLst/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 bwMode="auto">
          <a:xfrm>
            <a:off x="959449" y="3758050"/>
            <a:ext cx="91573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en-US" altLang="ko-KR" sz="2000" dirty="0" smtClean="0">
                <a:latin typeface="+mj-ea"/>
                <a:ea typeface="+mj-ea"/>
              </a:rPr>
              <a:t>index</a:t>
            </a:r>
            <a:endParaRPr lang="ko-KR" altLang="en-US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32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삭제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626701"/>
          </a:xfrm>
        </p:spPr>
        <p:txBody>
          <a:bodyPr/>
          <a:lstStyle/>
          <a:p>
            <a:r>
              <a:rPr lang="ko-KR" altLang="en-US" dirty="0" smtClean="0"/>
              <a:t>데이터를 </a:t>
            </a:r>
            <a:r>
              <a:rPr lang="ko-KR" altLang="en-US" dirty="0" err="1" smtClean="0"/>
              <a:t>삭젯제시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ArrayList</a:t>
            </a:r>
            <a:r>
              <a:rPr lang="ko-KR" altLang="en-US" smtClean="0"/>
              <a:t>는 내부적으로 </a:t>
            </a:r>
            <a:r>
              <a:rPr lang="en-US" altLang="ko-KR" smtClean="0"/>
              <a:t>DBC</a:t>
            </a:r>
            <a:r>
              <a:rPr lang="ko-KR" altLang="en-US" dirty="0" smtClean="0"/>
              <a:t>는 자바 애플리케이션에서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데이터를 입력하고 출력하는 역할을 담당합니다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0" name="직사각형 49"/>
          <p:cNvSpPr/>
          <p:nvPr/>
        </p:nvSpPr>
        <p:spPr bwMode="auto">
          <a:xfrm>
            <a:off x="466911" y="2564880"/>
            <a:ext cx="662973" cy="5221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0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66911" y="3087047"/>
            <a:ext cx="662973" cy="417733"/>
          </a:xfrm>
          <a:prstGeom prst="rect">
            <a:avLst/>
          </a:prstGeom>
          <a:solidFill>
            <a:srgbClr val="EAF5FA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45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129884" y="2564880"/>
            <a:ext cx="662973" cy="5221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1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1129884" y="3087047"/>
            <a:ext cx="662973" cy="417733"/>
          </a:xfrm>
          <a:prstGeom prst="rect">
            <a:avLst/>
          </a:prstGeom>
          <a:solidFill>
            <a:srgbClr val="EAF5FA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23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805645" y="2564880"/>
            <a:ext cx="662973" cy="5221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2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805645" y="3087047"/>
            <a:ext cx="662973" cy="417733"/>
          </a:xfrm>
          <a:prstGeom prst="rect">
            <a:avLst/>
          </a:prstGeom>
          <a:solidFill>
            <a:srgbClr val="EAF5FA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11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468618" y="2564880"/>
            <a:ext cx="662973" cy="5221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3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468618" y="3087047"/>
            <a:ext cx="662973" cy="417733"/>
          </a:xfrm>
          <a:prstGeom prst="rect">
            <a:avLst/>
          </a:prstGeom>
          <a:solidFill>
            <a:srgbClr val="EAF5FA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41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081410" y="2564880"/>
            <a:ext cx="662973" cy="5221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7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081410" y="3084842"/>
            <a:ext cx="662973" cy="417733"/>
          </a:xfrm>
          <a:prstGeom prst="rect">
            <a:avLst/>
          </a:prstGeom>
          <a:solidFill>
            <a:srgbClr val="EAF5FA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66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716610" y="2562675"/>
            <a:ext cx="662973" cy="5221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8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716610" y="3084842"/>
            <a:ext cx="662973" cy="417733"/>
          </a:xfrm>
          <a:prstGeom prst="rect">
            <a:avLst/>
          </a:prstGeom>
          <a:solidFill>
            <a:srgbClr val="EAF5FA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22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379583" y="2562675"/>
            <a:ext cx="662973" cy="5221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9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379583" y="3084842"/>
            <a:ext cx="662973" cy="417733"/>
          </a:xfrm>
          <a:prstGeom prst="rect">
            <a:avLst/>
          </a:prstGeom>
          <a:solidFill>
            <a:srgbClr val="EAF5FA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11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120265" y="2564880"/>
            <a:ext cx="662973" cy="5221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4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120265" y="3084842"/>
            <a:ext cx="662973" cy="417733"/>
          </a:xfrm>
          <a:prstGeom prst="rect">
            <a:avLst/>
          </a:prstGeom>
          <a:solidFill>
            <a:srgbClr val="EAF5FA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11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755465" y="2562675"/>
            <a:ext cx="662973" cy="5221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5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755465" y="3084842"/>
            <a:ext cx="662973" cy="417733"/>
          </a:xfrm>
          <a:prstGeom prst="rect">
            <a:avLst/>
          </a:prstGeom>
          <a:solidFill>
            <a:srgbClr val="EAF5FA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>
                <a:latin typeface="+mn-lt"/>
              </a:rPr>
              <a:t>2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418438" y="2562675"/>
            <a:ext cx="662973" cy="5221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6</a:t>
            </a:r>
            <a:endParaRPr lang="ko-KR" altLang="en-US" sz="1100" dirty="0" smtClean="0">
              <a:latin typeface="+mn-lt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418438" y="3084842"/>
            <a:ext cx="662973" cy="417733"/>
          </a:xfrm>
          <a:prstGeom prst="rect">
            <a:avLst/>
          </a:prstGeom>
          <a:solidFill>
            <a:srgbClr val="EAF5FA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+mn-lt"/>
              </a:rPr>
              <a:t>88</a:t>
            </a:r>
            <a:endParaRPr lang="ko-KR" altLang="en-US" sz="1100" dirty="0" smtClean="0">
              <a:latin typeface="+mn-lt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 flipV="1">
            <a:off x="3783238" y="2564881"/>
            <a:ext cx="635200" cy="93769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 flipH="1" flipV="1">
            <a:off x="3783238" y="2564881"/>
            <a:ext cx="635200" cy="93769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/>
            <a:tailEnd type="none" w="med" len="med"/>
          </a:ln>
          <a:effectLst/>
        </p:spPr>
      </p:cxnSp>
      <p:grpSp>
        <p:nvGrpSpPr>
          <p:cNvPr id="18" name="그룹 17"/>
          <p:cNvGrpSpPr/>
          <p:nvPr/>
        </p:nvGrpSpPr>
        <p:grpSpPr>
          <a:xfrm>
            <a:off x="2572090" y="4482193"/>
            <a:ext cx="5940445" cy="942106"/>
            <a:chOff x="1792857" y="3861059"/>
            <a:chExt cx="5940445" cy="942106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1792857" y="3863265"/>
              <a:ext cx="662973" cy="522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0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1792857" y="4385432"/>
              <a:ext cx="662973" cy="417733"/>
            </a:xfrm>
            <a:prstGeom prst="rect">
              <a:avLst/>
            </a:prstGeom>
            <a:solidFill>
              <a:srgbClr val="EAF5FA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45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2455830" y="3863265"/>
              <a:ext cx="662973" cy="522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1</a:t>
              </a: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2455830" y="4385432"/>
              <a:ext cx="662973" cy="417733"/>
            </a:xfrm>
            <a:prstGeom prst="rect">
              <a:avLst/>
            </a:prstGeom>
            <a:solidFill>
              <a:srgbClr val="EAF5FA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23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131591" y="3863265"/>
              <a:ext cx="662973" cy="522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2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131591" y="4385432"/>
              <a:ext cx="662973" cy="417733"/>
            </a:xfrm>
            <a:prstGeom prst="rect">
              <a:avLst/>
            </a:prstGeom>
            <a:solidFill>
              <a:srgbClr val="EAF5FA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11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794564" y="3863265"/>
              <a:ext cx="662973" cy="522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3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794564" y="4385432"/>
              <a:ext cx="662973" cy="417733"/>
            </a:xfrm>
            <a:prstGeom prst="rect">
              <a:avLst/>
            </a:prstGeom>
            <a:solidFill>
              <a:srgbClr val="EAF5FA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41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5772156" y="3863264"/>
              <a:ext cx="662973" cy="522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6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5772156" y="4383226"/>
              <a:ext cx="662973" cy="417733"/>
            </a:xfrm>
            <a:prstGeom prst="rect">
              <a:avLst/>
            </a:prstGeom>
            <a:solidFill>
              <a:srgbClr val="EAF5FA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66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6407356" y="3861059"/>
              <a:ext cx="662973" cy="522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7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6407356" y="4383226"/>
              <a:ext cx="662973" cy="417733"/>
            </a:xfrm>
            <a:prstGeom prst="rect">
              <a:avLst/>
            </a:prstGeom>
            <a:solidFill>
              <a:srgbClr val="EAF5FA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22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7070329" y="3861059"/>
              <a:ext cx="662973" cy="522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8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7070329" y="4383226"/>
              <a:ext cx="662973" cy="417733"/>
            </a:xfrm>
            <a:prstGeom prst="rect">
              <a:avLst/>
            </a:prstGeom>
            <a:solidFill>
              <a:srgbClr val="EAF5FA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11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4446211" y="3863265"/>
              <a:ext cx="662973" cy="522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4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4446211" y="4383227"/>
              <a:ext cx="662973" cy="417733"/>
            </a:xfrm>
            <a:prstGeom prst="rect">
              <a:avLst/>
            </a:prstGeom>
            <a:solidFill>
              <a:srgbClr val="EAF5FA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11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5109184" y="3861059"/>
              <a:ext cx="662973" cy="522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5</a:t>
              </a:r>
              <a:endParaRPr lang="ko-KR" altLang="en-US" sz="1100" dirty="0" smtClean="0">
                <a:latin typeface="+mn-lt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5109184" y="4383226"/>
              <a:ext cx="662973" cy="417733"/>
            </a:xfrm>
            <a:prstGeom prst="rect">
              <a:avLst/>
            </a:prstGeom>
            <a:solidFill>
              <a:srgbClr val="EAF5FA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100" dirty="0" smtClean="0">
                  <a:latin typeface="+mn-lt"/>
                </a:rPr>
                <a:t>88</a:t>
              </a:r>
              <a:endParaRPr lang="ko-KR" altLang="en-US" sz="1100" dirty="0" smtClean="0">
                <a:latin typeface="+mn-lt"/>
              </a:endParaRPr>
            </a:p>
          </p:txBody>
        </p:sp>
      </p:grpSp>
      <p:cxnSp>
        <p:nvCxnSpPr>
          <p:cNvPr id="17" name="꺾인 연결선 16"/>
          <p:cNvCxnSpPr/>
          <p:nvPr/>
        </p:nvCxnSpPr>
        <p:spPr bwMode="auto">
          <a:xfrm rot="16200000" flipV="1">
            <a:off x="5081412" y="2205137"/>
            <a:ext cx="12700" cy="662973"/>
          </a:xfrm>
          <a:prstGeom prst="bentConnector3">
            <a:avLst>
              <a:gd name="adj1" fmla="val 1800000"/>
            </a:avLst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cxnSp>
        <p:nvCxnSpPr>
          <p:cNvPr id="96" name="꺾인 연결선 95"/>
          <p:cNvCxnSpPr/>
          <p:nvPr/>
        </p:nvCxnSpPr>
        <p:spPr bwMode="auto">
          <a:xfrm rot="16200000" flipV="1">
            <a:off x="4412087" y="2205137"/>
            <a:ext cx="12700" cy="662973"/>
          </a:xfrm>
          <a:prstGeom prst="bentConnector3">
            <a:avLst>
              <a:gd name="adj1" fmla="val 1800000"/>
            </a:avLst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cxnSp>
        <p:nvCxnSpPr>
          <p:cNvPr id="97" name="꺾인 연결선 96"/>
          <p:cNvCxnSpPr/>
          <p:nvPr/>
        </p:nvCxnSpPr>
        <p:spPr bwMode="auto">
          <a:xfrm rot="16200000" flipV="1">
            <a:off x="6417765" y="2205137"/>
            <a:ext cx="12700" cy="662973"/>
          </a:xfrm>
          <a:prstGeom prst="bentConnector3">
            <a:avLst>
              <a:gd name="adj1" fmla="val 1800000"/>
            </a:avLst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cxnSp>
        <p:nvCxnSpPr>
          <p:cNvPr id="98" name="꺾인 연결선 97"/>
          <p:cNvCxnSpPr/>
          <p:nvPr/>
        </p:nvCxnSpPr>
        <p:spPr bwMode="auto">
          <a:xfrm rot="16200000" flipV="1">
            <a:off x="5748440" y="2205137"/>
            <a:ext cx="12700" cy="662973"/>
          </a:xfrm>
          <a:prstGeom prst="bentConnector3">
            <a:avLst>
              <a:gd name="adj1" fmla="val 1800000"/>
            </a:avLst>
          </a:prstGeom>
          <a:noFill/>
          <a:ln w="12700">
            <a:solidFill>
              <a:srgbClr val="666666"/>
            </a:solidFill>
            <a:round/>
            <a:headEnd/>
            <a:tailEnd type="arrow"/>
          </a:ln>
          <a:effectLst/>
        </p:spPr>
      </p:cxnSp>
      <p:sp>
        <p:nvSpPr>
          <p:cNvPr id="19" name="오른쪽 화살표 18"/>
          <p:cNvSpPr/>
          <p:nvPr/>
        </p:nvSpPr>
        <p:spPr bwMode="auto">
          <a:xfrm rot="2443619">
            <a:off x="3242159" y="3774978"/>
            <a:ext cx="1082156" cy="5760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78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이슈사항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682101"/>
          </a:xfrm>
        </p:spPr>
        <p:txBody>
          <a:bodyPr/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넣을경우</a:t>
            </a:r>
            <a:r>
              <a:rPr lang="ko-KR" altLang="en-US" dirty="0" smtClean="0"/>
              <a:t> 코드의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떨어집니다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따로 분리해서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높여주도록 하였습니다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1282180" y="2045564"/>
            <a:ext cx="33124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latin typeface="+mj-ea"/>
                <a:ea typeface="+mj-ea"/>
              </a:rPr>
              <a:t>public </a:t>
            </a:r>
            <a:r>
              <a:rPr lang="en-US" altLang="ko-KR" b="0" dirty="0" err="1">
                <a:latin typeface="+mj-ea"/>
                <a:ea typeface="+mj-ea"/>
              </a:rPr>
              <a:t>boolean</a:t>
            </a:r>
            <a:r>
              <a:rPr lang="en-US" altLang="ko-KR" b="0" dirty="0">
                <a:latin typeface="+mj-ea"/>
                <a:ea typeface="+mj-ea"/>
              </a:rPr>
              <a:t> add(Object data) {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  //</a:t>
            </a:r>
            <a:endParaRPr lang="en-US" altLang="ko-KR" b="0" dirty="0">
              <a:latin typeface="+mj-ea"/>
              <a:ea typeface="+mj-ea"/>
            </a:endParaRPr>
          </a:p>
          <a:p>
            <a:r>
              <a:rPr lang="en-US" altLang="ko-KR" b="0" dirty="0" smtClean="0">
                <a:latin typeface="+mj-ea"/>
                <a:ea typeface="+mj-ea"/>
              </a:rPr>
              <a:t>  if </a:t>
            </a:r>
            <a:r>
              <a:rPr lang="en-US" altLang="ko-KR" b="0" dirty="0">
                <a:latin typeface="+mj-ea"/>
                <a:ea typeface="+mj-ea"/>
              </a:rPr>
              <a:t>(size &gt;= capacity) {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    resize</a:t>
            </a:r>
            <a:r>
              <a:rPr lang="en-US" altLang="ko-KR" b="0" dirty="0">
                <a:latin typeface="+mj-ea"/>
                <a:ea typeface="+mj-ea"/>
              </a:rPr>
              <a:t>();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  }</a:t>
            </a:r>
            <a:endParaRPr lang="en-US" altLang="ko-KR" b="0" dirty="0">
              <a:latin typeface="+mj-ea"/>
              <a:ea typeface="+mj-ea"/>
            </a:endParaRPr>
          </a:p>
          <a:p>
            <a:r>
              <a:rPr lang="en-US" altLang="ko-KR" b="0" dirty="0" smtClean="0">
                <a:latin typeface="+mj-ea"/>
                <a:ea typeface="+mj-ea"/>
              </a:rPr>
              <a:t>  </a:t>
            </a:r>
            <a:r>
              <a:rPr lang="en-US" altLang="ko-KR" b="0" dirty="0" err="1" smtClean="0">
                <a:latin typeface="+mj-ea"/>
                <a:ea typeface="+mj-ea"/>
              </a:rPr>
              <a:t>this.array</a:t>
            </a:r>
            <a:r>
              <a:rPr lang="en-US" altLang="ko-KR" b="0" dirty="0" smtClean="0">
                <a:latin typeface="+mj-ea"/>
                <a:ea typeface="+mj-ea"/>
              </a:rPr>
              <a:t>[size</a:t>
            </a:r>
            <a:r>
              <a:rPr lang="en-US" altLang="ko-KR" b="0" dirty="0">
                <a:latin typeface="+mj-ea"/>
                <a:ea typeface="+mj-ea"/>
              </a:rPr>
              <a:t>] = data;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  size</a:t>
            </a:r>
            <a:r>
              <a:rPr lang="en-US" altLang="ko-KR" b="0" dirty="0">
                <a:latin typeface="+mj-ea"/>
                <a:ea typeface="+mj-ea"/>
              </a:rPr>
              <a:t>++;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  return </a:t>
            </a:r>
            <a:r>
              <a:rPr lang="en-US" altLang="ko-KR" b="0" dirty="0">
                <a:latin typeface="+mj-ea"/>
                <a:ea typeface="+mj-ea"/>
              </a:rPr>
              <a:t>true;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}</a:t>
            </a:r>
            <a:endParaRPr lang="en-US" altLang="ko-KR" b="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30770" y="2041536"/>
            <a:ext cx="4752661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+mj-ea"/>
                <a:ea typeface="+mj-ea"/>
              </a:rPr>
              <a:t>public </a:t>
            </a:r>
            <a:r>
              <a:rPr lang="en-US" altLang="ko-KR" b="0" dirty="0" err="1">
                <a:latin typeface="+mj-ea"/>
                <a:ea typeface="+mj-ea"/>
              </a:rPr>
              <a:t>boolean</a:t>
            </a:r>
            <a:r>
              <a:rPr lang="en-US" altLang="ko-KR" b="0" dirty="0">
                <a:latin typeface="+mj-ea"/>
                <a:ea typeface="+mj-ea"/>
              </a:rPr>
              <a:t> </a:t>
            </a:r>
            <a:r>
              <a:rPr lang="en-US" altLang="ko-KR" b="0" dirty="0" err="1">
                <a:latin typeface="+mj-ea"/>
                <a:ea typeface="+mj-ea"/>
              </a:rPr>
              <a:t>addAll</a:t>
            </a:r>
            <a:r>
              <a:rPr lang="en-US" altLang="ko-KR" b="0" dirty="0">
                <a:latin typeface="+mj-ea"/>
                <a:ea typeface="+mj-ea"/>
              </a:rPr>
              <a:t>(</a:t>
            </a:r>
            <a:r>
              <a:rPr lang="en-US" altLang="ko-KR" b="0" dirty="0" err="1">
                <a:latin typeface="+mj-ea"/>
                <a:ea typeface="+mj-ea"/>
              </a:rPr>
              <a:t>MyCollection</a:t>
            </a:r>
            <a:r>
              <a:rPr lang="en-US" altLang="ko-KR" b="0" dirty="0">
                <a:latin typeface="+mj-ea"/>
                <a:ea typeface="+mj-ea"/>
              </a:rPr>
              <a:t>&lt;? extends Object&gt; c) {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   //</a:t>
            </a:r>
            <a:endParaRPr lang="en-US" altLang="ko-KR" b="0" dirty="0">
              <a:latin typeface="+mj-ea"/>
              <a:ea typeface="+mj-ea"/>
            </a:endParaRPr>
          </a:p>
          <a:p>
            <a:r>
              <a:rPr lang="en-US" altLang="ko-KR" b="0" dirty="0" smtClean="0">
                <a:latin typeface="+mj-ea"/>
                <a:ea typeface="+mj-ea"/>
              </a:rPr>
              <a:t>   </a:t>
            </a:r>
            <a:r>
              <a:rPr lang="en-US" altLang="ko-KR" b="0" dirty="0" err="1" smtClean="0">
                <a:latin typeface="+mj-ea"/>
                <a:ea typeface="+mj-ea"/>
              </a:rPr>
              <a:t>int</a:t>
            </a:r>
            <a:r>
              <a:rPr lang="en-US" altLang="ko-KR" b="0" dirty="0" smtClean="0">
                <a:latin typeface="+mj-ea"/>
                <a:ea typeface="+mj-ea"/>
              </a:rPr>
              <a:t> </a:t>
            </a:r>
            <a:r>
              <a:rPr lang="en-US" altLang="ko-KR" b="0" dirty="0" err="1">
                <a:latin typeface="+mj-ea"/>
                <a:ea typeface="+mj-ea"/>
              </a:rPr>
              <a:t>sizeForAdd</a:t>
            </a:r>
            <a:r>
              <a:rPr lang="en-US" altLang="ko-KR" b="0" dirty="0">
                <a:latin typeface="+mj-ea"/>
                <a:ea typeface="+mj-ea"/>
              </a:rPr>
              <a:t> = </a:t>
            </a:r>
            <a:r>
              <a:rPr lang="en-US" altLang="ko-KR" b="0" dirty="0" err="1">
                <a:latin typeface="+mj-ea"/>
                <a:ea typeface="+mj-ea"/>
              </a:rPr>
              <a:t>c.size</a:t>
            </a:r>
            <a:r>
              <a:rPr lang="en-US" altLang="ko-KR" b="0" dirty="0">
                <a:latin typeface="+mj-ea"/>
                <a:ea typeface="+mj-ea"/>
              </a:rPr>
              <a:t>();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   if </a:t>
            </a:r>
            <a:r>
              <a:rPr lang="en-US" altLang="ko-KR" b="0" dirty="0">
                <a:latin typeface="+mj-ea"/>
                <a:ea typeface="+mj-ea"/>
              </a:rPr>
              <a:t>(capacity - size &lt;= </a:t>
            </a:r>
            <a:r>
              <a:rPr lang="en-US" altLang="ko-KR" b="0" dirty="0" err="1">
                <a:latin typeface="+mj-ea"/>
                <a:ea typeface="+mj-ea"/>
              </a:rPr>
              <a:t>sizeForAdd</a:t>
            </a:r>
            <a:r>
              <a:rPr lang="en-US" altLang="ko-KR" b="0" dirty="0">
                <a:latin typeface="+mj-ea"/>
                <a:ea typeface="+mj-ea"/>
              </a:rPr>
              <a:t>) {</a:t>
            </a:r>
          </a:p>
          <a:p>
            <a:r>
              <a:rPr lang="en-US" altLang="ko-KR" b="0" dirty="0">
                <a:latin typeface="+mj-ea"/>
                <a:ea typeface="+mj-ea"/>
              </a:rPr>
              <a:t> </a:t>
            </a:r>
            <a:r>
              <a:rPr lang="en-US" altLang="ko-KR" b="0" dirty="0" smtClean="0">
                <a:latin typeface="+mj-ea"/>
                <a:ea typeface="+mj-ea"/>
              </a:rPr>
              <a:t>    resize</a:t>
            </a:r>
            <a:r>
              <a:rPr lang="en-US" altLang="ko-KR" b="0" dirty="0">
                <a:latin typeface="+mj-ea"/>
                <a:ea typeface="+mj-ea"/>
              </a:rPr>
              <a:t>();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   }</a:t>
            </a:r>
            <a:endParaRPr lang="en-US" altLang="ko-KR" b="0" dirty="0">
              <a:latin typeface="+mj-ea"/>
              <a:ea typeface="+mj-ea"/>
            </a:endParaRPr>
          </a:p>
          <a:p>
            <a:r>
              <a:rPr lang="en-US" altLang="ko-KR" b="0" dirty="0" smtClean="0">
                <a:latin typeface="+mj-ea"/>
                <a:ea typeface="+mj-ea"/>
              </a:rPr>
              <a:t>   for </a:t>
            </a:r>
            <a:r>
              <a:rPr lang="en-US" altLang="ko-KR" b="0" dirty="0">
                <a:latin typeface="+mj-ea"/>
                <a:ea typeface="+mj-ea"/>
              </a:rPr>
              <a:t>(</a:t>
            </a:r>
            <a:r>
              <a:rPr lang="en-US" altLang="ko-KR" b="0" dirty="0" err="1">
                <a:latin typeface="+mj-ea"/>
                <a:ea typeface="+mj-ea"/>
              </a:rPr>
              <a:t>int</a:t>
            </a:r>
            <a:r>
              <a:rPr lang="en-US" altLang="ko-KR" b="0" dirty="0">
                <a:latin typeface="+mj-ea"/>
                <a:ea typeface="+mj-ea"/>
              </a:rPr>
              <a:t> </a:t>
            </a:r>
            <a:r>
              <a:rPr lang="en-US" altLang="ko-KR" b="0" dirty="0" err="1">
                <a:latin typeface="+mj-ea"/>
                <a:ea typeface="+mj-ea"/>
              </a:rPr>
              <a:t>i</a:t>
            </a:r>
            <a:r>
              <a:rPr lang="en-US" altLang="ko-KR" b="0" dirty="0">
                <a:latin typeface="+mj-ea"/>
                <a:ea typeface="+mj-ea"/>
              </a:rPr>
              <a:t> = 0; </a:t>
            </a:r>
            <a:r>
              <a:rPr lang="en-US" altLang="ko-KR" b="0" dirty="0" err="1">
                <a:latin typeface="+mj-ea"/>
                <a:ea typeface="+mj-ea"/>
              </a:rPr>
              <a:t>i</a:t>
            </a:r>
            <a:r>
              <a:rPr lang="en-US" altLang="ko-KR" b="0" dirty="0">
                <a:latin typeface="+mj-ea"/>
                <a:ea typeface="+mj-ea"/>
              </a:rPr>
              <a:t> &lt; </a:t>
            </a:r>
            <a:r>
              <a:rPr lang="en-US" altLang="ko-KR" b="0" dirty="0" err="1">
                <a:latin typeface="+mj-ea"/>
                <a:ea typeface="+mj-ea"/>
              </a:rPr>
              <a:t>sizeForAdd</a:t>
            </a:r>
            <a:r>
              <a:rPr lang="en-US" altLang="ko-KR" b="0" dirty="0">
                <a:latin typeface="+mj-ea"/>
                <a:ea typeface="+mj-ea"/>
              </a:rPr>
              <a:t>; </a:t>
            </a:r>
            <a:r>
              <a:rPr lang="en-US" altLang="ko-KR" b="0" dirty="0" err="1">
                <a:latin typeface="+mj-ea"/>
                <a:ea typeface="+mj-ea"/>
              </a:rPr>
              <a:t>i</a:t>
            </a:r>
            <a:r>
              <a:rPr lang="en-US" altLang="ko-KR" b="0" dirty="0">
                <a:latin typeface="+mj-ea"/>
                <a:ea typeface="+mj-ea"/>
              </a:rPr>
              <a:t>++) {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      array[size</a:t>
            </a:r>
            <a:r>
              <a:rPr lang="en-US" altLang="ko-KR" b="0" dirty="0">
                <a:latin typeface="+mj-ea"/>
                <a:ea typeface="+mj-ea"/>
              </a:rPr>
              <a:t>++] = </a:t>
            </a:r>
            <a:r>
              <a:rPr lang="en-US" altLang="ko-KR" b="0" dirty="0" err="1">
                <a:latin typeface="+mj-ea"/>
                <a:ea typeface="+mj-ea"/>
              </a:rPr>
              <a:t>c.get</a:t>
            </a:r>
            <a:r>
              <a:rPr lang="en-US" altLang="ko-KR" b="0" dirty="0">
                <a:latin typeface="+mj-ea"/>
                <a:ea typeface="+mj-ea"/>
              </a:rPr>
              <a:t>(</a:t>
            </a:r>
            <a:r>
              <a:rPr lang="en-US" altLang="ko-KR" b="0" dirty="0" err="1">
                <a:latin typeface="+mj-ea"/>
                <a:ea typeface="+mj-ea"/>
              </a:rPr>
              <a:t>i</a:t>
            </a:r>
            <a:r>
              <a:rPr lang="en-US" altLang="ko-KR" b="0" dirty="0">
                <a:latin typeface="+mj-ea"/>
                <a:ea typeface="+mj-ea"/>
              </a:rPr>
              <a:t>);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   }</a:t>
            </a:r>
            <a:endParaRPr lang="en-US" altLang="ko-KR" b="0" dirty="0">
              <a:latin typeface="+mj-ea"/>
              <a:ea typeface="+mj-ea"/>
            </a:endParaRPr>
          </a:p>
          <a:p>
            <a:r>
              <a:rPr lang="en-US" altLang="ko-KR" b="0" dirty="0" smtClean="0">
                <a:latin typeface="+mj-ea"/>
                <a:ea typeface="+mj-ea"/>
              </a:rPr>
              <a:t>   return </a:t>
            </a:r>
            <a:r>
              <a:rPr lang="en-US" altLang="ko-KR" b="0" dirty="0">
                <a:latin typeface="+mj-ea"/>
                <a:ea typeface="+mj-ea"/>
              </a:rPr>
              <a:t>true;</a:t>
            </a:r>
          </a:p>
          <a:p>
            <a:r>
              <a:rPr lang="en-US" altLang="ko-KR" b="0" dirty="0">
                <a:latin typeface="+mj-ea"/>
                <a:ea typeface="+mj-ea"/>
              </a:rPr>
              <a:t>}</a:t>
            </a:r>
            <a:endParaRPr lang="en-US" altLang="ko-KR" b="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154440" y="4324588"/>
            <a:ext cx="3888540" cy="19442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b="0" dirty="0">
                <a:latin typeface="+mj-ea"/>
                <a:ea typeface="+mj-ea"/>
              </a:rPr>
              <a:t>private void resize() {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   //</a:t>
            </a:r>
            <a:endParaRPr lang="en-US" altLang="ko-KR" b="0" dirty="0">
              <a:latin typeface="+mj-ea"/>
              <a:ea typeface="+mj-ea"/>
            </a:endParaRPr>
          </a:p>
          <a:p>
            <a:r>
              <a:rPr lang="en-US" altLang="ko-KR" b="0" dirty="0" smtClean="0">
                <a:latin typeface="+mj-ea"/>
                <a:ea typeface="+mj-ea"/>
              </a:rPr>
              <a:t>   </a:t>
            </a:r>
            <a:r>
              <a:rPr lang="en-US" altLang="ko-KR" b="0" dirty="0" err="1" smtClean="0">
                <a:latin typeface="+mj-ea"/>
                <a:ea typeface="+mj-ea"/>
              </a:rPr>
              <a:t>this.newArray</a:t>
            </a:r>
            <a:r>
              <a:rPr lang="en-US" altLang="ko-KR" b="0" dirty="0" smtClean="0">
                <a:latin typeface="+mj-ea"/>
                <a:ea typeface="+mj-ea"/>
              </a:rPr>
              <a:t> </a:t>
            </a:r>
            <a:r>
              <a:rPr lang="en-US" altLang="ko-KR" b="0" dirty="0">
                <a:latin typeface="+mj-ea"/>
                <a:ea typeface="+mj-ea"/>
              </a:rPr>
              <a:t>= new Object[capacity * 2];</a:t>
            </a:r>
          </a:p>
          <a:p>
            <a:r>
              <a:rPr lang="nn-NO" altLang="ko-KR" b="0" dirty="0" smtClean="0">
                <a:latin typeface="+mj-ea"/>
                <a:ea typeface="+mj-ea"/>
              </a:rPr>
              <a:t>   for </a:t>
            </a:r>
            <a:r>
              <a:rPr lang="nn-NO" altLang="ko-KR" b="0" dirty="0">
                <a:latin typeface="+mj-ea"/>
                <a:ea typeface="+mj-ea"/>
              </a:rPr>
              <a:t>(int i = 0; i &lt; size; i++) {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     </a:t>
            </a:r>
            <a:r>
              <a:rPr lang="en-US" altLang="ko-KR" b="0" dirty="0" err="1" smtClean="0">
                <a:latin typeface="+mj-ea"/>
                <a:ea typeface="+mj-ea"/>
              </a:rPr>
              <a:t>this.newArray</a:t>
            </a:r>
            <a:r>
              <a:rPr lang="en-US" altLang="ko-KR" b="0" dirty="0" smtClean="0">
                <a:latin typeface="+mj-ea"/>
                <a:ea typeface="+mj-ea"/>
              </a:rPr>
              <a:t>[</a:t>
            </a:r>
            <a:r>
              <a:rPr lang="en-US" altLang="ko-KR" b="0" dirty="0" err="1" smtClean="0">
                <a:latin typeface="+mj-ea"/>
                <a:ea typeface="+mj-ea"/>
              </a:rPr>
              <a:t>i</a:t>
            </a:r>
            <a:r>
              <a:rPr lang="en-US" altLang="ko-KR" b="0" dirty="0">
                <a:latin typeface="+mj-ea"/>
                <a:ea typeface="+mj-ea"/>
              </a:rPr>
              <a:t>] = </a:t>
            </a:r>
            <a:r>
              <a:rPr lang="en-US" altLang="ko-KR" b="0" dirty="0" err="1">
                <a:latin typeface="+mj-ea"/>
                <a:ea typeface="+mj-ea"/>
              </a:rPr>
              <a:t>this.array</a:t>
            </a:r>
            <a:r>
              <a:rPr lang="en-US" altLang="ko-KR" b="0" dirty="0">
                <a:latin typeface="+mj-ea"/>
                <a:ea typeface="+mj-ea"/>
              </a:rPr>
              <a:t>[</a:t>
            </a:r>
            <a:r>
              <a:rPr lang="en-US" altLang="ko-KR" b="0" dirty="0" err="1">
                <a:latin typeface="+mj-ea"/>
                <a:ea typeface="+mj-ea"/>
              </a:rPr>
              <a:t>i</a:t>
            </a:r>
            <a:r>
              <a:rPr lang="en-US" altLang="ko-KR" b="0" dirty="0">
                <a:latin typeface="+mj-ea"/>
                <a:ea typeface="+mj-ea"/>
              </a:rPr>
              <a:t>];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   }</a:t>
            </a:r>
            <a:endParaRPr lang="en-US" altLang="ko-KR" b="0" dirty="0">
              <a:latin typeface="+mj-ea"/>
              <a:ea typeface="+mj-ea"/>
            </a:endParaRPr>
          </a:p>
          <a:p>
            <a:r>
              <a:rPr lang="en-US" altLang="ko-KR" b="0" dirty="0" smtClean="0">
                <a:latin typeface="+mj-ea"/>
                <a:ea typeface="+mj-ea"/>
              </a:rPr>
              <a:t>   </a:t>
            </a:r>
            <a:r>
              <a:rPr lang="en-US" altLang="ko-KR" b="0" dirty="0" err="1" smtClean="0">
                <a:latin typeface="+mj-ea"/>
                <a:ea typeface="+mj-ea"/>
              </a:rPr>
              <a:t>this.array</a:t>
            </a:r>
            <a:r>
              <a:rPr lang="en-US" altLang="ko-KR" b="0" dirty="0" smtClean="0">
                <a:latin typeface="+mj-ea"/>
                <a:ea typeface="+mj-ea"/>
              </a:rPr>
              <a:t> </a:t>
            </a:r>
            <a:r>
              <a:rPr lang="en-US" altLang="ko-KR" b="0" dirty="0">
                <a:latin typeface="+mj-ea"/>
                <a:ea typeface="+mj-ea"/>
              </a:rPr>
              <a:t>= </a:t>
            </a:r>
            <a:r>
              <a:rPr lang="en-US" altLang="ko-KR" b="0" dirty="0" err="1">
                <a:latin typeface="+mj-ea"/>
                <a:ea typeface="+mj-ea"/>
              </a:rPr>
              <a:t>newArray</a:t>
            </a:r>
            <a:r>
              <a:rPr lang="en-US" altLang="ko-KR" b="0" dirty="0">
                <a:latin typeface="+mj-ea"/>
                <a:ea typeface="+mj-ea"/>
              </a:rPr>
              <a:t>;</a:t>
            </a:r>
          </a:p>
          <a:p>
            <a:r>
              <a:rPr lang="en-US" altLang="ko-KR" b="0" dirty="0" smtClean="0">
                <a:latin typeface="+mj-ea"/>
                <a:ea typeface="+mj-ea"/>
              </a:rPr>
              <a:t>   </a:t>
            </a:r>
            <a:r>
              <a:rPr lang="en-US" altLang="ko-KR" b="0" dirty="0" err="1" smtClean="0">
                <a:latin typeface="+mj-ea"/>
                <a:ea typeface="+mj-ea"/>
              </a:rPr>
              <a:t>this.capacity</a:t>
            </a:r>
            <a:r>
              <a:rPr lang="en-US" altLang="ko-KR" b="0" dirty="0" smtClean="0">
                <a:latin typeface="+mj-ea"/>
                <a:ea typeface="+mj-ea"/>
              </a:rPr>
              <a:t> </a:t>
            </a:r>
            <a:r>
              <a:rPr lang="en-US" altLang="ko-KR" b="0" dirty="0">
                <a:latin typeface="+mj-ea"/>
                <a:ea typeface="+mj-ea"/>
              </a:rPr>
              <a:t>*= 2;</a:t>
            </a:r>
          </a:p>
          <a:p>
            <a:r>
              <a:rPr lang="en-US" altLang="ko-KR" b="0" dirty="0">
                <a:latin typeface="+mj-ea"/>
                <a:ea typeface="+mj-ea"/>
              </a:rPr>
              <a:t>}</a:t>
            </a:r>
            <a:endParaRPr lang="en-US" altLang="ko-KR" b="0" dirty="0">
              <a:solidFill>
                <a:schemeClr val="tx1"/>
              </a:solidFill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 rot="2490877">
            <a:off x="2073689" y="3502264"/>
            <a:ext cx="2276684" cy="215153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 rot="7800075">
            <a:off x="4218381" y="3571766"/>
            <a:ext cx="1917181" cy="241130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746800" y="2774783"/>
            <a:ext cx="1008140" cy="356871"/>
          </a:xfrm>
          <a:prstGeom prst="rect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426200" y="2596347"/>
            <a:ext cx="1008140" cy="356871"/>
          </a:xfrm>
          <a:prstGeom prst="rect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30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2"/>
  <p:tag name="ROADMA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Namoo Tutorial A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사용자 지정 3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75000"/>
              <a:lumOff val="25000"/>
            </a:schemeClr>
          </a:solidFill>
          <a:round/>
          <a:headEnd/>
          <a:tailEnd/>
        </a:ln>
        <a:effectLst/>
      </a:spPr>
      <a:bodyPr wrap="square" rtlCol="0" anchor="ctr">
        <a:noAutofit/>
      </a:bodyPr>
      <a:lstStyle>
        <a:defPPr algn="ctr" eaLnBrk="0" latinLnBrk="0" hangingPunct="0">
          <a:spcBef>
            <a:spcPts val="0"/>
          </a:spcBef>
          <a:buClr>
            <a:schemeClr val="tx1"/>
          </a:buClr>
          <a:defRPr smtClean="0">
            <a:latin typeface="Optima" pitchFamily="2" charset="2"/>
          </a:defRPr>
        </a:defPPr>
      </a:lstStyle>
    </a:spDef>
    <a:lnDef>
      <a:spPr bwMode="auto">
        <a:noFill/>
        <a:ln w="12700">
          <a:solidFill>
            <a:srgbClr val="666666"/>
          </a:solidFill>
          <a:round/>
          <a:headEnd/>
          <a:tailEnd type="arrow" w="med" len="med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 wrap="square" lIns="36000" rIns="36000" rtlCol="0"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defRPr sz="1000" b="0" smtClean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113228</TotalTime>
  <Words>416</Words>
  <Application>Microsoft Office PowerPoint</Application>
  <PresentationFormat>사용자 지정</PresentationFormat>
  <Paragraphs>119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Arial</vt:lpstr>
      <vt:lpstr>양재소슬체S</vt:lpstr>
      <vt:lpstr>Wingdings</vt:lpstr>
      <vt:lpstr>가는각진제목체</vt:lpstr>
      <vt:lpstr>Optima</vt:lpstr>
      <vt:lpstr>HY헤드라인M</vt:lpstr>
      <vt:lpstr>Consolas</vt:lpstr>
      <vt:lpstr>Namoo Tutorial A</vt:lpstr>
      <vt:lpstr>JDBC  (ver3.4.0)</vt:lpstr>
      <vt:lpstr>목차(Table of Contents)</vt:lpstr>
      <vt:lpstr>1. Collection Framework</vt:lpstr>
      <vt:lpstr>2. ArrayList 소개</vt:lpstr>
      <vt:lpstr>3. 데이터 삭제  </vt:lpstr>
      <vt:lpstr>4. 이슈사항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JW</cp:lastModifiedBy>
  <cp:revision>6527</cp:revision>
  <cp:lastPrinted>2015-03-09T09:15:39Z</cp:lastPrinted>
  <dcterms:created xsi:type="dcterms:W3CDTF">2002-03-21T10:45:59Z</dcterms:created>
  <dcterms:modified xsi:type="dcterms:W3CDTF">2017-02-24T20:02:08Z</dcterms:modified>
</cp:coreProperties>
</file>