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2" r:id="rId4"/>
    <p:sldId id="271" r:id="rId5"/>
    <p:sldId id="279" r:id="rId6"/>
    <p:sldId id="280" r:id="rId7"/>
    <p:sldId id="273" r:id="rId8"/>
    <p:sldId id="277" r:id="rId9"/>
    <p:sldId id="278" r:id="rId10"/>
    <p:sldId id="266" r:id="rId11"/>
    <p:sldId id="257" r:id="rId12"/>
    <p:sldId id="264" r:id="rId13"/>
    <p:sldId id="261" r:id="rId14"/>
    <p:sldId id="265" r:id="rId15"/>
    <p:sldId id="267" r:id="rId16"/>
    <p:sldId id="258" r:id="rId17"/>
    <p:sldId id="262" r:id="rId18"/>
    <p:sldId id="260" r:id="rId19"/>
    <p:sldId id="269" r:id="rId20"/>
    <p:sldId id="259" r:id="rId21"/>
    <p:sldId id="276" r:id="rId22"/>
    <p:sldId id="274" r:id="rId23"/>
    <p:sldId id="270" r:id="rId24"/>
    <p:sldId id="27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9" autoAdjust="0"/>
    <p:restoredTop sz="94660"/>
  </p:normalViewPr>
  <p:slideViewPr>
    <p:cSldViewPr snapToGrid="0">
      <p:cViewPr>
        <p:scale>
          <a:sx n="68" d="100"/>
          <a:sy n="68" d="100"/>
        </p:scale>
        <p:origin x="72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F515A-BAE1-4BC3-A059-6CB438D439EF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C6A0-E715-4462-9ADE-0E5791DE6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F515A-BAE1-4BC3-A059-6CB438D439EF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C6A0-E715-4462-9ADE-0E5791DE6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1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F515A-BAE1-4BC3-A059-6CB438D439EF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C6A0-E715-4462-9ADE-0E5791DE6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79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F515A-BAE1-4BC3-A059-6CB438D439EF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C6A0-E715-4462-9ADE-0E5791DE6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76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F515A-BAE1-4BC3-A059-6CB438D439EF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C6A0-E715-4462-9ADE-0E5791DE6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00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F515A-BAE1-4BC3-A059-6CB438D439EF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C6A0-E715-4462-9ADE-0E5791DE6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5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F515A-BAE1-4BC3-A059-6CB438D439EF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C6A0-E715-4462-9ADE-0E5791DE6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63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F515A-BAE1-4BC3-A059-6CB438D439EF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C6A0-E715-4462-9ADE-0E5791DE6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48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F515A-BAE1-4BC3-A059-6CB438D439EF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C6A0-E715-4462-9ADE-0E5791DE6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3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F515A-BAE1-4BC3-A059-6CB438D439EF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C6A0-E715-4462-9ADE-0E5791DE6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54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F515A-BAE1-4BC3-A059-6CB438D439EF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C6A0-E715-4462-9ADE-0E5791DE6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55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F515A-BAE1-4BC3-A059-6CB438D439EF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AC6A0-E715-4462-9ADE-0E5791DE6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5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jp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gif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hyperlink" Target="https://github.com/CS673S15-Group1/Final_Projec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g"/><Relationship Id="rId5" Type="http://schemas.openxmlformats.org/officeDocument/2006/relationships/image" Target="../media/image30.jpg"/><Relationship Id="rId4" Type="http://schemas.openxmlformats.org/officeDocument/2006/relationships/image" Target="../media/image29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Group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3 – Issue Tracker</a:t>
            </a:r>
          </a:p>
        </p:txBody>
      </p:sp>
      <p:pic>
        <p:nvPicPr>
          <p:cNvPr id="14" name="Picture 2" descr="http://static1.squarespace.com/static/536407c3e4b0d6ad538f8dc8/53640a9de4b03c13e876310d/53650e0fe4b0a8d04d93f17b/1399131711208/image1.jpg?format=1500w"/>
          <p:cNvPicPr>
            <a:picLocks noChangeAspect="1" noChangeArrowheads="1"/>
          </p:cNvPicPr>
          <p:nvPr/>
        </p:nvPicPr>
        <p:blipFill>
          <a:blip r:embed="rId2" cstate="print">
            <a:lum bright="-20000"/>
          </a:blip>
          <a:srcRect b="8432"/>
          <a:stretch>
            <a:fillRect/>
          </a:stretch>
        </p:blipFill>
        <p:spPr bwMode="auto">
          <a:xfrm>
            <a:off x="4972957" y="4429062"/>
            <a:ext cx="2168071" cy="16574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8637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Software Design – MVC Pattern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Django “MVC Like” Architecture</a:t>
            </a:r>
          </a:p>
          <a:p>
            <a:r>
              <a:rPr lang="en-US" dirty="0" smtClean="0"/>
              <a:t>Model View Template (Variation of the classic MVC architecture)</a:t>
            </a:r>
          </a:p>
          <a:p>
            <a:pPr lvl="1"/>
            <a:r>
              <a:rPr lang="en-US" dirty="0" smtClean="0"/>
              <a:t>Models</a:t>
            </a:r>
          </a:p>
          <a:p>
            <a:pPr lvl="2"/>
            <a:r>
              <a:rPr lang="en-US" dirty="0" smtClean="0"/>
              <a:t>Data Entities and records</a:t>
            </a:r>
          </a:p>
          <a:p>
            <a:pPr lvl="3"/>
            <a:r>
              <a:rPr lang="en-US" dirty="0" smtClean="0"/>
              <a:t>Django ORM</a:t>
            </a:r>
          </a:p>
          <a:p>
            <a:pPr lvl="1"/>
            <a:r>
              <a:rPr lang="en-US" dirty="0" smtClean="0"/>
              <a:t>View (Templates in Django)</a:t>
            </a:r>
          </a:p>
          <a:p>
            <a:pPr lvl="2"/>
            <a:r>
              <a:rPr lang="en-US" dirty="0" smtClean="0"/>
              <a:t>Templates</a:t>
            </a:r>
          </a:p>
          <a:p>
            <a:pPr lvl="3"/>
            <a:r>
              <a:rPr lang="en-US" dirty="0" smtClean="0"/>
              <a:t>Django Template Language</a:t>
            </a:r>
          </a:p>
          <a:p>
            <a:pPr lvl="2"/>
            <a:r>
              <a:rPr lang="en-US" dirty="0" smtClean="0"/>
              <a:t>Forms</a:t>
            </a:r>
          </a:p>
          <a:p>
            <a:pPr lvl="3"/>
            <a:r>
              <a:rPr lang="en-US" dirty="0" smtClean="0"/>
              <a:t>Interface with templates, models and used in the views.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Controller (Views in Django)</a:t>
            </a:r>
          </a:p>
          <a:p>
            <a:pPr lvl="2"/>
            <a:r>
              <a:rPr lang="en-US" dirty="0" smtClean="0"/>
              <a:t>View – Act more like controllers</a:t>
            </a:r>
          </a:p>
          <a:p>
            <a:pPr lvl="2"/>
            <a:r>
              <a:rPr lang="en-US" dirty="0" smtClean="0"/>
              <a:t>Application Logic/Application Logic Calls</a:t>
            </a:r>
          </a:p>
          <a:p>
            <a:pPr lvl="3"/>
            <a:endParaRPr lang="en-US" dirty="0" smtClean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991" y="1490806"/>
            <a:ext cx="3669175" cy="5020976"/>
          </a:xfrm>
          <a:ln w="38100">
            <a:solidFill>
              <a:schemeClr val="accent4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9191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Software Design – Package Diagram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962801" cy="823912"/>
          </a:xfrm>
        </p:spPr>
        <p:txBody>
          <a:bodyPr/>
          <a:lstStyle/>
          <a:p>
            <a:r>
              <a:rPr lang="en-US" dirty="0" smtClean="0"/>
              <a:t>MVT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962800" cy="368458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User Interface</a:t>
            </a:r>
          </a:p>
          <a:p>
            <a:pPr lvl="1"/>
            <a:r>
              <a:rPr lang="en-US" dirty="0" smtClean="0"/>
              <a:t>Templates (Views)</a:t>
            </a:r>
          </a:p>
          <a:p>
            <a:r>
              <a:rPr lang="en-US" dirty="0" smtClean="0"/>
              <a:t>Domain (Application)</a:t>
            </a:r>
          </a:p>
          <a:p>
            <a:pPr lvl="1"/>
            <a:r>
              <a:rPr lang="en-US" dirty="0" smtClean="0"/>
              <a:t>Forms</a:t>
            </a:r>
          </a:p>
          <a:p>
            <a:pPr lvl="2"/>
            <a:r>
              <a:rPr lang="en-US" dirty="0" smtClean="0"/>
              <a:t>Form Validation</a:t>
            </a:r>
          </a:p>
          <a:p>
            <a:pPr lvl="1"/>
            <a:r>
              <a:rPr lang="en-US" dirty="0" smtClean="0"/>
              <a:t>Views</a:t>
            </a:r>
          </a:p>
          <a:p>
            <a:pPr lvl="2"/>
            <a:r>
              <a:rPr lang="en-US" dirty="0" smtClean="0"/>
              <a:t>Control Flow (Controller)</a:t>
            </a:r>
          </a:p>
          <a:p>
            <a:r>
              <a:rPr lang="en-US" dirty="0" smtClean="0"/>
              <a:t>Mapper</a:t>
            </a:r>
          </a:p>
          <a:p>
            <a:pPr lvl="1"/>
            <a:r>
              <a:rPr lang="en-US" dirty="0" smtClean="0"/>
              <a:t>Data Model</a:t>
            </a:r>
          </a:p>
          <a:p>
            <a:pPr lvl="2"/>
            <a:r>
              <a:rPr lang="en-US" dirty="0" smtClean="0"/>
              <a:t>Entities and Records</a:t>
            </a:r>
          </a:p>
          <a:p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Persistence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991852" y="2035534"/>
            <a:ext cx="6919202" cy="4240800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5823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Software Design – Class Diagram I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3384" y="1825625"/>
            <a:ext cx="8459841" cy="4351338"/>
          </a:xfrm>
          <a:prstGeom prst="rect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51268" y="1805651"/>
            <a:ext cx="30706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DOMAIN </a:t>
            </a:r>
            <a:r>
              <a:rPr lang="en-US" b="1" dirty="0" smtClean="0"/>
              <a:t>-FORMS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Inherit from the Django Form and Model Form classes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Interface with Templates, Views and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Validation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275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/>
              <a:t>Software Design – Class Diagram </a:t>
            </a:r>
            <a:r>
              <a:rPr lang="en-US" dirty="0" smtClean="0"/>
              <a:t>II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9330" y="2137947"/>
            <a:ext cx="9893341" cy="4359427"/>
          </a:xfrm>
          <a:prstGeom prst="rect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0" y="2118074"/>
            <a:ext cx="22635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DOMAIN -VIEWS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Inherit from the Django Views and reverse link via the Models Class Meta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Utilize form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Query sets and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Hold the application logic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Search Issue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Issue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Edit Issue</a:t>
            </a:r>
          </a:p>
        </p:txBody>
      </p:sp>
    </p:spTree>
    <p:extLst>
      <p:ext uri="{BB962C8B-B14F-4D97-AF65-F5344CB8AC3E}">
        <p14:creationId xmlns:p14="http://schemas.microsoft.com/office/powerpoint/2010/main" val="2587645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/>
              <a:t>Software Design – Class Diagram </a:t>
            </a:r>
            <a:r>
              <a:rPr lang="en-US" dirty="0" smtClean="0"/>
              <a:t>III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/>
              <a:t>MAPPER - MODELS</a:t>
            </a:r>
          </a:p>
          <a:p>
            <a:r>
              <a:rPr lang="en-US" dirty="0" smtClean="0"/>
              <a:t>Models inherit from the Django Model class</a:t>
            </a:r>
          </a:p>
          <a:p>
            <a:pPr lvl="1"/>
            <a:r>
              <a:rPr lang="en-US" dirty="0" smtClean="0"/>
              <a:t>Issue Model</a:t>
            </a:r>
          </a:p>
          <a:p>
            <a:pPr lvl="2"/>
            <a:r>
              <a:rPr lang="en-US" dirty="0" smtClean="0"/>
              <a:t>Issue attributes</a:t>
            </a:r>
          </a:p>
          <a:p>
            <a:pPr lvl="3"/>
            <a:r>
              <a:rPr lang="en-US" dirty="0" smtClean="0"/>
              <a:t>Title, Description…  </a:t>
            </a:r>
          </a:p>
          <a:p>
            <a:pPr lvl="3"/>
            <a:r>
              <a:rPr lang="en-US" dirty="0" smtClean="0"/>
              <a:t>Relations to User &amp; Project</a:t>
            </a:r>
          </a:p>
          <a:p>
            <a:pPr lvl="1"/>
            <a:r>
              <a:rPr lang="en-US" dirty="0" smtClean="0"/>
              <a:t>Comment Model</a:t>
            </a:r>
          </a:p>
          <a:p>
            <a:pPr lvl="2"/>
            <a:r>
              <a:rPr lang="en-US" dirty="0" smtClean="0"/>
              <a:t>Comment Attributes</a:t>
            </a:r>
          </a:p>
          <a:p>
            <a:pPr lvl="3"/>
            <a:r>
              <a:rPr lang="en-US" dirty="0" smtClean="0"/>
              <a:t>Comment, Date</a:t>
            </a:r>
          </a:p>
          <a:p>
            <a:pPr lvl="3"/>
            <a:r>
              <a:rPr lang="en-US" dirty="0" smtClean="0"/>
              <a:t>Relations to User &amp; Issue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54148" y="1913891"/>
            <a:ext cx="6206672" cy="4453931"/>
          </a:xfrm>
          <a:prstGeom prst="rect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51247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/>
              <a:t>Software Design – </a:t>
            </a:r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10583" y="1928953"/>
            <a:ext cx="3523868" cy="4765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Issue Tracker Sequence</a:t>
            </a:r>
          </a:p>
          <a:p>
            <a:pPr lvl="1"/>
            <a:r>
              <a:rPr lang="en-US" sz="2000" dirty="0" smtClean="0"/>
              <a:t>User Signs in</a:t>
            </a:r>
          </a:p>
          <a:p>
            <a:pPr lvl="1"/>
            <a:r>
              <a:rPr lang="en-US" sz="2000" dirty="0" smtClean="0"/>
              <a:t>User Creates issue</a:t>
            </a:r>
          </a:p>
          <a:p>
            <a:pPr lvl="2"/>
            <a:r>
              <a:rPr lang="en-US" sz="1800" dirty="0" smtClean="0"/>
              <a:t>User Assigns Issue</a:t>
            </a:r>
          </a:p>
          <a:p>
            <a:pPr lvl="1"/>
            <a:r>
              <a:rPr lang="en-US" sz="2000" dirty="0" smtClean="0"/>
              <a:t>User Views issue</a:t>
            </a:r>
          </a:p>
          <a:p>
            <a:pPr lvl="2"/>
            <a:r>
              <a:rPr lang="en-US" sz="1800" dirty="0" smtClean="0"/>
              <a:t>User Edits Issue</a:t>
            </a:r>
          </a:p>
          <a:p>
            <a:pPr lvl="1"/>
            <a:r>
              <a:rPr lang="en-US" sz="2000" dirty="0" smtClean="0"/>
              <a:t>User Edits Issue</a:t>
            </a:r>
          </a:p>
          <a:p>
            <a:pPr lvl="2"/>
            <a:r>
              <a:rPr lang="en-US" sz="1800" dirty="0" smtClean="0"/>
              <a:t>User verify issue</a:t>
            </a:r>
          </a:p>
          <a:p>
            <a:pPr lvl="2"/>
            <a:r>
              <a:rPr lang="en-US" sz="1800" dirty="0" smtClean="0"/>
              <a:t>User comment on issue</a:t>
            </a:r>
          </a:p>
          <a:p>
            <a:pPr lvl="2"/>
            <a:r>
              <a:rPr lang="en-US" sz="1800" dirty="0" smtClean="0"/>
              <a:t>User assign issue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480974" y="2724994"/>
            <a:ext cx="3962800" cy="36845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8623" y="1551792"/>
            <a:ext cx="8210137" cy="5143100"/>
          </a:xfrm>
          <a:prstGeom prst="rect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30678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23730" y="1500809"/>
            <a:ext cx="10525540" cy="458193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744" y="3729968"/>
            <a:ext cx="868680" cy="86868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smtClean="0"/>
              <a:t>Environment – Architecture (3-Tier)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653870" y="1696419"/>
            <a:ext cx="126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OS: Ubuntu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591" y="4060635"/>
            <a:ext cx="912593" cy="1992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000" y="3732785"/>
            <a:ext cx="1211683" cy="69411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92302" y="1937509"/>
            <a:ext cx="774227" cy="77422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25880" y="3067905"/>
            <a:ext cx="774227" cy="77422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92302" y="4093815"/>
            <a:ext cx="774227" cy="77422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427" y="3025977"/>
            <a:ext cx="1016831" cy="8607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234" y="2914321"/>
            <a:ext cx="1081391" cy="108139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668038" y="4575655"/>
            <a:ext cx="204960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Web server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Http/Proxy service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Static file service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961295" y="4575655"/>
            <a:ext cx="2170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Application server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Python web  service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Worker(s) Process Automation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Rest framework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375275" y="4575655"/>
            <a:ext cx="21703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Database server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Persistence Storage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184" y="3896425"/>
            <a:ext cx="958865" cy="46025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802" y="2891361"/>
            <a:ext cx="1127313" cy="1127313"/>
          </a:xfrm>
          <a:prstGeom prst="rect">
            <a:avLst/>
          </a:prstGeom>
        </p:spPr>
      </p:pic>
      <p:cxnSp>
        <p:nvCxnSpPr>
          <p:cNvPr id="24" name="Straight Arrow Connector 23"/>
          <p:cNvCxnSpPr>
            <a:stCxn id="13" idx="1"/>
            <a:endCxn id="16" idx="1"/>
          </p:cNvCxnSpPr>
          <p:nvPr/>
        </p:nvCxnSpPr>
        <p:spPr>
          <a:xfrm>
            <a:off x="2566529" y="2324623"/>
            <a:ext cx="1617898" cy="1131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1"/>
            <a:endCxn id="16" idx="1"/>
          </p:cNvCxnSpPr>
          <p:nvPr/>
        </p:nvCxnSpPr>
        <p:spPr>
          <a:xfrm>
            <a:off x="2100107" y="3455019"/>
            <a:ext cx="2084320" cy="1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5" idx="1"/>
            <a:endCxn id="16" idx="1"/>
          </p:cNvCxnSpPr>
          <p:nvPr/>
        </p:nvCxnSpPr>
        <p:spPr>
          <a:xfrm flipV="1">
            <a:off x="2566529" y="3456337"/>
            <a:ext cx="1617898" cy="1024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792303" y="2665294"/>
            <a:ext cx="871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304608" y="3783308"/>
            <a:ext cx="871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743588" y="4868042"/>
            <a:ext cx="871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041122" y="3153034"/>
            <a:ext cx="17678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Browser Access (HTTP)</a:t>
            </a:r>
            <a:endParaRPr lang="en-US" sz="1200" dirty="0"/>
          </a:p>
        </p:txBody>
      </p:sp>
      <p:cxnSp>
        <p:nvCxnSpPr>
          <p:cNvPr id="39" name="Straight Arrow Connector 38"/>
          <p:cNvCxnSpPr>
            <a:stCxn id="16" idx="3"/>
            <a:endCxn id="22" idx="1"/>
          </p:cNvCxnSpPr>
          <p:nvPr/>
        </p:nvCxnSpPr>
        <p:spPr>
          <a:xfrm flipV="1">
            <a:off x="5201258" y="3455018"/>
            <a:ext cx="1281544" cy="1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2" idx="3"/>
            <a:endCxn id="17" idx="1"/>
          </p:cNvCxnSpPr>
          <p:nvPr/>
        </p:nvCxnSpPr>
        <p:spPr>
          <a:xfrm flipV="1">
            <a:off x="7610115" y="3455017"/>
            <a:ext cx="11841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9013" y="1474685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772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/>
              <a:t>Environment – </a:t>
            </a:r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750826" cy="487334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Environments</a:t>
            </a:r>
          </a:p>
          <a:p>
            <a:pPr lvl="1"/>
            <a:r>
              <a:rPr lang="en-US" dirty="0"/>
              <a:t>Dev: </a:t>
            </a:r>
            <a:r>
              <a:rPr lang="en-US" u="sng" dirty="0">
                <a:solidFill>
                  <a:srgbClr val="0070C0"/>
                </a:solidFill>
              </a:rPr>
              <a:t>dev.3blueprints.com</a:t>
            </a:r>
          </a:p>
          <a:p>
            <a:pPr lvl="1"/>
            <a:r>
              <a:rPr lang="en-US" dirty="0"/>
              <a:t>Pre: </a:t>
            </a:r>
            <a:r>
              <a:rPr lang="en-US" u="sng" dirty="0">
                <a:solidFill>
                  <a:srgbClr val="0070C0"/>
                </a:solidFill>
              </a:rPr>
              <a:t>pre.3blueprints.com</a:t>
            </a:r>
          </a:p>
          <a:p>
            <a:pPr lvl="1"/>
            <a:r>
              <a:rPr lang="en-US" dirty="0"/>
              <a:t>Pro: </a:t>
            </a:r>
            <a:r>
              <a:rPr lang="en-US" u="sng" dirty="0">
                <a:solidFill>
                  <a:srgbClr val="0070C0"/>
                </a:solidFill>
              </a:rPr>
              <a:t>www.3blueprints.com</a:t>
            </a:r>
          </a:p>
          <a:p>
            <a:r>
              <a:rPr lang="en-US" dirty="0"/>
              <a:t>VPS</a:t>
            </a:r>
          </a:p>
          <a:p>
            <a:pPr lvl="1"/>
            <a:r>
              <a:rPr lang="en-US" dirty="0"/>
              <a:t>Digital Ocean VPS </a:t>
            </a:r>
            <a:r>
              <a:rPr lang="en-US" dirty="0" smtClean="0"/>
              <a:t>instances</a:t>
            </a:r>
          </a:p>
          <a:p>
            <a:r>
              <a:rPr lang="en-US" dirty="0" smtClean="0"/>
              <a:t>System Run Time</a:t>
            </a:r>
          </a:p>
          <a:p>
            <a:pPr lvl="1"/>
            <a:r>
              <a:rPr lang="en-US" dirty="0" smtClean="0"/>
              <a:t>Services</a:t>
            </a:r>
          </a:p>
          <a:p>
            <a:pPr lvl="2"/>
            <a:r>
              <a:rPr lang="en-US" dirty="0" smtClean="0"/>
              <a:t>Ubuntu Upstart Manager</a:t>
            </a:r>
          </a:p>
          <a:p>
            <a:pPr lvl="3"/>
            <a:r>
              <a:rPr lang="en-US" dirty="0" smtClean="0"/>
              <a:t>Node.JS (Identifiable app service)</a:t>
            </a:r>
          </a:p>
          <a:p>
            <a:pPr lvl="3"/>
            <a:r>
              <a:rPr lang="en-US" dirty="0" smtClean="0"/>
              <a:t>Gunicorn (Identifiable app service)</a:t>
            </a:r>
          </a:p>
          <a:p>
            <a:pPr lvl="2"/>
            <a:r>
              <a:rPr lang="en-US" dirty="0" smtClean="0"/>
              <a:t>Init Run Level and Startup command Script</a:t>
            </a:r>
          </a:p>
          <a:p>
            <a:pPr lvl="3"/>
            <a:r>
              <a:rPr lang="en-US" dirty="0" smtClean="0"/>
              <a:t>Nginx (General Service)</a:t>
            </a:r>
          </a:p>
          <a:p>
            <a:r>
              <a:rPr lang="en-US" dirty="0" smtClean="0"/>
              <a:t>Fabric Script</a:t>
            </a:r>
          </a:p>
          <a:p>
            <a:pPr lvl="1"/>
            <a:r>
              <a:rPr lang="en-US" dirty="0" smtClean="0"/>
              <a:t>Clones project from git hub directory</a:t>
            </a:r>
          </a:p>
          <a:p>
            <a:pPr lvl="1"/>
            <a:r>
              <a:rPr lang="en-US" dirty="0" smtClean="0"/>
              <a:t>Resets source to latest master commit</a:t>
            </a:r>
          </a:p>
          <a:p>
            <a:pPr lvl="1"/>
            <a:r>
              <a:rPr lang="en-US" dirty="0" smtClean="0"/>
              <a:t>Collects static files into single directory for caching</a:t>
            </a:r>
          </a:p>
          <a:p>
            <a:pPr lvl="1"/>
            <a:r>
              <a:rPr lang="en-US" dirty="0" smtClean="0"/>
              <a:t>Secures Django access hosts and debug</a:t>
            </a:r>
          </a:p>
          <a:p>
            <a:pPr lvl="1"/>
            <a:r>
              <a:rPr lang="en-US" dirty="0" smtClean="0"/>
              <a:t>Initiates and deploys database</a:t>
            </a:r>
            <a:endParaRPr lang="en-US" dirty="0"/>
          </a:p>
        </p:txBody>
      </p:sp>
      <p:pic>
        <p:nvPicPr>
          <p:cNvPr id="4" name="Picture 4" descr="http://milosolutions.com/static/media/uploads/ms-fabric-django-git-deploym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2258" y="2989843"/>
            <a:ext cx="3846768" cy="15026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8100">
            <a:solidFill>
              <a:schemeClr val="accent4">
                <a:lumMod val="7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13984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/>
              <a:t>Environment </a:t>
            </a:r>
            <a:r>
              <a:rPr lang="en-US" dirty="0" smtClean="0"/>
              <a:t>– DevOps Documentation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GitHub Open project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github.com/CS673S15-Group1/Final_Project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Documentation included in the git hub project</a:t>
            </a:r>
          </a:p>
          <a:p>
            <a:pPr lvl="1"/>
            <a:r>
              <a:rPr lang="en-US" dirty="0" smtClean="0"/>
              <a:t>Server Build Installation shell script</a:t>
            </a:r>
          </a:p>
          <a:p>
            <a:pPr lvl="1"/>
            <a:r>
              <a:rPr lang="en-US" dirty="0" smtClean="0"/>
              <a:t>Fabric deployment Script</a:t>
            </a:r>
          </a:p>
          <a:p>
            <a:pPr lvl="1"/>
            <a:r>
              <a:rPr lang="en-US" dirty="0" smtClean="0"/>
              <a:t>Project Local and Server Installation Steps in project README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490" y="4732269"/>
            <a:ext cx="2085975" cy="1885950"/>
          </a:xfrm>
          <a:prstGeom prst="rect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05327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smtClean="0"/>
              <a:t>Environment </a:t>
            </a:r>
            <a:r>
              <a:rPr lang="en-US" dirty="0"/>
              <a:t>– Development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136" y="1825624"/>
            <a:ext cx="10515600" cy="4351338"/>
          </a:xfrm>
        </p:spPr>
        <p:txBody>
          <a:bodyPr/>
          <a:lstStyle/>
          <a:p>
            <a:r>
              <a:rPr lang="en-US" dirty="0" smtClean="0"/>
              <a:t>Python Tools</a:t>
            </a:r>
          </a:p>
          <a:p>
            <a:pPr lvl="1"/>
            <a:r>
              <a:rPr lang="en-US" dirty="0" smtClean="0"/>
              <a:t>Django Rest Framework</a:t>
            </a:r>
          </a:p>
          <a:p>
            <a:pPr lvl="1"/>
            <a:r>
              <a:rPr lang="en-US" dirty="0" smtClean="0"/>
              <a:t>Iron Python</a:t>
            </a:r>
          </a:p>
          <a:p>
            <a:pPr lvl="1"/>
            <a:r>
              <a:rPr lang="en-US" dirty="0" smtClean="0"/>
              <a:t>Readline</a:t>
            </a:r>
          </a:p>
          <a:p>
            <a:pPr lvl="1"/>
            <a:r>
              <a:rPr lang="en-US" dirty="0" smtClean="0"/>
              <a:t>Requests</a:t>
            </a:r>
          </a:p>
          <a:p>
            <a:pPr lvl="1"/>
            <a:r>
              <a:rPr lang="en-US" dirty="0" smtClean="0"/>
              <a:t>Django Cors</a:t>
            </a:r>
          </a:p>
          <a:p>
            <a:pPr lvl="1"/>
            <a:r>
              <a:rPr lang="en-US" dirty="0" smtClean="0"/>
              <a:t>Django filters</a:t>
            </a:r>
          </a:p>
          <a:p>
            <a:r>
              <a:rPr lang="en-US" dirty="0" smtClean="0"/>
              <a:t>JavaScript Tools</a:t>
            </a:r>
          </a:p>
          <a:p>
            <a:pPr lvl="1"/>
            <a:r>
              <a:rPr lang="en-US" dirty="0" smtClean="0"/>
              <a:t>Node.JS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6" descr="https://cms-assets.tutsplus.com/uploads/users/45/posts/19786/preview_image/django-rest-framework-wide-retina-preview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3319" y="1454275"/>
            <a:ext cx="1835752" cy="12712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8100">
            <a:solidFill>
              <a:schemeClr val="accent4">
                <a:lumMod val="7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2" descr="http://blog.8thcolor.com/images/2011/07/python-djan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84339" y="3175634"/>
            <a:ext cx="1814732" cy="16513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8100">
            <a:solidFill>
              <a:schemeClr val="accent4">
                <a:lumMod val="7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557" y="1484314"/>
            <a:ext cx="1211179" cy="1211179"/>
          </a:xfrm>
          <a:prstGeom prst="rect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026" y="3285174"/>
            <a:ext cx="1432239" cy="1432239"/>
          </a:xfrm>
          <a:prstGeom prst="rect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573" y="5416635"/>
            <a:ext cx="2217694" cy="914513"/>
          </a:xfrm>
          <a:prstGeom prst="rect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73997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Project Management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Overview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Requirements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Process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UX Design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Mockups Sample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Final Product Sample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Software Design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MVC Pattern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Package Diagram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Class Diagrams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Sequence Diagram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Environment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Architecture (3-Tier)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Deployment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DevOps Documentation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Development Environment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Future Improvements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Implementation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Testing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Demo!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353800" y="0"/>
            <a:ext cx="836461" cy="903548"/>
            <a:chOff x="8058150" y="250703"/>
            <a:chExt cx="679450" cy="739897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 rot="2053766">
              <a:off x="8221433" y="382602"/>
              <a:ext cx="516167" cy="384137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bg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6" name="AutoShape 4"/>
            <p:cNvCxnSpPr>
              <a:cxnSpLocks noChangeShapeType="1"/>
            </p:cNvCxnSpPr>
            <p:nvPr/>
          </p:nvCxnSpPr>
          <p:spPr bwMode="auto">
            <a:xfrm rot="2053766" flipH="1">
              <a:off x="8416943" y="595165"/>
              <a:ext cx="120582" cy="190229"/>
            </a:xfrm>
            <a:prstGeom prst="straightConnector1">
              <a:avLst/>
            </a:prstGeom>
            <a:noFill/>
            <a:ln w="38100">
              <a:solidFill>
                <a:schemeClr val="bg2">
                  <a:lumMod val="25000"/>
                </a:schemeClr>
              </a:solidFill>
              <a:round/>
              <a:headEnd/>
              <a:tailEnd/>
            </a:ln>
          </p:spPr>
        </p:cxnSp>
        <p:cxnSp>
          <p:nvCxnSpPr>
            <p:cNvPr id="7" name="AutoShape 5"/>
            <p:cNvCxnSpPr>
              <a:cxnSpLocks noChangeShapeType="1"/>
            </p:cNvCxnSpPr>
            <p:nvPr/>
          </p:nvCxnSpPr>
          <p:spPr bwMode="auto">
            <a:xfrm rot="2053766" flipV="1">
              <a:off x="8575391" y="250703"/>
              <a:ext cx="0" cy="353133"/>
            </a:xfrm>
            <a:prstGeom prst="straightConnector1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</p:cxnSp>
        <p:cxnSp>
          <p:nvCxnSpPr>
            <p:cNvPr id="8" name="AutoShape 6"/>
            <p:cNvCxnSpPr>
              <a:cxnSpLocks noChangeShapeType="1"/>
            </p:cNvCxnSpPr>
            <p:nvPr/>
          </p:nvCxnSpPr>
          <p:spPr bwMode="auto">
            <a:xfrm rot="2053766" flipH="1" flipV="1">
              <a:off x="8380687" y="653232"/>
              <a:ext cx="348050" cy="259595"/>
            </a:xfrm>
            <a:prstGeom prst="straightConnector1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</p:cxnSp>
        <p:cxnSp>
          <p:nvCxnSpPr>
            <p:cNvPr id="9" name="AutoShape 7"/>
            <p:cNvCxnSpPr>
              <a:cxnSpLocks noChangeShapeType="1"/>
            </p:cNvCxnSpPr>
            <p:nvPr/>
          </p:nvCxnSpPr>
          <p:spPr bwMode="auto">
            <a:xfrm rot="2053766" flipV="1">
              <a:off x="8096285" y="449603"/>
              <a:ext cx="344290" cy="259595"/>
            </a:xfrm>
            <a:prstGeom prst="straightConnector1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</p:cxnSp>
        <p:cxnSp>
          <p:nvCxnSpPr>
            <p:cNvPr id="10" name="AutoShape 8"/>
            <p:cNvCxnSpPr>
              <a:cxnSpLocks noChangeShapeType="1"/>
            </p:cNvCxnSpPr>
            <p:nvPr/>
          </p:nvCxnSpPr>
          <p:spPr bwMode="auto">
            <a:xfrm>
              <a:off x="8676100" y="277503"/>
              <a:ext cx="47535" cy="101158"/>
            </a:xfrm>
            <a:prstGeom prst="straightConnector1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</p:cxnSp>
        <p:cxnSp>
          <p:nvCxnSpPr>
            <p:cNvPr id="11" name="AutoShape 9"/>
            <p:cNvCxnSpPr>
              <a:cxnSpLocks noChangeShapeType="1"/>
            </p:cNvCxnSpPr>
            <p:nvPr/>
          </p:nvCxnSpPr>
          <p:spPr bwMode="auto">
            <a:xfrm flipH="1">
              <a:off x="8548536" y="990600"/>
              <a:ext cx="83521" cy="0"/>
            </a:xfrm>
            <a:prstGeom prst="straightConnector1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</p:cxnSp>
        <p:cxnSp>
          <p:nvCxnSpPr>
            <p:cNvPr id="12" name="AutoShape 10"/>
            <p:cNvCxnSpPr>
              <a:cxnSpLocks noChangeShapeType="1"/>
            </p:cNvCxnSpPr>
            <p:nvPr/>
          </p:nvCxnSpPr>
          <p:spPr bwMode="auto">
            <a:xfrm flipV="1">
              <a:off x="8058150" y="505043"/>
              <a:ext cx="42163" cy="85918"/>
            </a:xfrm>
            <a:prstGeom prst="straightConnector1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</p:cxnSp>
        <p:cxnSp>
          <p:nvCxnSpPr>
            <p:cNvPr id="13" name="AutoShape 11"/>
            <p:cNvCxnSpPr>
              <a:cxnSpLocks noChangeShapeType="1"/>
            </p:cNvCxnSpPr>
            <p:nvPr/>
          </p:nvCxnSpPr>
          <p:spPr bwMode="auto">
            <a:xfrm rot="2053766" flipV="1">
              <a:off x="8355174" y="571780"/>
              <a:ext cx="245193" cy="3416"/>
            </a:xfrm>
            <a:prstGeom prst="straightConnector1">
              <a:avLst/>
            </a:prstGeom>
            <a:noFill/>
            <a:ln w="38100">
              <a:solidFill>
                <a:schemeClr val="bg2">
                  <a:lumMod val="25000"/>
                </a:schemeClr>
              </a:solidFill>
              <a:round/>
              <a:headEnd/>
              <a:tailEnd/>
            </a:ln>
          </p:spPr>
        </p:cxnSp>
      </p:grpSp>
    </p:spTree>
    <p:extLst>
      <p:ext uri="{BB962C8B-B14F-4D97-AF65-F5344CB8AC3E}">
        <p14:creationId xmlns:p14="http://schemas.microsoft.com/office/powerpoint/2010/main" val="165588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/>
              <a:t>Environment </a:t>
            </a:r>
            <a:r>
              <a:rPr lang="en-US" dirty="0" smtClean="0"/>
              <a:t>– Future Improvements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15686"/>
            <a:ext cx="10515600" cy="4351338"/>
          </a:xfrm>
        </p:spPr>
        <p:txBody>
          <a:bodyPr/>
          <a:lstStyle/>
          <a:p>
            <a:r>
              <a:rPr lang="en-US" dirty="0" smtClean="0"/>
              <a:t>Multiple Application Servers and Load Balancing</a:t>
            </a:r>
          </a:p>
          <a:p>
            <a:r>
              <a:rPr lang="en-US" dirty="0" smtClean="0"/>
              <a:t>Operating System Service Users Set-up</a:t>
            </a:r>
          </a:p>
          <a:p>
            <a:pPr lvl="1"/>
            <a:r>
              <a:rPr lang="en-US" dirty="0" smtClean="0"/>
              <a:t>Nginx</a:t>
            </a:r>
          </a:p>
          <a:p>
            <a:pPr lvl="1"/>
            <a:r>
              <a:rPr lang="en-US" dirty="0" smtClean="0"/>
              <a:t>Gunicorn</a:t>
            </a:r>
          </a:p>
          <a:p>
            <a:pPr lvl="1"/>
            <a:r>
              <a:rPr lang="en-US" dirty="0" smtClean="0"/>
              <a:t>Node.JS</a:t>
            </a:r>
          </a:p>
          <a:p>
            <a:r>
              <a:rPr lang="en-US" dirty="0" smtClean="0"/>
              <a:t>Node.JS relative paths</a:t>
            </a:r>
          </a:p>
          <a:p>
            <a:r>
              <a:rPr lang="en-US" dirty="0" smtClean="0"/>
              <a:t>Penetration and Load Testing</a:t>
            </a:r>
          </a:p>
          <a:p>
            <a:r>
              <a:rPr lang="en-US" dirty="0" smtClean="0"/>
              <a:t>Jenkins Automated Build Process</a:t>
            </a:r>
          </a:p>
        </p:txBody>
      </p:sp>
      <p:pic>
        <p:nvPicPr>
          <p:cNvPr id="5" name="Picture 8" descr="https://pbs.twimg.com/media/BvbOtHVIAAAkM5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31253" y="4726851"/>
            <a:ext cx="1609312" cy="1876658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31567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</a:t>
            </a:r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Development Tools </a:t>
            </a:r>
          </a:p>
          <a:p>
            <a:pPr lvl="1"/>
            <a:r>
              <a:rPr lang="en-US" dirty="0" smtClean="0"/>
              <a:t>CSS : Bootstrap</a:t>
            </a:r>
          </a:p>
          <a:p>
            <a:pPr lvl="1"/>
            <a:r>
              <a:rPr lang="en-US" dirty="0" smtClean="0"/>
              <a:t>Django: Web Framework</a:t>
            </a:r>
          </a:p>
          <a:p>
            <a:pPr lvl="1"/>
            <a:r>
              <a:rPr lang="en-US" dirty="0" smtClean="0"/>
              <a:t>Git: Version Control</a:t>
            </a:r>
          </a:p>
          <a:p>
            <a:r>
              <a:rPr lang="en-US" dirty="0" smtClean="0"/>
              <a:t>Version control</a:t>
            </a:r>
          </a:p>
          <a:p>
            <a:pPr lvl="1"/>
            <a:r>
              <a:rPr lang="en-US" dirty="0" smtClean="0"/>
              <a:t>Git (Git Hub)</a:t>
            </a:r>
          </a:p>
          <a:p>
            <a:pPr lvl="1"/>
            <a:r>
              <a:rPr lang="en-US" dirty="0" smtClean="0"/>
              <a:t>Team Project</a:t>
            </a:r>
          </a:p>
          <a:p>
            <a:pPr lvl="2"/>
            <a:r>
              <a:rPr lang="en-US" dirty="0" smtClean="0"/>
              <a:t>Staging </a:t>
            </a:r>
            <a:r>
              <a:rPr lang="en-US" dirty="0" smtClean="0">
                <a:sym typeface="Wingdings" panose="05000000000000000000" pitchFamily="2" charset="2"/>
              </a:rPr>
              <a:t> Master</a:t>
            </a:r>
            <a:endParaRPr lang="en-US" dirty="0" smtClean="0"/>
          </a:p>
          <a:p>
            <a:pPr lvl="1"/>
            <a:r>
              <a:rPr lang="en-US" dirty="0" smtClean="0"/>
              <a:t>Group Project </a:t>
            </a:r>
          </a:p>
          <a:p>
            <a:pPr lvl="2"/>
            <a:r>
              <a:rPr lang="en-US" dirty="0" smtClean="0"/>
              <a:t>Branching Process</a:t>
            </a:r>
          </a:p>
          <a:p>
            <a:pPr lvl="3"/>
            <a:r>
              <a:rPr lang="en-US" dirty="0" smtClean="0"/>
              <a:t>Team3 Pre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Team3 Pro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Master</a:t>
            </a:r>
          </a:p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Team members had experience deficiencies in many tools across the board</a:t>
            </a:r>
          </a:p>
          <a:p>
            <a:pPr lvl="2"/>
            <a:r>
              <a:rPr lang="en-US" dirty="0" smtClean="0"/>
              <a:t>Django, Git, Python, Bootstrap, Linux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109" y="2122660"/>
            <a:ext cx="3496691" cy="1958147"/>
          </a:xfrm>
          <a:prstGeom prst="rect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38138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</a:t>
            </a:r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Functional Testing (Selenium Python)</a:t>
            </a:r>
          </a:p>
          <a:p>
            <a:pPr lvl="1"/>
            <a:r>
              <a:rPr lang="en-US" dirty="0" smtClean="0"/>
              <a:t>Incorporate page object Design</a:t>
            </a:r>
          </a:p>
          <a:p>
            <a:r>
              <a:rPr lang="en-US" dirty="0" smtClean="0"/>
              <a:t>Unit Testing</a:t>
            </a:r>
          </a:p>
          <a:p>
            <a:pPr lvl="1"/>
            <a:r>
              <a:rPr lang="en-US" dirty="0" smtClean="0"/>
              <a:t>Manual Unit Testing</a:t>
            </a:r>
          </a:p>
          <a:p>
            <a:r>
              <a:rPr lang="en-US" dirty="0" smtClean="0"/>
              <a:t>Maintenance &amp; Integration with Source update process</a:t>
            </a:r>
          </a:p>
          <a:p>
            <a:pPr lvl="1"/>
            <a:r>
              <a:rPr lang="en-US" dirty="0" smtClean="0"/>
              <a:t>Individual testing before pushes to staging</a:t>
            </a:r>
          </a:p>
          <a:p>
            <a:pPr lvl="1"/>
            <a:r>
              <a:rPr lang="en-US" dirty="0" smtClean="0"/>
              <a:t>Staging tested before pushing to Master</a:t>
            </a:r>
          </a:p>
          <a:p>
            <a:pPr lvl="1"/>
            <a:r>
              <a:rPr lang="en-US" dirty="0" smtClean="0"/>
              <a:t>Master only receives working code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Demo!</a:t>
            </a:r>
          </a:p>
        </p:txBody>
      </p:sp>
      <p:pic>
        <p:nvPicPr>
          <p:cNvPr id="4" name="Picture 4" descr="http://www.seleniumhq.org/images/big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65636" y="4850504"/>
            <a:ext cx="1905000" cy="1724025"/>
          </a:xfrm>
          <a:prstGeom prst="rect">
            <a:avLst/>
          </a:prstGeom>
          <a:ln w="38100">
            <a:solidFill>
              <a:schemeClr val="accent4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1345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</a:t>
            </a:r>
            <a:r>
              <a:rPr lang="en-US" dirty="0" smtClean="0"/>
              <a:t>Use Demo!</a:t>
            </a:r>
            <a:endParaRPr lang="en-US" dirty="0"/>
          </a:p>
        </p:txBody>
      </p:sp>
      <p:pic>
        <p:nvPicPr>
          <p:cNvPr id="3" name="Picture 2" descr="https://cisofy.com/static/continuous-monitoring-400x4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21430" y="1690688"/>
            <a:ext cx="4149140" cy="4149140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91212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464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Project Management –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Complete a client side product and integrate with other team members</a:t>
            </a:r>
          </a:p>
          <a:p>
            <a:pPr lvl="2"/>
            <a:r>
              <a:rPr lang="en-US" dirty="0" smtClean="0"/>
              <a:t>Status: OK</a:t>
            </a:r>
          </a:p>
          <a:p>
            <a:pPr lvl="1"/>
            <a:r>
              <a:rPr lang="en-US" dirty="0" smtClean="0"/>
              <a:t>Team members to contribute and use their strengths</a:t>
            </a:r>
          </a:p>
          <a:p>
            <a:pPr lvl="2"/>
            <a:r>
              <a:rPr lang="en-US" dirty="0" smtClean="0"/>
              <a:t>Status: OK</a:t>
            </a:r>
          </a:p>
          <a:p>
            <a:r>
              <a:rPr lang="en-US" dirty="0" smtClean="0"/>
              <a:t>Lessons Learned</a:t>
            </a:r>
          </a:p>
          <a:p>
            <a:pPr lvl="1"/>
            <a:r>
              <a:rPr lang="en-US" dirty="0" smtClean="0"/>
              <a:t>Team members did not feel comfortable with Pivotal Tracker  - was important</a:t>
            </a:r>
          </a:p>
          <a:p>
            <a:pPr lvl="1"/>
            <a:r>
              <a:rPr lang="en-US" dirty="0" smtClean="0"/>
              <a:t>Iteration process (weekly sprints into the </a:t>
            </a:r>
            <a:r>
              <a:rPr lang="en-US" smtClean="0"/>
              <a:t>course iteration) </a:t>
            </a:r>
            <a:r>
              <a:rPr lang="en-US" dirty="0" smtClean="0"/>
              <a:t>was great for the team.</a:t>
            </a:r>
          </a:p>
        </p:txBody>
      </p:sp>
    </p:spTree>
    <p:extLst>
      <p:ext uri="{BB962C8B-B14F-4D97-AF65-F5344CB8AC3E}">
        <p14:creationId xmlns:p14="http://schemas.microsoft.com/office/powerpoint/2010/main" val="110844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Project Management -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Create an issue tracker application much like the GitHub Issue Module</a:t>
            </a:r>
          </a:p>
          <a:p>
            <a:pPr lvl="1"/>
            <a:r>
              <a:rPr lang="en-US" dirty="0" smtClean="0"/>
              <a:t>Requirements</a:t>
            </a:r>
          </a:p>
          <a:p>
            <a:pPr lvl="2"/>
            <a:r>
              <a:rPr lang="en-US" dirty="0" smtClean="0"/>
              <a:t>Create Issue</a:t>
            </a:r>
          </a:p>
          <a:p>
            <a:pPr lvl="2"/>
            <a:r>
              <a:rPr lang="en-US" dirty="0" smtClean="0"/>
              <a:t>Edit Issue</a:t>
            </a:r>
          </a:p>
          <a:p>
            <a:pPr lvl="2"/>
            <a:r>
              <a:rPr lang="en-US" dirty="0" smtClean="0"/>
              <a:t>Assign Issue</a:t>
            </a:r>
          </a:p>
          <a:p>
            <a:pPr lvl="2"/>
            <a:r>
              <a:rPr lang="en-US" dirty="0" smtClean="0"/>
              <a:t>Verify Issue</a:t>
            </a:r>
          </a:p>
          <a:p>
            <a:pPr lvl="2"/>
            <a:r>
              <a:rPr lang="en-US" dirty="0" smtClean="0"/>
              <a:t>Comment on Issue</a:t>
            </a:r>
          </a:p>
          <a:p>
            <a:pPr lvl="1"/>
            <a:r>
              <a:rPr lang="en-US" dirty="0" smtClean="0"/>
              <a:t>Bonus</a:t>
            </a:r>
          </a:p>
          <a:p>
            <a:pPr lvl="2"/>
            <a:r>
              <a:rPr lang="en-US" dirty="0" smtClean="0"/>
              <a:t>Sort by Issue Attributes</a:t>
            </a:r>
          </a:p>
          <a:p>
            <a:pPr lvl="2"/>
            <a:r>
              <a:rPr lang="en-US" dirty="0" smtClean="0"/>
              <a:t>Show Issue counts for “One Look Status </a:t>
            </a:r>
            <a:r>
              <a:rPr lang="en-US" dirty="0" smtClean="0"/>
              <a:t>Views”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3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Project Management - Requirements</a:t>
            </a:r>
            <a:endParaRPr lang="en-US" dirty="0"/>
          </a:p>
        </p:txBody>
      </p:sp>
      <p:pic>
        <p:nvPicPr>
          <p:cNvPr id="4" name="Content Placeholder 3" descr="Proposed Use Case_Jo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31668" y="1348031"/>
            <a:ext cx="10790270" cy="52318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062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Project Management - Requirements</a:t>
            </a:r>
            <a:endParaRPr lang="en-US" dirty="0"/>
          </a:p>
        </p:txBody>
      </p:sp>
      <p:pic>
        <p:nvPicPr>
          <p:cNvPr id="4" name="Content Placeholder 3" descr="C:\Users\Ted Tseng\Downloads\11186190_967291399957456_946928765_n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253" y="1574278"/>
            <a:ext cx="10947494" cy="48218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679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Project Management – </a:t>
            </a:r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107017" cy="4351338"/>
          </a:xfrm>
        </p:spPr>
        <p:txBody>
          <a:bodyPr/>
          <a:lstStyle/>
          <a:p>
            <a:r>
              <a:rPr lang="en-US" dirty="0" smtClean="0"/>
              <a:t>Weekly Meeting</a:t>
            </a:r>
          </a:p>
          <a:p>
            <a:pPr lvl="1"/>
            <a:r>
              <a:rPr lang="en-US" dirty="0" smtClean="0"/>
              <a:t>Nightly after course discussion</a:t>
            </a:r>
          </a:p>
          <a:p>
            <a:pPr lvl="2"/>
            <a:r>
              <a:rPr lang="en-US" dirty="0" smtClean="0"/>
              <a:t>Tasks are assigned – Track Management by Team Lead</a:t>
            </a:r>
          </a:p>
          <a:p>
            <a:pPr lvl="2"/>
            <a:r>
              <a:rPr lang="en-US" dirty="0" smtClean="0"/>
              <a:t>Tasks are assigned – Team Track Management by Group Leader</a:t>
            </a:r>
          </a:p>
          <a:p>
            <a:pPr lvl="1"/>
            <a:r>
              <a:rPr lang="en-US" dirty="0" smtClean="0"/>
              <a:t>Task Management</a:t>
            </a:r>
          </a:p>
          <a:p>
            <a:pPr lvl="2"/>
            <a:r>
              <a:rPr lang="en-US" dirty="0" smtClean="0"/>
              <a:t>Weekly Sprints in each iteration (4 sprints)</a:t>
            </a:r>
          </a:p>
          <a:p>
            <a:r>
              <a:rPr lang="en-US" dirty="0" smtClean="0"/>
              <a:t>Quality Management</a:t>
            </a:r>
          </a:p>
          <a:p>
            <a:pPr lvl="1"/>
            <a:r>
              <a:rPr lang="en-US" dirty="0" smtClean="0"/>
              <a:t>Acceptance/End-User/Functional Testing Assurance Process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65" y="6311900"/>
            <a:ext cx="6905625" cy="438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52240" y="6296945"/>
            <a:ext cx="5039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“Test-Driven Development with Python by</a:t>
            </a:r>
          </a:p>
          <a:p>
            <a:r>
              <a:rPr lang="en-US" sz="1200" dirty="0"/>
              <a:t>Harry Percival (O’Reilly). Copyright 2014 Harry Percival, 978-1-449-36482-3.”</a:t>
            </a:r>
          </a:p>
        </p:txBody>
      </p:sp>
      <p:pic>
        <p:nvPicPr>
          <p:cNvPr id="7" name="image08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381241" y="4176353"/>
            <a:ext cx="3704742" cy="1906395"/>
          </a:xfrm>
          <a:prstGeom prst="rect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3171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UX Design – Mockups Sample</a:t>
            </a:r>
            <a:endParaRPr lang="en-US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/>
          <a:srcRect l="26501" t="21094" r="22840" b="9896"/>
          <a:stretch>
            <a:fillRect/>
          </a:stretch>
        </p:blipFill>
        <p:spPr bwMode="auto">
          <a:xfrm>
            <a:off x="828261" y="2922104"/>
            <a:ext cx="4929577" cy="37755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/>
          <a:srcRect l="26501" t="20833" r="22840" b="9375"/>
          <a:stretch>
            <a:fillRect/>
          </a:stretch>
        </p:blipFill>
        <p:spPr bwMode="auto">
          <a:xfrm>
            <a:off x="6784748" y="2922104"/>
            <a:ext cx="4874395" cy="37755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TextBox 17"/>
          <p:cNvSpPr txBox="1"/>
          <p:nvPr/>
        </p:nvSpPr>
        <p:spPr>
          <a:xfrm>
            <a:off x="2010901" y="2552772"/>
            <a:ext cx="25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Search Page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939797" y="2552772"/>
            <a:ext cx="25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Multiple Issue Page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659295" y="1690688"/>
            <a:ext cx="8107017" cy="744399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Below are 2 samples of our Search and Multiple Issue Page</a:t>
            </a:r>
          </a:p>
          <a:p>
            <a:r>
              <a:rPr lang="en-US" sz="2000" dirty="0" smtClean="0"/>
              <a:t>Other Mockups (View Issue, Create Issue…)</a:t>
            </a:r>
          </a:p>
        </p:txBody>
      </p:sp>
    </p:spTree>
    <p:extLst>
      <p:ext uri="{BB962C8B-B14F-4D97-AF65-F5344CB8AC3E}">
        <p14:creationId xmlns:p14="http://schemas.microsoft.com/office/powerpoint/2010/main" val="315470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UX Design – Final Product Sample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80360" y="2550698"/>
            <a:ext cx="25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Search Page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2" y="2920030"/>
            <a:ext cx="5794513" cy="36868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616" y="2929422"/>
            <a:ext cx="5779752" cy="367747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850344" y="2550698"/>
            <a:ext cx="25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Multiple Issue Page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59295" y="2051118"/>
            <a:ext cx="8107017" cy="45616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Below are 2 Final Products of our Search and Multiple Issue Page</a:t>
            </a:r>
          </a:p>
        </p:txBody>
      </p:sp>
    </p:spTree>
    <p:extLst>
      <p:ext uri="{BB962C8B-B14F-4D97-AF65-F5344CB8AC3E}">
        <p14:creationId xmlns:p14="http://schemas.microsoft.com/office/powerpoint/2010/main" val="421921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862</Words>
  <Application>Microsoft Office PowerPoint</Application>
  <PresentationFormat>Widescreen</PresentationFormat>
  <Paragraphs>221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Office Theme</vt:lpstr>
      <vt:lpstr>Group 1</vt:lpstr>
      <vt:lpstr>Table of Contents</vt:lpstr>
      <vt:lpstr>1. Project Management – Overview</vt:lpstr>
      <vt:lpstr>1. Project Management - Requirements</vt:lpstr>
      <vt:lpstr>1. Project Management - Requirements</vt:lpstr>
      <vt:lpstr>1. Project Management - Requirements</vt:lpstr>
      <vt:lpstr>1. Project Management – Process</vt:lpstr>
      <vt:lpstr>2. UX Design – Mockups Sample</vt:lpstr>
      <vt:lpstr>2. UX Design – Final Product Sample</vt:lpstr>
      <vt:lpstr>3. Software Design – MVC Pattern</vt:lpstr>
      <vt:lpstr>3. Software Design – Package Diagram</vt:lpstr>
      <vt:lpstr>3. Software Design – Class Diagram I</vt:lpstr>
      <vt:lpstr>3. Software Design – Class Diagram II</vt:lpstr>
      <vt:lpstr>3. Software Design – Class Diagram III</vt:lpstr>
      <vt:lpstr>3. Software Design – Sequence Diagram</vt:lpstr>
      <vt:lpstr>4. Environment – Architecture (3-Tier)</vt:lpstr>
      <vt:lpstr>4. Environment – Deployment</vt:lpstr>
      <vt:lpstr>4. Environment – DevOps Documentation</vt:lpstr>
      <vt:lpstr>4. Environment – Development Environment</vt:lpstr>
      <vt:lpstr>4. Environment – Future Improvements</vt:lpstr>
      <vt:lpstr>5. Implementation</vt:lpstr>
      <vt:lpstr>6. Testing</vt:lpstr>
      <vt:lpstr>7. Use Demo!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Samer Abu-Nasser</dc:creator>
  <cp:lastModifiedBy>Jerrold Ansman</cp:lastModifiedBy>
  <cp:revision>99</cp:revision>
  <dcterms:created xsi:type="dcterms:W3CDTF">2015-04-29T04:56:32Z</dcterms:created>
  <dcterms:modified xsi:type="dcterms:W3CDTF">2015-04-29T23:22:59Z</dcterms:modified>
</cp:coreProperties>
</file>