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62"/>
  </p:notesMasterIdLst>
  <p:sldIdLst>
    <p:sldId id="256" r:id="rId2"/>
    <p:sldId id="257" r:id="rId3"/>
    <p:sldId id="269" r:id="rId4"/>
    <p:sldId id="271" r:id="rId5"/>
    <p:sldId id="276" r:id="rId6"/>
    <p:sldId id="277" r:id="rId7"/>
    <p:sldId id="328" r:id="rId8"/>
    <p:sldId id="329" r:id="rId9"/>
    <p:sldId id="281" r:id="rId10"/>
    <p:sldId id="282" r:id="rId11"/>
    <p:sldId id="283" r:id="rId12"/>
    <p:sldId id="284" r:id="rId13"/>
    <p:sldId id="285" r:id="rId14"/>
    <p:sldId id="286" r:id="rId15"/>
    <p:sldId id="287" r:id="rId16"/>
    <p:sldId id="288" r:id="rId17"/>
    <p:sldId id="289" r:id="rId18"/>
    <p:sldId id="290" r:id="rId19"/>
    <p:sldId id="291"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293" r:id="rId38"/>
    <p:sldId id="294" r:id="rId39"/>
    <p:sldId id="295" r:id="rId40"/>
    <p:sldId id="304" r:id="rId41"/>
    <p:sldId id="305" r:id="rId42"/>
    <p:sldId id="306" r:id="rId43"/>
    <p:sldId id="327" r:id="rId44"/>
    <p:sldId id="324" r:id="rId45"/>
    <p:sldId id="325" r:id="rId46"/>
    <p:sldId id="326" r:id="rId47"/>
    <p:sldId id="296" r:id="rId48"/>
    <p:sldId id="297" r:id="rId49"/>
    <p:sldId id="298" r:id="rId50"/>
    <p:sldId id="299" r:id="rId51"/>
    <p:sldId id="273" r:id="rId52"/>
    <p:sldId id="272" r:id="rId53"/>
    <p:sldId id="330" r:id="rId54"/>
    <p:sldId id="268" r:id="rId55"/>
    <p:sldId id="274" r:id="rId56"/>
    <p:sldId id="278" r:id="rId57"/>
    <p:sldId id="279" r:id="rId58"/>
    <p:sldId id="280" r:id="rId59"/>
    <p:sldId id="300" r:id="rId60"/>
    <p:sldId id="27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57" d="100"/>
          <a:sy n="57" d="100"/>
        </p:scale>
        <p:origin x="78"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51DA33-099E-487D-818E-DD70615B3921}" type="datetimeFigureOut">
              <a:rPr lang="en-US" smtClean="0"/>
              <a:t>4/26/2016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4A368-4CE4-4D69-8991-26B352D3DA01}" type="slidenum">
              <a:rPr lang="en-US" smtClean="0"/>
              <a:t>‹#›</a:t>
            </a:fld>
            <a:endParaRPr lang="en-US" dirty="0"/>
          </a:p>
        </p:txBody>
      </p:sp>
    </p:spTree>
    <p:extLst>
      <p:ext uri="{BB962C8B-B14F-4D97-AF65-F5344CB8AC3E}">
        <p14:creationId xmlns:p14="http://schemas.microsoft.com/office/powerpoint/2010/main" val="421313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94175-9974-7E48-932C-876E9F622DD1}" type="slidenum">
              <a:rPr lang="en-US" smtClean="0"/>
              <a:t>16</a:t>
            </a:fld>
            <a:endParaRPr lang="en-US"/>
          </a:p>
        </p:txBody>
      </p:sp>
    </p:spTree>
    <p:extLst>
      <p:ext uri="{BB962C8B-B14F-4D97-AF65-F5344CB8AC3E}">
        <p14:creationId xmlns:p14="http://schemas.microsoft.com/office/powerpoint/2010/main" val="391921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94175-9974-7E48-932C-876E9F622DD1}" type="slidenum">
              <a:rPr lang="en-US" smtClean="0"/>
              <a:t>17</a:t>
            </a:fld>
            <a:endParaRPr lang="en-US"/>
          </a:p>
        </p:txBody>
      </p:sp>
    </p:spTree>
    <p:extLst>
      <p:ext uri="{BB962C8B-B14F-4D97-AF65-F5344CB8AC3E}">
        <p14:creationId xmlns:p14="http://schemas.microsoft.com/office/powerpoint/2010/main" val="174907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7720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984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310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05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3421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58466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85259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4/26/2016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67078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4/26/2016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054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9135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675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717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494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157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263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4/26/2016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715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4/26/2016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890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4/26/2016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1411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733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4/26/2016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7337470"/>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CS673S15-Group1/Final_Projec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owasp.org/index.php/Top_10_2007" TargetMode="External"/><Relationship Id="rId2" Type="http://schemas.openxmlformats.org/officeDocument/2006/relationships/hyperlink" Target="https://www.stealthbits.com/company/blog/article/item/121-the-owasp-top-10-then-and-now" TargetMode="External"/><Relationship Id="rId1" Type="http://schemas.openxmlformats.org/officeDocument/2006/relationships/slideLayout" Target="../slideLayouts/slideLayout2.xml"/><Relationship Id="rId4" Type="http://schemas.openxmlformats.org/officeDocument/2006/relationships/hyperlink" Target="https://docs.djangoproject.com/en/1.9/"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ALPHA – ITERATION 3</a:t>
            </a:r>
            <a:endParaRPr lang="en-US" dirty="0"/>
          </a:p>
        </p:txBody>
      </p:sp>
      <p:sp>
        <p:nvSpPr>
          <p:cNvPr id="3" name="Subtitle 2"/>
          <p:cNvSpPr>
            <a:spLocks noGrp="1"/>
          </p:cNvSpPr>
          <p:nvPr>
            <p:ph type="subTitle" idx="1"/>
          </p:nvPr>
        </p:nvSpPr>
        <p:spPr/>
        <p:txBody>
          <a:bodyPr/>
          <a:lstStyle/>
          <a:p>
            <a:r>
              <a:rPr lang="en-US" dirty="0" smtClean="0"/>
              <a:t>Randy Charland, Allen Tshudy, </a:t>
            </a:r>
            <a:r>
              <a:rPr lang="en-US" dirty="0" err="1" smtClean="0"/>
              <a:t>chris</a:t>
            </a:r>
            <a:r>
              <a:rPr lang="en-US" dirty="0" smtClean="0"/>
              <a:t> </a:t>
            </a:r>
            <a:r>
              <a:rPr lang="en-US" dirty="0" err="1" smtClean="0"/>
              <a:t>willis</a:t>
            </a:r>
            <a:r>
              <a:rPr lang="en-US" dirty="0" smtClean="0"/>
              <a:t>, Shucheng </a:t>
            </a:r>
            <a:r>
              <a:rPr lang="en-US" dirty="0" err="1" smtClean="0"/>
              <a:t>ge</a:t>
            </a:r>
            <a:r>
              <a:rPr lang="en-US" dirty="0" smtClean="0"/>
              <a:t>, </a:t>
            </a:r>
            <a:r>
              <a:rPr lang="en-US" dirty="0" err="1" smtClean="0"/>
              <a:t>yue</a:t>
            </a:r>
            <a:r>
              <a:rPr lang="en-US" dirty="0" smtClean="0"/>
              <a:t> lei, </a:t>
            </a:r>
            <a:r>
              <a:rPr lang="en-US" dirty="0" err="1" smtClean="0"/>
              <a:t>enda</a:t>
            </a:r>
            <a:r>
              <a:rPr lang="en-US" dirty="0" smtClean="0"/>
              <a:t> </a:t>
            </a:r>
            <a:r>
              <a:rPr lang="en-US" dirty="0" err="1" smtClean="0"/>
              <a:t>peng</a:t>
            </a:r>
            <a:r>
              <a:rPr lang="en-US" dirty="0" smtClean="0"/>
              <a:t>, and </a:t>
            </a:r>
            <a:r>
              <a:rPr lang="en-US" dirty="0" err="1" smtClean="0"/>
              <a:t>vikrant</a:t>
            </a:r>
            <a:r>
              <a:rPr lang="en-US" dirty="0" smtClean="0"/>
              <a:t> </a:t>
            </a:r>
            <a:r>
              <a:rPr lang="en-US" dirty="0" err="1" smtClean="0"/>
              <a:t>sanghvi</a:t>
            </a:r>
            <a:endParaRPr lang="en-US" dirty="0"/>
          </a:p>
        </p:txBody>
      </p:sp>
    </p:spTree>
    <p:extLst>
      <p:ext uri="{BB962C8B-B14F-4D97-AF65-F5344CB8AC3E}">
        <p14:creationId xmlns:p14="http://schemas.microsoft.com/office/powerpoint/2010/main" val="1042590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745" y="0"/>
            <a:ext cx="10530840" cy="6858000"/>
          </a:xfrm>
        </p:spPr>
      </p:pic>
    </p:spTree>
    <p:extLst>
      <p:ext uri="{BB962C8B-B14F-4D97-AF65-F5344CB8AC3E}">
        <p14:creationId xmlns:p14="http://schemas.microsoft.com/office/powerpoint/2010/main" val="902390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a:t>
            </a:r>
            <a:r>
              <a:rPr lang="en-US" dirty="0" smtClean="0"/>
              <a:t>ser stories</a:t>
            </a:r>
            <a:r>
              <a:rPr lang="zh-CN" altLang="en-US" dirty="0" smtClean="0"/>
              <a:t> </a:t>
            </a:r>
            <a:r>
              <a:rPr lang="en-US" altLang="zh-CN" dirty="0" smtClean="0"/>
              <a:t>in</a:t>
            </a:r>
            <a:r>
              <a:rPr lang="zh-CN" altLang="en-US" dirty="0" smtClean="0"/>
              <a:t> </a:t>
            </a:r>
            <a:r>
              <a:rPr lang="en-US" altLang="zh-CN" dirty="0" smtClean="0"/>
              <a:t>Iteration</a:t>
            </a:r>
            <a:r>
              <a:rPr lang="zh-CN" altLang="en-US" dirty="0" smtClean="0"/>
              <a:t> </a:t>
            </a:r>
            <a:r>
              <a:rPr lang="en-US" altLang="zh-CN" dirty="0" smtClean="0"/>
              <a:t>1</a:t>
            </a:r>
            <a:endParaRPr lang="en-US" dirty="0"/>
          </a:p>
        </p:txBody>
      </p:sp>
      <p:pic>
        <p:nvPicPr>
          <p:cNvPr id="4" name="Content Placeholder 3"/>
          <p:cNvPicPr>
            <a:picLocks noGrp="1" noChangeAspect="1"/>
          </p:cNvPicPr>
          <p:nvPr>
            <p:ph idx="1"/>
          </p:nvPr>
        </p:nvPicPr>
        <p:blipFill>
          <a:blip r:embed="rId2"/>
          <a:stretch>
            <a:fillRect/>
          </a:stretch>
        </p:blipFill>
        <p:spPr>
          <a:xfrm>
            <a:off x="1103684" y="1565437"/>
            <a:ext cx="8947150" cy="2091683"/>
          </a:xfrm>
          <a:prstGeom prst="rect">
            <a:avLst/>
          </a:prstGeom>
        </p:spPr>
      </p:pic>
    </p:spTree>
    <p:extLst>
      <p:ext uri="{BB962C8B-B14F-4D97-AF65-F5344CB8AC3E}">
        <p14:creationId xmlns:p14="http://schemas.microsoft.com/office/powerpoint/2010/main" val="3387082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User</a:t>
            </a:r>
            <a:r>
              <a:rPr lang="zh-CN" altLang="en-US" dirty="0" smtClean="0"/>
              <a:t> </a:t>
            </a:r>
            <a:r>
              <a:rPr lang="en-US" altLang="zh-CN" dirty="0" smtClean="0"/>
              <a:t>stories</a:t>
            </a:r>
            <a:r>
              <a:rPr lang="zh-CN" altLang="en-US" dirty="0" smtClean="0"/>
              <a:t> </a:t>
            </a:r>
            <a:r>
              <a:rPr lang="en-US" altLang="zh-CN" dirty="0" smtClean="0"/>
              <a:t>in</a:t>
            </a:r>
            <a:r>
              <a:rPr lang="zh-CN" altLang="en-US" dirty="0" smtClean="0"/>
              <a:t> </a:t>
            </a:r>
            <a:r>
              <a:rPr lang="en-US" altLang="zh-CN" dirty="0" smtClean="0"/>
              <a:t>Iteration</a:t>
            </a:r>
            <a:r>
              <a:rPr lang="zh-CN" altLang="en-US" dirty="0" smtClean="0"/>
              <a:t> </a:t>
            </a:r>
            <a:r>
              <a:rPr lang="en-US" altLang="zh-CN" dirty="0" smtClean="0"/>
              <a:t>2</a:t>
            </a:r>
            <a:r>
              <a:rPr lang="zh-CN" alt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142459" y="1432560"/>
            <a:ext cx="8908375" cy="5318760"/>
          </a:xfrm>
          <a:prstGeom prst="rect">
            <a:avLst/>
          </a:prstGeom>
        </p:spPr>
      </p:pic>
    </p:spTree>
    <p:extLst>
      <p:ext uri="{BB962C8B-B14F-4D97-AF65-F5344CB8AC3E}">
        <p14:creationId xmlns:p14="http://schemas.microsoft.com/office/powerpoint/2010/main" val="3918471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User</a:t>
            </a:r>
            <a:r>
              <a:rPr lang="zh-CN" altLang="en-US" dirty="0"/>
              <a:t> </a:t>
            </a:r>
            <a:r>
              <a:rPr lang="en-US" altLang="zh-CN" dirty="0"/>
              <a:t>stories</a:t>
            </a:r>
            <a:r>
              <a:rPr lang="zh-CN" altLang="en-US" dirty="0"/>
              <a:t> </a:t>
            </a:r>
            <a:r>
              <a:rPr lang="en-US" altLang="zh-CN" dirty="0"/>
              <a:t>in</a:t>
            </a:r>
            <a:r>
              <a:rPr lang="zh-CN" altLang="en-US" dirty="0"/>
              <a:t> </a:t>
            </a:r>
            <a:r>
              <a:rPr lang="en-US" altLang="zh-CN" dirty="0"/>
              <a:t>Iteration</a:t>
            </a:r>
            <a:r>
              <a:rPr lang="zh-CN" altLang="en-US" dirty="0"/>
              <a:t> </a:t>
            </a:r>
            <a:r>
              <a:rPr lang="en-US" altLang="zh-CN" dirty="0" smtClean="0"/>
              <a:t>3</a:t>
            </a:r>
            <a:r>
              <a:rPr lang="zh-CN" alt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981444" y="1427302"/>
            <a:ext cx="9038855" cy="5247817"/>
          </a:xfrm>
          <a:prstGeom prst="rect">
            <a:avLst/>
          </a:prstGeom>
        </p:spPr>
      </p:pic>
    </p:spTree>
    <p:extLst>
      <p:ext uri="{BB962C8B-B14F-4D97-AF65-F5344CB8AC3E}">
        <p14:creationId xmlns:p14="http://schemas.microsoft.com/office/powerpoint/2010/main" val="4003377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Overview</a:t>
            </a:r>
            <a:r>
              <a:rPr lang="zh-CN" altLang="en-US" dirty="0" smtClean="0"/>
              <a:t> </a:t>
            </a:r>
            <a:r>
              <a:rPr lang="en-US" altLang="zh-CN" dirty="0" smtClean="0"/>
              <a:t>of</a:t>
            </a:r>
            <a:r>
              <a:rPr lang="zh-CN" altLang="en-US" dirty="0" smtClean="0"/>
              <a:t> </a:t>
            </a:r>
            <a:r>
              <a:rPr lang="en-US" altLang="zh-CN" dirty="0" err="1" smtClean="0"/>
              <a:t>Pivotaltracker</a:t>
            </a:r>
            <a:endParaRPr lang="en-US" dirty="0"/>
          </a:p>
        </p:txBody>
      </p:sp>
      <p:pic>
        <p:nvPicPr>
          <p:cNvPr id="4" name="Content Placeholder 3"/>
          <p:cNvPicPr>
            <a:picLocks noGrp="1" noChangeAspect="1"/>
          </p:cNvPicPr>
          <p:nvPr>
            <p:ph idx="1"/>
          </p:nvPr>
        </p:nvPicPr>
        <p:blipFill>
          <a:blip r:embed="rId2"/>
          <a:stretch>
            <a:fillRect/>
          </a:stretch>
        </p:blipFill>
        <p:spPr>
          <a:xfrm>
            <a:off x="1478122" y="1763077"/>
            <a:ext cx="7740699" cy="4576763"/>
          </a:xfrm>
          <a:prstGeom prst="rect">
            <a:avLst/>
          </a:prstGeom>
        </p:spPr>
      </p:pic>
    </p:spTree>
    <p:extLst>
      <p:ext uri="{BB962C8B-B14F-4D97-AF65-F5344CB8AC3E}">
        <p14:creationId xmlns:p14="http://schemas.microsoft.com/office/powerpoint/2010/main" val="1642584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Iteration</a:t>
            </a:r>
            <a:r>
              <a:rPr lang="zh-CN" altLang="en-US" dirty="0" smtClean="0"/>
              <a:t> </a:t>
            </a:r>
            <a:r>
              <a:rPr lang="en-US" altLang="zh-CN" dirty="0" smtClean="0"/>
              <a:t>1</a:t>
            </a:r>
            <a:r>
              <a:rPr lang="zh-CN" altLang="en-US" dirty="0" smtClean="0"/>
              <a:t> </a:t>
            </a:r>
            <a:r>
              <a:rPr lang="en-US" altLang="zh-CN" dirty="0" smtClean="0"/>
              <a:t>Report</a:t>
            </a:r>
            <a:endParaRPr lang="en-US" dirty="0"/>
          </a:p>
        </p:txBody>
      </p:sp>
      <p:pic>
        <p:nvPicPr>
          <p:cNvPr id="6" name="Content Placeholder 5"/>
          <p:cNvPicPr>
            <a:picLocks noGrp="1" noChangeAspect="1"/>
          </p:cNvPicPr>
          <p:nvPr>
            <p:ph idx="1"/>
          </p:nvPr>
        </p:nvPicPr>
        <p:blipFill>
          <a:blip r:embed="rId2"/>
          <a:stretch>
            <a:fillRect/>
          </a:stretch>
        </p:blipFill>
        <p:spPr>
          <a:xfrm>
            <a:off x="2482236" y="1272220"/>
            <a:ext cx="5732472" cy="5326700"/>
          </a:xfrm>
          <a:prstGeom prst="rect">
            <a:avLst/>
          </a:prstGeom>
        </p:spPr>
      </p:pic>
    </p:spTree>
    <p:extLst>
      <p:ext uri="{BB962C8B-B14F-4D97-AF65-F5344CB8AC3E}">
        <p14:creationId xmlns:p14="http://schemas.microsoft.com/office/powerpoint/2010/main" val="2822360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Iteration</a:t>
            </a:r>
            <a:r>
              <a:rPr lang="zh-CN" altLang="en-US" dirty="0"/>
              <a:t> </a:t>
            </a:r>
            <a:r>
              <a:rPr lang="en-US" altLang="zh-CN" dirty="0" smtClean="0"/>
              <a:t>2</a:t>
            </a:r>
            <a:r>
              <a:rPr lang="zh-CN" altLang="en-US" dirty="0" smtClean="0"/>
              <a:t> </a:t>
            </a:r>
            <a:r>
              <a:rPr lang="en-US" altLang="zh-CN" dirty="0"/>
              <a:t>Report</a:t>
            </a:r>
            <a:endParaRPr lang="en-US" dirty="0"/>
          </a:p>
        </p:txBody>
      </p:sp>
      <p:pic>
        <p:nvPicPr>
          <p:cNvPr id="5" name="Picture 4"/>
          <p:cNvPicPr>
            <a:picLocks noChangeAspect="1"/>
          </p:cNvPicPr>
          <p:nvPr/>
        </p:nvPicPr>
        <p:blipFill>
          <a:blip r:embed="rId3"/>
          <a:stretch>
            <a:fillRect/>
          </a:stretch>
        </p:blipFill>
        <p:spPr>
          <a:xfrm>
            <a:off x="2437877" y="1259663"/>
            <a:ext cx="5821189" cy="5384977"/>
          </a:xfrm>
          <a:prstGeom prst="rect">
            <a:avLst/>
          </a:prstGeom>
        </p:spPr>
      </p:pic>
    </p:spTree>
    <p:extLst>
      <p:ext uri="{BB962C8B-B14F-4D97-AF65-F5344CB8AC3E}">
        <p14:creationId xmlns:p14="http://schemas.microsoft.com/office/powerpoint/2010/main" val="3662403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Iteration</a:t>
            </a:r>
            <a:r>
              <a:rPr lang="zh-CN" altLang="en-US" dirty="0"/>
              <a:t> </a:t>
            </a:r>
            <a:r>
              <a:rPr lang="en-US" altLang="zh-CN" dirty="0" smtClean="0"/>
              <a:t>3</a:t>
            </a:r>
            <a:r>
              <a:rPr lang="zh-CN" altLang="en-US" dirty="0" smtClean="0"/>
              <a:t> </a:t>
            </a:r>
            <a:r>
              <a:rPr lang="en-US" altLang="zh-CN" dirty="0"/>
              <a:t>Report</a:t>
            </a:r>
            <a:endParaRPr lang="en-US" dirty="0"/>
          </a:p>
        </p:txBody>
      </p:sp>
      <p:pic>
        <p:nvPicPr>
          <p:cNvPr id="4" name="Content Placeholder 3"/>
          <p:cNvPicPr>
            <a:picLocks noGrp="1" noChangeAspect="1"/>
          </p:cNvPicPr>
          <p:nvPr>
            <p:ph idx="1"/>
          </p:nvPr>
        </p:nvPicPr>
        <p:blipFill>
          <a:blip r:embed="rId3"/>
          <a:stretch>
            <a:fillRect/>
          </a:stretch>
        </p:blipFill>
        <p:spPr>
          <a:xfrm>
            <a:off x="2504885" y="1203961"/>
            <a:ext cx="5652654" cy="5486400"/>
          </a:xfrm>
          <a:prstGeom prst="rect">
            <a:avLst/>
          </a:prstGeom>
        </p:spPr>
      </p:pic>
    </p:spTree>
    <p:extLst>
      <p:ext uri="{BB962C8B-B14F-4D97-AF65-F5344CB8AC3E}">
        <p14:creationId xmlns:p14="http://schemas.microsoft.com/office/powerpoint/2010/main" val="3659589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 added</a:t>
            </a:r>
            <a:endParaRPr lang="en-US" dirty="0"/>
          </a:p>
        </p:txBody>
      </p:sp>
      <p:graphicFrame>
        <p:nvGraphicFramePr>
          <p:cNvPr id="4" name="Content Placeholder 3"/>
          <p:cNvGraphicFramePr>
            <a:graphicFrameLocks noGrp="1"/>
          </p:cNvGraphicFramePr>
          <p:nvPr>
            <p:ph idx="1"/>
            <p:extLst/>
          </p:nvPr>
        </p:nvGraphicFramePr>
        <p:xfrm>
          <a:off x="1103313" y="1539238"/>
          <a:ext cx="9854247" cy="4672714"/>
        </p:xfrm>
        <a:graphic>
          <a:graphicData uri="http://schemas.openxmlformats.org/drawingml/2006/table">
            <a:tbl>
              <a:tblPr firstRow="1" bandRow="1">
                <a:tableStyleId>{7DF18680-E054-41AD-8BC1-D1AEF772440D}</a:tableStyleId>
              </a:tblPr>
              <a:tblGrid>
                <a:gridCol w="1655127">
                  <a:extLst>
                    <a:ext uri="{9D8B030D-6E8A-4147-A177-3AD203B41FA5}">
                      <a16:colId xmlns:a16="http://schemas.microsoft.com/office/drawing/2014/main" val="20000"/>
                    </a:ext>
                  </a:extLst>
                </a:gridCol>
                <a:gridCol w="61417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14623">
                <a:tc>
                  <a:txBody>
                    <a:bodyPr/>
                    <a:lstStyle/>
                    <a:p>
                      <a:r>
                        <a:rPr lang="en-US" altLang="zh-CN" dirty="0" smtClean="0"/>
                        <a:t>Labels</a:t>
                      </a:r>
                      <a:endParaRPr lang="en-US" dirty="0"/>
                    </a:p>
                  </a:txBody>
                  <a:tcPr/>
                </a:tc>
                <a:tc>
                  <a:txBody>
                    <a:bodyPr/>
                    <a:lstStyle/>
                    <a:p>
                      <a:r>
                        <a:rPr lang="en-US" altLang="zh-CN" dirty="0" smtClean="0"/>
                        <a:t>Features</a:t>
                      </a:r>
                      <a:endParaRPr lang="en-US" dirty="0"/>
                    </a:p>
                  </a:txBody>
                  <a:tcPr/>
                </a:tc>
                <a:tc>
                  <a:txBody>
                    <a:bodyPr/>
                    <a:lstStyle/>
                    <a:p>
                      <a:r>
                        <a:rPr lang="en-US" altLang="zh-CN" dirty="0" smtClean="0"/>
                        <a:t>Functional/</a:t>
                      </a:r>
                      <a:r>
                        <a:rPr lang="zh-CN" altLang="en-US" dirty="0" smtClean="0"/>
                        <a:t> </a:t>
                      </a:r>
                      <a:r>
                        <a:rPr lang="en-US" altLang="zh-CN" dirty="0" smtClean="0"/>
                        <a:t>Non-Functional</a:t>
                      </a:r>
                      <a:endParaRPr lang="en-US" dirty="0"/>
                    </a:p>
                  </a:txBody>
                  <a:tcPr/>
                </a:tc>
                <a:extLst>
                  <a:ext uri="{0D108BD9-81ED-4DB2-BD59-A6C34878D82A}">
                    <a16:rowId xmlns:a16="http://schemas.microsoft.com/office/drawing/2014/main" val="10000"/>
                  </a:ext>
                </a:extLst>
              </a:tr>
              <a:tr h="414623">
                <a:tc rowSpan="9">
                  <a:txBody>
                    <a:bodyPr/>
                    <a:lstStyle/>
                    <a:p>
                      <a:pPr algn="ctr"/>
                      <a:r>
                        <a:rPr lang="en-US" altLang="zh-CN" dirty="0" smtClean="0"/>
                        <a:t>Must</a:t>
                      </a:r>
                      <a:r>
                        <a:rPr lang="zh-CN" altLang="en-US" dirty="0" smtClean="0"/>
                        <a:t> </a:t>
                      </a:r>
                      <a:r>
                        <a:rPr lang="en-US" altLang="zh-CN" dirty="0" smtClean="0"/>
                        <a:t>have</a:t>
                      </a:r>
                      <a:endParaRPr lang="en-US" dirty="0"/>
                    </a:p>
                  </a:txBody>
                  <a:tcPr/>
                </a:tc>
                <a:tc>
                  <a:txBody>
                    <a:bodyPr/>
                    <a:lstStyle/>
                    <a:p>
                      <a:r>
                        <a:rPr lang="en-US" altLang="zh-CN" dirty="0" smtClean="0"/>
                        <a:t>Constrains</a:t>
                      </a:r>
                      <a:r>
                        <a:rPr lang="zh-CN" altLang="en-US" dirty="0" smtClean="0"/>
                        <a:t> </a:t>
                      </a:r>
                      <a:r>
                        <a:rPr lang="en-US" altLang="zh-CN" dirty="0" smtClean="0"/>
                        <a:t>on</a:t>
                      </a:r>
                      <a:r>
                        <a:rPr lang="zh-CN" altLang="en-US" dirty="0" smtClean="0"/>
                        <a:t> </a:t>
                      </a:r>
                      <a:r>
                        <a:rPr lang="en-US" altLang="zh-CN" dirty="0" smtClean="0"/>
                        <a:t>iteration</a:t>
                      </a:r>
                      <a:r>
                        <a:rPr lang="zh-CN" altLang="en-US" dirty="0" smtClean="0"/>
                        <a:t> </a:t>
                      </a:r>
                      <a:r>
                        <a:rPr lang="en-US" altLang="zh-CN" dirty="0" smtClean="0"/>
                        <a:t>date</a:t>
                      </a:r>
                      <a:endParaRPr lang="en-US" dirty="0"/>
                    </a:p>
                  </a:txBody>
                  <a:tcPr/>
                </a:tc>
                <a:tc>
                  <a:txBody>
                    <a:bodyPr/>
                    <a:lstStyle/>
                    <a:p>
                      <a:r>
                        <a:rPr lang="en-US" altLang="zh-CN" dirty="0" smtClean="0"/>
                        <a:t>Non-Functional</a:t>
                      </a:r>
                      <a:endParaRPr lang="en-US" dirty="0"/>
                    </a:p>
                  </a:txBody>
                  <a:tcPr/>
                </a:tc>
                <a:extLst>
                  <a:ext uri="{0D108BD9-81ED-4DB2-BD59-A6C34878D82A}">
                    <a16:rowId xmlns:a16="http://schemas.microsoft.com/office/drawing/2014/main" val="10001"/>
                  </a:ext>
                </a:extLst>
              </a:tr>
              <a:tr h="414623">
                <a:tc vMerge="1">
                  <a:txBody>
                    <a:bodyPr/>
                    <a:lstStyle/>
                    <a:p>
                      <a:endParaRPr lang="en-US"/>
                    </a:p>
                  </a:txBody>
                  <a:tcPr/>
                </a:tc>
                <a:tc>
                  <a:txBody>
                    <a:bodyPr/>
                    <a:lstStyle/>
                    <a:p>
                      <a:r>
                        <a:rPr lang="en-US" dirty="0" smtClean="0"/>
                        <a:t>Upload attachment</a:t>
                      </a:r>
                      <a:endParaRPr lang="en-US" dirty="0"/>
                    </a:p>
                  </a:txBody>
                  <a:tcPr/>
                </a:tc>
                <a:tc>
                  <a:txBody>
                    <a:bodyPr/>
                    <a:lstStyle/>
                    <a:p>
                      <a:r>
                        <a:rPr lang="en-US" dirty="0" smtClean="0"/>
                        <a:t>Functional</a:t>
                      </a:r>
                      <a:endParaRPr lang="en-US" dirty="0"/>
                    </a:p>
                  </a:txBody>
                  <a:tcPr/>
                </a:tc>
                <a:extLst>
                  <a:ext uri="{0D108BD9-81ED-4DB2-BD59-A6C34878D82A}">
                    <a16:rowId xmlns:a16="http://schemas.microsoft.com/office/drawing/2014/main" val="10002"/>
                  </a:ext>
                </a:extLst>
              </a:tr>
              <a:tr h="414623">
                <a:tc vMerge="1">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Show</a:t>
                      </a:r>
                      <a:r>
                        <a:rPr lang="zh-CN" altLang="en-US" dirty="0" smtClean="0"/>
                        <a:t> </a:t>
                      </a:r>
                      <a:r>
                        <a:rPr lang="en-US" altLang="zh-CN" dirty="0" smtClean="0"/>
                        <a:t>tasks</a:t>
                      </a:r>
                      <a:r>
                        <a:rPr lang="zh-CN" altLang="en-US" dirty="0" smtClean="0"/>
                        <a:t> </a:t>
                      </a:r>
                      <a:r>
                        <a:rPr lang="en-US" altLang="zh-CN" dirty="0" smtClean="0"/>
                        <a:t>list</a:t>
                      </a:r>
                      <a:r>
                        <a:rPr lang="zh-CN" altLang="en-US" dirty="0" smtClean="0"/>
                        <a:t> </a:t>
                      </a:r>
                      <a:r>
                        <a:rPr lang="en-US" altLang="zh-CN" dirty="0" smtClean="0"/>
                        <a:t>within</a:t>
                      </a:r>
                      <a:r>
                        <a:rPr lang="zh-CN" altLang="en-US" dirty="0" smtClean="0"/>
                        <a:t> </a:t>
                      </a:r>
                      <a:r>
                        <a:rPr lang="en-US" altLang="zh-CN" dirty="0" smtClean="0"/>
                        <a:t>an</a:t>
                      </a:r>
                      <a:r>
                        <a:rPr lang="zh-CN" altLang="en-US" dirty="0" smtClean="0"/>
                        <a:t> </a:t>
                      </a:r>
                      <a:r>
                        <a:rPr lang="en-US" altLang="zh-CN" dirty="0" smtClean="0"/>
                        <a:t>iteration</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Functional</a:t>
                      </a:r>
                      <a:endParaRPr lang="en-US" dirty="0" smtClean="0"/>
                    </a:p>
                  </a:txBody>
                  <a:tcPr/>
                </a:tc>
                <a:extLst>
                  <a:ext uri="{0D108BD9-81ED-4DB2-BD59-A6C34878D82A}">
                    <a16:rowId xmlns:a16="http://schemas.microsoft.com/office/drawing/2014/main" val="10003"/>
                  </a:ext>
                </a:extLst>
              </a:tr>
              <a:tr h="715650">
                <a:tc vMerge="1">
                  <a:txBody>
                    <a:bodyPr/>
                    <a:lstStyle/>
                    <a:p>
                      <a:endParaRPr lang="en-US" dirty="0"/>
                    </a:p>
                  </a:txBody>
                  <a:tcPr/>
                </a:tc>
                <a:tc>
                  <a:txBody>
                    <a:bodyPr/>
                    <a:lstStyle/>
                    <a:p>
                      <a:r>
                        <a:rPr lang="en-US" altLang="zh-CN" dirty="0" smtClean="0"/>
                        <a:t>Show</a:t>
                      </a:r>
                      <a:r>
                        <a:rPr lang="zh-CN" altLang="en-US" dirty="0" smtClean="0"/>
                        <a:t> </a:t>
                      </a:r>
                      <a:r>
                        <a:rPr lang="en-US" altLang="zh-CN" dirty="0" smtClean="0"/>
                        <a:t>project</a:t>
                      </a:r>
                      <a:r>
                        <a:rPr lang="zh-CN" altLang="en-US" dirty="0" smtClean="0"/>
                        <a:t> </a:t>
                      </a:r>
                      <a:r>
                        <a:rPr lang="en-US" altLang="zh-CN" dirty="0" smtClean="0"/>
                        <a:t>detail</a:t>
                      </a:r>
                      <a:r>
                        <a:rPr lang="zh-CN" altLang="en-US" baseline="0" dirty="0" smtClean="0"/>
                        <a:t> </a:t>
                      </a:r>
                      <a:r>
                        <a:rPr lang="en-US" altLang="zh-CN" baseline="0" dirty="0" smtClean="0"/>
                        <a:t>directly</a:t>
                      </a:r>
                      <a:r>
                        <a:rPr lang="zh-CN" altLang="en-US" baseline="0" dirty="0" smtClean="0"/>
                        <a:t> </a:t>
                      </a:r>
                      <a:r>
                        <a:rPr lang="en-US" altLang="zh-CN" baseline="0" dirty="0" smtClean="0"/>
                        <a:t>when</a:t>
                      </a:r>
                      <a:r>
                        <a:rPr lang="zh-CN" altLang="en-US" baseline="0" dirty="0" smtClean="0"/>
                        <a:t> </a:t>
                      </a:r>
                      <a:r>
                        <a:rPr lang="en-US" altLang="zh-CN" baseline="0" dirty="0" smtClean="0"/>
                        <a:t>clicking</a:t>
                      </a:r>
                      <a:r>
                        <a:rPr lang="zh-CN" altLang="en-US" baseline="0" dirty="0" smtClean="0"/>
                        <a:t> </a:t>
                      </a:r>
                      <a:r>
                        <a:rPr lang="en-US" altLang="zh-CN" baseline="0" dirty="0" smtClean="0"/>
                        <a:t>project’s</a:t>
                      </a:r>
                      <a:r>
                        <a:rPr lang="zh-CN" altLang="en-US" baseline="0" dirty="0" smtClean="0"/>
                        <a:t> </a:t>
                      </a:r>
                      <a:r>
                        <a:rPr lang="en-US" altLang="zh-CN" baseline="0" dirty="0" smtClean="0"/>
                        <a:t>name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Functional</a:t>
                      </a:r>
                      <a:endParaRPr lang="en-US" dirty="0" smtClean="0"/>
                    </a:p>
                  </a:txBody>
                  <a:tcPr/>
                </a:tc>
                <a:extLst>
                  <a:ext uri="{0D108BD9-81ED-4DB2-BD59-A6C34878D82A}">
                    <a16:rowId xmlns:a16="http://schemas.microsoft.com/office/drawing/2014/main" val="10004"/>
                  </a:ext>
                </a:extLst>
              </a:tr>
              <a:tr h="414623">
                <a:tc vMerge="1">
                  <a:txBody>
                    <a:bodyPr/>
                    <a:lstStyle/>
                    <a:p>
                      <a:endParaRPr lang="en-US" dirty="0"/>
                    </a:p>
                  </a:txBody>
                  <a:tcPr/>
                </a:tc>
                <a:tc>
                  <a:txBody>
                    <a:bodyPr/>
                    <a:lstStyle/>
                    <a:p>
                      <a:r>
                        <a:rPr lang="en-US" dirty="0" smtClean="0"/>
                        <a:t>Each</a:t>
                      </a:r>
                      <a:r>
                        <a:rPr lang="en-US" baseline="0" dirty="0" smtClean="0"/>
                        <a:t> story has a work status displayed</a:t>
                      </a:r>
                      <a:endParaRPr lang="en-US" dirty="0"/>
                    </a:p>
                  </a:txBody>
                  <a:tcPr/>
                </a:tc>
                <a:tc>
                  <a:txBody>
                    <a:bodyPr/>
                    <a:lstStyle/>
                    <a:p>
                      <a:r>
                        <a:rPr lang="en-US" dirty="0" smtClean="0"/>
                        <a:t>Non-Functional</a:t>
                      </a:r>
                      <a:endParaRPr lang="en-US" dirty="0"/>
                    </a:p>
                  </a:txBody>
                  <a:tcPr/>
                </a:tc>
                <a:extLst>
                  <a:ext uri="{0D108BD9-81ED-4DB2-BD59-A6C34878D82A}">
                    <a16:rowId xmlns:a16="http://schemas.microsoft.com/office/drawing/2014/main" val="10005"/>
                  </a:ext>
                </a:extLst>
              </a:tr>
              <a:tr h="414623">
                <a:tc vMerge="1">
                  <a:txBody>
                    <a:bodyPr/>
                    <a:lstStyle/>
                    <a:p>
                      <a:endParaRPr lang="en-US" dirty="0"/>
                    </a:p>
                  </a:txBody>
                  <a:tcPr/>
                </a:tc>
                <a:tc>
                  <a:txBody>
                    <a:bodyPr/>
                    <a:lstStyle/>
                    <a:p>
                      <a:r>
                        <a:rPr lang="en-US" dirty="0" smtClean="0"/>
                        <a:t>Download/ Delete</a:t>
                      </a:r>
                      <a:r>
                        <a:rPr lang="en-US" baseline="0" dirty="0" smtClean="0"/>
                        <a:t> attachments under story</a:t>
                      </a:r>
                      <a:endParaRPr lang="en-US" dirty="0"/>
                    </a:p>
                  </a:txBody>
                  <a:tcPr/>
                </a:tc>
                <a:tc>
                  <a:txBody>
                    <a:bodyPr/>
                    <a:lstStyle/>
                    <a:p>
                      <a:r>
                        <a:rPr lang="en-US" dirty="0" smtClean="0"/>
                        <a:t>Functional</a:t>
                      </a:r>
                      <a:endParaRPr lang="en-US" dirty="0"/>
                    </a:p>
                  </a:txBody>
                  <a:tcPr/>
                </a:tc>
                <a:extLst>
                  <a:ext uri="{0D108BD9-81ED-4DB2-BD59-A6C34878D82A}">
                    <a16:rowId xmlns:a16="http://schemas.microsoft.com/office/drawing/2014/main" val="10006"/>
                  </a:ext>
                </a:extLst>
              </a:tr>
              <a:tr h="414623">
                <a:tc vMerge="1">
                  <a:txBody>
                    <a:bodyPr/>
                    <a:lstStyle/>
                    <a:p>
                      <a:endParaRPr lang="en-US" dirty="0"/>
                    </a:p>
                  </a:txBody>
                  <a:tcPr/>
                </a:tc>
                <a:tc>
                  <a:txBody>
                    <a:bodyPr/>
                    <a:lstStyle/>
                    <a:p>
                      <a:r>
                        <a:rPr lang="en-US" dirty="0" smtClean="0"/>
                        <a:t>Add issue list to requirement</a:t>
                      </a:r>
                      <a:r>
                        <a:rPr lang="en-US" baseline="0" dirty="0" smtClean="0"/>
                        <a:t> tool</a:t>
                      </a:r>
                      <a:endParaRPr lang="en-US" dirty="0"/>
                    </a:p>
                  </a:txBody>
                  <a:tcPr/>
                </a:tc>
                <a:tc>
                  <a:txBody>
                    <a:bodyPr/>
                    <a:lstStyle/>
                    <a:p>
                      <a:r>
                        <a:rPr lang="en-US" dirty="0" smtClean="0"/>
                        <a:t>Functional</a:t>
                      </a:r>
                      <a:endParaRPr lang="en-US" dirty="0"/>
                    </a:p>
                  </a:txBody>
                  <a:tcPr/>
                </a:tc>
                <a:extLst>
                  <a:ext uri="{0D108BD9-81ED-4DB2-BD59-A6C34878D82A}">
                    <a16:rowId xmlns:a16="http://schemas.microsoft.com/office/drawing/2014/main" val="10007"/>
                  </a:ext>
                </a:extLst>
              </a:tr>
              <a:tr h="414623">
                <a:tc vMerge="1">
                  <a:txBody>
                    <a:bodyPr/>
                    <a:lstStyle/>
                    <a:p>
                      <a:endParaRPr lang="en-US" dirty="0"/>
                    </a:p>
                  </a:txBody>
                  <a:tcPr/>
                </a:tc>
                <a:tc>
                  <a:txBody>
                    <a:bodyPr/>
                    <a:lstStyle/>
                    <a:p>
                      <a:r>
                        <a:rPr lang="en-US" dirty="0" smtClean="0"/>
                        <a:t>Create backlog views and templates</a:t>
                      </a:r>
                      <a:endParaRPr lang="en-US" dirty="0"/>
                    </a:p>
                  </a:txBody>
                  <a:tcPr/>
                </a:tc>
                <a:tc>
                  <a:txBody>
                    <a:bodyPr/>
                    <a:lstStyle/>
                    <a:p>
                      <a:r>
                        <a:rPr lang="en-US" dirty="0" smtClean="0"/>
                        <a:t>Functional</a:t>
                      </a:r>
                      <a:endParaRPr lang="en-US" dirty="0"/>
                    </a:p>
                  </a:txBody>
                  <a:tcPr/>
                </a:tc>
                <a:extLst>
                  <a:ext uri="{0D108BD9-81ED-4DB2-BD59-A6C34878D82A}">
                    <a16:rowId xmlns:a16="http://schemas.microsoft.com/office/drawing/2014/main" val="10008"/>
                  </a:ext>
                </a:extLst>
              </a:tr>
              <a:tr h="414623">
                <a:tc vMerge="1">
                  <a:txBody>
                    <a:bodyPr/>
                    <a:lstStyle/>
                    <a:p>
                      <a:endParaRPr lang="en-US" dirty="0"/>
                    </a:p>
                  </a:txBody>
                  <a:tcPr/>
                </a:tc>
                <a:tc>
                  <a:txBody>
                    <a:bodyPr/>
                    <a:lstStyle/>
                    <a:p>
                      <a:r>
                        <a:rPr lang="en-US" dirty="0" smtClean="0"/>
                        <a:t>List</a:t>
                      </a:r>
                      <a:r>
                        <a:rPr lang="en-US" baseline="0" dirty="0" smtClean="0"/>
                        <a:t> stories in queue by priority in backlog</a:t>
                      </a:r>
                      <a:endParaRPr lang="en-US" dirty="0"/>
                    </a:p>
                  </a:txBody>
                  <a:tcPr/>
                </a:tc>
                <a:tc>
                  <a:txBody>
                    <a:bodyPr/>
                    <a:lstStyle/>
                    <a:p>
                      <a:r>
                        <a:rPr lang="en-US" dirty="0" smtClean="0"/>
                        <a:t>Functional</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6168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features added</a:t>
            </a:r>
          </a:p>
        </p:txBody>
      </p:sp>
      <p:graphicFrame>
        <p:nvGraphicFramePr>
          <p:cNvPr id="4" name="Content Placeholder 3"/>
          <p:cNvGraphicFramePr>
            <a:graphicFrameLocks noGrp="1"/>
          </p:cNvGraphicFramePr>
          <p:nvPr>
            <p:ph idx="1"/>
            <p:extLst/>
          </p:nvPr>
        </p:nvGraphicFramePr>
        <p:xfrm>
          <a:off x="1103313" y="2052638"/>
          <a:ext cx="9854247" cy="3127818"/>
        </p:xfrm>
        <a:graphic>
          <a:graphicData uri="http://schemas.openxmlformats.org/drawingml/2006/table">
            <a:tbl>
              <a:tblPr firstRow="1" bandRow="1">
                <a:tableStyleId>{7DF18680-E054-41AD-8BC1-D1AEF772440D}</a:tableStyleId>
              </a:tblPr>
              <a:tblGrid>
                <a:gridCol w="1655127">
                  <a:extLst>
                    <a:ext uri="{9D8B030D-6E8A-4147-A177-3AD203B41FA5}">
                      <a16:colId xmlns:a16="http://schemas.microsoft.com/office/drawing/2014/main" val="20000"/>
                    </a:ext>
                  </a:extLst>
                </a:gridCol>
                <a:gridCol w="61417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14623">
                <a:tc>
                  <a:txBody>
                    <a:bodyPr/>
                    <a:lstStyle/>
                    <a:p>
                      <a:r>
                        <a:rPr lang="en-US" altLang="zh-CN" dirty="0" smtClean="0"/>
                        <a:t>Labels</a:t>
                      </a:r>
                      <a:endParaRPr lang="en-US" dirty="0"/>
                    </a:p>
                  </a:txBody>
                  <a:tcPr/>
                </a:tc>
                <a:tc>
                  <a:txBody>
                    <a:bodyPr/>
                    <a:lstStyle/>
                    <a:p>
                      <a:r>
                        <a:rPr lang="en-US" altLang="zh-CN" dirty="0" smtClean="0"/>
                        <a:t>Features</a:t>
                      </a:r>
                      <a:endParaRPr lang="en-US" dirty="0"/>
                    </a:p>
                  </a:txBody>
                  <a:tcPr/>
                </a:tc>
                <a:tc>
                  <a:txBody>
                    <a:bodyPr/>
                    <a:lstStyle/>
                    <a:p>
                      <a:r>
                        <a:rPr lang="en-US" altLang="zh-CN" dirty="0" smtClean="0"/>
                        <a:t>Functional/</a:t>
                      </a:r>
                      <a:r>
                        <a:rPr lang="zh-CN" altLang="en-US" dirty="0" smtClean="0"/>
                        <a:t> </a:t>
                      </a:r>
                      <a:r>
                        <a:rPr lang="en-US" altLang="zh-CN" dirty="0" smtClean="0"/>
                        <a:t>Non-Functional</a:t>
                      </a:r>
                      <a:endParaRPr lang="en-US" dirty="0"/>
                    </a:p>
                  </a:txBody>
                  <a:tcPr/>
                </a:tc>
                <a:extLst>
                  <a:ext uri="{0D108BD9-81ED-4DB2-BD59-A6C34878D82A}">
                    <a16:rowId xmlns:a16="http://schemas.microsoft.com/office/drawing/2014/main" val="10000"/>
                  </a:ext>
                </a:extLst>
              </a:tr>
              <a:tr h="414623">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Nice to have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Add story type(Bug/</a:t>
                      </a:r>
                      <a:r>
                        <a:rPr lang="en-US" baseline="0" dirty="0" smtClean="0"/>
                        <a:t> feature/ Chore</a:t>
                      </a:r>
                      <a:r>
                        <a:rPr lang="en-US" dirty="0" smtClean="0"/>
                        <a:t>) </a:t>
                      </a:r>
                    </a:p>
                  </a:txBody>
                  <a:tcPr/>
                </a:tc>
                <a:tc>
                  <a:txBody>
                    <a:bodyPr/>
                    <a:lstStyle/>
                    <a:p>
                      <a:r>
                        <a:rPr lang="en-US" dirty="0" smtClean="0"/>
                        <a:t>Functional</a:t>
                      </a:r>
                      <a:endParaRPr lang="en-US" dirty="0"/>
                    </a:p>
                  </a:txBody>
                  <a:tcPr/>
                </a:tc>
                <a:extLst>
                  <a:ext uri="{0D108BD9-81ED-4DB2-BD59-A6C34878D82A}">
                    <a16:rowId xmlns:a16="http://schemas.microsoft.com/office/drawing/2014/main" val="10001"/>
                  </a:ext>
                </a:extLst>
              </a:tr>
              <a:tr h="414623">
                <a:tc vMerge="1">
                  <a:txBody>
                    <a:bodyPr/>
                    <a:lstStyle/>
                    <a:p>
                      <a:endParaRPr lang="en-US" dirty="0"/>
                    </a:p>
                  </a:txBody>
                  <a:tcPr/>
                </a:tc>
                <a:tc>
                  <a:txBody>
                    <a:bodyPr/>
                    <a:lstStyle/>
                    <a:p>
                      <a:r>
                        <a:rPr lang="en-US" dirty="0" smtClean="0"/>
                        <a:t>Add attachment feature to story</a:t>
                      </a:r>
                      <a:r>
                        <a:rPr lang="en-US" baseline="0" dirty="0" smtClean="0"/>
                        <a:t> level</a:t>
                      </a:r>
                      <a:endParaRPr lang="en-US" dirty="0"/>
                    </a:p>
                  </a:txBody>
                  <a:tcPr/>
                </a:tc>
                <a:tc>
                  <a:txBody>
                    <a:bodyPr/>
                    <a:lstStyle/>
                    <a:p>
                      <a:r>
                        <a:rPr lang="en-US" dirty="0" smtClean="0"/>
                        <a:t>Functional</a:t>
                      </a:r>
                      <a:endParaRPr lang="en-US" dirty="0"/>
                    </a:p>
                  </a:txBody>
                  <a:tcPr/>
                </a:tc>
                <a:extLst>
                  <a:ext uri="{0D108BD9-81ED-4DB2-BD59-A6C34878D82A}">
                    <a16:rowId xmlns:a16="http://schemas.microsoft.com/office/drawing/2014/main" val="10002"/>
                  </a:ext>
                </a:extLst>
              </a:tr>
              <a:tr h="41462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Remodel database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Non-Functional</a:t>
                      </a:r>
                    </a:p>
                  </a:txBody>
                  <a:tcPr/>
                </a:tc>
                <a:extLst>
                  <a:ext uri="{0D108BD9-81ED-4DB2-BD59-A6C34878D82A}">
                    <a16:rowId xmlns:a16="http://schemas.microsoft.com/office/drawing/2014/main" val="10003"/>
                  </a:ext>
                </a:extLst>
              </a:tr>
              <a:tr h="414623">
                <a:tc vMerge="1">
                  <a:txBody>
                    <a:bodyPr/>
                    <a:lstStyle/>
                    <a:p>
                      <a:endParaRPr lang="en-US" dirty="0"/>
                    </a:p>
                  </a:txBody>
                  <a:tcPr/>
                </a:tc>
                <a:tc>
                  <a:txBody>
                    <a:bodyPr/>
                    <a:lstStyle/>
                    <a:p>
                      <a:r>
                        <a:rPr lang="en-US" dirty="0" smtClean="0"/>
                        <a:t>Improve</a:t>
                      </a:r>
                      <a:r>
                        <a:rPr lang="en-US" baseline="0" dirty="0" smtClean="0"/>
                        <a:t> project detail usability</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Non-Functional</a:t>
                      </a:r>
                    </a:p>
                  </a:txBody>
                  <a:tcPr/>
                </a:tc>
                <a:extLst>
                  <a:ext uri="{0D108BD9-81ED-4DB2-BD59-A6C34878D82A}">
                    <a16:rowId xmlns:a16="http://schemas.microsoft.com/office/drawing/2014/main" val="10004"/>
                  </a:ext>
                </a:extLst>
              </a:tr>
              <a:tr h="414623">
                <a:tc vMerge="1">
                  <a:txBody>
                    <a:bodyPr/>
                    <a:lstStyle/>
                    <a:p>
                      <a:endParaRPr lang="en-US" dirty="0"/>
                    </a:p>
                  </a:txBody>
                  <a:tcPr/>
                </a:tc>
                <a:tc>
                  <a:txBody>
                    <a:bodyPr/>
                    <a:lstStyle/>
                    <a:p>
                      <a:r>
                        <a:rPr lang="en-US" dirty="0" smtClean="0"/>
                        <a:t>Implement</a:t>
                      </a:r>
                      <a:r>
                        <a:rPr lang="en-US" baseline="0" dirty="0" smtClean="0"/>
                        <a:t> HTTPS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Non-Functional</a:t>
                      </a:r>
                    </a:p>
                  </a:txBody>
                  <a:tcPr/>
                </a:tc>
                <a:extLst>
                  <a:ext uri="{0D108BD9-81ED-4DB2-BD59-A6C34878D82A}">
                    <a16:rowId xmlns:a16="http://schemas.microsoft.com/office/drawing/2014/main" val="10005"/>
                  </a:ext>
                </a:extLst>
              </a:tr>
              <a:tr h="41462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Constrains</a:t>
                      </a:r>
                      <a:r>
                        <a:rPr lang="en-US" baseline="0" dirty="0" smtClean="0"/>
                        <a:t> for story &amp; project level attachment</a:t>
                      </a:r>
                      <a:endParaRPr lang="en-US" dirty="0"/>
                    </a:p>
                  </a:txBody>
                  <a:tcPr/>
                </a:tc>
                <a:tc>
                  <a:txBody>
                    <a:bodyPr/>
                    <a:lstStyle/>
                    <a:p>
                      <a:r>
                        <a:rPr lang="en-US" dirty="0" smtClean="0"/>
                        <a:t>Non-Functional</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3901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104293" y="1544918"/>
            <a:ext cx="8946541" cy="4195481"/>
          </a:xfrm>
        </p:spPr>
        <p:txBody>
          <a:bodyPr>
            <a:noAutofit/>
          </a:bodyPr>
          <a:lstStyle/>
          <a:p>
            <a:r>
              <a:rPr lang="en-US" sz="2400" dirty="0" smtClean="0"/>
              <a:t>Project Management (Allen and Randy)</a:t>
            </a:r>
          </a:p>
          <a:p>
            <a:r>
              <a:rPr lang="en-US" sz="2400" dirty="0" smtClean="0"/>
              <a:t>Requirements Analysis (Tiger)</a:t>
            </a:r>
          </a:p>
          <a:p>
            <a:r>
              <a:rPr lang="en-US" sz="2400" dirty="0" smtClean="0"/>
              <a:t>Design (Vikrant)</a:t>
            </a:r>
          </a:p>
          <a:p>
            <a:r>
              <a:rPr lang="en-US" sz="2400" dirty="0" smtClean="0"/>
              <a:t>Implementation (Panda)</a:t>
            </a:r>
          </a:p>
          <a:p>
            <a:r>
              <a:rPr lang="en-US" sz="2400" dirty="0" smtClean="0"/>
              <a:t>QA and Testing (Shu)</a:t>
            </a:r>
          </a:p>
          <a:p>
            <a:r>
              <a:rPr lang="en-US" sz="2400" dirty="0" smtClean="0"/>
              <a:t>Security (Allen)</a:t>
            </a:r>
          </a:p>
          <a:p>
            <a:r>
              <a:rPr lang="en-US" sz="2400" dirty="0" smtClean="0"/>
              <a:t>Integration (Chris)</a:t>
            </a:r>
          </a:p>
          <a:p>
            <a:r>
              <a:rPr lang="en-US" sz="2400" dirty="0" smtClean="0"/>
              <a:t>Configuration (Randy)</a:t>
            </a:r>
          </a:p>
          <a:p>
            <a:r>
              <a:rPr lang="en-US" sz="2400" dirty="0" smtClean="0"/>
              <a:t>Demo</a:t>
            </a:r>
            <a:endParaRPr lang="en-US" sz="2400" dirty="0"/>
          </a:p>
        </p:txBody>
      </p:sp>
    </p:spTree>
    <p:extLst>
      <p:ext uri="{BB962C8B-B14F-4D97-AF65-F5344CB8AC3E}">
        <p14:creationId xmlns:p14="http://schemas.microsoft.com/office/powerpoint/2010/main" val="3812068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smtClean="0"/>
              <a:t>Design Goals</a:t>
            </a:r>
          </a:p>
          <a:p>
            <a:r>
              <a:rPr lang="en-US" dirty="0" smtClean="0"/>
              <a:t>Software Architecture</a:t>
            </a:r>
          </a:p>
          <a:p>
            <a:r>
              <a:rPr lang="en-US" dirty="0" smtClean="0"/>
              <a:t>Model –Entities Diagram</a:t>
            </a:r>
          </a:p>
          <a:p>
            <a:r>
              <a:rPr lang="en-US" dirty="0" smtClean="0"/>
              <a:t>View</a:t>
            </a:r>
          </a:p>
          <a:p>
            <a:r>
              <a:rPr lang="en-US" dirty="0" smtClean="0"/>
              <a:t>Templates –view relationship </a:t>
            </a:r>
          </a:p>
          <a:p>
            <a:r>
              <a:rPr lang="en-US" dirty="0" smtClean="0"/>
              <a:t>Design patterns</a:t>
            </a:r>
          </a:p>
          <a:p>
            <a:r>
              <a:rPr lang="en-US" dirty="0" smtClean="0"/>
              <a:t>Key Algorithms</a:t>
            </a:r>
            <a:endParaRPr lang="en-US" dirty="0"/>
          </a:p>
        </p:txBody>
      </p:sp>
    </p:spTree>
    <p:extLst>
      <p:ext uri="{BB962C8B-B14F-4D97-AF65-F5344CB8AC3E}">
        <p14:creationId xmlns:p14="http://schemas.microsoft.com/office/powerpoint/2010/main" val="339345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p:txBody>
          <a:bodyPr/>
          <a:lstStyle/>
          <a:p>
            <a:r>
              <a:rPr lang="en-US" dirty="0"/>
              <a:t>Increase </a:t>
            </a:r>
            <a:r>
              <a:rPr lang="en-US" dirty="0" smtClean="0"/>
              <a:t>Understandability </a:t>
            </a:r>
            <a:r>
              <a:rPr lang="en-US" dirty="0"/>
              <a:t>over </a:t>
            </a:r>
            <a:r>
              <a:rPr lang="en-US" dirty="0" smtClean="0"/>
              <a:t>functionality</a:t>
            </a:r>
          </a:p>
          <a:p>
            <a:r>
              <a:rPr lang="en-US" dirty="0"/>
              <a:t>Reusability over Information hiding(maintainability</a:t>
            </a:r>
            <a:r>
              <a:rPr lang="en-US" dirty="0" smtClean="0"/>
              <a:t>) (maximize cohesion and minimize coupling</a:t>
            </a:r>
          </a:p>
          <a:p>
            <a:r>
              <a:rPr lang="en-US" dirty="0" smtClean="0"/>
              <a:t>Sufficiency over Efficiency</a:t>
            </a:r>
          </a:p>
          <a:p>
            <a:r>
              <a:rPr lang="en-US" dirty="0" smtClean="0"/>
              <a:t>Integration with other team</a:t>
            </a:r>
          </a:p>
        </p:txBody>
      </p:sp>
    </p:spTree>
    <p:extLst>
      <p:ext uri="{BB962C8B-B14F-4D97-AF65-F5344CB8AC3E}">
        <p14:creationId xmlns:p14="http://schemas.microsoft.com/office/powerpoint/2010/main" val="1108495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9978"/>
          </a:xfrm>
        </p:spPr>
        <p:txBody>
          <a:bodyPr/>
          <a:lstStyle/>
          <a:p>
            <a:r>
              <a:rPr lang="en-US" dirty="0" smtClean="0"/>
              <a:t>Software Architecture</a:t>
            </a:r>
            <a:endParaRPr lang="en-US" dirty="0"/>
          </a:p>
        </p:txBody>
      </p:sp>
      <p:sp>
        <p:nvSpPr>
          <p:cNvPr id="3" name="Content Placeholder 2"/>
          <p:cNvSpPr>
            <a:spLocks noGrp="1"/>
          </p:cNvSpPr>
          <p:nvPr>
            <p:ph idx="1"/>
          </p:nvPr>
        </p:nvSpPr>
        <p:spPr>
          <a:xfrm>
            <a:off x="646112" y="1192696"/>
            <a:ext cx="8696671" cy="397565"/>
          </a:xfrm>
        </p:spPr>
        <p:txBody>
          <a:bodyPr/>
          <a:lstStyle/>
          <a:p>
            <a:pPr marL="0" indent="0">
              <a:buNone/>
            </a:pPr>
            <a:r>
              <a:rPr lang="en-US" dirty="0" smtClean="0"/>
              <a:t>Using the existing software architecture with new additions: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0" y="1679872"/>
            <a:ext cx="11101941" cy="4939589"/>
          </a:xfrm>
          <a:prstGeom prst="rect">
            <a:avLst/>
          </a:prstGeom>
        </p:spPr>
      </p:pic>
    </p:spTree>
    <p:extLst>
      <p:ext uri="{BB962C8B-B14F-4D97-AF65-F5344CB8AC3E}">
        <p14:creationId xmlns:p14="http://schemas.microsoft.com/office/powerpoint/2010/main" val="2249745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07577"/>
            <a:ext cx="9404723" cy="710248"/>
          </a:xfrm>
        </p:spPr>
        <p:txBody>
          <a:bodyPr/>
          <a:lstStyle/>
          <a:p>
            <a:r>
              <a:rPr lang="en-US" dirty="0" smtClean="0"/>
              <a:t>Model Entities Diagram</a:t>
            </a:r>
            <a:endParaRPr lang="en-US" dirty="0"/>
          </a:p>
        </p:txBody>
      </p:sp>
      <p:sp>
        <p:nvSpPr>
          <p:cNvPr id="3" name="Content Placeholder 2"/>
          <p:cNvSpPr>
            <a:spLocks noGrp="1"/>
          </p:cNvSpPr>
          <p:nvPr>
            <p:ph idx="1"/>
          </p:nvPr>
        </p:nvSpPr>
        <p:spPr>
          <a:xfrm>
            <a:off x="646111" y="817825"/>
            <a:ext cx="8946541" cy="690282"/>
          </a:xfrm>
        </p:spPr>
        <p:txBody>
          <a:bodyPr>
            <a:normAutofit lnSpcReduction="10000"/>
          </a:bodyPr>
          <a:lstStyle/>
          <a:p>
            <a:r>
              <a:rPr lang="en-US" dirty="0"/>
              <a:t>Model - The model component contains modules for entities and </a:t>
            </a:r>
            <a:r>
              <a:rPr lang="en-US" dirty="0" err="1"/>
              <a:t>apis</a:t>
            </a:r>
            <a:r>
              <a:rPr lang="en-US" dirty="0"/>
              <a:t> for accessing those entities.</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528073"/>
            <a:ext cx="10684499" cy="5270018"/>
          </a:xfrm>
          <a:prstGeom prst="rect">
            <a:avLst/>
          </a:prstGeom>
        </p:spPr>
      </p:pic>
    </p:spTree>
    <p:extLst>
      <p:ext uri="{BB962C8B-B14F-4D97-AF65-F5344CB8AC3E}">
        <p14:creationId xmlns:p14="http://schemas.microsoft.com/office/powerpoint/2010/main" val="3812267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Entities </a:t>
            </a:r>
            <a:r>
              <a:rPr lang="en-US" dirty="0" smtClean="0"/>
              <a:t>Diagram</a:t>
            </a:r>
            <a:endParaRPr lang="en-US" dirty="0"/>
          </a:p>
        </p:txBody>
      </p:sp>
      <p:sp>
        <p:nvSpPr>
          <p:cNvPr id="3" name="Content Placeholder 2"/>
          <p:cNvSpPr>
            <a:spLocks noGrp="1"/>
          </p:cNvSpPr>
          <p:nvPr>
            <p:ph idx="1"/>
          </p:nvPr>
        </p:nvSpPr>
        <p:spPr/>
        <p:txBody>
          <a:bodyPr/>
          <a:lstStyle/>
          <a:p>
            <a:r>
              <a:rPr lang="en-US" dirty="0"/>
              <a:t>Each entity class is stored as a table in the database created and maintained by the django model ORM layer </a:t>
            </a:r>
          </a:p>
          <a:p>
            <a:r>
              <a:rPr lang="en-US" dirty="0"/>
              <a:t>Entities are exposed to outside components through </a:t>
            </a:r>
            <a:r>
              <a:rPr lang="en-US" dirty="0" err="1"/>
              <a:t>api</a:t>
            </a:r>
            <a:r>
              <a:rPr lang="en-US" dirty="0"/>
              <a:t> python modules which contain methods for creating and working with entities. </a:t>
            </a:r>
            <a:endParaRPr lang="en-US" dirty="0" smtClean="0"/>
          </a:p>
          <a:p>
            <a:r>
              <a:rPr lang="en-US" dirty="0" smtClean="0"/>
              <a:t>The </a:t>
            </a:r>
            <a:r>
              <a:rPr lang="en-US" dirty="0"/>
              <a:t>following diagram shows the </a:t>
            </a:r>
            <a:r>
              <a:rPr lang="en-US" dirty="0" err="1"/>
              <a:t>api</a:t>
            </a:r>
            <a:r>
              <a:rPr lang="en-US" dirty="0"/>
              <a:t> modules as well as the entity classes they depend on.</a:t>
            </a:r>
          </a:p>
          <a:p>
            <a:endParaRPr lang="en-US" dirty="0"/>
          </a:p>
          <a:p>
            <a:endParaRPr lang="en-US" dirty="0"/>
          </a:p>
        </p:txBody>
      </p:sp>
    </p:spTree>
    <p:extLst>
      <p:ext uri="{BB962C8B-B14F-4D97-AF65-F5344CB8AC3E}">
        <p14:creationId xmlns:p14="http://schemas.microsoft.com/office/powerpoint/2010/main" val="3456214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010" y="274869"/>
            <a:ext cx="9442174" cy="6443984"/>
          </a:xfrm>
          <a:prstGeom prst="rect">
            <a:avLst/>
          </a:prstGeom>
        </p:spPr>
      </p:pic>
    </p:spTree>
    <p:extLst>
      <p:ext uri="{BB962C8B-B14F-4D97-AF65-F5344CB8AC3E}">
        <p14:creationId xmlns:p14="http://schemas.microsoft.com/office/powerpoint/2010/main" val="2197049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57809"/>
            <a:ext cx="9404723" cy="1311965"/>
          </a:xfrm>
        </p:spPr>
        <p:txBody>
          <a:bodyPr/>
          <a:lstStyle/>
          <a:p>
            <a:r>
              <a:rPr lang="en-US" dirty="0" smtClean="0"/>
              <a:t>View  </a:t>
            </a:r>
            <a:endParaRPr lang="en-US" dirty="0"/>
          </a:p>
        </p:txBody>
      </p:sp>
      <p:sp>
        <p:nvSpPr>
          <p:cNvPr id="3" name="Content Placeholder 2"/>
          <p:cNvSpPr>
            <a:spLocks noGrp="1"/>
          </p:cNvSpPr>
          <p:nvPr>
            <p:ph idx="1"/>
          </p:nvPr>
        </p:nvSpPr>
        <p:spPr>
          <a:xfrm>
            <a:off x="645130" y="1828800"/>
            <a:ext cx="8946541" cy="4234070"/>
          </a:xfrm>
        </p:spPr>
        <p:txBody>
          <a:bodyPr>
            <a:normAutofit/>
          </a:bodyPr>
          <a:lstStyle/>
          <a:p>
            <a:r>
              <a:rPr lang="en-US" dirty="0" smtClean="0"/>
              <a:t>The </a:t>
            </a:r>
            <a:r>
              <a:rPr lang="en-US" dirty="0"/>
              <a:t>view component contains the functionality for processing http requests, working with the model layer to read/write data and using the templates to render html. </a:t>
            </a:r>
            <a:endParaRPr lang="en-US" dirty="0" smtClean="0"/>
          </a:p>
          <a:p>
            <a:endParaRPr lang="en-US" dirty="0"/>
          </a:p>
          <a:p>
            <a:endParaRPr lang="en-US" dirty="0" smtClean="0"/>
          </a:p>
          <a:p>
            <a:r>
              <a:rPr lang="en-US" dirty="0"/>
              <a:t>Views are functions in django module that taken in a http request and optional http </a:t>
            </a:r>
            <a:r>
              <a:rPr lang="en-US" dirty="0" err="1"/>
              <a:t>url</a:t>
            </a:r>
            <a:r>
              <a:rPr lang="en-US" dirty="0"/>
              <a:t> parameters and return http responses. </a:t>
            </a:r>
            <a:endParaRPr lang="en-US" dirty="0" smtClean="0"/>
          </a:p>
          <a:p>
            <a:pPr marL="0" indent="0">
              <a:buNone/>
            </a:pPr>
            <a:endParaRPr lang="en-US" dirty="0"/>
          </a:p>
        </p:txBody>
      </p:sp>
    </p:spTree>
    <p:extLst>
      <p:ext uri="{BB962C8B-B14F-4D97-AF65-F5344CB8AC3E}">
        <p14:creationId xmlns:p14="http://schemas.microsoft.com/office/powerpoint/2010/main" val="700003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034" y="99390"/>
            <a:ext cx="9322905" cy="6582052"/>
          </a:xfrm>
          <a:prstGeom prst="rect">
            <a:avLst/>
          </a:prstGeom>
        </p:spPr>
      </p:pic>
    </p:spTree>
    <p:extLst>
      <p:ext uri="{BB962C8B-B14F-4D97-AF65-F5344CB8AC3E}">
        <p14:creationId xmlns:p14="http://schemas.microsoft.com/office/powerpoint/2010/main" val="977713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60465"/>
          </a:xfrm>
        </p:spPr>
        <p:txBody>
          <a:bodyPr/>
          <a:lstStyle/>
          <a:p>
            <a:r>
              <a:rPr lang="en-US" dirty="0"/>
              <a:t>Template –</a:t>
            </a:r>
            <a:r>
              <a:rPr lang="en-US"/>
              <a:t>view </a:t>
            </a:r>
            <a:r>
              <a:rPr lang="en-US" smtClean="0"/>
              <a:t>Relationship</a:t>
            </a:r>
            <a:endParaRPr lang="en-US" dirty="0"/>
          </a:p>
        </p:txBody>
      </p:sp>
      <p:sp>
        <p:nvSpPr>
          <p:cNvPr id="3" name="Content Placeholder 2"/>
          <p:cNvSpPr>
            <a:spLocks noGrp="1"/>
          </p:cNvSpPr>
          <p:nvPr>
            <p:ph idx="1"/>
          </p:nvPr>
        </p:nvSpPr>
        <p:spPr>
          <a:xfrm>
            <a:off x="646111" y="1908313"/>
            <a:ext cx="8946541" cy="3733730"/>
          </a:xfrm>
        </p:spPr>
        <p:txBody>
          <a:bodyPr>
            <a:normAutofit/>
          </a:bodyPr>
          <a:lstStyle/>
          <a:p>
            <a:r>
              <a:rPr lang="en-US" dirty="0" smtClean="0"/>
              <a:t>Templates </a:t>
            </a:r>
            <a:r>
              <a:rPr lang="en-US" dirty="0"/>
              <a:t>are used by the views to render html responses. </a:t>
            </a:r>
            <a:endParaRPr lang="en-US" dirty="0" smtClean="0"/>
          </a:p>
          <a:p>
            <a:endParaRPr lang="en-US" dirty="0"/>
          </a:p>
          <a:p>
            <a:endParaRPr lang="en-US" dirty="0" smtClean="0"/>
          </a:p>
          <a:p>
            <a:endParaRPr lang="en-US" dirty="0" smtClean="0"/>
          </a:p>
          <a:p>
            <a:r>
              <a:rPr lang="en-US" dirty="0" smtClean="0"/>
              <a:t>The </a:t>
            </a:r>
            <a:r>
              <a:rPr lang="en-US" dirty="0"/>
              <a:t>following diagram shows the view classes and the templates they depend on.</a:t>
            </a:r>
          </a:p>
          <a:p>
            <a:endParaRPr lang="en-US" dirty="0"/>
          </a:p>
        </p:txBody>
      </p:sp>
    </p:spTree>
    <p:extLst>
      <p:ext uri="{BB962C8B-B14F-4D97-AF65-F5344CB8AC3E}">
        <p14:creationId xmlns:p14="http://schemas.microsoft.com/office/powerpoint/2010/main" val="3638220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275" y="0"/>
            <a:ext cx="8132995" cy="6858000"/>
          </a:xfrm>
          <a:prstGeom prst="rect">
            <a:avLst/>
          </a:prstGeom>
        </p:spPr>
      </p:pic>
    </p:spTree>
    <p:extLst>
      <p:ext uri="{BB962C8B-B14F-4D97-AF65-F5344CB8AC3E}">
        <p14:creationId xmlns:p14="http://schemas.microsoft.com/office/powerpoint/2010/main" val="232462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Content Placeholder 2"/>
          <p:cNvSpPr>
            <a:spLocks noGrp="1"/>
          </p:cNvSpPr>
          <p:nvPr>
            <p:ph idx="1"/>
          </p:nvPr>
        </p:nvSpPr>
        <p:spPr>
          <a:xfrm>
            <a:off x="875201" y="1561851"/>
            <a:ext cx="8946541" cy="4195481"/>
          </a:xfrm>
        </p:spPr>
        <p:txBody>
          <a:bodyPr>
            <a:normAutofit lnSpcReduction="10000"/>
          </a:bodyPr>
          <a:lstStyle/>
          <a:p>
            <a:r>
              <a:rPr lang="en-US" sz="2400" dirty="0" smtClean="0"/>
              <a:t>Team Alpha immediately assigned roles and attempted to establish quick communications</a:t>
            </a:r>
          </a:p>
          <a:p>
            <a:pPr lvl="1"/>
            <a:r>
              <a:rPr lang="en-US" sz="2200" dirty="0" smtClean="0"/>
              <a:t>Each person on the team was assigned a lead role</a:t>
            </a:r>
          </a:p>
          <a:p>
            <a:pPr lvl="1"/>
            <a:r>
              <a:rPr lang="en-US" sz="2200" dirty="0" err="1" smtClean="0"/>
              <a:t>PivotalTracker</a:t>
            </a:r>
            <a:r>
              <a:rPr lang="en-US" sz="2200" dirty="0" smtClean="0"/>
              <a:t> Project was created and used through the development process, utilizing features and bug fix stories</a:t>
            </a:r>
            <a:endParaRPr lang="en-US" sz="2200" dirty="0"/>
          </a:p>
          <a:p>
            <a:pPr lvl="1"/>
            <a:r>
              <a:rPr lang="en-US" sz="2200" dirty="0" smtClean="0"/>
              <a:t>Two weekly meetings were formed, one during/after class and another conference call on Mondays at 8pm using Skype for Business, meeting minutes were taken at each</a:t>
            </a:r>
          </a:p>
          <a:p>
            <a:pPr lvl="1"/>
            <a:r>
              <a:rPr lang="en-US" sz="2200" dirty="0" smtClean="0"/>
              <a:t>Slack utilized extensively for communications</a:t>
            </a:r>
          </a:p>
          <a:p>
            <a:pPr lvl="1"/>
            <a:r>
              <a:rPr lang="en-US" sz="2200" dirty="0" smtClean="0"/>
              <a:t>Very little email communication was utilized, which was surprising</a:t>
            </a:r>
          </a:p>
        </p:txBody>
      </p:sp>
    </p:spTree>
    <p:extLst>
      <p:ext uri="{BB962C8B-B14F-4D97-AF65-F5344CB8AC3E}">
        <p14:creationId xmlns:p14="http://schemas.microsoft.com/office/powerpoint/2010/main" val="161815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Primary design Pattern: </a:t>
            </a:r>
            <a:r>
              <a:rPr lang="en-US" b="1" dirty="0" smtClean="0"/>
              <a:t>Model View Template</a:t>
            </a:r>
          </a:p>
          <a:p>
            <a:r>
              <a:rPr lang="en-US" dirty="0"/>
              <a:t>F</a:t>
            </a:r>
            <a:r>
              <a:rPr lang="en-US" dirty="0" smtClean="0"/>
              <a:t>actory </a:t>
            </a:r>
            <a:r>
              <a:rPr lang="en-US" dirty="0"/>
              <a:t>pattern to create entities </a:t>
            </a:r>
            <a:endParaRPr lang="en-US" dirty="0" smtClean="0"/>
          </a:p>
          <a:p>
            <a:r>
              <a:rPr lang="en-US" dirty="0" err="1"/>
              <a:t>A</a:t>
            </a:r>
            <a:r>
              <a:rPr lang="en-US" dirty="0" err="1" smtClean="0"/>
              <a:t>pi</a:t>
            </a:r>
            <a:r>
              <a:rPr lang="en-US" dirty="0" smtClean="0"/>
              <a:t> </a:t>
            </a:r>
            <a:r>
              <a:rPr lang="en-US" dirty="0"/>
              <a:t>classes </a:t>
            </a:r>
            <a:r>
              <a:rPr lang="en-US" dirty="0" smtClean="0"/>
              <a:t>expose </a:t>
            </a:r>
            <a:r>
              <a:rPr lang="en-US" dirty="0"/>
              <a:t>create methods used to generate </a:t>
            </a:r>
            <a:r>
              <a:rPr lang="en-US" dirty="0" smtClean="0"/>
              <a:t>entities</a:t>
            </a:r>
          </a:p>
          <a:p>
            <a:r>
              <a:rPr lang="en-US" dirty="0" smtClean="0"/>
              <a:t> </a:t>
            </a:r>
            <a:r>
              <a:rPr lang="en-US" dirty="0"/>
              <a:t>This pattern allows our project to have a single location where an entity of a certain type can be generated. </a:t>
            </a:r>
            <a:endParaRPr lang="en-US" dirty="0" smtClean="0"/>
          </a:p>
          <a:p>
            <a:r>
              <a:rPr lang="en-US" dirty="0" smtClean="0"/>
              <a:t>It </a:t>
            </a:r>
            <a:r>
              <a:rPr lang="en-US" dirty="0"/>
              <a:t>also gives us flexibility for future extensibility</a:t>
            </a:r>
            <a:r>
              <a:rPr lang="en-US" dirty="0" smtClean="0"/>
              <a:t>.</a:t>
            </a:r>
          </a:p>
          <a:p>
            <a:r>
              <a:rPr lang="en-US" dirty="0" smtClean="0"/>
              <a:t> </a:t>
            </a:r>
            <a:r>
              <a:rPr lang="en-US" dirty="0"/>
              <a:t>If the requirements of our system change and we need to change implementing class for a certain entity we can modify the factory method to return a different type that maintains the behavior of the original class. </a:t>
            </a:r>
            <a:endParaRPr lang="en-US" dirty="0" smtClean="0"/>
          </a:p>
          <a:p>
            <a:r>
              <a:rPr lang="en-US" dirty="0" smtClean="0"/>
              <a:t>This </a:t>
            </a:r>
            <a:r>
              <a:rPr lang="en-US" dirty="0"/>
              <a:t>would give us the desired behavior change without requiring changes to other classes in the system</a:t>
            </a:r>
            <a:r>
              <a:rPr lang="en-US" dirty="0" smtClean="0"/>
              <a:t>.</a:t>
            </a:r>
          </a:p>
          <a:p>
            <a:pPr marL="0" indent="0">
              <a:buNone/>
            </a:pPr>
            <a:endParaRPr lang="en-US" dirty="0"/>
          </a:p>
        </p:txBody>
      </p:sp>
    </p:spTree>
    <p:extLst>
      <p:ext uri="{BB962C8B-B14F-4D97-AF65-F5344CB8AC3E}">
        <p14:creationId xmlns:p14="http://schemas.microsoft.com/office/powerpoint/2010/main" val="1472081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a:t>
            </a:r>
          </a:p>
        </p:txBody>
      </p:sp>
      <p:sp>
        <p:nvSpPr>
          <p:cNvPr id="3" name="Content Placeholder 2"/>
          <p:cNvSpPr>
            <a:spLocks noGrp="1"/>
          </p:cNvSpPr>
          <p:nvPr>
            <p:ph idx="1"/>
          </p:nvPr>
        </p:nvSpPr>
        <p:spPr/>
        <p:txBody>
          <a:bodyPr/>
          <a:lstStyle/>
          <a:p>
            <a:pPr lvl="0"/>
            <a:r>
              <a:rPr lang="en-US" b="1" dirty="0"/>
              <a:t>REST</a:t>
            </a:r>
          </a:p>
          <a:p>
            <a:r>
              <a:rPr lang="en-US" dirty="0"/>
              <a:t>REST is an architectural style that abstracts data management to HTTP requests</a:t>
            </a:r>
            <a:r>
              <a:rPr lang="en-US" dirty="0" smtClean="0"/>
              <a:t>.</a:t>
            </a:r>
          </a:p>
          <a:p>
            <a:r>
              <a:rPr lang="en-US" dirty="0" smtClean="0"/>
              <a:t> </a:t>
            </a:r>
            <a:r>
              <a:rPr lang="en-US" dirty="0"/>
              <a:t>Data access, creation, updates, and delete are all available via the corresponding HTTP verb. </a:t>
            </a:r>
            <a:endParaRPr lang="en-US" dirty="0" smtClean="0"/>
          </a:p>
          <a:p>
            <a:r>
              <a:rPr lang="en-US" dirty="0" smtClean="0"/>
              <a:t>This </a:t>
            </a:r>
            <a:r>
              <a:rPr lang="en-US" dirty="0"/>
              <a:t>enabled our application to still use the Django modeling system, while allowing other components of the application access to the same data. </a:t>
            </a:r>
            <a:endParaRPr lang="en-US" dirty="0" smtClean="0"/>
          </a:p>
          <a:p>
            <a:r>
              <a:rPr lang="en-US" dirty="0" smtClean="0"/>
              <a:t>The </a:t>
            </a:r>
            <a:r>
              <a:rPr lang="en-US" dirty="0"/>
              <a:t>HTTP status code of the response allowed us to ensure that data was being managed properly </a:t>
            </a:r>
          </a:p>
          <a:p>
            <a:endParaRPr lang="en-US" dirty="0"/>
          </a:p>
          <a:p>
            <a:endParaRPr lang="en-US" dirty="0"/>
          </a:p>
        </p:txBody>
      </p:sp>
    </p:spTree>
    <p:extLst>
      <p:ext uri="{BB962C8B-B14F-4D97-AF65-F5344CB8AC3E}">
        <p14:creationId xmlns:p14="http://schemas.microsoft.com/office/powerpoint/2010/main" val="2361369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Algorithms</a:t>
            </a:r>
            <a:endParaRPr lang="en-US" dirty="0"/>
          </a:p>
        </p:txBody>
      </p:sp>
      <p:sp>
        <p:nvSpPr>
          <p:cNvPr id="3" name="Content Placeholder 2"/>
          <p:cNvSpPr>
            <a:spLocks noGrp="1"/>
          </p:cNvSpPr>
          <p:nvPr>
            <p:ph idx="1"/>
          </p:nvPr>
        </p:nvSpPr>
        <p:spPr/>
        <p:txBody>
          <a:bodyPr/>
          <a:lstStyle/>
          <a:p>
            <a:r>
              <a:rPr lang="en-US" b="1" dirty="0" smtClean="0"/>
              <a:t>User Permission:</a:t>
            </a:r>
          </a:p>
          <a:p>
            <a:r>
              <a:rPr lang="en-US" dirty="0"/>
              <a:t>When creating a project we need to make sure that the user has the permission to create a project. </a:t>
            </a:r>
          </a:p>
          <a:p>
            <a:r>
              <a:rPr lang="en-US" dirty="0"/>
              <a:t>When editing a story we need to check the </a:t>
            </a:r>
            <a:r>
              <a:rPr lang="en-US" dirty="0" err="1"/>
              <a:t>UserAssociation</a:t>
            </a:r>
            <a:r>
              <a:rPr lang="en-US" dirty="0"/>
              <a:t> linking the user and project and make sure it contains the correct role</a:t>
            </a:r>
            <a:r>
              <a:rPr lang="en-US" dirty="0" smtClean="0"/>
              <a:t>.</a:t>
            </a:r>
          </a:p>
          <a:p>
            <a:r>
              <a:rPr lang="en-US" b="1" dirty="0" smtClean="0"/>
              <a:t>Story Attachment : </a:t>
            </a:r>
          </a:p>
          <a:p>
            <a:r>
              <a:rPr lang="en-US" dirty="0" smtClean="0"/>
              <a:t>When attaching a file to the story, we need to check whether user has access to do it and sees if the </a:t>
            </a:r>
            <a:r>
              <a:rPr lang="en-US" dirty="0" err="1" smtClean="0"/>
              <a:t>uuid</a:t>
            </a:r>
            <a:r>
              <a:rPr lang="en-US" dirty="0" smtClean="0"/>
              <a:t> gets generated for the file attached.</a:t>
            </a:r>
          </a:p>
        </p:txBody>
      </p:sp>
    </p:spTree>
    <p:extLst>
      <p:ext uri="{BB962C8B-B14F-4D97-AF65-F5344CB8AC3E}">
        <p14:creationId xmlns:p14="http://schemas.microsoft.com/office/powerpoint/2010/main" val="3100801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107" y="321395"/>
            <a:ext cx="8946541" cy="378997"/>
          </a:xfrm>
        </p:spPr>
        <p:txBody>
          <a:bodyPr>
            <a:normAutofit lnSpcReduction="10000"/>
          </a:bodyPr>
          <a:lstStyle/>
          <a:p>
            <a:r>
              <a:rPr lang="en-US" smtClean="0"/>
              <a:t>Create new project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07" y="1039236"/>
            <a:ext cx="11344641" cy="5575573"/>
          </a:xfrm>
          <a:prstGeom prst="rect">
            <a:avLst/>
          </a:prstGeom>
        </p:spPr>
      </p:pic>
    </p:spTree>
    <p:extLst>
      <p:ext uri="{BB962C8B-B14F-4D97-AF65-F5344CB8AC3E}">
        <p14:creationId xmlns:p14="http://schemas.microsoft.com/office/powerpoint/2010/main" val="1234688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393" y="243574"/>
            <a:ext cx="8946541" cy="573550"/>
          </a:xfrm>
        </p:spPr>
        <p:txBody>
          <a:bodyPr/>
          <a:lstStyle/>
          <a:p>
            <a:r>
              <a:rPr lang="en-US" dirty="0" smtClean="0"/>
              <a:t>Edit story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04" y="817124"/>
            <a:ext cx="11264630" cy="5739319"/>
          </a:xfrm>
          <a:prstGeom prst="rect">
            <a:avLst/>
          </a:prstGeom>
        </p:spPr>
      </p:pic>
    </p:spTree>
    <p:extLst>
      <p:ext uri="{BB962C8B-B14F-4D97-AF65-F5344CB8AC3E}">
        <p14:creationId xmlns:p14="http://schemas.microsoft.com/office/powerpoint/2010/main" val="3397196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937" y="379761"/>
            <a:ext cx="8946541" cy="456818"/>
          </a:xfrm>
        </p:spPr>
        <p:txBody>
          <a:bodyPr/>
          <a:lstStyle/>
          <a:p>
            <a:r>
              <a:rPr lang="en-US" smtClean="0"/>
              <a:t>Upload_attachment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04" y="836579"/>
            <a:ext cx="11322996" cy="5758774"/>
          </a:xfrm>
          <a:prstGeom prst="rect">
            <a:avLst/>
          </a:prstGeom>
        </p:spPr>
      </p:pic>
    </p:spTree>
    <p:extLst>
      <p:ext uri="{BB962C8B-B14F-4D97-AF65-F5344CB8AC3E}">
        <p14:creationId xmlns:p14="http://schemas.microsoft.com/office/powerpoint/2010/main" val="108609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hlinkClick r:id="rId2"/>
              </a:rPr>
              <a:t>https</a:t>
            </a:r>
            <a:r>
              <a:rPr lang="en-US" dirty="0">
                <a:hlinkClick r:id="rId2"/>
              </a:rPr>
              <a:t>://</a:t>
            </a:r>
            <a:r>
              <a:rPr lang="en-US" dirty="0" smtClean="0">
                <a:hlinkClick r:id="rId2"/>
              </a:rPr>
              <a:t>github.com/CS673S15-Group1/Final_Project</a:t>
            </a:r>
            <a:r>
              <a:rPr lang="en-US" dirty="0" smtClean="0"/>
              <a:t> (for </a:t>
            </a:r>
            <a:r>
              <a:rPr lang="en-US" dirty="0" err="1" smtClean="0"/>
              <a:t>existin</a:t>
            </a:r>
            <a:r>
              <a:rPr lang="en-US" dirty="0" smtClean="0"/>
              <a:t> project design )</a:t>
            </a:r>
          </a:p>
          <a:p>
            <a:r>
              <a:rPr lang="en-US" dirty="0" err="1" smtClean="0"/>
              <a:t>Astah</a:t>
            </a:r>
            <a:r>
              <a:rPr lang="en-US" dirty="0" smtClean="0"/>
              <a:t> </a:t>
            </a:r>
            <a:r>
              <a:rPr lang="en-US" dirty="0"/>
              <a:t>software designing tool</a:t>
            </a:r>
            <a:r>
              <a:rPr lang="en-US" dirty="0" smtClean="0"/>
              <a:t>:  </a:t>
            </a:r>
            <a:r>
              <a:rPr lang="en-US" dirty="0"/>
              <a:t>http://</a:t>
            </a:r>
            <a:r>
              <a:rPr lang="en-US" dirty="0" err="1"/>
              <a:t>astah.net</a:t>
            </a:r>
            <a:r>
              <a:rPr lang="en-US" dirty="0"/>
              <a:t>/features/</a:t>
            </a:r>
            <a:r>
              <a:rPr lang="en-US" dirty="0" err="1"/>
              <a:t>uml</a:t>
            </a:r>
            <a:r>
              <a:rPr lang="en-US" dirty="0"/>
              <a:t>-features</a:t>
            </a:r>
          </a:p>
        </p:txBody>
      </p:sp>
    </p:spTree>
    <p:extLst>
      <p:ext uri="{BB962C8B-B14F-4D97-AF65-F5344CB8AC3E}">
        <p14:creationId xmlns:p14="http://schemas.microsoft.com/office/powerpoint/2010/main" val="3360273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TextBox 1"/>
          <p:cNvSpPr txBox="1"/>
          <p:nvPr/>
        </p:nvSpPr>
        <p:spPr>
          <a:xfrm>
            <a:off x="499045" y="607533"/>
            <a:ext cx="9085221" cy="738664"/>
          </a:xfrm>
          <a:prstGeom prst="rect">
            <a:avLst/>
          </a:prstGeom>
          <a:noFill/>
        </p:spPr>
        <p:txBody>
          <a:bodyPr wrap="square" rtlCol="0">
            <a:spAutoFit/>
          </a:bodyPr>
          <a:lstStyle/>
          <a:p>
            <a:r>
              <a:rPr lang="en-US" sz="4200" dirty="0" smtClean="0">
                <a:solidFill>
                  <a:schemeClr val="lt2"/>
                </a:solidFill>
                <a:latin typeface="Questrial"/>
                <a:ea typeface="Questrial"/>
                <a:cs typeface="Questrial"/>
                <a:sym typeface="Questrial"/>
              </a:rPr>
              <a:t>Implementation</a:t>
            </a:r>
            <a:endParaRPr lang="en-US" sz="4200" dirty="0">
              <a:solidFill>
                <a:schemeClr val="lt2"/>
              </a:solidFill>
              <a:latin typeface="Questrial"/>
              <a:ea typeface="Questrial"/>
              <a:cs typeface="Questrial"/>
              <a:sym typeface="Questrial"/>
            </a:endParaRPr>
          </a:p>
        </p:txBody>
      </p:sp>
      <p:sp>
        <p:nvSpPr>
          <p:cNvPr id="7" name="Shape 154"/>
          <p:cNvSpPr txBox="1">
            <a:spLocks noGrp="1"/>
          </p:cNvSpPr>
          <p:nvPr>
            <p:ph type="body" idx="1"/>
          </p:nvPr>
        </p:nvSpPr>
        <p:spPr>
          <a:xfrm>
            <a:off x="1109512" y="1535273"/>
            <a:ext cx="8946541" cy="4195480"/>
          </a:xfrm>
          <a:prstGeom prst="rect">
            <a:avLst/>
          </a:prstGeom>
          <a:noFill/>
          <a:ln>
            <a:noFill/>
          </a:ln>
        </p:spPr>
        <p:txBody>
          <a:bodyPr lIns="91425" tIns="45700" rIns="91425" bIns="45700" anchor="t" anchorCtr="0">
            <a:noAutofit/>
          </a:bodyPr>
          <a:lstStyle/>
          <a:p>
            <a:r>
              <a:rPr lang="en-US" dirty="0">
                <a:sym typeface="Questrial"/>
              </a:rPr>
              <a:t>Bug Repair</a:t>
            </a:r>
          </a:p>
          <a:p>
            <a:pPr marL="742950" lvl="2" indent="-342900"/>
            <a:r>
              <a:rPr lang="en-US" sz="1800" dirty="0">
                <a:sym typeface="Questrial"/>
              </a:rPr>
              <a:t>Issue tracker testing bug:</a:t>
            </a:r>
          </a:p>
          <a:p>
            <a:pPr marL="1200150" lvl="3" indent="-342900"/>
            <a:r>
              <a:rPr lang="en-US" sz="1600" dirty="0"/>
              <a:t>Before: Unable to launch unit test</a:t>
            </a:r>
          </a:p>
          <a:p>
            <a:pPr marL="1200150" lvl="3" indent="-342900"/>
            <a:r>
              <a:rPr lang="en-US" sz="1600" dirty="0">
                <a:sym typeface="Questrial"/>
              </a:rPr>
              <a:t>Now: Do unit test correctly and can generate report</a:t>
            </a:r>
          </a:p>
          <a:p>
            <a:pPr marL="742950" lvl="2" indent="-342900"/>
            <a:endParaRPr lang="en-US" sz="1800" dirty="0"/>
          </a:p>
          <a:p>
            <a:pPr marL="742950" lvl="2" indent="-342900"/>
            <a:r>
              <a:rPr lang="en-US" sz="1800" dirty="0"/>
              <a:t>Iteration date bug:</a:t>
            </a:r>
          </a:p>
          <a:p>
            <a:pPr marL="1200150" lvl="3" indent="-342900"/>
            <a:r>
              <a:rPr lang="en-US" sz="1600" dirty="0"/>
              <a:t>Before: End date could be earlier than start date</a:t>
            </a:r>
          </a:p>
          <a:p>
            <a:pPr marL="1200150" lvl="3" indent="-342900"/>
            <a:r>
              <a:rPr lang="en-US" sz="1600" dirty="0"/>
              <a:t>Now: Don’t allowed</a:t>
            </a:r>
          </a:p>
          <a:p>
            <a:pPr marL="742950" lvl="2" indent="-342900"/>
            <a:endParaRPr lang="en-US" sz="1800" dirty="0"/>
          </a:p>
          <a:p>
            <a:pPr marL="742950" lvl="2" indent="-342900"/>
            <a:r>
              <a:rPr lang="en-US" sz="1800" dirty="0">
                <a:sym typeface="Questrial"/>
              </a:rPr>
              <a:t>No attachment specify bug</a:t>
            </a:r>
          </a:p>
          <a:p>
            <a:pPr marL="1200150" lvl="3" indent="-342900"/>
            <a:r>
              <a:rPr lang="en-US" sz="1600" dirty="0"/>
              <a:t>Before: Could pass the unit test and raise nothing.</a:t>
            </a:r>
          </a:p>
          <a:p>
            <a:pPr marL="1200150" lvl="3" indent="-342900"/>
            <a:r>
              <a:rPr lang="en-US" sz="1600" dirty="0">
                <a:sym typeface="Questrial"/>
              </a:rPr>
              <a:t>Now: raise dialog to stop user.</a:t>
            </a:r>
          </a:p>
        </p:txBody>
      </p:sp>
    </p:spTree>
    <p:extLst>
      <p:ext uri="{BB962C8B-B14F-4D97-AF65-F5344CB8AC3E}">
        <p14:creationId xmlns:p14="http://schemas.microsoft.com/office/powerpoint/2010/main" val="2639905685"/>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TextBox 1"/>
          <p:cNvSpPr txBox="1"/>
          <p:nvPr/>
        </p:nvSpPr>
        <p:spPr>
          <a:xfrm>
            <a:off x="499046" y="607533"/>
            <a:ext cx="8133510" cy="738664"/>
          </a:xfrm>
          <a:prstGeom prst="rect">
            <a:avLst/>
          </a:prstGeom>
          <a:noFill/>
        </p:spPr>
        <p:txBody>
          <a:bodyPr wrap="square" rtlCol="0">
            <a:spAutoFit/>
          </a:bodyPr>
          <a:lstStyle/>
          <a:p>
            <a:r>
              <a:rPr lang="en-US" sz="4200" dirty="0">
                <a:solidFill>
                  <a:schemeClr val="tx2"/>
                </a:solidFill>
                <a:latin typeface="+mj-lt"/>
                <a:ea typeface="+mj-ea"/>
                <a:cs typeface="+mj-cs"/>
                <a:sym typeface="Questrial"/>
              </a:rPr>
              <a:t>Implementation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910" y="1968130"/>
            <a:ext cx="8730082" cy="4889870"/>
          </a:xfrm>
          <a:prstGeom prst="rect">
            <a:avLst/>
          </a:prstGeom>
        </p:spPr>
      </p:pic>
      <p:sp>
        <p:nvSpPr>
          <p:cNvPr id="4" name="Shape 154"/>
          <p:cNvSpPr txBox="1">
            <a:spLocks/>
          </p:cNvSpPr>
          <p:nvPr/>
        </p:nvSpPr>
        <p:spPr>
          <a:xfrm>
            <a:off x="1109512" y="1535273"/>
            <a:ext cx="8946541" cy="432857"/>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sym typeface="Questrial"/>
              </a:rPr>
              <a:t>Application Architecture</a:t>
            </a:r>
          </a:p>
          <a:p>
            <a:pPr marL="742950" lvl="2" indent="-342900"/>
            <a:r>
              <a:rPr lang="en-US" sz="1800" dirty="0" err="1" smtClean="0">
                <a:sym typeface="Questrial"/>
              </a:rPr>
              <a:t>Iss</a:t>
            </a:r>
            <a:endParaRPr lang="en-US" sz="1600" dirty="0">
              <a:sym typeface="Questrial"/>
            </a:endParaRPr>
          </a:p>
        </p:txBody>
      </p:sp>
    </p:spTree>
    <p:extLst>
      <p:ext uri="{BB962C8B-B14F-4D97-AF65-F5344CB8AC3E}">
        <p14:creationId xmlns:p14="http://schemas.microsoft.com/office/powerpoint/2010/main" val="41404285"/>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Text Placeholder 2"/>
          <p:cNvSpPr>
            <a:spLocks noGrp="1"/>
          </p:cNvSpPr>
          <p:nvPr>
            <p:ph type="body" idx="1"/>
          </p:nvPr>
        </p:nvSpPr>
        <p:spPr>
          <a:xfrm>
            <a:off x="1104293" y="1731185"/>
            <a:ext cx="8946541" cy="4195481"/>
          </a:xfrm>
        </p:spPr>
        <p:txBody>
          <a:bodyPr>
            <a:normAutofit/>
          </a:bodyPr>
          <a:lstStyle/>
          <a:p>
            <a:r>
              <a:rPr lang="en-US" dirty="0" smtClean="0"/>
              <a:t>New features</a:t>
            </a:r>
          </a:p>
          <a:p>
            <a:pPr lvl="1"/>
            <a:r>
              <a:rPr lang="en-US" dirty="0" smtClean="0"/>
              <a:t>HTTP </a:t>
            </a:r>
            <a:r>
              <a:rPr lang="en-US" dirty="0" smtClean="0">
                <a:sym typeface="Wingdings" panose="05000000000000000000" pitchFamily="2" charset="2"/>
              </a:rPr>
              <a:t> HTTPS : Now our website supports HTTPS</a:t>
            </a:r>
          </a:p>
          <a:p>
            <a:pPr lvl="1"/>
            <a:r>
              <a:rPr lang="en-US" dirty="0" smtClean="0">
                <a:sym typeface="Wingdings" panose="05000000000000000000" pitchFamily="2" charset="2"/>
              </a:rPr>
              <a:t>Attachment management: Attachment could be viewed on project level.</a:t>
            </a:r>
          </a:p>
          <a:p>
            <a:pPr lvl="1"/>
            <a:r>
              <a:rPr lang="en-US" dirty="0" smtClean="0">
                <a:sym typeface="Wingdings" panose="05000000000000000000" pitchFamily="2" charset="2"/>
              </a:rPr>
              <a:t>Backlog: Newly added backlog module</a:t>
            </a:r>
          </a:p>
          <a:p>
            <a:pPr lvl="1"/>
            <a:r>
              <a:rPr lang="en-US" dirty="0" smtClean="0">
                <a:sym typeface="Wingdings" panose="05000000000000000000" pitchFamily="2" charset="2"/>
              </a:rPr>
              <a:t>Story: Story now supported priority and type. We can browse our attachment by project</a:t>
            </a:r>
          </a:p>
          <a:p>
            <a:pPr lvl="1"/>
            <a:r>
              <a:rPr lang="en-US" dirty="0" smtClean="0">
                <a:sym typeface="Wingdings" panose="05000000000000000000" pitchFamily="2" charset="2"/>
              </a:rPr>
              <a:t>Move Stories: Stories can be moved between Ice Box, backlog and iteration.</a:t>
            </a:r>
          </a:p>
          <a:p>
            <a:pPr lvl="1"/>
            <a:r>
              <a:rPr lang="en-US" dirty="0" smtClean="0">
                <a:sym typeface="Wingdings" panose="05000000000000000000" pitchFamily="2" charset="2"/>
              </a:rPr>
              <a:t>Add Issue list to requirement tool</a:t>
            </a:r>
          </a:p>
          <a:p>
            <a:pPr lvl="1"/>
            <a:r>
              <a:rPr lang="en-US" dirty="0" smtClean="0">
                <a:sym typeface="Wingdings" panose="05000000000000000000" pitchFamily="2" charset="2"/>
              </a:rPr>
              <a:t>Add backlog queue for stories that lists stories by priority</a:t>
            </a:r>
            <a:endParaRPr lang="en-US" dirty="0"/>
          </a:p>
        </p:txBody>
      </p:sp>
    </p:spTree>
    <p:extLst>
      <p:ext uri="{BB962C8B-B14F-4D97-AF65-F5344CB8AC3E}">
        <p14:creationId xmlns:p14="http://schemas.microsoft.com/office/powerpoint/2010/main" val="146270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Teams</a:t>
            </a:r>
            <a:endParaRPr lang="en-US" dirty="0"/>
          </a:p>
        </p:txBody>
      </p:sp>
      <p:sp>
        <p:nvSpPr>
          <p:cNvPr id="3" name="Content Placeholder 2"/>
          <p:cNvSpPr>
            <a:spLocks noGrp="1"/>
          </p:cNvSpPr>
          <p:nvPr>
            <p:ph idx="1"/>
          </p:nvPr>
        </p:nvSpPr>
        <p:spPr>
          <a:xfrm>
            <a:off x="875201" y="1561851"/>
            <a:ext cx="8946541" cy="4195481"/>
          </a:xfrm>
        </p:spPr>
        <p:txBody>
          <a:bodyPr>
            <a:normAutofit/>
          </a:bodyPr>
          <a:lstStyle/>
          <a:p>
            <a:r>
              <a:rPr lang="en-US" sz="2400" dirty="0" smtClean="0"/>
              <a:t>Team Alpha experimented with multiple development sub-teams for iteration #1 but went back to being a single team for iterations #2 and #3</a:t>
            </a:r>
          </a:p>
          <a:p>
            <a:pPr lvl="1"/>
            <a:r>
              <a:rPr lang="en-US" sz="2200" dirty="0" smtClean="0"/>
              <a:t>Explicit planning of what features the team would address and minimizing anticipated conflicts was crucial</a:t>
            </a:r>
          </a:p>
          <a:p>
            <a:pPr lvl="1"/>
            <a:r>
              <a:rPr lang="en-US" sz="2200" dirty="0" smtClean="0"/>
              <a:t>Final merges for iteration #2 and #3 occurred with no issues</a:t>
            </a:r>
          </a:p>
          <a:p>
            <a:pPr lvl="1"/>
            <a:r>
              <a:rPr lang="en-US" sz="2200" dirty="0" smtClean="0"/>
              <a:t>Extensive communication during requirements phase helped significantly</a:t>
            </a:r>
          </a:p>
        </p:txBody>
      </p:sp>
    </p:spTree>
    <p:extLst>
      <p:ext uri="{BB962C8B-B14F-4D97-AF65-F5344CB8AC3E}">
        <p14:creationId xmlns:p14="http://schemas.microsoft.com/office/powerpoint/2010/main" val="4239354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4400" dirty="0"/>
              <a:t>Quality Assurance and Testing</a:t>
            </a:r>
            <a:endParaRPr lang="zh-CN" altLang="en-US" dirty="0"/>
          </a:p>
        </p:txBody>
      </p:sp>
      <p:sp>
        <p:nvSpPr>
          <p:cNvPr id="3" name="内容占位符 2"/>
          <p:cNvSpPr>
            <a:spLocks noGrp="1"/>
          </p:cNvSpPr>
          <p:nvPr>
            <p:ph idx="1"/>
          </p:nvPr>
        </p:nvSpPr>
        <p:spPr/>
        <p:txBody>
          <a:bodyPr>
            <a:normAutofit/>
          </a:bodyPr>
          <a:lstStyle/>
          <a:p>
            <a:r>
              <a:rPr lang="en-US" altLang="zh-CN" dirty="0" smtClean="0"/>
              <a:t>Code reviews were performed</a:t>
            </a:r>
          </a:p>
          <a:p>
            <a:r>
              <a:rPr lang="en-US" altLang="zh-CN" dirty="0" smtClean="0"/>
              <a:t>Quality Metrics were gathered </a:t>
            </a:r>
          </a:p>
          <a:p>
            <a:r>
              <a:rPr lang="en-US" altLang="zh-CN" dirty="0" smtClean="0"/>
              <a:t>Unit test: A </a:t>
            </a:r>
            <a:r>
              <a:rPr lang="en-US" altLang="zh-CN" dirty="0"/>
              <a:t>software </a:t>
            </a:r>
            <a:r>
              <a:rPr lang="en-US" altLang="zh-CN" b="1" dirty="0"/>
              <a:t>testing</a:t>
            </a:r>
            <a:r>
              <a:rPr lang="en-US" altLang="zh-CN" dirty="0"/>
              <a:t> method by which individual units of source code, sets of one or more computer program modules together with associated control data, usage procedures, and operating procedures, are tested to determine whether they are fit for use</a:t>
            </a:r>
            <a:r>
              <a:rPr lang="en-US" altLang="zh-CN" dirty="0" smtClean="0"/>
              <a:t>.</a:t>
            </a:r>
          </a:p>
          <a:p>
            <a:r>
              <a:rPr lang="en-US" altLang="zh-CN" dirty="0"/>
              <a:t>selenium </a:t>
            </a:r>
            <a:r>
              <a:rPr lang="en-US" altLang="zh-CN" dirty="0" smtClean="0"/>
              <a:t>test: </a:t>
            </a:r>
            <a:r>
              <a:rPr lang="en-US" altLang="zh-CN" b="1" dirty="0"/>
              <a:t>Selenium</a:t>
            </a:r>
            <a:r>
              <a:rPr lang="en-US" altLang="zh-CN" dirty="0"/>
              <a:t> is a portable software testing framework for web </a:t>
            </a:r>
            <a:r>
              <a:rPr lang="en-US" altLang="zh-CN" dirty="0" smtClean="0"/>
              <a:t>applications. It imitates users’ operations on websites</a:t>
            </a:r>
            <a:endParaRPr lang="zh-CN" altLang="en-US" dirty="0"/>
          </a:p>
        </p:txBody>
      </p:sp>
    </p:spTree>
    <p:extLst>
      <p:ext uri="{BB962C8B-B14F-4D97-AF65-F5344CB8AC3E}">
        <p14:creationId xmlns:p14="http://schemas.microsoft.com/office/powerpoint/2010/main" val="736611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Code </a:t>
            </a:r>
            <a:r>
              <a:rPr lang="en-US" altLang="zh-CN" sz="4400" dirty="0" smtClean="0"/>
              <a:t>Reviews</a:t>
            </a:r>
            <a:r>
              <a:rPr lang="en-US" altLang="zh-CN" sz="4400" dirty="0"/>
              <a:t/>
            </a:r>
            <a:br>
              <a:rPr lang="en-US" altLang="zh-CN" sz="4400" dirty="0"/>
            </a:b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196752"/>
            <a:ext cx="7128792" cy="537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738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Code </a:t>
            </a:r>
            <a:r>
              <a:rPr lang="en-US" altLang="zh-CN" sz="4000" dirty="0" smtClean="0"/>
              <a:t>Reviews (continued)</a:t>
            </a:r>
            <a:r>
              <a:rPr lang="en-US" altLang="zh-CN" sz="4000" dirty="0"/>
              <a:t/>
            </a:r>
            <a:br>
              <a:rPr lang="en-US" altLang="zh-CN" sz="4000" dirty="0"/>
            </a:b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1609836"/>
            <a:ext cx="6840760" cy="525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271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1651"/>
          </a:xfrm>
        </p:spPr>
        <p:txBody>
          <a:bodyPr/>
          <a:lstStyle/>
          <a:p>
            <a:r>
              <a:rPr lang="en-US" sz="4800" dirty="0" smtClean="0"/>
              <a:t>Quality Assurance Metrics</a:t>
            </a:r>
            <a:endParaRPr lang="en-US" sz="4800" dirty="0"/>
          </a:p>
        </p:txBody>
      </p:sp>
      <p:sp>
        <p:nvSpPr>
          <p:cNvPr id="5" name="Content Placeholder 4"/>
          <p:cNvSpPr>
            <a:spLocks noGrp="1"/>
          </p:cNvSpPr>
          <p:nvPr>
            <p:ph idx="1"/>
          </p:nvPr>
        </p:nvSpPr>
        <p:spPr>
          <a:xfrm>
            <a:off x="939189" y="1197133"/>
            <a:ext cx="8946541" cy="5016098"/>
          </a:xfrm>
        </p:spPr>
        <p:txBody>
          <a:bodyPr>
            <a:normAutofit lnSpcReduction="10000"/>
          </a:bodyPr>
          <a:lstStyle/>
          <a:p>
            <a:r>
              <a:rPr lang="en-US" dirty="0" smtClean="0"/>
              <a:t>Iteration 1</a:t>
            </a:r>
          </a:p>
          <a:p>
            <a:pPr lvl="1"/>
            <a:r>
              <a:rPr lang="en-US" dirty="0" smtClean="0"/>
              <a:t>4 bugs were logged in </a:t>
            </a:r>
            <a:r>
              <a:rPr lang="en-US" dirty="0" err="1" smtClean="0"/>
              <a:t>pivotalTracker</a:t>
            </a:r>
            <a:endParaRPr lang="en-US" dirty="0" smtClean="0"/>
          </a:p>
          <a:p>
            <a:pPr lvl="1"/>
            <a:r>
              <a:rPr lang="en-US" dirty="0" smtClean="0"/>
              <a:t>3 bugs were logged in Slack</a:t>
            </a:r>
          </a:p>
          <a:p>
            <a:pPr lvl="1"/>
            <a:r>
              <a:rPr lang="en-US" dirty="0" smtClean="0"/>
              <a:t> Total of  7 bugs where fixed</a:t>
            </a:r>
            <a:endParaRPr lang="en-US" dirty="0"/>
          </a:p>
          <a:p>
            <a:r>
              <a:rPr lang="en-US" dirty="0" smtClean="0"/>
              <a:t>Iteration 2</a:t>
            </a:r>
          </a:p>
          <a:p>
            <a:pPr lvl="1"/>
            <a:r>
              <a:rPr lang="en-US" dirty="0" smtClean="0"/>
              <a:t>3 bugs were logged in </a:t>
            </a:r>
            <a:r>
              <a:rPr lang="en-US" dirty="0" err="1" smtClean="0"/>
              <a:t>pivoltalTracker</a:t>
            </a:r>
            <a:endParaRPr lang="en-US" dirty="0" smtClean="0"/>
          </a:p>
          <a:p>
            <a:pPr lvl="1"/>
            <a:r>
              <a:rPr lang="en-US" dirty="0"/>
              <a:t>8</a:t>
            </a:r>
            <a:r>
              <a:rPr lang="en-US" dirty="0" smtClean="0"/>
              <a:t> bugs were logged in Slack</a:t>
            </a:r>
          </a:p>
          <a:p>
            <a:pPr lvl="1"/>
            <a:r>
              <a:rPr lang="en-US" dirty="0" smtClean="0"/>
              <a:t>Total of 11 bugs where fixed</a:t>
            </a:r>
          </a:p>
          <a:p>
            <a:pPr lvl="1"/>
            <a:r>
              <a:rPr lang="en-US" dirty="0" smtClean="0"/>
              <a:t>3 refactors</a:t>
            </a:r>
          </a:p>
          <a:p>
            <a:r>
              <a:rPr lang="en-US" dirty="0" smtClean="0"/>
              <a:t>Iteration 3</a:t>
            </a:r>
          </a:p>
          <a:p>
            <a:pPr lvl="1"/>
            <a:r>
              <a:rPr lang="en-US" dirty="0"/>
              <a:t>5</a:t>
            </a:r>
            <a:r>
              <a:rPr lang="en-US" dirty="0" smtClean="0"/>
              <a:t> bugs were logged in Slack</a:t>
            </a:r>
          </a:p>
          <a:p>
            <a:pPr lvl="1"/>
            <a:r>
              <a:rPr lang="en-US" dirty="0" smtClean="0"/>
              <a:t>Total of 5 bugs were fixed</a:t>
            </a:r>
          </a:p>
          <a:p>
            <a:pPr lvl="1"/>
            <a:r>
              <a:rPr lang="en-US" dirty="0" smtClean="0"/>
              <a:t>1 refactor</a:t>
            </a:r>
          </a:p>
          <a:p>
            <a:pPr marL="0" indent="0">
              <a:buNone/>
            </a:pPr>
            <a:endParaRPr lang="en-US" dirty="0"/>
          </a:p>
        </p:txBody>
      </p:sp>
    </p:spTree>
    <p:extLst>
      <p:ext uri="{BB962C8B-B14F-4D97-AF65-F5344CB8AC3E}">
        <p14:creationId xmlns:p14="http://schemas.microsoft.com/office/powerpoint/2010/main" val="1747158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4420"/>
          </a:xfrm>
        </p:spPr>
        <p:txBody>
          <a:bodyPr/>
          <a:lstStyle/>
          <a:p>
            <a:r>
              <a:rPr lang="en-US" sz="3200" dirty="0"/>
              <a:t>C</a:t>
            </a:r>
            <a:r>
              <a:rPr lang="en-US" sz="3200" dirty="0" smtClean="0"/>
              <a:t>overage </a:t>
            </a:r>
            <a:r>
              <a:rPr lang="en-US" sz="3200" dirty="0"/>
              <a:t>report </a:t>
            </a:r>
            <a:r>
              <a:rPr lang="en-US" sz="3200" dirty="0" smtClean="0"/>
              <a:t>in the beginning of Iteration 3</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44" y="1501941"/>
            <a:ext cx="11923276" cy="4170726"/>
          </a:xfrm>
        </p:spPr>
      </p:pic>
    </p:spTree>
    <p:extLst>
      <p:ext uri="{BB962C8B-B14F-4D97-AF65-F5344CB8AC3E}">
        <p14:creationId xmlns:p14="http://schemas.microsoft.com/office/powerpoint/2010/main" val="829547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latest coverage report</a:t>
            </a:r>
            <a:endParaRPr lang="en-US"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12" y="1275616"/>
            <a:ext cx="11838167" cy="5277584"/>
          </a:xfrm>
        </p:spPr>
      </p:pic>
    </p:spTree>
    <p:extLst>
      <p:ext uri="{BB962C8B-B14F-4D97-AF65-F5344CB8AC3E}">
        <p14:creationId xmlns:p14="http://schemas.microsoft.com/office/powerpoint/2010/main" val="1186876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1651"/>
          </a:xfrm>
        </p:spPr>
        <p:txBody>
          <a:bodyPr/>
          <a:lstStyle/>
          <a:p>
            <a:r>
              <a:rPr lang="en-US" sz="4800" dirty="0" smtClean="0"/>
              <a:t>Overall Test Coverage</a:t>
            </a:r>
            <a:endParaRPr lang="en-US" sz="4800" dirty="0"/>
          </a:p>
        </p:txBody>
      </p:sp>
      <p:sp>
        <p:nvSpPr>
          <p:cNvPr id="5" name="Content Placeholder 4"/>
          <p:cNvSpPr>
            <a:spLocks noGrp="1"/>
          </p:cNvSpPr>
          <p:nvPr>
            <p:ph idx="1"/>
          </p:nvPr>
        </p:nvSpPr>
        <p:spPr>
          <a:xfrm>
            <a:off x="939189" y="1197133"/>
            <a:ext cx="8946541" cy="5016098"/>
          </a:xfrm>
        </p:spPr>
        <p:txBody>
          <a:bodyPr>
            <a:normAutofit/>
          </a:bodyPr>
          <a:lstStyle/>
          <a:p>
            <a:r>
              <a:rPr lang="en-US" dirty="0" smtClean="0"/>
              <a:t>Junit test coverage report before</a:t>
            </a:r>
          </a:p>
          <a:p>
            <a:pPr lvl="1"/>
            <a:r>
              <a:rPr lang="en-US" dirty="0" smtClean="0"/>
              <a:t>Screenshot image of report</a:t>
            </a:r>
          </a:p>
          <a:p>
            <a:pPr lvl="1"/>
            <a:r>
              <a:rPr lang="en-US" dirty="0" smtClean="0"/>
              <a:t>19% coverage</a:t>
            </a:r>
            <a:endParaRPr lang="en-US" dirty="0"/>
          </a:p>
          <a:p>
            <a:r>
              <a:rPr lang="en-US" dirty="0" smtClean="0"/>
              <a:t>Junit test coverage </a:t>
            </a:r>
            <a:r>
              <a:rPr lang="en-US" dirty="0"/>
              <a:t>report </a:t>
            </a:r>
            <a:r>
              <a:rPr lang="en-US" dirty="0" smtClean="0"/>
              <a:t>after</a:t>
            </a:r>
          </a:p>
          <a:p>
            <a:pPr lvl="1"/>
            <a:r>
              <a:rPr lang="en-US" dirty="0" smtClean="0"/>
              <a:t>Added tests for testing </a:t>
            </a:r>
            <a:r>
              <a:rPr lang="en-US" dirty="0" err="1" smtClean="0"/>
              <a:t>story_comments</a:t>
            </a:r>
            <a:r>
              <a:rPr lang="en-US" dirty="0" smtClean="0"/>
              <a:t> model</a:t>
            </a:r>
          </a:p>
          <a:p>
            <a:pPr lvl="1"/>
            <a:r>
              <a:rPr lang="en-US" dirty="0" smtClean="0"/>
              <a:t>Added test for testing </a:t>
            </a:r>
            <a:r>
              <a:rPr lang="en-US" dirty="0" err="1" smtClean="0"/>
              <a:t>story_attachments</a:t>
            </a:r>
            <a:r>
              <a:rPr lang="en-US" dirty="0" smtClean="0"/>
              <a:t> model</a:t>
            </a:r>
          </a:p>
          <a:p>
            <a:pPr lvl="1"/>
            <a:r>
              <a:rPr lang="en-US" dirty="0" smtClean="0"/>
              <a:t>Added </a:t>
            </a:r>
            <a:r>
              <a:rPr lang="en-US" dirty="0"/>
              <a:t>test for testing </a:t>
            </a:r>
            <a:r>
              <a:rPr lang="en-US" dirty="0" smtClean="0"/>
              <a:t>tasks model</a:t>
            </a:r>
          </a:p>
          <a:p>
            <a:pPr lvl="1"/>
            <a:r>
              <a:rPr lang="en-US" dirty="0"/>
              <a:t>Added test for testing </a:t>
            </a:r>
            <a:r>
              <a:rPr lang="en-US" dirty="0" smtClean="0"/>
              <a:t>files model</a:t>
            </a:r>
          </a:p>
          <a:p>
            <a:pPr lvl="1"/>
            <a:r>
              <a:rPr lang="en-US" dirty="0" smtClean="0"/>
              <a:t>Added </a:t>
            </a:r>
            <a:r>
              <a:rPr lang="en-US" dirty="0"/>
              <a:t>test for testing </a:t>
            </a:r>
            <a:r>
              <a:rPr lang="en-US" dirty="0" err="1" smtClean="0"/>
              <a:t>user_manager</a:t>
            </a:r>
            <a:r>
              <a:rPr lang="en-US" dirty="0" smtClean="0"/>
              <a:t> model</a:t>
            </a:r>
            <a:endParaRPr lang="en-US" dirty="0"/>
          </a:p>
          <a:p>
            <a:pPr lvl="1"/>
            <a:r>
              <a:rPr lang="en-US" dirty="0" smtClean="0"/>
              <a:t>Added a total of 17 new tests</a:t>
            </a:r>
          </a:p>
          <a:p>
            <a:pPr lvl="1"/>
            <a:r>
              <a:rPr lang="en-US" dirty="0" smtClean="0"/>
              <a:t>Screen </a:t>
            </a:r>
            <a:r>
              <a:rPr lang="en-US" dirty="0"/>
              <a:t>shot image of </a:t>
            </a:r>
            <a:r>
              <a:rPr lang="en-US" dirty="0" smtClean="0"/>
              <a:t>report</a:t>
            </a:r>
          </a:p>
          <a:p>
            <a:pPr lvl="1"/>
            <a:r>
              <a:rPr lang="en-US" dirty="0" smtClean="0"/>
              <a:t>28% </a:t>
            </a:r>
            <a:r>
              <a:rPr lang="en-US" dirty="0"/>
              <a:t>increased coverage by </a:t>
            </a:r>
            <a:r>
              <a:rPr lang="en-US" dirty="0" smtClean="0"/>
              <a:t>9%</a:t>
            </a:r>
          </a:p>
          <a:p>
            <a:pPr marL="0" indent="0">
              <a:buNone/>
            </a:pPr>
            <a:endParaRPr lang="en-US" dirty="0"/>
          </a:p>
        </p:txBody>
      </p:sp>
    </p:spTree>
    <p:extLst>
      <p:ext uri="{BB962C8B-B14F-4D97-AF65-F5344CB8AC3E}">
        <p14:creationId xmlns:p14="http://schemas.microsoft.com/office/powerpoint/2010/main" val="1632126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Security</a:t>
            </a:r>
          </a:p>
        </p:txBody>
      </p:sp>
      <p:sp>
        <p:nvSpPr>
          <p:cNvPr id="3" name="Content Placeholder 2"/>
          <p:cNvSpPr>
            <a:spLocks noGrp="1"/>
          </p:cNvSpPr>
          <p:nvPr>
            <p:ph idx="1"/>
          </p:nvPr>
        </p:nvSpPr>
        <p:spPr>
          <a:xfrm>
            <a:off x="1091588" y="2017749"/>
            <a:ext cx="8946541" cy="4195481"/>
          </a:xfrm>
        </p:spPr>
        <p:txBody>
          <a:bodyPr>
            <a:normAutofit/>
          </a:bodyPr>
          <a:lstStyle/>
          <a:p>
            <a:r>
              <a:rPr lang="en-US" sz="8000" dirty="0" smtClean="0"/>
              <a:t>OWASP Top 10</a:t>
            </a:r>
          </a:p>
          <a:p>
            <a:pPr lvl="1"/>
            <a:r>
              <a:rPr lang="en-US" sz="2000" dirty="0" smtClean="0"/>
              <a:t>The </a:t>
            </a:r>
            <a:r>
              <a:rPr lang="en-US" sz="2000" dirty="0"/>
              <a:t>Open Web Application Security Project </a:t>
            </a:r>
            <a:r>
              <a:rPr lang="en-US" sz="2000" dirty="0" smtClean="0"/>
              <a:t>top 10 web </a:t>
            </a:r>
            <a:r>
              <a:rPr lang="en-US" sz="2000" dirty="0"/>
              <a:t>application </a:t>
            </a:r>
            <a:r>
              <a:rPr lang="en-US" sz="2000" dirty="0" smtClean="0"/>
              <a:t>security flaws.  </a:t>
            </a:r>
          </a:p>
          <a:p>
            <a:pPr lvl="1"/>
            <a:r>
              <a:rPr lang="en-US" sz="2000" dirty="0" smtClean="0"/>
              <a:t>Top ten list started in 2003 and is updated every 3 years</a:t>
            </a:r>
          </a:p>
          <a:p>
            <a:pPr lvl="1"/>
            <a:r>
              <a:rPr lang="en-US" sz="2000" dirty="0" smtClean="0"/>
              <a:t>There are 3 basic categories</a:t>
            </a:r>
          </a:p>
          <a:p>
            <a:pPr lvl="2"/>
            <a:r>
              <a:rPr lang="en-US" dirty="0" smtClean="0"/>
              <a:t>The Big 3</a:t>
            </a:r>
          </a:p>
          <a:p>
            <a:pPr lvl="2"/>
            <a:r>
              <a:rPr lang="en-US" dirty="0" smtClean="0"/>
              <a:t>Authentication</a:t>
            </a:r>
          </a:p>
          <a:p>
            <a:pPr lvl="2"/>
            <a:r>
              <a:rPr lang="en-US" dirty="0" smtClean="0"/>
              <a:t>Authorization</a:t>
            </a:r>
          </a:p>
          <a:p>
            <a:pPr lvl="2"/>
            <a:endParaRPr lang="en-US" dirty="0" smtClean="0"/>
          </a:p>
          <a:p>
            <a:pPr lvl="1"/>
            <a:endParaRPr lang="en-US" sz="2000" dirty="0" smtClean="0"/>
          </a:p>
        </p:txBody>
      </p:sp>
    </p:spTree>
    <p:extLst>
      <p:ext uri="{BB962C8B-B14F-4D97-AF65-F5344CB8AC3E}">
        <p14:creationId xmlns:p14="http://schemas.microsoft.com/office/powerpoint/2010/main" val="545761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64441"/>
            <a:ext cx="9404723" cy="1000944"/>
          </a:xfrm>
        </p:spPr>
        <p:txBody>
          <a:bodyPr/>
          <a:lstStyle/>
          <a:p>
            <a:r>
              <a:rPr lang="en-US" sz="4800" dirty="0"/>
              <a:t>Security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43289609"/>
              </p:ext>
            </p:extLst>
          </p:nvPr>
        </p:nvGraphicFramePr>
        <p:xfrm>
          <a:off x="1173651" y="1337530"/>
          <a:ext cx="8146195" cy="5059299"/>
        </p:xfrm>
        <a:graphic>
          <a:graphicData uri="http://schemas.openxmlformats.org/drawingml/2006/table">
            <a:tbl>
              <a:tblPr firstRow="1" bandRow="1">
                <a:tableStyleId>{5C22544A-7EE6-4342-B048-85BDC9FD1C3A}</a:tableStyleId>
              </a:tblPr>
              <a:tblGrid>
                <a:gridCol w="221007">
                  <a:extLst>
                    <a:ext uri="{9D8B030D-6E8A-4147-A177-3AD203B41FA5}">
                      <a16:colId xmlns:a16="http://schemas.microsoft.com/office/drawing/2014/main" val="20000"/>
                    </a:ext>
                  </a:extLst>
                </a:gridCol>
                <a:gridCol w="1922972">
                  <a:extLst>
                    <a:ext uri="{9D8B030D-6E8A-4147-A177-3AD203B41FA5}">
                      <a16:colId xmlns:a16="http://schemas.microsoft.com/office/drawing/2014/main" val="20001"/>
                    </a:ext>
                  </a:extLst>
                </a:gridCol>
                <a:gridCol w="316523">
                  <a:extLst>
                    <a:ext uri="{9D8B030D-6E8A-4147-A177-3AD203B41FA5}">
                      <a16:colId xmlns:a16="http://schemas.microsoft.com/office/drawing/2014/main" val="20002"/>
                    </a:ext>
                  </a:extLst>
                </a:gridCol>
                <a:gridCol w="2157047">
                  <a:extLst>
                    <a:ext uri="{9D8B030D-6E8A-4147-A177-3AD203B41FA5}">
                      <a16:colId xmlns:a16="http://schemas.microsoft.com/office/drawing/2014/main" val="20003"/>
                    </a:ext>
                  </a:extLst>
                </a:gridCol>
                <a:gridCol w="2239107">
                  <a:extLst>
                    <a:ext uri="{9D8B030D-6E8A-4147-A177-3AD203B41FA5}">
                      <a16:colId xmlns:a16="http://schemas.microsoft.com/office/drawing/2014/main" val="20004"/>
                    </a:ext>
                  </a:extLst>
                </a:gridCol>
                <a:gridCol w="1289539">
                  <a:extLst>
                    <a:ext uri="{9D8B030D-6E8A-4147-A177-3AD203B41FA5}">
                      <a16:colId xmlns:a16="http://schemas.microsoft.com/office/drawing/2014/main" val="20005"/>
                    </a:ext>
                  </a:extLst>
                </a:gridCol>
              </a:tblGrid>
              <a:tr h="370840">
                <a:tc>
                  <a:txBody>
                    <a:bodyPr/>
                    <a:lstStyle/>
                    <a:p>
                      <a:pPr>
                        <a:lnSpc>
                          <a:spcPct val="115000"/>
                        </a:lnSpc>
                      </a:pPr>
                      <a:endParaRPr lang="en-US" sz="1100" dirty="0">
                        <a:effectLst/>
                        <a:latin typeface="Calibri"/>
                      </a:endParaRPr>
                    </a:p>
                  </a:txBody>
                  <a:tcPr/>
                </a:tc>
                <a:tc>
                  <a:txBody>
                    <a:bodyPr/>
                    <a:lstStyle/>
                    <a:p>
                      <a:pPr marL="0" marR="0">
                        <a:lnSpc>
                          <a:spcPct val="115000"/>
                        </a:lnSpc>
                        <a:spcBef>
                          <a:spcPts val="0"/>
                        </a:spcBef>
                        <a:spcAft>
                          <a:spcPts val="1000"/>
                        </a:spcAft>
                      </a:pPr>
                      <a:r>
                        <a:rPr lang="en-US" sz="1100" b="1" dirty="0">
                          <a:effectLst/>
                          <a:latin typeface="Calibri"/>
                          <a:ea typeface="Calibri"/>
                          <a:cs typeface="Times New Roman"/>
                        </a:rPr>
                        <a:t>Django 1.8</a:t>
                      </a:r>
                      <a:endParaRPr lang="en-US" sz="1100" dirty="0">
                        <a:effectLst/>
                        <a:latin typeface="Calibri"/>
                        <a:ea typeface="Calibri"/>
                        <a:cs typeface="Times New Roman"/>
                      </a:endParaRPr>
                    </a:p>
                  </a:txBody>
                  <a:tcPr/>
                </a:tc>
                <a:tc>
                  <a:txBody>
                    <a:bodyPr/>
                    <a:lstStyle/>
                    <a:p>
                      <a:pPr>
                        <a:lnSpc>
                          <a:spcPct val="115000"/>
                        </a:lnSpc>
                      </a:pPr>
                      <a:endParaRPr lang="en-US" sz="1100" dirty="0">
                        <a:effectLst/>
                        <a:latin typeface="Calibri"/>
                      </a:endParaRPr>
                    </a:p>
                  </a:txBody>
                  <a:tcPr/>
                </a:tc>
                <a:tc>
                  <a:txBody>
                    <a:bodyPr/>
                    <a:lstStyle/>
                    <a:p>
                      <a:pPr marL="0" marR="0">
                        <a:lnSpc>
                          <a:spcPct val="115000"/>
                        </a:lnSpc>
                        <a:spcBef>
                          <a:spcPts val="0"/>
                        </a:spcBef>
                        <a:spcAft>
                          <a:spcPts val="1000"/>
                        </a:spcAft>
                      </a:pPr>
                      <a:r>
                        <a:rPr lang="en-US" sz="1100" b="1" dirty="0">
                          <a:effectLst/>
                          <a:latin typeface="Calibri"/>
                          <a:ea typeface="Calibri"/>
                          <a:cs typeface="Times New Roman"/>
                        </a:rPr>
                        <a:t>2015 Top 10</a:t>
                      </a:r>
                      <a:endParaRPr lang="en-US" sz="1100" dirty="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b="1" dirty="0">
                          <a:effectLst/>
                          <a:latin typeface="Calibri"/>
                          <a:ea typeface="Calibri"/>
                          <a:cs typeface="Times New Roman"/>
                        </a:rPr>
                        <a:t>2007 Top 10</a:t>
                      </a:r>
                      <a:endParaRPr lang="en-US" sz="1100" dirty="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Category</a:t>
                      </a:r>
                      <a:endParaRPr lang="en-US" sz="1100" dirty="0">
                        <a:effectLst/>
                        <a:latin typeface="Calibri"/>
                        <a:ea typeface="Calibri"/>
                        <a:cs typeface="Times New Roman"/>
                      </a:endParaRPr>
                    </a:p>
                  </a:txBody>
                  <a:tcPr/>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1000"/>
                        </a:spcAft>
                      </a:pPr>
                      <a:r>
                        <a:rPr lang="en-US" sz="1100" dirty="0">
                          <a:effectLst/>
                          <a:latin typeface="Calibri"/>
                          <a:ea typeface="Calibri"/>
                          <a:cs typeface="Times New Roman"/>
                        </a:rPr>
                        <a:t>1</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Django's object-relational mapper (ORM) layer. Write code instead of SQL.</a:t>
                      </a:r>
                    </a:p>
                    <a:p>
                      <a:pPr marL="0" marR="0">
                        <a:lnSpc>
                          <a:spcPct val="115000"/>
                        </a:lnSpc>
                        <a:spcBef>
                          <a:spcPts val="0"/>
                        </a:spcBef>
                        <a:spcAft>
                          <a:spcPts val="1000"/>
                        </a:spcAft>
                      </a:pPr>
                      <a:r>
                        <a:rPr lang="en-US" sz="1100" dirty="0">
                          <a:effectLst/>
                          <a:latin typeface="Calibri"/>
                          <a:ea typeface="Calibri"/>
                          <a:cs typeface="Times New Roman"/>
                        </a:rPr>
                        <a:t>URL mapper. Uses regex. </a:t>
                      </a:r>
                    </a:p>
                  </a:txBody>
                  <a:tcPr/>
                </a:tc>
                <a:tc>
                  <a:txBody>
                    <a:bodyPr/>
                    <a:lstStyle/>
                    <a:p>
                      <a:pPr marL="0" marR="0">
                        <a:lnSpc>
                          <a:spcPct val="115000"/>
                        </a:lnSpc>
                        <a:spcBef>
                          <a:spcPts val="0"/>
                        </a:spcBef>
                        <a:spcAft>
                          <a:spcPts val="1000"/>
                        </a:spcAft>
                      </a:pPr>
                      <a:r>
                        <a:rPr lang="en-US" sz="1100" dirty="0">
                          <a:effectLst/>
                          <a:latin typeface="Arial"/>
                          <a:ea typeface="Calibri"/>
                          <a:cs typeface="Times New Roman"/>
                        </a:rPr>
                        <a:t>▲</a:t>
                      </a:r>
                      <a:r>
                        <a:rPr lang="en-US" sz="1100" dirty="0">
                          <a:effectLst/>
                          <a:latin typeface="Calibri"/>
                          <a:ea typeface="Calibri"/>
                          <a:cs typeface="Times New Roman"/>
                        </a:rPr>
                        <a:t>1</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Injection</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Cross-Site Scripting (XSS)</a:t>
                      </a:r>
                    </a:p>
                  </a:txBody>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Big 3</a:t>
                      </a:r>
                      <a:endParaRPr lang="en-US" sz="1100" dirty="0">
                        <a:effectLst/>
                        <a:latin typeface="Calibri"/>
                        <a:ea typeface="Calibri"/>
                        <a:cs typeface="Times New Roman"/>
                      </a:endParaRPr>
                    </a:p>
                  </a:txBody>
                  <a:tcPr/>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1000"/>
                        </a:spcAft>
                      </a:pPr>
                      <a:r>
                        <a:rPr lang="en-US" sz="1100" dirty="0">
                          <a:effectLst/>
                          <a:latin typeface="Calibri"/>
                          <a:ea typeface="Calibri"/>
                          <a:cs typeface="Times New Roman"/>
                        </a:rPr>
                        <a:t>2</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Django's sessionMiddleware - prevents any session data to be in the URL.</a:t>
                      </a:r>
                    </a:p>
                  </a:txBody>
                  <a:tcPr/>
                </a:tc>
                <a:tc>
                  <a:txBody>
                    <a:bodyPr/>
                    <a:lstStyle/>
                    <a:p>
                      <a:pPr marL="0" marR="0">
                        <a:lnSpc>
                          <a:spcPct val="115000"/>
                        </a:lnSpc>
                        <a:spcBef>
                          <a:spcPts val="0"/>
                        </a:spcBef>
                        <a:spcAft>
                          <a:spcPts val="1000"/>
                        </a:spcAft>
                      </a:pPr>
                      <a:r>
                        <a:rPr lang="en-US" sz="1100" dirty="0">
                          <a:effectLst/>
                          <a:latin typeface="Arial"/>
                          <a:ea typeface="Calibri"/>
                          <a:cs typeface="Times New Roman"/>
                        </a:rPr>
                        <a:t>▲</a:t>
                      </a:r>
                      <a:r>
                        <a:rPr lang="en-US" sz="1100" dirty="0">
                          <a:effectLst/>
                          <a:latin typeface="Calibri"/>
                          <a:ea typeface="Calibri"/>
                          <a:cs typeface="Times New Roman"/>
                        </a:rPr>
                        <a:t>5</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Broken Authentication and Session Management</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Injection</a:t>
                      </a:r>
                    </a:p>
                  </a:txBody>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Authentication</a:t>
                      </a:r>
                      <a:endParaRPr lang="en-US" sz="1100" dirty="0">
                        <a:effectLst/>
                        <a:latin typeface="Calibri"/>
                        <a:ea typeface="Calibri"/>
                        <a:cs typeface="Times New Roman"/>
                      </a:endParaRPr>
                    </a:p>
                  </a:txBody>
                  <a:tcPr/>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1000"/>
                        </a:spcAft>
                      </a:pPr>
                      <a:r>
                        <a:rPr lang="en-US" sz="1100" dirty="0">
                          <a:effectLst/>
                          <a:latin typeface="Calibri"/>
                          <a:ea typeface="Calibri"/>
                          <a:cs typeface="Times New Roman"/>
                        </a:rPr>
                        <a:t>3</a:t>
                      </a:r>
                    </a:p>
                  </a:txBody>
                  <a:tcPr/>
                </a:tc>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100" dirty="0">
                          <a:effectLst/>
                          <a:latin typeface="Calibri"/>
                          <a:ea typeface="Calibri"/>
                          <a:cs typeface="Times New Roman"/>
                        </a:rPr>
                        <a:t>Django's template based automatically escapes all variables</a:t>
                      </a:r>
                      <a:r>
                        <a:rPr lang="en-US" sz="1100" dirty="0" smtClean="0">
                          <a:effectLst/>
                          <a:latin typeface="Calibri"/>
                          <a:ea typeface="Calibri"/>
                          <a:cs typeface="Times New Roman"/>
                        </a:rPr>
                        <a:t>.   Any string</a:t>
                      </a:r>
                      <a:r>
                        <a:rPr lang="en-US" sz="1100" baseline="0" dirty="0" smtClean="0">
                          <a:effectLst/>
                          <a:latin typeface="Calibri"/>
                          <a:ea typeface="Calibri"/>
                          <a:cs typeface="Times New Roman"/>
                        </a:rPr>
                        <a:t> values should be  striped of html tags use strip_tags().</a:t>
                      </a:r>
                      <a:endParaRPr lang="en-US" sz="1100" dirty="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dirty="0">
                          <a:effectLst/>
                          <a:latin typeface="Arial"/>
                          <a:ea typeface="Calibri"/>
                          <a:cs typeface="Times New Roman"/>
                        </a:rPr>
                        <a:t>▼</a:t>
                      </a:r>
                      <a:r>
                        <a:rPr lang="en-US" sz="1100" dirty="0">
                          <a:effectLst/>
                          <a:latin typeface="Calibri"/>
                          <a:ea typeface="Calibri"/>
                          <a:cs typeface="Times New Roman"/>
                        </a:rPr>
                        <a:t>2</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Cross-Site Scripting (XSS)</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Malicious File Execution</a:t>
                      </a:r>
                    </a:p>
                  </a:txBody>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Big 3</a:t>
                      </a:r>
                      <a:endParaRPr lang="en-US" sz="1100" dirty="0">
                        <a:effectLst/>
                        <a:latin typeface="Calibri"/>
                        <a:ea typeface="Calibri"/>
                        <a:cs typeface="Times New Roman"/>
                      </a:endParaRPr>
                    </a:p>
                  </a:txBody>
                  <a:tcPr/>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1000"/>
                        </a:spcAft>
                      </a:pPr>
                      <a:r>
                        <a:rPr lang="en-US" sz="1100" dirty="0">
                          <a:effectLst/>
                          <a:latin typeface="Calibri"/>
                          <a:ea typeface="Calibri"/>
                          <a:cs typeface="Times New Roman"/>
                        </a:rPr>
                        <a:t>4</a:t>
                      </a:r>
                    </a:p>
                  </a:txBody>
                  <a:tcPr/>
                </a:tc>
                <a:tc>
                  <a:txBody>
                    <a:bodyPr/>
                    <a:lstStyle/>
                    <a:p>
                      <a:r>
                        <a:rPr lang="en-US" sz="1100" dirty="0" smtClean="0">
                          <a:latin typeface="Calibri" panose="020F0502020204030204" pitchFamily="34" charset="0"/>
                        </a:rPr>
                        <a:t>Django defines a special field called ‘slug’.</a:t>
                      </a:r>
                    </a:p>
                    <a:p>
                      <a:r>
                        <a:rPr lang="en-US" sz="1100" dirty="0" smtClean="0">
                          <a:latin typeface="Calibri" panose="020F0502020204030204" pitchFamily="34" charset="0"/>
                        </a:rPr>
                        <a:t>Slugs allow for URLs &amp; limits the usage of passing of IDs as GET parameters.</a:t>
                      </a:r>
                    </a:p>
                  </a:txBody>
                  <a:tcPr/>
                </a:tc>
                <a:tc>
                  <a:txBody>
                    <a:bodyPr/>
                    <a:lstStyle/>
                    <a:p>
                      <a:pPr>
                        <a:lnSpc>
                          <a:spcPct val="115000"/>
                        </a:lnSpc>
                      </a:pPr>
                      <a:endParaRPr lang="en-US" sz="1100" dirty="0">
                        <a:effectLst/>
                        <a:latin typeface="Calibri"/>
                      </a:endParaRP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Insecure Direct Object References</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Insecure Direct Object References</a:t>
                      </a:r>
                    </a:p>
                  </a:txBody>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Authentication</a:t>
                      </a:r>
                      <a:endParaRPr lang="en-US" sz="1100" dirty="0">
                        <a:effectLst/>
                        <a:latin typeface="Calibri"/>
                        <a:ea typeface="Calibri"/>
                        <a:cs typeface="Times New Roman"/>
                      </a:endParaRPr>
                    </a:p>
                  </a:txBody>
                  <a:tcPr/>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1000"/>
                        </a:spcAft>
                      </a:pPr>
                      <a:r>
                        <a:rPr lang="en-US" sz="1100" dirty="0">
                          <a:effectLst/>
                          <a:latin typeface="Calibri"/>
                          <a:ea typeface="Calibri"/>
                          <a:cs typeface="Times New Roman"/>
                        </a:rPr>
                        <a:t>5</a:t>
                      </a:r>
                    </a:p>
                  </a:txBody>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Lock</a:t>
                      </a:r>
                      <a:r>
                        <a:rPr lang="en-US" sz="1100" baseline="0" dirty="0" smtClean="0">
                          <a:effectLst/>
                          <a:latin typeface="Calibri"/>
                          <a:ea typeface="Calibri"/>
                          <a:cs typeface="Times New Roman"/>
                        </a:rPr>
                        <a:t> down the </a:t>
                      </a:r>
                      <a:r>
                        <a:rPr lang="en-US" sz="1100" dirty="0" smtClean="0">
                          <a:effectLst/>
                          <a:latin typeface="Calibri"/>
                          <a:ea typeface="Calibri"/>
                          <a:cs typeface="Times New Roman"/>
                        </a:rPr>
                        <a:t> debug option and  make sure to comment out the</a:t>
                      </a:r>
                      <a:r>
                        <a:rPr lang="en-US" sz="1100" baseline="0" dirty="0" smtClean="0">
                          <a:effectLst/>
                          <a:latin typeface="Calibri"/>
                          <a:ea typeface="Calibri"/>
                          <a:cs typeface="Times New Roman"/>
                        </a:rPr>
                        <a:t> debug tool application if it’s used.  Do third party scans.  Hailstorm is a tool.</a:t>
                      </a:r>
                      <a:endParaRPr lang="en-US" sz="1100" dirty="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dirty="0" smtClean="0">
                          <a:effectLst/>
                          <a:latin typeface="Arial"/>
                          <a:ea typeface="Calibri"/>
                          <a:cs typeface="Times New Roman"/>
                        </a:rPr>
                        <a:t> ▲</a:t>
                      </a:r>
                      <a:r>
                        <a:rPr lang="en-US" sz="1100" dirty="0">
                          <a:effectLst/>
                          <a:latin typeface="Calibri"/>
                          <a:ea typeface="Calibri"/>
                          <a:cs typeface="Times New Roman"/>
                        </a:rPr>
                        <a:t>1</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Security Misconfiguration</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Cross-Site Request Forgery</a:t>
                      </a:r>
                    </a:p>
                  </a:txBody>
                  <a:tcPr/>
                </a:tc>
                <a:tc>
                  <a:txBody>
                    <a:bodyPr/>
                    <a:lstStyle/>
                    <a:p>
                      <a:pPr marL="0" marR="0">
                        <a:lnSpc>
                          <a:spcPct val="115000"/>
                        </a:lnSpc>
                        <a:spcBef>
                          <a:spcPts val="0"/>
                        </a:spcBef>
                        <a:spcAft>
                          <a:spcPts val="1000"/>
                        </a:spcAft>
                      </a:pPr>
                      <a:r>
                        <a:rPr lang="en-US" sz="1100" kern="1200" dirty="0" smtClean="0">
                          <a:solidFill>
                            <a:schemeClr val="dk1"/>
                          </a:solidFill>
                          <a:effectLst/>
                          <a:latin typeface="Calibri" panose="020F0502020204030204" pitchFamily="34" charset="0"/>
                          <a:ea typeface="+mn-ea"/>
                          <a:cs typeface="+mn-cs"/>
                        </a:rPr>
                        <a:t>Authorization </a:t>
                      </a:r>
                      <a:endParaRPr lang="en-US" sz="1100" dirty="0">
                        <a:effectLst/>
                        <a:latin typeface="Calibri" panose="020F0502020204030204" pitchFamily="34" charset="0"/>
                        <a:ea typeface="Calibri"/>
                        <a:cs typeface="Times New Roman"/>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48143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64441"/>
            <a:ext cx="9404723" cy="848544"/>
          </a:xfrm>
        </p:spPr>
        <p:txBody>
          <a:bodyPr/>
          <a:lstStyle/>
          <a:p>
            <a:r>
              <a:rPr lang="en-US" sz="4800" dirty="0" smtClean="0"/>
              <a:t>More on Security</a:t>
            </a:r>
            <a:endParaRPr lang="en-US" sz="4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191663"/>
              </p:ext>
            </p:extLst>
          </p:nvPr>
        </p:nvGraphicFramePr>
        <p:xfrm>
          <a:off x="1021251" y="1349254"/>
          <a:ext cx="8420520" cy="5024120"/>
        </p:xfrm>
        <a:graphic>
          <a:graphicData uri="http://schemas.openxmlformats.org/drawingml/2006/table">
            <a:tbl>
              <a:tblPr firstRow="1" bandRow="1">
                <a:tableStyleId>{5C22544A-7EE6-4342-B048-85BDC9FD1C3A}</a:tableStyleId>
              </a:tblPr>
              <a:tblGrid>
                <a:gridCol w="357505">
                  <a:extLst>
                    <a:ext uri="{9D8B030D-6E8A-4147-A177-3AD203B41FA5}">
                      <a16:colId xmlns:a16="http://schemas.microsoft.com/office/drawing/2014/main" val="20000"/>
                    </a:ext>
                  </a:extLst>
                </a:gridCol>
                <a:gridCol w="1813321">
                  <a:extLst>
                    <a:ext uri="{9D8B030D-6E8A-4147-A177-3AD203B41FA5}">
                      <a16:colId xmlns:a16="http://schemas.microsoft.com/office/drawing/2014/main" val="20001"/>
                    </a:ext>
                  </a:extLst>
                </a:gridCol>
                <a:gridCol w="406907">
                  <a:extLst>
                    <a:ext uri="{9D8B030D-6E8A-4147-A177-3AD203B41FA5}">
                      <a16:colId xmlns:a16="http://schemas.microsoft.com/office/drawing/2014/main" val="20002"/>
                    </a:ext>
                  </a:extLst>
                </a:gridCol>
                <a:gridCol w="2344616">
                  <a:extLst>
                    <a:ext uri="{9D8B030D-6E8A-4147-A177-3AD203B41FA5}">
                      <a16:colId xmlns:a16="http://schemas.microsoft.com/office/drawing/2014/main" val="20003"/>
                    </a:ext>
                  </a:extLst>
                </a:gridCol>
                <a:gridCol w="2354853">
                  <a:extLst>
                    <a:ext uri="{9D8B030D-6E8A-4147-A177-3AD203B41FA5}">
                      <a16:colId xmlns:a16="http://schemas.microsoft.com/office/drawing/2014/main" val="20004"/>
                    </a:ext>
                  </a:extLst>
                </a:gridCol>
                <a:gridCol w="1143318">
                  <a:extLst>
                    <a:ext uri="{9D8B030D-6E8A-4147-A177-3AD203B41FA5}">
                      <a16:colId xmlns:a16="http://schemas.microsoft.com/office/drawing/2014/main" val="20005"/>
                    </a:ext>
                  </a:extLst>
                </a:gridCol>
              </a:tblGrid>
              <a:tr h="370840">
                <a:tc>
                  <a:txBody>
                    <a:bodyPr/>
                    <a:lstStyle/>
                    <a:p>
                      <a:pPr>
                        <a:lnSpc>
                          <a:spcPct val="115000"/>
                        </a:lnSpc>
                      </a:pPr>
                      <a:endParaRPr lang="en-US" sz="1100" dirty="0">
                        <a:effectLst/>
                        <a:latin typeface="Calibri"/>
                      </a:endParaRPr>
                    </a:p>
                  </a:txBody>
                  <a:tcPr/>
                </a:tc>
                <a:tc>
                  <a:txBody>
                    <a:bodyPr/>
                    <a:lstStyle/>
                    <a:p>
                      <a:pPr marL="0" marR="0">
                        <a:lnSpc>
                          <a:spcPct val="115000"/>
                        </a:lnSpc>
                        <a:spcBef>
                          <a:spcPts val="0"/>
                        </a:spcBef>
                        <a:spcAft>
                          <a:spcPts val="1000"/>
                        </a:spcAft>
                      </a:pPr>
                      <a:r>
                        <a:rPr lang="en-US" sz="1100" b="1" dirty="0">
                          <a:effectLst/>
                          <a:latin typeface="Calibri"/>
                          <a:ea typeface="Calibri"/>
                          <a:cs typeface="Times New Roman"/>
                        </a:rPr>
                        <a:t>Django 1.8</a:t>
                      </a:r>
                      <a:endParaRPr lang="en-US" sz="1100" dirty="0">
                        <a:effectLst/>
                        <a:latin typeface="Calibri"/>
                        <a:ea typeface="Calibri"/>
                        <a:cs typeface="Times New Roman"/>
                      </a:endParaRPr>
                    </a:p>
                  </a:txBody>
                  <a:tcPr/>
                </a:tc>
                <a:tc>
                  <a:txBody>
                    <a:bodyPr/>
                    <a:lstStyle/>
                    <a:p>
                      <a:pPr>
                        <a:lnSpc>
                          <a:spcPct val="115000"/>
                        </a:lnSpc>
                      </a:pPr>
                      <a:endParaRPr lang="en-US" sz="1100" dirty="0">
                        <a:effectLst/>
                        <a:latin typeface="Calibri"/>
                      </a:endParaRPr>
                    </a:p>
                  </a:txBody>
                  <a:tcPr/>
                </a:tc>
                <a:tc>
                  <a:txBody>
                    <a:bodyPr/>
                    <a:lstStyle/>
                    <a:p>
                      <a:pPr marL="0" marR="0">
                        <a:lnSpc>
                          <a:spcPct val="115000"/>
                        </a:lnSpc>
                        <a:spcBef>
                          <a:spcPts val="0"/>
                        </a:spcBef>
                        <a:spcAft>
                          <a:spcPts val="1000"/>
                        </a:spcAft>
                      </a:pPr>
                      <a:r>
                        <a:rPr lang="en-US" sz="1100" b="1" dirty="0">
                          <a:effectLst/>
                          <a:latin typeface="Calibri"/>
                          <a:ea typeface="Calibri"/>
                          <a:cs typeface="Times New Roman"/>
                        </a:rPr>
                        <a:t>2015 Top 10</a:t>
                      </a:r>
                      <a:endParaRPr lang="en-US" sz="1100" dirty="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b="1" dirty="0">
                          <a:effectLst/>
                          <a:latin typeface="Calibri"/>
                          <a:ea typeface="Calibri"/>
                          <a:cs typeface="Times New Roman"/>
                        </a:rPr>
                        <a:t>2007 Top 10</a:t>
                      </a:r>
                      <a:endParaRPr lang="en-US" sz="1100" dirty="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Category</a:t>
                      </a:r>
                      <a:endParaRPr lang="en-US" sz="1100" dirty="0">
                        <a:effectLst/>
                        <a:latin typeface="Calibri"/>
                        <a:ea typeface="Calibri"/>
                        <a:cs typeface="Times New Roman"/>
                      </a:endParaRPr>
                    </a:p>
                  </a:txBody>
                  <a:tcPr/>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1000"/>
                        </a:spcAft>
                      </a:pPr>
                      <a:r>
                        <a:rPr lang="en-US" sz="1100" dirty="0">
                          <a:effectLst/>
                          <a:latin typeface="Calibri"/>
                          <a:ea typeface="Calibri"/>
                          <a:cs typeface="Times New Roman"/>
                        </a:rPr>
                        <a:t>6</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In our case passwords are probably the only data that needs to be secure.  Django has AuthenticationMiddleware </a:t>
                      </a:r>
                      <a:r>
                        <a:rPr lang="en-US" sz="1100" dirty="0" smtClean="0">
                          <a:effectLst/>
                          <a:latin typeface="Calibri"/>
                          <a:ea typeface="Calibri"/>
                          <a:cs typeface="Times New Roman"/>
                        </a:rPr>
                        <a:t> uses SHA256 hash</a:t>
                      </a:r>
                      <a:endParaRPr lang="en-US" sz="1100" dirty="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dirty="0">
                          <a:effectLst/>
                          <a:latin typeface="Arial"/>
                          <a:ea typeface="Calibri"/>
                          <a:cs typeface="Times New Roman"/>
                        </a:rPr>
                        <a:t>▲</a:t>
                      </a:r>
                      <a:r>
                        <a:rPr lang="en-US" sz="1100" dirty="0">
                          <a:effectLst/>
                          <a:latin typeface="Calibri"/>
                          <a:ea typeface="Calibri"/>
                          <a:cs typeface="Times New Roman"/>
                        </a:rPr>
                        <a:t>2</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Sensitive Data Exposure</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Information Leakage and Improper Error Handling</a:t>
                      </a:r>
                    </a:p>
                  </a:txBody>
                  <a:tcPr/>
                </a:tc>
                <a:tc>
                  <a:txBody>
                    <a:bodyPr/>
                    <a:lstStyle/>
                    <a:p>
                      <a:pPr marL="0" marR="0">
                        <a:lnSpc>
                          <a:spcPct val="115000"/>
                        </a:lnSpc>
                        <a:spcBef>
                          <a:spcPts val="0"/>
                        </a:spcBef>
                        <a:spcAft>
                          <a:spcPts val="1000"/>
                        </a:spcAft>
                      </a:pPr>
                      <a:r>
                        <a:rPr lang="en-US" sz="1100" kern="1200" dirty="0" smtClean="0">
                          <a:solidFill>
                            <a:schemeClr val="dk1"/>
                          </a:solidFill>
                          <a:effectLst/>
                          <a:latin typeface="+mn-lt"/>
                          <a:ea typeface="+mn-ea"/>
                          <a:cs typeface="+mn-cs"/>
                        </a:rPr>
                        <a:t>Authorization </a:t>
                      </a:r>
                      <a:endParaRPr lang="en-US" sz="1100" dirty="0">
                        <a:effectLst/>
                        <a:latin typeface="Calibri"/>
                        <a:ea typeface="Calibri"/>
                        <a:cs typeface="Times New Roman"/>
                      </a:endParaRPr>
                    </a:p>
                  </a:txBody>
                  <a:tcPr/>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1000"/>
                        </a:spcAft>
                      </a:pPr>
                      <a:r>
                        <a:rPr lang="en-US" sz="1100" dirty="0">
                          <a:effectLst/>
                          <a:latin typeface="Calibri"/>
                          <a:ea typeface="Calibri"/>
                          <a:cs typeface="Times New Roman"/>
                        </a:rPr>
                        <a:t>7</a:t>
                      </a:r>
                    </a:p>
                  </a:txBody>
                  <a:tcPr/>
                </a:tc>
                <a:tc>
                  <a:txBody>
                    <a:bodyPr/>
                    <a:lstStyle/>
                    <a:p>
                      <a:pPr>
                        <a:lnSpc>
                          <a:spcPct val="115000"/>
                        </a:lnSpc>
                      </a:pPr>
                      <a:r>
                        <a:rPr lang="en-US" sz="1100" baseline="0" dirty="0" smtClean="0">
                          <a:effectLst/>
                          <a:latin typeface="Calibri"/>
                        </a:rPr>
                        <a:t>View are setup using django’s permission  architecture.</a:t>
                      </a:r>
                      <a:endParaRPr lang="en-US" sz="1100" dirty="0">
                        <a:effectLst/>
                        <a:latin typeface="Calibri"/>
                      </a:endParaRPr>
                    </a:p>
                  </a:txBody>
                  <a:tcPr/>
                </a:tc>
                <a:tc>
                  <a:txBody>
                    <a:bodyPr/>
                    <a:lstStyle/>
                    <a:p>
                      <a:pPr>
                        <a:lnSpc>
                          <a:spcPct val="115000"/>
                        </a:lnSpc>
                      </a:pPr>
                      <a:endParaRPr lang="en-US" sz="1100" dirty="0">
                        <a:effectLst/>
                        <a:latin typeface="Calibri"/>
                      </a:endParaRP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Missing Function Level Access Control</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Broken Authentication and Session Management</a:t>
                      </a:r>
                    </a:p>
                  </a:txBody>
                  <a:tcPr/>
                </a:tc>
                <a:tc>
                  <a:txBody>
                    <a:bodyPr/>
                    <a:lstStyle/>
                    <a:p>
                      <a:pPr marL="0" marR="0">
                        <a:lnSpc>
                          <a:spcPct val="115000"/>
                        </a:lnSpc>
                        <a:spcBef>
                          <a:spcPts val="0"/>
                        </a:spcBef>
                        <a:spcAft>
                          <a:spcPts val="1000"/>
                        </a:spcAft>
                      </a:pPr>
                      <a:r>
                        <a:rPr lang="en-US" sz="1100" kern="1200" dirty="0" smtClean="0">
                          <a:solidFill>
                            <a:schemeClr val="dk1"/>
                          </a:solidFill>
                          <a:effectLst/>
                          <a:latin typeface="+mn-lt"/>
                          <a:ea typeface="+mn-ea"/>
                          <a:cs typeface="+mn-cs"/>
                        </a:rPr>
                        <a:t>Authorization </a:t>
                      </a:r>
                      <a:endParaRPr lang="en-US" sz="1100" dirty="0">
                        <a:effectLst/>
                        <a:latin typeface="Calibri"/>
                        <a:ea typeface="Calibri"/>
                        <a:cs typeface="Times New Roman"/>
                      </a:endParaRPr>
                    </a:p>
                  </a:txBody>
                  <a:tcPr/>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1000"/>
                        </a:spcAft>
                      </a:pPr>
                      <a:r>
                        <a:rPr lang="en-US" sz="1100" dirty="0">
                          <a:effectLst/>
                          <a:latin typeface="Calibri"/>
                          <a:ea typeface="Calibri"/>
                          <a:cs typeface="Times New Roman"/>
                        </a:rPr>
                        <a:t>8</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Django has a Cross-Site Request Forgery middleware which is active by default.  This forces you to include a {%csrf_token%}  tag within the &lt;form&gt; elements when posting a form to a django web site. </a:t>
                      </a:r>
                    </a:p>
                  </a:txBody>
                  <a:tcPr/>
                </a:tc>
                <a:tc>
                  <a:txBody>
                    <a:bodyPr/>
                    <a:lstStyle/>
                    <a:p>
                      <a:pPr marL="0" marR="0">
                        <a:lnSpc>
                          <a:spcPct val="115000"/>
                        </a:lnSpc>
                        <a:spcBef>
                          <a:spcPts val="0"/>
                        </a:spcBef>
                        <a:spcAft>
                          <a:spcPts val="1000"/>
                        </a:spcAft>
                      </a:pPr>
                      <a:r>
                        <a:rPr lang="en-US" sz="1100" dirty="0">
                          <a:effectLst/>
                          <a:latin typeface="Arial"/>
                          <a:ea typeface="Calibri"/>
                          <a:cs typeface="Times New Roman"/>
                        </a:rPr>
                        <a:t>▼</a:t>
                      </a:r>
                      <a:r>
                        <a:rPr lang="en-US" sz="1100" dirty="0">
                          <a:effectLst/>
                          <a:latin typeface="Calibri"/>
                          <a:ea typeface="Calibri"/>
                          <a:cs typeface="Times New Roman"/>
                        </a:rPr>
                        <a:t>3</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Cross-Site Request Forgery</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Insecure Cryptographic Storage</a:t>
                      </a:r>
                    </a:p>
                  </a:txBody>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Big 3</a:t>
                      </a:r>
                      <a:endParaRPr lang="en-US" sz="1100" dirty="0">
                        <a:effectLst/>
                        <a:latin typeface="Calibri"/>
                        <a:ea typeface="Calibri"/>
                        <a:cs typeface="Times New Roman"/>
                      </a:endParaRPr>
                    </a:p>
                  </a:txBody>
                  <a:tcPr/>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1000"/>
                        </a:spcAft>
                      </a:pPr>
                      <a:r>
                        <a:rPr lang="en-US" sz="1100" dirty="0">
                          <a:effectLst/>
                          <a:latin typeface="Calibri"/>
                          <a:ea typeface="Calibri"/>
                          <a:cs typeface="Times New Roman"/>
                        </a:rPr>
                        <a:t>9</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&lt;This is on developers they should not be using updated componets&gt;</a:t>
                      </a:r>
                    </a:p>
                  </a:txBody>
                  <a:tcPr/>
                </a:tc>
                <a:tc>
                  <a:txBody>
                    <a:bodyPr/>
                    <a:lstStyle/>
                    <a:p>
                      <a:pPr>
                        <a:lnSpc>
                          <a:spcPct val="115000"/>
                        </a:lnSpc>
                      </a:pPr>
                      <a:endParaRPr lang="en-US" sz="1100" dirty="0">
                        <a:effectLst/>
                        <a:latin typeface="Calibri"/>
                      </a:endParaRP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Using Components with Known Vulnerabilities</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Insecure Communications</a:t>
                      </a:r>
                    </a:p>
                  </a:txBody>
                  <a:tcPr/>
                </a:tc>
                <a:tc>
                  <a:txBody>
                    <a:bodyPr/>
                    <a:lstStyle/>
                    <a:p>
                      <a:pPr marL="0" marR="0">
                        <a:lnSpc>
                          <a:spcPct val="115000"/>
                        </a:lnSpc>
                        <a:spcBef>
                          <a:spcPts val="0"/>
                        </a:spcBef>
                        <a:spcAft>
                          <a:spcPts val="1000"/>
                        </a:spcAft>
                      </a:pPr>
                      <a:r>
                        <a:rPr lang="en-US" sz="1100" kern="1200" dirty="0" smtClean="0">
                          <a:solidFill>
                            <a:schemeClr val="dk1"/>
                          </a:solidFill>
                          <a:effectLst/>
                          <a:latin typeface="+mn-lt"/>
                          <a:ea typeface="+mn-ea"/>
                          <a:cs typeface="+mn-cs"/>
                        </a:rPr>
                        <a:t>Authorization </a:t>
                      </a:r>
                      <a:endParaRPr lang="en-US" sz="1100" dirty="0">
                        <a:effectLst/>
                        <a:latin typeface="Calibri"/>
                        <a:ea typeface="Calibri"/>
                        <a:cs typeface="Times New Roman"/>
                      </a:endParaRPr>
                    </a:p>
                  </a:txBody>
                  <a:tcPr/>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1000"/>
                        </a:spcAft>
                      </a:pPr>
                      <a:r>
                        <a:rPr lang="en-US" sz="1100" dirty="0">
                          <a:effectLst/>
                          <a:latin typeface="Calibri"/>
                          <a:ea typeface="Calibri"/>
                          <a:cs typeface="Times New Roman"/>
                        </a:rPr>
                        <a:t>10</a:t>
                      </a:r>
                    </a:p>
                  </a:txBody>
                  <a:tcPr/>
                </a:tc>
                <a:tc>
                  <a:txBody>
                    <a:bodyPr/>
                    <a:lstStyle/>
                    <a:p>
                      <a:pPr>
                        <a:lnSpc>
                          <a:spcPct val="115000"/>
                        </a:lnSpc>
                      </a:pPr>
                      <a:r>
                        <a:rPr lang="en-US" sz="1100" dirty="0" smtClean="0">
                          <a:effectLst/>
                          <a:latin typeface="Calibri"/>
                        </a:rPr>
                        <a:t>URL mapper  configures  all </a:t>
                      </a:r>
                      <a:r>
                        <a:rPr lang="en-US" sz="1100" baseline="0" dirty="0" smtClean="0">
                          <a:effectLst/>
                          <a:latin typeface="Calibri"/>
                        </a:rPr>
                        <a:t> links to views in Django.</a:t>
                      </a:r>
                      <a:endParaRPr lang="en-US" sz="1100" dirty="0">
                        <a:effectLst/>
                        <a:latin typeface="Calibri"/>
                      </a:endParaRPr>
                    </a:p>
                  </a:txBody>
                  <a:tcPr/>
                </a:tc>
                <a:tc>
                  <a:txBody>
                    <a:bodyPr/>
                    <a:lstStyle/>
                    <a:p>
                      <a:pPr>
                        <a:lnSpc>
                          <a:spcPct val="115000"/>
                        </a:lnSpc>
                      </a:pPr>
                      <a:endParaRPr lang="en-US" sz="1100" dirty="0">
                        <a:effectLst/>
                        <a:latin typeface="Calibri"/>
                      </a:endParaRP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Unvalidated Redirects and Forwards</a:t>
                      </a:r>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Failure to Restrict URL Access</a:t>
                      </a:r>
                    </a:p>
                  </a:txBody>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Authentication</a:t>
                      </a:r>
                      <a:endParaRPr lang="en-US" sz="1100" dirty="0">
                        <a:effectLst/>
                        <a:latin typeface="Calibri"/>
                        <a:ea typeface="Calibri"/>
                        <a:cs typeface="Times New Roman"/>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2290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Iterations</a:t>
            </a:r>
            <a:endParaRPr lang="en-US" dirty="0"/>
          </a:p>
        </p:txBody>
      </p:sp>
      <p:sp>
        <p:nvSpPr>
          <p:cNvPr id="3" name="Content Placeholder 2"/>
          <p:cNvSpPr>
            <a:spLocks noGrp="1"/>
          </p:cNvSpPr>
          <p:nvPr>
            <p:ph idx="1"/>
          </p:nvPr>
        </p:nvSpPr>
        <p:spPr>
          <a:xfrm>
            <a:off x="875201" y="1419225"/>
            <a:ext cx="8946541" cy="5267325"/>
          </a:xfrm>
        </p:spPr>
        <p:txBody>
          <a:bodyPr>
            <a:noAutofit/>
          </a:bodyPr>
          <a:lstStyle/>
          <a:p>
            <a:r>
              <a:rPr lang="en-US" sz="1800" dirty="0" smtClean="0"/>
              <a:t>Team Alpha methodically increased complexity of project development throughout the iterations</a:t>
            </a:r>
          </a:p>
          <a:p>
            <a:r>
              <a:rPr lang="en-US" dirty="0" smtClean="0"/>
              <a:t>Iteration #1 focused on creating test cases for known bugs</a:t>
            </a:r>
          </a:p>
          <a:p>
            <a:pPr lvl="1"/>
            <a:r>
              <a:rPr lang="en-US" dirty="0" smtClean="0"/>
              <a:t>Iteration start and end dates</a:t>
            </a:r>
          </a:p>
          <a:p>
            <a:pPr lvl="1"/>
            <a:r>
              <a:rPr lang="en-US" dirty="0" smtClean="0"/>
              <a:t>File attachment bugs</a:t>
            </a:r>
          </a:p>
          <a:p>
            <a:r>
              <a:rPr lang="en-US" dirty="0" smtClean="0"/>
              <a:t>Iteration #2 focused on fixing the known bugs and adding additional features</a:t>
            </a:r>
          </a:p>
          <a:p>
            <a:pPr lvl="1"/>
            <a:r>
              <a:rPr lang="en-US" dirty="0" smtClean="0"/>
              <a:t>Fixing iteration date and attachment bugs</a:t>
            </a:r>
          </a:p>
          <a:p>
            <a:pPr lvl="1"/>
            <a:r>
              <a:rPr lang="en-US" dirty="0" smtClean="0"/>
              <a:t>Starting to add additional information to Project Detail</a:t>
            </a:r>
          </a:p>
          <a:p>
            <a:pPr lvl="1"/>
            <a:r>
              <a:rPr lang="en-US" dirty="0" smtClean="0"/>
              <a:t>Adding a file attachment functionality on a per-story basis</a:t>
            </a:r>
          </a:p>
          <a:p>
            <a:pPr lvl="1"/>
            <a:r>
              <a:rPr lang="en-US" dirty="0" smtClean="0"/>
              <a:t>Beginning work on a Backlog queue</a:t>
            </a:r>
          </a:p>
          <a:p>
            <a:pPr lvl="1"/>
            <a:endParaRPr lang="en-US" sz="1600" dirty="0" smtClean="0"/>
          </a:p>
        </p:txBody>
      </p:sp>
    </p:spTree>
    <p:extLst>
      <p:ext uri="{BB962C8B-B14F-4D97-AF65-F5344CB8AC3E}">
        <p14:creationId xmlns:p14="http://schemas.microsoft.com/office/powerpoint/2010/main" val="357327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64441"/>
            <a:ext cx="9404723" cy="1400530"/>
          </a:xfrm>
        </p:spPr>
        <p:txBody>
          <a:bodyPr/>
          <a:lstStyle/>
          <a:p>
            <a:r>
              <a:rPr lang="en-US" sz="4800" dirty="0" smtClean="0"/>
              <a:t>References on Security</a:t>
            </a:r>
            <a:endParaRPr lang="en-US" sz="4800"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www.stealthbits.com/company/blog/article/item/121-the-owasp-top-10-then-and-now</a:t>
            </a:r>
            <a:endParaRPr lang="en-US" dirty="0" smtClean="0"/>
          </a:p>
          <a:p>
            <a:r>
              <a:rPr lang="en-US" dirty="0">
                <a:hlinkClick r:id="rId3"/>
              </a:rPr>
              <a:t>https://</a:t>
            </a:r>
            <a:r>
              <a:rPr lang="en-US" dirty="0" smtClean="0">
                <a:hlinkClick r:id="rId3"/>
              </a:rPr>
              <a:t>www.owasp.org/index.php/Top_10_2007</a:t>
            </a:r>
            <a:endParaRPr lang="en-US" dirty="0" smtClean="0"/>
          </a:p>
          <a:p>
            <a:r>
              <a:rPr lang="en-US" dirty="0">
                <a:hlinkClick r:id="rId4"/>
              </a:rPr>
              <a:t>https://docs.djangoproject.com/en/1.9</a:t>
            </a:r>
            <a:r>
              <a:rPr lang="en-US" dirty="0" smtClean="0">
                <a:hlinkClick r:id="rId4"/>
              </a:rPr>
              <a:t>/</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374976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Environment</a:t>
            </a:r>
            <a:endParaRPr lang="en-US" dirty="0"/>
          </a:p>
        </p:txBody>
      </p:sp>
      <p:sp>
        <p:nvSpPr>
          <p:cNvPr id="3" name="Content Placeholder 2"/>
          <p:cNvSpPr>
            <a:spLocks noGrp="1"/>
          </p:cNvSpPr>
          <p:nvPr>
            <p:ph idx="1"/>
          </p:nvPr>
        </p:nvSpPr>
        <p:spPr/>
        <p:txBody>
          <a:bodyPr/>
          <a:lstStyle/>
          <a:p>
            <a:r>
              <a:rPr lang="en-US" dirty="0" smtClean="0"/>
              <a:t>Created a standard </a:t>
            </a:r>
            <a:r>
              <a:rPr lang="it-IT" dirty="0" err="1"/>
              <a:t>Ubuntu</a:t>
            </a:r>
            <a:r>
              <a:rPr lang="it-IT" dirty="0"/>
              <a:t> 14.04.3 LTS</a:t>
            </a:r>
            <a:r>
              <a:rPr lang="en-US" dirty="0" smtClean="0"/>
              <a:t> OVA VM template with the following software installed:</a:t>
            </a:r>
          </a:p>
          <a:p>
            <a:pPr lvl="1"/>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07615598"/>
              </p:ext>
            </p:extLst>
          </p:nvPr>
        </p:nvGraphicFramePr>
        <p:xfrm>
          <a:off x="838200" y="3101975"/>
          <a:ext cx="10515600" cy="2712720"/>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53457">
                <a:tc>
                  <a:txBody>
                    <a:bodyPr/>
                    <a:lstStyle/>
                    <a:p>
                      <a:pPr marL="88900" marR="88900" rtl="0" fontAlgn="t">
                        <a:spcBef>
                          <a:spcPts val="0"/>
                        </a:spcBef>
                        <a:spcAft>
                          <a:spcPts val="0"/>
                        </a:spcAft>
                      </a:pPr>
                      <a:r>
                        <a:rPr lang="en-US" b="0" i="0" u="none" strike="noStrike" dirty="0">
                          <a:solidFill>
                            <a:schemeClr val="tx1"/>
                          </a:solidFill>
                          <a:effectLst/>
                          <a:latin typeface="Calibri" charset="0"/>
                        </a:rPr>
                        <a:t>Eclipse</a:t>
                      </a:r>
                      <a:endParaRPr lang="en-US" dirty="0">
                        <a:solidFill>
                          <a:schemeClr val="tx1"/>
                        </a:solidFill>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rtl="0" fontAlgn="t">
                        <a:spcBef>
                          <a:spcPts val="0"/>
                        </a:spcBef>
                        <a:spcAft>
                          <a:spcPts val="0"/>
                        </a:spcAft>
                      </a:pPr>
                      <a:r>
                        <a:rPr lang="hr-HR" b="0" i="0" u="none" strike="noStrike">
                          <a:solidFill>
                            <a:schemeClr val="tx1"/>
                          </a:solidFill>
                          <a:effectLst/>
                          <a:latin typeface="Calibri" charset="0"/>
                        </a:rPr>
                        <a:t>3.8.1</a:t>
                      </a:r>
                      <a:endParaRPr lang="hr-HR">
                        <a:solidFill>
                          <a:schemeClr val="tx1"/>
                        </a:solidFill>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457">
                <a:tc>
                  <a:txBody>
                    <a:bodyPr/>
                    <a:lstStyle/>
                    <a:p>
                      <a:pPr marL="88900" marR="88900" rtl="0" fontAlgn="t">
                        <a:spcBef>
                          <a:spcPts val="0"/>
                        </a:spcBef>
                        <a:spcAft>
                          <a:spcPts val="0"/>
                        </a:spcAft>
                      </a:pPr>
                      <a:r>
                        <a:rPr lang="en-US" b="0" i="0" u="none" strike="noStrike" dirty="0">
                          <a:solidFill>
                            <a:schemeClr val="tx1"/>
                          </a:solidFill>
                          <a:effectLst/>
                          <a:latin typeface="Calibri" charset="0"/>
                        </a:rPr>
                        <a:t>PyDev Eclipse plug-in</a:t>
                      </a:r>
                      <a:endParaRPr lang="en-US" dirty="0">
                        <a:solidFill>
                          <a:schemeClr val="tx1"/>
                        </a:solidFill>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rtl="0" fontAlgn="t">
                        <a:spcBef>
                          <a:spcPts val="0"/>
                        </a:spcBef>
                        <a:spcAft>
                          <a:spcPts val="0"/>
                        </a:spcAft>
                      </a:pPr>
                      <a:r>
                        <a:rPr lang="is-IS" b="0" i="0" u="none" strike="noStrike">
                          <a:solidFill>
                            <a:schemeClr val="tx1"/>
                          </a:solidFill>
                          <a:effectLst/>
                          <a:latin typeface="Calibri" charset="0"/>
                        </a:rPr>
                        <a:t>4.5.4.201601292234</a:t>
                      </a:r>
                      <a:endParaRPr lang="is-IS">
                        <a:solidFill>
                          <a:schemeClr val="tx1"/>
                        </a:solidFill>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3457">
                <a:tc>
                  <a:txBody>
                    <a:bodyPr/>
                    <a:lstStyle/>
                    <a:p>
                      <a:pPr marL="88900" marR="88900" rtl="0" fontAlgn="t">
                        <a:spcBef>
                          <a:spcPts val="0"/>
                        </a:spcBef>
                        <a:spcAft>
                          <a:spcPts val="0"/>
                        </a:spcAft>
                      </a:pPr>
                      <a:r>
                        <a:rPr lang="en-US" b="0" i="0" u="none" strike="noStrike" dirty="0">
                          <a:solidFill>
                            <a:schemeClr val="tx1"/>
                          </a:solidFill>
                          <a:effectLst/>
                          <a:latin typeface="Calibri" charset="0"/>
                        </a:rPr>
                        <a:t>EGit Eclipse plug-in</a:t>
                      </a:r>
                      <a:endParaRPr lang="en-US" dirty="0">
                        <a:solidFill>
                          <a:schemeClr val="tx1"/>
                        </a:solidFill>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rtl="0" fontAlgn="t">
                        <a:spcBef>
                          <a:spcPts val="0"/>
                        </a:spcBef>
                        <a:spcAft>
                          <a:spcPts val="0"/>
                        </a:spcAft>
                      </a:pPr>
                      <a:r>
                        <a:rPr lang="cs-CZ" b="0" i="0" u="none" strike="noStrike">
                          <a:solidFill>
                            <a:schemeClr val="tx1"/>
                          </a:solidFill>
                          <a:effectLst/>
                          <a:latin typeface="Calibri" charset="0"/>
                        </a:rPr>
                        <a:t>4.2.0.201601211800</a:t>
                      </a:r>
                      <a:endParaRPr lang="cs-CZ">
                        <a:solidFill>
                          <a:schemeClr val="tx1"/>
                        </a:solidFill>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3457">
                <a:tc>
                  <a:txBody>
                    <a:bodyPr/>
                    <a:lstStyle/>
                    <a:p>
                      <a:pPr marL="88900" marR="88900" rtl="0" fontAlgn="t">
                        <a:spcBef>
                          <a:spcPts val="0"/>
                        </a:spcBef>
                        <a:spcAft>
                          <a:spcPts val="0"/>
                        </a:spcAft>
                      </a:pPr>
                      <a:r>
                        <a:rPr lang="en-US" b="0" i="0" u="none" strike="noStrike" dirty="0">
                          <a:solidFill>
                            <a:schemeClr val="tx1"/>
                          </a:solidFill>
                          <a:effectLst/>
                          <a:latin typeface="Calibri" charset="0"/>
                        </a:rPr>
                        <a:t>Python</a:t>
                      </a:r>
                      <a:endParaRPr lang="en-US" dirty="0">
                        <a:solidFill>
                          <a:schemeClr val="tx1"/>
                        </a:solidFill>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rtl="0" fontAlgn="t">
                        <a:spcBef>
                          <a:spcPts val="0"/>
                        </a:spcBef>
                        <a:spcAft>
                          <a:spcPts val="0"/>
                        </a:spcAft>
                      </a:pPr>
                      <a:r>
                        <a:rPr lang="hr-HR" b="0" i="0" u="none" strike="noStrike">
                          <a:solidFill>
                            <a:schemeClr val="tx1"/>
                          </a:solidFill>
                          <a:effectLst/>
                          <a:latin typeface="Calibri" charset="0"/>
                        </a:rPr>
                        <a:t>2.7.6</a:t>
                      </a:r>
                      <a:endParaRPr lang="hr-HR">
                        <a:solidFill>
                          <a:schemeClr val="tx1"/>
                        </a:solidFill>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3457">
                <a:tc>
                  <a:txBody>
                    <a:bodyPr/>
                    <a:lstStyle/>
                    <a:p>
                      <a:pPr marL="88900" marR="88900" rtl="0" fontAlgn="t">
                        <a:spcBef>
                          <a:spcPts val="0"/>
                        </a:spcBef>
                        <a:spcAft>
                          <a:spcPts val="0"/>
                        </a:spcAft>
                      </a:pPr>
                      <a:r>
                        <a:rPr lang="en-US" b="0" i="0" u="none" strike="noStrike" dirty="0">
                          <a:solidFill>
                            <a:schemeClr val="tx1"/>
                          </a:solidFill>
                          <a:effectLst/>
                          <a:latin typeface="Calibri" charset="0"/>
                        </a:rPr>
                        <a:t>Django</a:t>
                      </a:r>
                      <a:endParaRPr lang="en-US" dirty="0">
                        <a:solidFill>
                          <a:schemeClr val="tx1"/>
                        </a:solidFill>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rtl="0" fontAlgn="t">
                        <a:spcBef>
                          <a:spcPts val="0"/>
                        </a:spcBef>
                        <a:spcAft>
                          <a:spcPts val="0"/>
                        </a:spcAft>
                      </a:pPr>
                      <a:r>
                        <a:rPr lang="hr-HR" b="0" i="0" u="none" strike="noStrike">
                          <a:solidFill>
                            <a:schemeClr val="tx1"/>
                          </a:solidFill>
                          <a:effectLst/>
                          <a:latin typeface="Calibri" charset="0"/>
                        </a:rPr>
                        <a:t>1.6.1</a:t>
                      </a:r>
                      <a:endParaRPr lang="hr-HR">
                        <a:solidFill>
                          <a:schemeClr val="tx1"/>
                        </a:solidFill>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3457">
                <a:tc>
                  <a:txBody>
                    <a:bodyPr/>
                    <a:lstStyle/>
                    <a:p>
                      <a:pPr marL="88900" marR="88900" rtl="0" fontAlgn="t">
                        <a:spcBef>
                          <a:spcPts val="0"/>
                        </a:spcBef>
                        <a:spcAft>
                          <a:spcPts val="0"/>
                        </a:spcAft>
                      </a:pPr>
                      <a:r>
                        <a:rPr lang="en-US" b="0" i="0" u="none" strike="noStrike" dirty="0">
                          <a:solidFill>
                            <a:schemeClr val="tx1"/>
                          </a:solidFill>
                          <a:effectLst/>
                          <a:latin typeface="Calibri" charset="0"/>
                        </a:rPr>
                        <a:t>VMware Workstation/Fusion</a:t>
                      </a:r>
                      <a:endParaRPr lang="en-US" dirty="0">
                        <a:solidFill>
                          <a:schemeClr val="tx1"/>
                        </a:solidFill>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rtl="0" fontAlgn="t">
                        <a:spcBef>
                          <a:spcPts val="0"/>
                        </a:spcBef>
                        <a:spcAft>
                          <a:spcPts val="0"/>
                        </a:spcAft>
                      </a:pPr>
                      <a:r>
                        <a:rPr lang="hr-HR" b="0" i="0" u="none" strike="noStrike" dirty="0">
                          <a:solidFill>
                            <a:schemeClr val="tx1"/>
                          </a:solidFill>
                          <a:effectLst/>
                          <a:latin typeface="Calibri" charset="0"/>
                        </a:rPr>
                        <a:t>12.1.0/8.1</a:t>
                      </a:r>
                      <a:endParaRPr lang="hr-HR" dirty="0">
                        <a:solidFill>
                          <a:schemeClr val="tx1"/>
                        </a:solidFill>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2146300" y="2644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
            </a:r>
            <a:br>
              <a:rPr kumimoji="0" lang="en-US" altLang="en-US" sz="1800" b="0" i="0" u="none" strike="noStrike" cap="none" normalizeH="0" baseline="0" dirty="0">
                <a:ln>
                  <a:noFill/>
                </a:ln>
                <a:solidFill>
                  <a:schemeClr val="tx1"/>
                </a:solidFill>
                <a:effectLst/>
                <a:latin typeface="Arial" charset="0"/>
              </a:rPr>
            </a:br>
            <a:endParaRPr kumimoji="0" lang="en-US" altLang="en-US"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596805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a:xfrm>
            <a:off x="875201" y="1561851"/>
            <a:ext cx="9471066" cy="4906682"/>
          </a:xfrm>
        </p:spPr>
        <p:txBody>
          <a:bodyPr>
            <a:normAutofit fontScale="92500" lnSpcReduction="10000"/>
          </a:bodyPr>
          <a:lstStyle/>
          <a:p>
            <a:r>
              <a:rPr lang="en-US" sz="2400" dirty="0" smtClean="0"/>
              <a:t>Private Github repository created within the first week of class</a:t>
            </a:r>
          </a:p>
          <a:p>
            <a:pPr lvl="1"/>
            <a:r>
              <a:rPr lang="en-US" sz="2200" dirty="0" smtClean="0"/>
              <a:t>Private repository chosen to ensure no one outside of the development team could inadvertently change or delete project code (our grades counted on it!)</a:t>
            </a:r>
          </a:p>
          <a:p>
            <a:pPr lvl="1"/>
            <a:r>
              <a:rPr lang="en-US" sz="2200" dirty="0" smtClean="0"/>
              <a:t>Username and password authentication along with SSL used for security</a:t>
            </a:r>
          </a:p>
          <a:p>
            <a:pPr lvl="1"/>
            <a:r>
              <a:rPr lang="en-US" sz="2200" dirty="0" smtClean="0"/>
              <a:t>Github code diffs used during code reviews</a:t>
            </a:r>
          </a:p>
          <a:p>
            <a:r>
              <a:rPr lang="en-US" sz="2400" dirty="0" smtClean="0"/>
              <a:t>Each iteration utilized development branches which were then merged into the Master branch</a:t>
            </a:r>
          </a:p>
          <a:p>
            <a:pPr lvl="1"/>
            <a:r>
              <a:rPr lang="en-US" sz="2200" dirty="0" smtClean="0"/>
              <a:t>Naming convention: Devteam&lt;number&gt;-Iteration&lt;number&gt;</a:t>
            </a:r>
          </a:p>
          <a:p>
            <a:pPr lvl="1"/>
            <a:r>
              <a:rPr lang="en-US" sz="2200" dirty="0" smtClean="0"/>
              <a:t>Iteration #1 had two development branches, iterations #2 and #3 utilized only a single development branch each</a:t>
            </a:r>
          </a:p>
          <a:p>
            <a:pPr lvl="1"/>
            <a:r>
              <a:rPr lang="en-US" sz="2200" dirty="0" smtClean="0"/>
              <a:t>Github merging (“New Pull Request”) function used to merge iteration branches into Master branch at the end of the iteration</a:t>
            </a:r>
          </a:p>
        </p:txBody>
      </p:sp>
    </p:spTree>
    <p:extLst>
      <p:ext uri="{BB962C8B-B14F-4D97-AF65-F5344CB8AC3E}">
        <p14:creationId xmlns:p14="http://schemas.microsoft.com/office/powerpoint/2010/main" val="3506334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a:xfrm>
            <a:off x="875201" y="1561851"/>
            <a:ext cx="9471066" cy="4906682"/>
          </a:xfrm>
        </p:spPr>
        <p:txBody>
          <a:bodyPr>
            <a:normAutofit lnSpcReduction="10000"/>
          </a:bodyPr>
          <a:lstStyle/>
          <a:p>
            <a:r>
              <a:rPr lang="en-US" sz="2400" dirty="0" smtClean="0"/>
              <a:t>Communication and planning is key</a:t>
            </a:r>
          </a:p>
          <a:p>
            <a:pPr lvl="1"/>
            <a:r>
              <a:rPr lang="en-US" sz="2000" dirty="0" smtClean="0"/>
              <a:t>Many issues with merging and conflicts successfully mitigated with planning</a:t>
            </a:r>
          </a:p>
          <a:p>
            <a:pPr lvl="1"/>
            <a:r>
              <a:rPr lang="en-US" sz="2000" dirty="0" smtClean="0"/>
              <a:t>It is hard to replace in-person meetings with virtual ones</a:t>
            </a:r>
          </a:p>
          <a:p>
            <a:pPr lvl="1"/>
            <a:r>
              <a:rPr lang="en-US" sz="2000" dirty="0" smtClean="0"/>
              <a:t>Communicating requirement use-cases with sufficient detail can be challenging</a:t>
            </a:r>
          </a:p>
          <a:p>
            <a:r>
              <a:rPr lang="en-US" sz="2200" dirty="0" smtClean="0"/>
              <a:t>Test driven development can be difficul</a:t>
            </a:r>
            <a:r>
              <a:rPr lang="en-US" sz="2200" dirty="0" smtClean="0"/>
              <a:t>t in practice</a:t>
            </a:r>
          </a:p>
          <a:p>
            <a:pPr lvl="1"/>
            <a:r>
              <a:rPr lang="en-US" sz="2000" dirty="0" smtClean="0"/>
              <a:t>Hard to not go directl</a:t>
            </a:r>
            <a:r>
              <a:rPr lang="en-US" sz="2000" dirty="0" smtClean="0"/>
              <a:t>y into </a:t>
            </a:r>
            <a:r>
              <a:rPr lang="en-US" sz="2000" dirty="0" smtClean="0"/>
              <a:t>development when short on time</a:t>
            </a:r>
          </a:p>
          <a:p>
            <a:r>
              <a:rPr lang="en-US" sz="2200" dirty="0" smtClean="0"/>
              <a:t>The agile method of using iterations works</a:t>
            </a:r>
          </a:p>
          <a:p>
            <a:pPr lvl="1"/>
            <a:r>
              <a:rPr lang="en-US" sz="2000" dirty="0" smtClean="0"/>
              <a:t>Provides evidence of progress and breaks up a large project into manageable chunks</a:t>
            </a:r>
          </a:p>
          <a:p>
            <a:r>
              <a:rPr lang="en-US" sz="2200" dirty="0" smtClean="0"/>
              <a:t>As is often the case in the commercial industry, security can take second place to completing functionality on time</a:t>
            </a:r>
            <a:endParaRPr lang="en-US" sz="2200" dirty="0" smtClean="0"/>
          </a:p>
        </p:txBody>
      </p:sp>
    </p:spTree>
    <p:extLst>
      <p:ext uri="{BB962C8B-B14F-4D97-AF65-F5344CB8AC3E}">
        <p14:creationId xmlns:p14="http://schemas.microsoft.com/office/powerpoint/2010/main" val="23230278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3451" y="2801881"/>
            <a:ext cx="2263840" cy="1478570"/>
          </a:xfrm>
        </p:spPr>
        <p:txBody>
          <a:bodyPr/>
          <a:lstStyle/>
          <a:p>
            <a:r>
              <a:rPr lang="en-US" dirty="0" smtClean="0"/>
              <a:t>DEMO</a:t>
            </a:r>
            <a:endParaRPr lang="en-US" dirty="0"/>
          </a:p>
        </p:txBody>
      </p:sp>
    </p:spTree>
    <p:extLst>
      <p:ext uri="{BB962C8B-B14F-4D97-AF65-F5344CB8AC3E}">
        <p14:creationId xmlns:p14="http://schemas.microsoft.com/office/powerpoint/2010/main" val="42225757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Attachments</a:t>
            </a:r>
            <a:endParaRPr lang="en-US" dirty="0"/>
          </a:p>
        </p:txBody>
      </p:sp>
      <p:sp>
        <p:nvSpPr>
          <p:cNvPr id="3" name="Content Placeholder 2"/>
          <p:cNvSpPr>
            <a:spLocks noGrp="1"/>
          </p:cNvSpPr>
          <p:nvPr>
            <p:ph idx="1"/>
          </p:nvPr>
        </p:nvSpPr>
        <p:spPr>
          <a:xfrm>
            <a:off x="1104293" y="1481418"/>
            <a:ext cx="8946541" cy="4195481"/>
          </a:xfrm>
        </p:spPr>
        <p:txBody>
          <a:bodyPr>
            <a:normAutofit/>
          </a:bodyPr>
          <a:lstStyle/>
          <a:p>
            <a:r>
              <a:rPr lang="en-US" dirty="0" smtClean="0"/>
              <a:t>Primary contributors: Allen Tshudy, Chris Willis, Randy Charland</a:t>
            </a:r>
          </a:p>
          <a:p>
            <a:r>
              <a:rPr lang="en-US" dirty="0" smtClean="0"/>
              <a:t>Attachments can now be downloaded and deleted from the story level</a:t>
            </a:r>
          </a:p>
          <a:p>
            <a:r>
              <a:rPr lang="en-US" dirty="0" smtClean="0"/>
              <a:t>Project-level attachment code has been refactored</a:t>
            </a:r>
          </a:p>
          <a:p>
            <a:r>
              <a:rPr lang="en-US" dirty="0" smtClean="0"/>
              <a:t>Attachments can now be deleted from the project level</a:t>
            </a:r>
          </a:p>
          <a:p>
            <a:r>
              <a:rPr lang="en-US" dirty="0" smtClean="0"/>
              <a:t>Story and project-level attachments are stored on the file system with UUIDs and mapped to original names in DB</a:t>
            </a:r>
          </a:p>
        </p:txBody>
      </p:sp>
    </p:spTree>
    <p:extLst>
      <p:ext uri="{BB962C8B-B14F-4D97-AF65-F5344CB8AC3E}">
        <p14:creationId xmlns:p14="http://schemas.microsoft.com/office/powerpoint/2010/main" val="3112343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Backlog</a:t>
            </a:r>
            <a:endParaRPr lang="en-US" dirty="0"/>
          </a:p>
        </p:txBody>
      </p:sp>
      <p:sp>
        <p:nvSpPr>
          <p:cNvPr id="3" name="Content Placeholder 2"/>
          <p:cNvSpPr>
            <a:spLocks noGrp="1"/>
          </p:cNvSpPr>
          <p:nvPr>
            <p:ph idx="1"/>
          </p:nvPr>
        </p:nvSpPr>
        <p:spPr>
          <a:xfrm>
            <a:off x="1104293" y="1481418"/>
            <a:ext cx="8946541" cy="4195481"/>
          </a:xfrm>
        </p:spPr>
        <p:txBody>
          <a:bodyPr>
            <a:normAutofit/>
          </a:bodyPr>
          <a:lstStyle/>
          <a:p>
            <a:r>
              <a:rPr lang="en-US" dirty="0" smtClean="0"/>
              <a:t>Primary contributors: Randy Charland, Enda Peng, Tiger Lei</a:t>
            </a:r>
          </a:p>
          <a:p>
            <a:r>
              <a:rPr lang="en-US" dirty="0" smtClean="0"/>
              <a:t>There is a Backlog to add stories prior to moving a story to an iteration</a:t>
            </a:r>
          </a:p>
          <a:p>
            <a:r>
              <a:rPr lang="en-US" dirty="0" smtClean="0"/>
              <a:t>Stories are listed in priority order within the Backlog, from highest priority to lowest priority</a:t>
            </a:r>
          </a:p>
          <a:p>
            <a:r>
              <a:rPr lang="en-US" dirty="0" smtClean="0"/>
              <a:t>Stories now have a priority that can be assigned (Low, Medium, High)</a:t>
            </a:r>
          </a:p>
          <a:p>
            <a:r>
              <a:rPr lang="en-US" dirty="0" smtClean="0"/>
              <a:t>Stories now have a story type that be assigned (Feature, Bug Fix, Chore, Release) </a:t>
            </a:r>
          </a:p>
        </p:txBody>
      </p:sp>
    </p:spTree>
    <p:extLst>
      <p:ext uri="{BB962C8B-B14F-4D97-AF65-F5344CB8AC3E}">
        <p14:creationId xmlns:p14="http://schemas.microsoft.com/office/powerpoint/2010/main" val="2398282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0888"/>
            <a:ext cx="9404723" cy="1400530"/>
          </a:xfrm>
        </p:spPr>
        <p:txBody>
          <a:bodyPr/>
          <a:lstStyle/>
          <a:p>
            <a:r>
              <a:rPr lang="en-US" dirty="0" smtClean="0"/>
              <a:t>Dashboard and Project Detail Enhancements</a:t>
            </a:r>
            <a:endParaRPr lang="en-US" dirty="0"/>
          </a:p>
        </p:txBody>
      </p:sp>
      <p:sp>
        <p:nvSpPr>
          <p:cNvPr id="3" name="Content Placeholder 2"/>
          <p:cNvSpPr>
            <a:spLocks noGrp="1"/>
          </p:cNvSpPr>
          <p:nvPr>
            <p:ph idx="1"/>
          </p:nvPr>
        </p:nvSpPr>
        <p:spPr>
          <a:xfrm>
            <a:off x="1104293" y="1481418"/>
            <a:ext cx="8946541" cy="4195481"/>
          </a:xfrm>
        </p:spPr>
        <p:txBody>
          <a:bodyPr>
            <a:normAutofit/>
          </a:bodyPr>
          <a:lstStyle/>
          <a:p>
            <a:r>
              <a:rPr lang="en-US" dirty="0" smtClean="0"/>
              <a:t>Primary contributors: Randy Charland, Vikrant Sanghvi, Tiger Lei</a:t>
            </a:r>
          </a:p>
          <a:p>
            <a:r>
              <a:rPr lang="en-US" dirty="0" smtClean="0"/>
              <a:t>Clicking on projects with the Dashboard bring you directly to the project</a:t>
            </a:r>
          </a:p>
          <a:p>
            <a:r>
              <a:rPr lang="en-US" dirty="0" smtClean="0"/>
              <a:t>Additional information is shown on the Project Detail page to include</a:t>
            </a:r>
          </a:p>
          <a:p>
            <a:pPr lvl="1"/>
            <a:r>
              <a:rPr lang="en-US" dirty="0"/>
              <a:t>Status of a </a:t>
            </a:r>
            <a:r>
              <a:rPr lang="en-US" dirty="0" smtClean="0"/>
              <a:t>story</a:t>
            </a:r>
          </a:p>
          <a:p>
            <a:pPr lvl="1"/>
            <a:r>
              <a:rPr lang="en-US" dirty="0" smtClean="0"/>
              <a:t>Summary of story attributes</a:t>
            </a:r>
          </a:p>
          <a:p>
            <a:pPr lvl="1"/>
            <a:r>
              <a:rPr lang="en-US" dirty="0" smtClean="0"/>
              <a:t>Listing of tasks</a:t>
            </a:r>
          </a:p>
          <a:p>
            <a:pPr lvl="1"/>
            <a:r>
              <a:rPr lang="en-US" dirty="0" smtClean="0"/>
              <a:t>Listing of comments</a:t>
            </a:r>
          </a:p>
          <a:p>
            <a:pPr lvl="1"/>
            <a:r>
              <a:rPr lang="en-US" dirty="0" smtClean="0"/>
              <a:t>Listing of attachments</a:t>
            </a:r>
          </a:p>
        </p:txBody>
      </p:sp>
    </p:spTree>
    <p:extLst>
      <p:ext uri="{BB962C8B-B14F-4D97-AF65-F5344CB8AC3E}">
        <p14:creationId xmlns:p14="http://schemas.microsoft.com/office/powerpoint/2010/main" val="309573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Tracker Integration</a:t>
            </a:r>
            <a:endParaRPr lang="en-US" dirty="0"/>
          </a:p>
        </p:txBody>
      </p:sp>
      <p:sp>
        <p:nvSpPr>
          <p:cNvPr id="3" name="Content Placeholder 2"/>
          <p:cNvSpPr>
            <a:spLocks noGrp="1"/>
          </p:cNvSpPr>
          <p:nvPr>
            <p:ph idx="1"/>
          </p:nvPr>
        </p:nvSpPr>
        <p:spPr>
          <a:xfrm>
            <a:off x="1104293" y="1481418"/>
            <a:ext cx="8946541" cy="4195481"/>
          </a:xfrm>
        </p:spPr>
        <p:txBody>
          <a:bodyPr>
            <a:normAutofit/>
          </a:bodyPr>
          <a:lstStyle/>
          <a:p>
            <a:r>
              <a:rPr lang="en-US" dirty="0" smtClean="0"/>
              <a:t>Primary contributors: Randy Charland</a:t>
            </a:r>
          </a:p>
          <a:p>
            <a:r>
              <a:rPr lang="en-US" dirty="0" smtClean="0"/>
              <a:t>There is a function to view all issues entered within Issue Tracker that belong to a particular project</a:t>
            </a:r>
          </a:p>
          <a:p>
            <a:r>
              <a:rPr lang="en-US" dirty="0" smtClean="0"/>
              <a:t>A summary of issues is listed within Project Detail</a:t>
            </a:r>
          </a:p>
          <a:p>
            <a:r>
              <a:rPr lang="en-US" dirty="0" smtClean="0"/>
              <a:t>There is a detailed listing within the Project that allows a user to go directly to the issue within Issue Tracker</a:t>
            </a:r>
          </a:p>
          <a:p>
            <a:r>
              <a:rPr lang="en-US" dirty="0" smtClean="0"/>
              <a:t>Intended to be used in conjunction with new story types</a:t>
            </a:r>
          </a:p>
        </p:txBody>
      </p:sp>
    </p:spTree>
    <p:extLst>
      <p:ext uri="{BB962C8B-B14F-4D97-AF65-F5344CB8AC3E}">
        <p14:creationId xmlns:p14="http://schemas.microsoft.com/office/powerpoint/2010/main" val="41571429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a:t>
            </a:r>
            <a:endParaRPr lang="en-US" dirty="0"/>
          </a:p>
        </p:txBody>
      </p:sp>
      <p:sp>
        <p:nvSpPr>
          <p:cNvPr id="3" name="Content Placeholder 2"/>
          <p:cNvSpPr>
            <a:spLocks noGrp="1"/>
          </p:cNvSpPr>
          <p:nvPr>
            <p:ph idx="1"/>
          </p:nvPr>
        </p:nvSpPr>
        <p:spPr>
          <a:xfrm>
            <a:off x="1104293" y="1292232"/>
            <a:ext cx="8946541" cy="4195481"/>
          </a:xfrm>
        </p:spPr>
        <p:txBody>
          <a:bodyPr>
            <a:normAutofit/>
          </a:bodyPr>
          <a:lstStyle/>
          <a:p>
            <a:r>
              <a:rPr lang="en-US" dirty="0" smtClean="0"/>
              <a:t>Primary contributors: Chris Willis</a:t>
            </a:r>
          </a:p>
          <a:p>
            <a:r>
              <a:rPr lang="en-US" dirty="0" smtClean="0"/>
              <a:t>Operational BU virtual machine is now configured to utilized SSL</a:t>
            </a:r>
          </a:p>
          <a:p>
            <a:r>
              <a:rPr lang="en-US" dirty="0" smtClean="0"/>
              <a:t>A registered certificate was obtained from “Let’s Encrypt”</a:t>
            </a:r>
          </a:p>
          <a:p>
            <a:r>
              <a:rPr lang="en-US" dirty="0" smtClean="0"/>
              <a:t>Registered an A+ on Qualys SSL Report</a:t>
            </a:r>
          </a:p>
          <a:p>
            <a:r>
              <a:rPr lang="en-US" dirty="0" smtClean="0"/>
              <a:t>Going to HTTP port automatically redirects to SSL</a:t>
            </a:r>
          </a:p>
        </p:txBody>
      </p:sp>
      <p:pic>
        <p:nvPicPr>
          <p:cNvPr id="4" name="Content Placeholder 4"/>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065282" y="3389972"/>
            <a:ext cx="7690243" cy="3288421"/>
          </a:xfrm>
          <a:prstGeom prst="rect">
            <a:avLst/>
          </a:prstGeom>
        </p:spPr>
      </p:pic>
    </p:spTree>
    <p:extLst>
      <p:ext uri="{BB962C8B-B14F-4D97-AF65-F5344CB8AC3E}">
        <p14:creationId xmlns:p14="http://schemas.microsoft.com/office/powerpoint/2010/main" val="223771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Iterations (continued)</a:t>
            </a:r>
            <a:endParaRPr lang="en-US" dirty="0"/>
          </a:p>
        </p:txBody>
      </p:sp>
      <p:sp>
        <p:nvSpPr>
          <p:cNvPr id="3" name="Content Placeholder 2"/>
          <p:cNvSpPr>
            <a:spLocks noGrp="1"/>
          </p:cNvSpPr>
          <p:nvPr>
            <p:ph idx="1"/>
          </p:nvPr>
        </p:nvSpPr>
        <p:spPr>
          <a:xfrm>
            <a:off x="875201" y="1314451"/>
            <a:ext cx="8946541" cy="5372100"/>
          </a:xfrm>
        </p:spPr>
        <p:txBody>
          <a:bodyPr>
            <a:noAutofit/>
          </a:bodyPr>
          <a:lstStyle/>
          <a:p>
            <a:r>
              <a:rPr lang="en-US" dirty="0" smtClean="0"/>
              <a:t>Iteration #3 finished more advanced features</a:t>
            </a:r>
          </a:p>
          <a:p>
            <a:pPr lvl="1"/>
            <a:r>
              <a:rPr lang="en-US" dirty="0" smtClean="0"/>
              <a:t>Completed a Backlog queue that list stories by priority, with integration into existing Icebox and specific iterations</a:t>
            </a:r>
          </a:p>
          <a:p>
            <a:pPr lvl="1"/>
            <a:r>
              <a:rPr lang="en-US" dirty="0" smtClean="0"/>
              <a:t>Created an Issue Summary within the  Requirements Tool that lists issues assigned to the Project from within Issue Tracker, with direct links to the issue for details</a:t>
            </a:r>
          </a:p>
          <a:p>
            <a:pPr lvl="1"/>
            <a:r>
              <a:rPr lang="en-US" dirty="0" smtClean="0"/>
              <a:t>Added additional details within the Project Detail page to provide granular status of the stories within the Project</a:t>
            </a:r>
          </a:p>
          <a:p>
            <a:pPr lvl="1"/>
            <a:r>
              <a:rPr lang="en-US" dirty="0" smtClean="0"/>
              <a:t>Upgraded the project-level attachment feature to have the same functionality as the story-level attachment feature</a:t>
            </a:r>
          </a:p>
          <a:p>
            <a:pPr lvl="1"/>
            <a:r>
              <a:rPr lang="en-US" dirty="0" smtClean="0"/>
              <a:t>Enabled SSL encryption on the production server with a registered X.509 certificate</a:t>
            </a:r>
          </a:p>
          <a:p>
            <a:pPr lvl="1"/>
            <a:r>
              <a:rPr lang="en-US" dirty="0" smtClean="0"/>
              <a:t>Added additional Unit tests to increase code coverage within the Requirement Tool models</a:t>
            </a:r>
          </a:p>
          <a:p>
            <a:pPr lvl="1"/>
            <a:r>
              <a:rPr lang="en-US" dirty="0"/>
              <a:t>Added story types of “Feature”, “Bug Fix”, “Chore”, “Release</a:t>
            </a:r>
            <a:r>
              <a:rPr lang="en-US" dirty="0" smtClean="0"/>
              <a:t>”</a:t>
            </a:r>
          </a:p>
          <a:p>
            <a:pPr lvl="1"/>
            <a:endParaRPr lang="en-US" sz="1600" dirty="0" smtClean="0"/>
          </a:p>
        </p:txBody>
      </p:sp>
    </p:spTree>
    <p:extLst>
      <p:ext uri="{BB962C8B-B14F-4D97-AF65-F5344CB8AC3E}">
        <p14:creationId xmlns:p14="http://schemas.microsoft.com/office/powerpoint/2010/main" val="6325694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a:xfrm>
            <a:off x="1104293" y="1557618"/>
            <a:ext cx="8946541" cy="4195481"/>
          </a:xfrm>
        </p:spPr>
        <p:txBody>
          <a:bodyPr/>
          <a:lstStyle/>
          <a:p>
            <a:r>
              <a:rPr lang="en-US" dirty="0" smtClean="0"/>
              <a:t>Primary contributors:  Allen Tshudy, Chris Willis, Randy Charland, Tiger Lei, Vikrant Sanghvi, Enda Peng</a:t>
            </a:r>
          </a:p>
          <a:p>
            <a:r>
              <a:rPr lang="en-US" dirty="0" smtClean="0"/>
              <a:t>Increased code coverage by creating unit tests for:</a:t>
            </a:r>
          </a:p>
          <a:p>
            <a:pPr lvl="1"/>
            <a:r>
              <a:rPr lang="en-US" dirty="0" smtClean="0"/>
              <a:t>File attachment features and bugs</a:t>
            </a:r>
          </a:p>
          <a:p>
            <a:pPr lvl="1"/>
            <a:r>
              <a:rPr lang="en-US" dirty="0" smtClean="0"/>
              <a:t>Iteration start and end dates</a:t>
            </a:r>
          </a:p>
          <a:p>
            <a:pPr lvl="1"/>
            <a:r>
              <a:rPr lang="en-US" dirty="0" smtClean="0"/>
              <a:t>Requirement Tool models</a:t>
            </a:r>
          </a:p>
          <a:p>
            <a:pPr lvl="1"/>
            <a:r>
              <a:rPr lang="en-US" dirty="0"/>
              <a:t>Backlog </a:t>
            </a:r>
            <a:r>
              <a:rPr lang="en-US" dirty="0" smtClean="0"/>
              <a:t>feature</a:t>
            </a:r>
          </a:p>
        </p:txBody>
      </p:sp>
    </p:spTree>
    <p:extLst>
      <p:ext uri="{BB962C8B-B14F-4D97-AF65-F5344CB8AC3E}">
        <p14:creationId xmlns:p14="http://schemas.microsoft.com/office/powerpoint/2010/main" val="3883936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9590"/>
          </a:xfrm>
        </p:spPr>
        <p:txBody>
          <a:bodyPr/>
          <a:lstStyle/>
          <a:p>
            <a:r>
              <a:rPr lang="en-US" sz="4800" dirty="0" smtClean="0"/>
              <a:t>Risk Management</a:t>
            </a:r>
            <a:endParaRPr lang="en-US" sz="4800" dirty="0"/>
          </a:p>
        </p:txBody>
      </p:sp>
      <p:graphicFrame>
        <p:nvGraphicFramePr>
          <p:cNvPr id="3" name="Content Placeholder 2"/>
          <p:cNvGraphicFramePr>
            <a:graphicFrameLocks noGrp="1"/>
          </p:cNvGraphicFramePr>
          <p:nvPr>
            <p:ph idx="1"/>
            <p:extLst/>
          </p:nvPr>
        </p:nvGraphicFramePr>
        <p:xfrm>
          <a:off x="820616" y="3049221"/>
          <a:ext cx="9636370" cy="2940187"/>
        </p:xfrm>
        <a:graphic>
          <a:graphicData uri="http://schemas.openxmlformats.org/drawingml/2006/table">
            <a:tbl>
              <a:tblPr firstRow="1" bandRow="1">
                <a:tableStyleId>{5C22544A-7EE6-4342-B048-85BDC9FD1C3A}</a:tableStyleId>
              </a:tblPr>
              <a:tblGrid>
                <a:gridCol w="2457450">
                  <a:extLst>
                    <a:ext uri="{9D8B030D-6E8A-4147-A177-3AD203B41FA5}">
                      <a16:colId xmlns:a16="http://schemas.microsoft.com/office/drawing/2014/main" val="20000"/>
                    </a:ext>
                  </a:extLst>
                </a:gridCol>
                <a:gridCol w="1159193">
                  <a:extLst>
                    <a:ext uri="{9D8B030D-6E8A-4147-A177-3AD203B41FA5}">
                      <a16:colId xmlns:a16="http://schemas.microsoft.com/office/drawing/2014/main" val="20001"/>
                    </a:ext>
                  </a:extLst>
                </a:gridCol>
                <a:gridCol w="1414780">
                  <a:extLst>
                    <a:ext uri="{9D8B030D-6E8A-4147-A177-3AD203B41FA5}">
                      <a16:colId xmlns:a16="http://schemas.microsoft.com/office/drawing/2014/main" val="20002"/>
                    </a:ext>
                  </a:extLst>
                </a:gridCol>
                <a:gridCol w="4604947">
                  <a:extLst>
                    <a:ext uri="{9D8B030D-6E8A-4147-A177-3AD203B41FA5}">
                      <a16:colId xmlns:a16="http://schemas.microsoft.com/office/drawing/2014/main" val="20003"/>
                    </a:ext>
                  </a:extLst>
                </a:gridCol>
              </a:tblGrid>
              <a:tr h="261018">
                <a:tc>
                  <a:txBody>
                    <a:bodyPr/>
                    <a:lstStyle/>
                    <a:p>
                      <a:r>
                        <a:rPr lang="en-US" dirty="0" smtClean="0"/>
                        <a:t>Risk</a:t>
                      </a:r>
                      <a:endParaRPr lang="en-US" dirty="0"/>
                    </a:p>
                  </a:txBody>
                  <a:tcPr/>
                </a:tc>
                <a:tc>
                  <a:txBody>
                    <a:bodyPr/>
                    <a:lstStyle/>
                    <a:p>
                      <a:r>
                        <a:rPr lang="en-US" dirty="0" smtClean="0"/>
                        <a:t>Impact</a:t>
                      </a:r>
                      <a:endParaRPr lang="en-US" dirty="0"/>
                    </a:p>
                  </a:txBody>
                  <a:tcPr/>
                </a:tc>
                <a:tc>
                  <a:txBody>
                    <a:bodyPr/>
                    <a:lstStyle/>
                    <a:p>
                      <a:r>
                        <a:rPr lang="en-US" dirty="0" smtClean="0"/>
                        <a:t>Probability</a:t>
                      </a:r>
                      <a:endParaRPr lang="en-US" dirty="0"/>
                    </a:p>
                  </a:txBody>
                  <a:tcPr/>
                </a:tc>
                <a:tc>
                  <a:txBody>
                    <a:bodyPr/>
                    <a:lstStyle/>
                    <a:p>
                      <a:r>
                        <a:rPr lang="en-US" dirty="0" smtClean="0"/>
                        <a:t>Retirement Plan</a:t>
                      </a:r>
                      <a:endParaRPr lang="en-US" dirty="0"/>
                    </a:p>
                  </a:txBody>
                  <a:tcPr/>
                </a:tc>
                <a:extLst>
                  <a:ext uri="{0D108BD9-81ED-4DB2-BD59-A6C34878D82A}">
                    <a16:rowId xmlns:a16="http://schemas.microsoft.com/office/drawing/2014/main" val="10000"/>
                  </a:ext>
                </a:extLst>
              </a:tr>
              <a:tr h="643607">
                <a:tc>
                  <a:txBody>
                    <a:bodyPr/>
                    <a:lstStyle/>
                    <a:p>
                      <a:r>
                        <a:rPr lang="en-US" dirty="0" smtClean="0"/>
                        <a:t>Limited technical background </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Group more experience</a:t>
                      </a:r>
                      <a:r>
                        <a:rPr lang="en-US" baseline="0" dirty="0" smtClean="0"/>
                        <a:t> with less experienced </a:t>
                      </a:r>
                      <a:endParaRPr lang="en-US" dirty="0"/>
                    </a:p>
                  </a:txBody>
                  <a:tcPr/>
                </a:tc>
                <a:extLst>
                  <a:ext uri="{0D108BD9-81ED-4DB2-BD59-A6C34878D82A}">
                    <a16:rowId xmlns:a16="http://schemas.microsoft.com/office/drawing/2014/main" val="10001"/>
                  </a:ext>
                </a:extLst>
              </a:tr>
              <a:tr h="450525">
                <a:tc>
                  <a:txBody>
                    <a:bodyPr/>
                    <a:lstStyle/>
                    <a:p>
                      <a:r>
                        <a:rPr lang="en-US" dirty="0" smtClean="0"/>
                        <a:t>Time Management</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We</a:t>
                      </a:r>
                      <a:r>
                        <a:rPr lang="en-US" baseline="0" dirty="0" smtClean="0"/>
                        <a:t> planned on a conservative side</a:t>
                      </a:r>
                      <a:endParaRPr lang="en-US" dirty="0"/>
                    </a:p>
                  </a:txBody>
                  <a:tcPr/>
                </a:tc>
                <a:extLst>
                  <a:ext uri="{0D108BD9-81ED-4DB2-BD59-A6C34878D82A}">
                    <a16:rowId xmlns:a16="http://schemas.microsoft.com/office/drawing/2014/main" val="10002"/>
                  </a:ext>
                </a:extLst>
              </a:tr>
              <a:tr h="836688">
                <a:tc>
                  <a:txBody>
                    <a:bodyPr/>
                    <a:lstStyle/>
                    <a:p>
                      <a:r>
                        <a:rPr lang="en-US" dirty="0" smtClean="0"/>
                        <a:t>Lack of communication</a:t>
                      </a:r>
                      <a:endParaRPr lang="en-US" dirty="0"/>
                    </a:p>
                  </a:txBody>
                  <a:tcPr/>
                </a:tc>
                <a:tc>
                  <a:txBody>
                    <a:bodyPr/>
                    <a:lstStyle/>
                    <a:p>
                      <a:r>
                        <a:rPr lang="en-US" dirty="0" smtClean="0"/>
                        <a:t>HIGH</a:t>
                      </a:r>
                      <a:endParaRPr lang="en-US" dirty="0"/>
                    </a:p>
                  </a:txBody>
                  <a:tcPr/>
                </a:tc>
                <a:tc>
                  <a:txBody>
                    <a:bodyPr/>
                    <a:lstStyle/>
                    <a:p>
                      <a:r>
                        <a:rPr lang="en-US" dirty="0" smtClean="0"/>
                        <a:t>HIGH</a:t>
                      </a:r>
                    </a:p>
                  </a:txBody>
                  <a:tcPr/>
                </a:tc>
                <a:tc>
                  <a:txBody>
                    <a:bodyPr/>
                    <a:lstStyle/>
                    <a:p>
                      <a:r>
                        <a:rPr lang="en-US" dirty="0" smtClean="0"/>
                        <a:t>We every</a:t>
                      </a:r>
                      <a:r>
                        <a:rPr lang="en-US" baseline="0" dirty="0" smtClean="0"/>
                        <a:t> effort to </a:t>
                      </a:r>
                      <a:r>
                        <a:rPr lang="en-US" dirty="0" smtClean="0"/>
                        <a:t>made</a:t>
                      </a:r>
                      <a:r>
                        <a:rPr lang="en-US" baseline="0" dirty="0" smtClean="0"/>
                        <a:t> sure we meet twice a week.</a:t>
                      </a:r>
                      <a:endParaRPr lang="en-US" dirty="0" smtClean="0"/>
                    </a:p>
                  </a:txBody>
                  <a:tcPr/>
                </a:tc>
                <a:extLst>
                  <a:ext uri="{0D108BD9-81ED-4DB2-BD59-A6C34878D82A}">
                    <a16:rowId xmlns:a16="http://schemas.microsoft.com/office/drawing/2014/main" val="10003"/>
                  </a:ext>
                </a:extLst>
              </a:tr>
              <a:tr h="643607">
                <a:tc>
                  <a:txBody>
                    <a:bodyPr/>
                    <a:lstStyle/>
                    <a:p>
                      <a:r>
                        <a:rPr lang="en-US" dirty="0" smtClean="0"/>
                        <a:t>Over estimating</a:t>
                      </a:r>
                      <a:endParaRPr lang="en-US" dirty="0"/>
                    </a:p>
                  </a:txBody>
                  <a:tcPr/>
                </a:tc>
                <a:tc>
                  <a:txBody>
                    <a:bodyPr/>
                    <a:lstStyle/>
                    <a:p>
                      <a:r>
                        <a:rPr lang="en-US" dirty="0" smtClean="0"/>
                        <a:t>HIGH</a:t>
                      </a:r>
                      <a:endParaRPr lang="en-US" dirty="0"/>
                    </a:p>
                  </a:txBody>
                  <a:tcPr/>
                </a:tc>
                <a:tc>
                  <a:txBody>
                    <a:bodyPr/>
                    <a:lstStyle/>
                    <a:p>
                      <a:r>
                        <a:rPr lang="en-US" dirty="0" smtClean="0"/>
                        <a:t>MEDIUM</a:t>
                      </a:r>
                    </a:p>
                  </a:txBody>
                  <a:tcPr/>
                </a:tc>
                <a:tc>
                  <a:txBody>
                    <a:bodyPr/>
                    <a:lstStyle/>
                    <a:p>
                      <a:r>
                        <a:rPr lang="en-US" dirty="0" smtClean="0"/>
                        <a:t>We set expectations</a:t>
                      </a:r>
                      <a:r>
                        <a:rPr lang="en-US" baseline="0" dirty="0" smtClean="0"/>
                        <a:t> right away.</a:t>
                      </a:r>
                      <a:endParaRPr lang="en-US" dirty="0" smtClean="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1336431" y="1793631"/>
            <a:ext cx="8456161" cy="646331"/>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As you can see the risk index was very high in the beginning</a:t>
            </a:r>
          </a:p>
          <a:p>
            <a:pPr marL="285750" indent="-285750">
              <a:buFont typeface="Wingdings" panose="05000000000000000000" pitchFamily="2" charset="2"/>
              <a:buChar char="Ø"/>
            </a:pPr>
            <a:r>
              <a:rPr lang="en-US" dirty="0" smtClean="0"/>
              <a:t>team work very well together and as a result we where very successful. </a:t>
            </a:r>
            <a:endParaRPr lang="en-US" dirty="0"/>
          </a:p>
        </p:txBody>
      </p:sp>
    </p:spTree>
    <p:extLst>
      <p:ext uri="{BB962C8B-B14F-4D97-AF65-F5344CB8AC3E}">
        <p14:creationId xmlns:p14="http://schemas.microsoft.com/office/powerpoint/2010/main" val="76464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1651"/>
          </a:xfrm>
        </p:spPr>
        <p:txBody>
          <a:bodyPr/>
          <a:lstStyle/>
          <a:p>
            <a:r>
              <a:rPr lang="en-US" sz="4800" dirty="0" smtClean="0"/>
              <a:t>Risk Management Continue</a:t>
            </a:r>
            <a:endParaRPr lang="en-US" sz="4800" dirty="0"/>
          </a:p>
        </p:txBody>
      </p:sp>
      <p:graphicFrame>
        <p:nvGraphicFramePr>
          <p:cNvPr id="3" name="Content Placeholder 2"/>
          <p:cNvGraphicFramePr>
            <a:graphicFrameLocks noGrp="1"/>
          </p:cNvGraphicFramePr>
          <p:nvPr>
            <p:ph idx="1"/>
            <p:extLst/>
          </p:nvPr>
        </p:nvGraphicFramePr>
        <p:xfrm>
          <a:off x="656493" y="1314205"/>
          <a:ext cx="9636370" cy="3756094"/>
        </p:xfrm>
        <a:graphic>
          <a:graphicData uri="http://schemas.openxmlformats.org/drawingml/2006/table">
            <a:tbl>
              <a:tblPr firstRow="1" bandRow="1">
                <a:tableStyleId>{5C22544A-7EE6-4342-B048-85BDC9FD1C3A}</a:tableStyleId>
              </a:tblPr>
              <a:tblGrid>
                <a:gridCol w="2457450">
                  <a:extLst>
                    <a:ext uri="{9D8B030D-6E8A-4147-A177-3AD203B41FA5}">
                      <a16:colId xmlns:a16="http://schemas.microsoft.com/office/drawing/2014/main" val="20000"/>
                    </a:ext>
                  </a:extLst>
                </a:gridCol>
                <a:gridCol w="1159193">
                  <a:extLst>
                    <a:ext uri="{9D8B030D-6E8A-4147-A177-3AD203B41FA5}">
                      <a16:colId xmlns:a16="http://schemas.microsoft.com/office/drawing/2014/main" val="20001"/>
                    </a:ext>
                  </a:extLst>
                </a:gridCol>
                <a:gridCol w="1414780">
                  <a:extLst>
                    <a:ext uri="{9D8B030D-6E8A-4147-A177-3AD203B41FA5}">
                      <a16:colId xmlns:a16="http://schemas.microsoft.com/office/drawing/2014/main" val="20002"/>
                    </a:ext>
                  </a:extLst>
                </a:gridCol>
                <a:gridCol w="4604947">
                  <a:extLst>
                    <a:ext uri="{9D8B030D-6E8A-4147-A177-3AD203B41FA5}">
                      <a16:colId xmlns:a16="http://schemas.microsoft.com/office/drawing/2014/main" val="20003"/>
                    </a:ext>
                  </a:extLst>
                </a:gridCol>
              </a:tblGrid>
              <a:tr h="261018">
                <a:tc>
                  <a:txBody>
                    <a:bodyPr/>
                    <a:lstStyle/>
                    <a:p>
                      <a:r>
                        <a:rPr lang="en-US" dirty="0" smtClean="0"/>
                        <a:t>Risk</a:t>
                      </a:r>
                      <a:endParaRPr lang="en-US" dirty="0"/>
                    </a:p>
                  </a:txBody>
                  <a:tcPr/>
                </a:tc>
                <a:tc>
                  <a:txBody>
                    <a:bodyPr/>
                    <a:lstStyle/>
                    <a:p>
                      <a:r>
                        <a:rPr lang="en-US" dirty="0" smtClean="0"/>
                        <a:t>Impact</a:t>
                      </a:r>
                      <a:endParaRPr lang="en-US" dirty="0"/>
                    </a:p>
                  </a:txBody>
                  <a:tcPr/>
                </a:tc>
                <a:tc>
                  <a:txBody>
                    <a:bodyPr/>
                    <a:lstStyle/>
                    <a:p>
                      <a:r>
                        <a:rPr lang="en-US" dirty="0" smtClean="0"/>
                        <a:t>Probability</a:t>
                      </a:r>
                      <a:endParaRPr lang="en-US" dirty="0"/>
                    </a:p>
                  </a:txBody>
                  <a:tcPr/>
                </a:tc>
                <a:tc>
                  <a:txBody>
                    <a:bodyPr/>
                    <a:lstStyle/>
                    <a:p>
                      <a:r>
                        <a:rPr lang="en-US" dirty="0" smtClean="0"/>
                        <a:t>Retirement Plan</a:t>
                      </a:r>
                      <a:endParaRPr lang="en-US" dirty="0"/>
                    </a:p>
                  </a:txBody>
                  <a:tcPr/>
                </a:tc>
                <a:extLst>
                  <a:ext uri="{0D108BD9-81ED-4DB2-BD59-A6C34878D82A}">
                    <a16:rowId xmlns:a16="http://schemas.microsoft.com/office/drawing/2014/main" val="10000"/>
                  </a:ext>
                </a:extLst>
              </a:tr>
              <a:tr h="643607">
                <a:tc>
                  <a:txBody>
                    <a:bodyPr/>
                    <a:lstStyle/>
                    <a:p>
                      <a:r>
                        <a:rPr lang="en-US" dirty="0" smtClean="0"/>
                        <a:t>Additional course work</a:t>
                      </a:r>
                      <a:endParaRPr lang="en-US" dirty="0"/>
                    </a:p>
                  </a:txBody>
                  <a:tcPr/>
                </a:tc>
                <a:tc>
                  <a:txBody>
                    <a:bodyPr/>
                    <a:lstStyle/>
                    <a:p>
                      <a:r>
                        <a:rPr lang="en-US" dirty="0" smtClean="0"/>
                        <a:t>MEDIUM</a:t>
                      </a:r>
                      <a:endParaRPr lang="en-US" dirty="0"/>
                    </a:p>
                  </a:txBody>
                  <a:tcPr/>
                </a:tc>
                <a:tc>
                  <a:txBody>
                    <a:bodyPr/>
                    <a:lstStyle/>
                    <a:p>
                      <a:r>
                        <a:rPr lang="en-US" dirty="0" smtClean="0"/>
                        <a:t>LOW</a:t>
                      </a:r>
                    </a:p>
                  </a:txBody>
                  <a:tcPr/>
                </a:tc>
                <a:tc>
                  <a:txBody>
                    <a:bodyPr/>
                    <a:lstStyle/>
                    <a:p>
                      <a:r>
                        <a:rPr lang="en-US" dirty="0" smtClean="0"/>
                        <a:t>I</a:t>
                      </a:r>
                      <a:r>
                        <a:rPr lang="en-US" baseline="0" dirty="0" smtClean="0"/>
                        <a:t> think for some it might have been an issue.</a:t>
                      </a:r>
                      <a:endParaRPr lang="en-US" dirty="0" smtClean="0"/>
                    </a:p>
                  </a:txBody>
                  <a:tcPr/>
                </a:tc>
                <a:extLst>
                  <a:ext uri="{0D108BD9-81ED-4DB2-BD59-A6C34878D82A}">
                    <a16:rowId xmlns:a16="http://schemas.microsoft.com/office/drawing/2014/main" val="10001"/>
                  </a:ext>
                </a:extLst>
              </a:tr>
              <a:tr h="450525">
                <a:tc>
                  <a:txBody>
                    <a:bodyPr/>
                    <a:lstStyle/>
                    <a:p>
                      <a:r>
                        <a:rPr lang="en-US" dirty="0" smtClean="0"/>
                        <a:t>Planning for each iteration</a:t>
                      </a:r>
                      <a:endParaRPr lang="en-US" dirty="0"/>
                    </a:p>
                  </a:txBody>
                  <a:tcPr/>
                </a:tc>
                <a:tc>
                  <a:txBody>
                    <a:bodyPr/>
                    <a:lstStyle/>
                    <a:p>
                      <a:r>
                        <a:rPr lang="en-US" dirty="0" smtClean="0"/>
                        <a:t>MEDIUM</a:t>
                      </a:r>
                      <a:endParaRPr lang="en-US" dirty="0"/>
                    </a:p>
                  </a:txBody>
                  <a:tcPr/>
                </a:tc>
                <a:tc>
                  <a:txBody>
                    <a:bodyPr/>
                    <a:lstStyle/>
                    <a:p>
                      <a:r>
                        <a:rPr lang="en-US" dirty="0" smtClean="0"/>
                        <a:t>MEDIUM</a:t>
                      </a:r>
                    </a:p>
                  </a:txBody>
                  <a:tcPr/>
                </a:tc>
                <a:tc>
                  <a:txBody>
                    <a:bodyPr/>
                    <a:lstStyle/>
                    <a:p>
                      <a:r>
                        <a:rPr lang="en-US" dirty="0" smtClean="0"/>
                        <a:t>We did</a:t>
                      </a:r>
                      <a:r>
                        <a:rPr lang="en-US" baseline="0" dirty="0" smtClean="0"/>
                        <a:t> a good job here we ask everyone to enter stories and we would discuss at our first weekly calls.</a:t>
                      </a:r>
                      <a:endParaRPr lang="en-US" dirty="0" smtClean="0"/>
                    </a:p>
                  </a:txBody>
                  <a:tcPr/>
                </a:tc>
                <a:extLst>
                  <a:ext uri="{0D108BD9-81ED-4DB2-BD59-A6C34878D82A}">
                    <a16:rowId xmlns:a16="http://schemas.microsoft.com/office/drawing/2014/main" val="10002"/>
                  </a:ext>
                </a:extLst>
              </a:tr>
              <a:tr h="836688">
                <a:tc>
                  <a:txBody>
                    <a:bodyPr/>
                    <a:lstStyle/>
                    <a:p>
                      <a:r>
                        <a:rPr lang="en-US" dirty="0" smtClean="0"/>
                        <a:t>Maintaining vs new Development</a:t>
                      </a:r>
                      <a:endParaRPr lang="en-US" dirty="0"/>
                    </a:p>
                  </a:txBody>
                  <a:tcPr/>
                </a:tc>
                <a:tc>
                  <a:txBody>
                    <a:bodyPr/>
                    <a:lstStyle/>
                    <a:p>
                      <a:r>
                        <a:rPr lang="en-US" dirty="0" smtClean="0"/>
                        <a:t>LOW</a:t>
                      </a:r>
                      <a:endParaRPr lang="en-US" dirty="0"/>
                    </a:p>
                  </a:txBody>
                  <a:tcPr/>
                </a:tc>
                <a:tc>
                  <a:txBody>
                    <a:bodyPr/>
                    <a:lstStyle/>
                    <a:p>
                      <a:r>
                        <a:rPr lang="en-US" dirty="0" smtClean="0"/>
                        <a:t>LOW</a:t>
                      </a:r>
                    </a:p>
                  </a:txBody>
                  <a:tcPr/>
                </a:tc>
                <a:tc>
                  <a:txBody>
                    <a:bodyPr/>
                    <a:lstStyle/>
                    <a:p>
                      <a:r>
                        <a:rPr lang="en-US" dirty="0" smtClean="0"/>
                        <a:t>This was new to a lot of the teams</a:t>
                      </a:r>
                      <a:r>
                        <a:rPr lang="en-US" baseline="0" dirty="0" smtClean="0"/>
                        <a:t> members but, we did will.  I think the fact that we spent the 1 iteration testing was key to our success.</a:t>
                      </a:r>
                      <a:endParaRPr lang="en-US" dirty="0" smtClean="0"/>
                    </a:p>
                  </a:txBody>
                  <a:tcPr/>
                </a:tc>
                <a:extLst>
                  <a:ext uri="{0D108BD9-81ED-4DB2-BD59-A6C34878D82A}">
                    <a16:rowId xmlns:a16="http://schemas.microsoft.com/office/drawing/2014/main" val="10003"/>
                  </a:ext>
                </a:extLst>
              </a:tr>
              <a:tr h="643607">
                <a:tc>
                  <a:txBody>
                    <a:bodyPr/>
                    <a:lstStyle/>
                    <a:p>
                      <a:r>
                        <a:rPr lang="en-US" dirty="0" smtClean="0"/>
                        <a:t>Losing resources</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c>
                  <a:txBody>
                    <a:bodyPr/>
                    <a:lstStyle/>
                    <a:p>
                      <a:r>
                        <a:rPr lang="en-US" dirty="0" smtClean="0"/>
                        <a:t>We did loose</a:t>
                      </a:r>
                      <a:r>
                        <a:rPr lang="en-US" baseline="0" dirty="0" smtClean="0"/>
                        <a:t> one resource but it was the project even started </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9577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t>
            </a:r>
            <a:r>
              <a:rPr lang="en-US" dirty="0" smtClean="0"/>
              <a:t>analysis</a:t>
            </a:r>
            <a:endParaRPr lang="en-US" dirty="0"/>
          </a:p>
        </p:txBody>
      </p:sp>
      <p:sp>
        <p:nvSpPr>
          <p:cNvPr id="3" name="Content Placeholder 2"/>
          <p:cNvSpPr>
            <a:spLocks noGrp="1"/>
          </p:cNvSpPr>
          <p:nvPr>
            <p:ph idx="1"/>
          </p:nvPr>
        </p:nvSpPr>
        <p:spPr/>
        <p:txBody>
          <a:bodyPr/>
          <a:lstStyle/>
          <a:p>
            <a:r>
              <a:rPr lang="en-US" altLang="zh-CN" dirty="0"/>
              <a:t>O</a:t>
            </a:r>
            <a:r>
              <a:rPr lang="en-US" dirty="0" smtClean="0"/>
              <a:t>verview </a:t>
            </a:r>
            <a:r>
              <a:rPr lang="en-US" dirty="0"/>
              <a:t>of functional requirements using use case </a:t>
            </a:r>
            <a:r>
              <a:rPr lang="en-US" dirty="0" smtClean="0"/>
              <a:t>diagram</a:t>
            </a:r>
          </a:p>
          <a:p>
            <a:r>
              <a:rPr lang="en-US" altLang="zh-CN" dirty="0"/>
              <a:t>U</a:t>
            </a:r>
            <a:r>
              <a:rPr lang="en-US" dirty="0" smtClean="0"/>
              <a:t>ser </a:t>
            </a:r>
            <a:r>
              <a:rPr lang="en-US" dirty="0"/>
              <a:t>stories </a:t>
            </a:r>
            <a:r>
              <a:rPr lang="en-US" altLang="zh-CN" dirty="0" smtClean="0"/>
              <a:t>in</a:t>
            </a:r>
            <a:r>
              <a:rPr lang="zh-CN" altLang="en-US" dirty="0" smtClean="0"/>
              <a:t> </a:t>
            </a:r>
            <a:r>
              <a:rPr lang="en-US" altLang="zh-CN" dirty="0" smtClean="0"/>
              <a:t>three</a:t>
            </a:r>
            <a:r>
              <a:rPr lang="zh-CN" altLang="en-US" dirty="0" smtClean="0"/>
              <a:t> </a:t>
            </a:r>
            <a:r>
              <a:rPr lang="en-US" altLang="zh-CN" dirty="0" smtClean="0"/>
              <a:t>iterations</a:t>
            </a:r>
            <a:endParaRPr lang="en-US" dirty="0" smtClean="0"/>
          </a:p>
          <a:p>
            <a:r>
              <a:rPr lang="en-US" altLang="zh-CN" dirty="0" smtClean="0"/>
              <a:t>Trace</a:t>
            </a:r>
            <a:r>
              <a:rPr lang="zh-CN" altLang="en-US" dirty="0" smtClean="0"/>
              <a:t> </a:t>
            </a:r>
            <a:r>
              <a:rPr lang="en-US" altLang="zh-CN" dirty="0" smtClean="0"/>
              <a:t>of</a:t>
            </a:r>
            <a:r>
              <a:rPr lang="zh-CN" altLang="en-US" dirty="0" smtClean="0"/>
              <a:t> </a:t>
            </a:r>
            <a:r>
              <a:rPr lang="en-US" altLang="zh-CN" dirty="0" smtClean="0"/>
              <a:t>tracking</a:t>
            </a:r>
            <a:r>
              <a:rPr lang="zh-CN" altLang="en-US" dirty="0" smtClean="0"/>
              <a:t> </a:t>
            </a:r>
            <a:r>
              <a:rPr lang="en-US" dirty="0" smtClean="0"/>
              <a:t>project requirements. </a:t>
            </a:r>
          </a:p>
          <a:p>
            <a:r>
              <a:rPr lang="en-US" dirty="0"/>
              <a:t>N</a:t>
            </a:r>
            <a:r>
              <a:rPr lang="en-US" dirty="0" smtClean="0"/>
              <a:t>ew </a:t>
            </a:r>
            <a:r>
              <a:rPr lang="en-US" dirty="0"/>
              <a:t>features added.</a:t>
            </a:r>
          </a:p>
        </p:txBody>
      </p:sp>
    </p:spTree>
    <p:extLst>
      <p:ext uri="{BB962C8B-B14F-4D97-AF65-F5344CB8AC3E}">
        <p14:creationId xmlns:p14="http://schemas.microsoft.com/office/powerpoint/2010/main" val="10726506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349</TotalTime>
  <Words>2572</Words>
  <Application>Microsoft Office PowerPoint</Application>
  <PresentationFormat>Widescreen</PresentationFormat>
  <Paragraphs>415</Paragraphs>
  <Slides>60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宋体</vt:lpstr>
      <vt:lpstr>Arial</vt:lpstr>
      <vt:lpstr>Calibri</vt:lpstr>
      <vt:lpstr>Century Gothic</vt:lpstr>
      <vt:lpstr>Questrial</vt:lpstr>
      <vt:lpstr>Times New Roman</vt:lpstr>
      <vt:lpstr>Wingdings</vt:lpstr>
      <vt:lpstr>Wingdings 3</vt:lpstr>
      <vt:lpstr>Ion</vt:lpstr>
      <vt:lpstr>TEAM ALPHA – ITERATION 3</vt:lpstr>
      <vt:lpstr>agenda</vt:lpstr>
      <vt:lpstr>Project Management</vt:lpstr>
      <vt:lpstr>Development Teams</vt:lpstr>
      <vt:lpstr>Iterations</vt:lpstr>
      <vt:lpstr>Iterations (continued)</vt:lpstr>
      <vt:lpstr>Risk Management</vt:lpstr>
      <vt:lpstr>Risk Management Continue</vt:lpstr>
      <vt:lpstr>Requirement analysis</vt:lpstr>
      <vt:lpstr>PowerPoint Presentation</vt:lpstr>
      <vt:lpstr>User stories in Iteration 1</vt:lpstr>
      <vt:lpstr>User stories in Iteration 2 </vt:lpstr>
      <vt:lpstr>User stories in Iteration 3 </vt:lpstr>
      <vt:lpstr>Overview of Pivotaltracker</vt:lpstr>
      <vt:lpstr>Iteration 1 Report</vt:lpstr>
      <vt:lpstr>Iteration 2 Report</vt:lpstr>
      <vt:lpstr>Iteration 3 Report</vt:lpstr>
      <vt:lpstr>New features added</vt:lpstr>
      <vt:lpstr>New features added</vt:lpstr>
      <vt:lpstr>Design</vt:lpstr>
      <vt:lpstr>Design Goals</vt:lpstr>
      <vt:lpstr>Software Architecture</vt:lpstr>
      <vt:lpstr>Model Entities Diagram</vt:lpstr>
      <vt:lpstr>Model Entities Diagram</vt:lpstr>
      <vt:lpstr>PowerPoint Presentation</vt:lpstr>
      <vt:lpstr>View  </vt:lpstr>
      <vt:lpstr>PowerPoint Presentation</vt:lpstr>
      <vt:lpstr>Template –view Relationship</vt:lpstr>
      <vt:lpstr>PowerPoint Presentation</vt:lpstr>
      <vt:lpstr>Design Pattern</vt:lpstr>
      <vt:lpstr>Design Pattern</vt:lpstr>
      <vt:lpstr>Key Algorithms</vt:lpstr>
      <vt:lpstr>PowerPoint Presentation</vt:lpstr>
      <vt:lpstr>PowerPoint Presentation</vt:lpstr>
      <vt:lpstr>PowerPoint Presentation</vt:lpstr>
      <vt:lpstr>Reference</vt:lpstr>
      <vt:lpstr>PowerPoint Presentation</vt:lpstr>
      <vt:lpstr>PowerPoint Presentation</vt:lpstr>
      <vt:lpstr>Implementation</vt:lpstr>
      <vt:lpstr>Quality Assurance and Testing</vt:lpstr>
      <vt:lpstr>Code Reviews </vt:lpstr>
      <vt:lpstr>Code Reviews (continued) </vt:lpstr>
      <vt:lpstr>Quality Assurance Metrics</vt:lpstr>
      <vt:lpstr>Coverage report in the beginning of Iteration 3</vt:lpstr>
      <vt:lpstr>The latest coverage report</vt:lpstr>
      <vt:lpstr>Overall Test Coverage</vt:lpstr>
      <vt:lpstr>Security</vt:lpstr>
      <vt:lpstr>Security</vt:lpstr>
      <vt:lpstr>More on Security</vt:lpstr>
      <vt:lpstr>References on Security</vt:lpstr>
      <vt:lpstr>Integration Environment</vt:lpstr>
      <vt:lpstr>Configuration</vt:lpstr>
      <vt:lpstr>Lessons Learned</vt:lpstr>
      <vt:lpstr>DEMO</vt:lpstr>
      <vt:lpstr>File Attachments</vt:lpstr>
      <vt:lpstr>Project Backlog</vt:lpstr>
      <vt:lpstr>Dashboard and Project Detail Enhancements</vt:lpstr>
      <vt:lpstr>Issue Tracker Integration</vt:lpstr>
      <vt:lpstr>SSL</vt:lpstr>
      <vt:lpstr>Unit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ALPHA – ITERATION 2</dc:title>
  <dc:creator>Charland, Randy F</dc:creator>
  <cp:lastModifiedBy>Charland, Randy F</cp:lastModifiedBy>
  <cp:revision>50</cp:revision>
  <dcterms:created xsi:type="dcterms:W3CDTF">2016-03-29T15:36:50Z</dcterms:created>
  <dcterms:modified xsi:type="dcterms:W3CDTF">2016-04-27T00:55:18Z</dcterms:modified>
</cp:coreProperties>
</file>