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Source Sans Pr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SourceSansPro-bold.fntdata"/><Relationship Id="rId12" Type="http://schemas.openxmlformats.org/officeDocument/2006/relationships/font" Target="fonts/SourceSansPr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SansPro-boldItalic.fntdata"/><Relationship Id="rId14" Type="http://schemas.openxmlformats.org/officeDocument/2006/relationships/font" Target="fonts/SourceSans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1915127" y="1788453"/>
            <a:ext cx="8361228" cy="20982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7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679906" y="3956278"/>
            <a:ext cx="6831672" cy="10862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752858" y="6453385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2584053" y="6453385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9830682" y="6453385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grpSp>
        <p:nvGrpSpPr>
          <p:cNvPr id="18" name="Shape 18"/>
          <p:cNvGrpSpPr/>
          <p:nvPr/>
        </p:nvGrpSpPr>
        <p:grpSpPr>
          <a:xfrm>
            <a:off x="752858" y="744468"/>
            <a:ext cx="10674116" cy="5349670"/>
            <a:chOff x="752858" y="744468"/>
            <a:chExt cx="10674116" cy="5349670"/>
          </a:xfrm>
        </p:grpSpPr>
        <p:sp>
          <p:nvSpPr>
            <p:cNvPr id="19" name="Shape 19"/>
            <p:cNvSpPr/>
            <p:nvPr/>
          </p:nvSpPr>
          <p:spPr>
            <a:xfrm>
              <a:off x="8151961" y="1685651"/>
              <a:ext cx="3275012" cy="4408488"/>
            </a:xfrm>
            <a:custGeom>
              <a:pathLst>
                <a:path extrusionOk="0" h="120000" w="120000">
                  <a:moveTo>
                    <a:pt x="10513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109512"/>
                  </a:lnTo>
                  <a:lnTo>
                    <a:pt x="105132" y="109524"/>
                  </a:lnTo>
                  <a:lnTo>
                    <a:pt x="1051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Shape 20"/>
            <p:cNvSpPr/>
            <p:nvPr/>
          </p:nvSpPr>
          <p:spPr>
            <a:xfrm rot="10800000">
              <a:off x="752858" y="744468"/>
              <a:ext cx="3275668" cy="4408488"/>
            </a:xfrm>
            <a:custGeom>
              <a:pathLst>
                <a:path extrusionOk="0" h="120000" w="120000">
                  <a:moveTo>
                    <a:pt x="105134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23" y="120000"/>
                  </a:lnTo>
                  <a:cubicBezTo>
                    <a:pt x="-23" y="116376"/>
                    <a:pt x="47" y="113124"/>
                    <a:pt x="0" y="109500"/>
                  </a:cubicBezTo>
                  <a:lnTo>
                    <a:pt x="105134" y="109536"/>
                  </a:lnTo>
                  <a:lnTo>
                    <a:pt x="105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x="4386262" y="-719137"/>
            <a:ext cx="3571874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7048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57048" lvl="1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69748" lvl="2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69748" lvl="3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82448" lvl="4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82448" lvl="5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5148" lvl="6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5148" lvl="7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5148" lvl="8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1390650" y="6453385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2893564" y="6453385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9472735" y="6453385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 rot="5400000">
            <a:off x="7757822" y="2462895"/>
            <a:ext cx="5243244" cy="15657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7048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57048" lvl="1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69748" lvl="2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69748" lvl="3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82448" lvl="4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82448" lvl="5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5148" lvl="6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5148" lvl="7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5148" lvl="8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1390650" y="6453385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2893564" y="6453385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9472735" y="6453385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371600" y="2286000"/>
            <a:ext cx="9601200" cy="358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7048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57048" lvl="1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69748" lvl="2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69748" lvl="3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82448" lvl="4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82448" lvl="5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5148" lvl="6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5148" lvl="7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5148" lvl="8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1390650" y="6453385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2893564" y="6453385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9472735" y="6453385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65025" y="1301359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89000"/>
              </a:lnSpc>
              <a:spcBef>
                <a:spcPts val="0"/>
              </a:spcBef>
              <a:buClr>
                <a:schemeClr val="lt2"/>
              </a:buClr>
              <a:buFont typeface="Source Sans Pro"/>
              <a:buNone/>
              <a:defRPr b="0" i="0" sz="7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65025" y="4216328"/>
            <a:ext cx="9612971" cy="1143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b="0" i="1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738908" y="6453385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2584311" y="6453385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9830682" y="6453385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33" name="Shape 33"/>
          <p:cNvSpPr/>
          <p:nvPr/>
        </p:nvSpPr>
        <p:spPr>
          <a:xfrm>
            <a:off x="8151961" y="1685651"/>
            <a:ext cx="3275012" cy="4408488"/>
          </a:xfrm>
          <a:custGeom>
            <a:pathLst>
              <a:path extrusionOk="0" h="120000" w="120000">
                <a:moveTo>
                  <a:pt x="105134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109629"/>
                </a:lnTo>
                <a:lnTo>
                  <a:pt x="105134" y="109629"/>
                </a:lnTo>
                <a:lnTo>
                  <a:pt x="1051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371600" y="2285999"/>
            <a:ext cx="4447785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7048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57048" lvl="1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69748" lvl="2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69748" lvl="3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82448" lvl="4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82448" lvl="5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5148" lvl="6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5148" lvl="7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5148" lvl="8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6525403" y="2285999"/>
            <a:ext cx="4447785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7048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57048" lvl="1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69748" lvl="2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69748" lvl="3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82448" lvl="4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82448" lvl="5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5148" lvl="6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5148" lvl="7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5148" lvl="8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1390650" y="6453385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2893564" y="6453385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9472735" y="6453385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3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7048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57048" lvl="1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69748" lvl="2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69748" lvl="3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82448" lvl="4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82448" lvl="5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5148" lvl="6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5148" lvl="7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5148" lvl="8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b="0" i="0" sz="3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7048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57048" lvl="1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69748" lvl="2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69748" lvl="3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82448" lvl="4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82448" lvl="5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5148" lvl="6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5148" lvl="7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5148" lvl="8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1390650" y="6453385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2893564" y="6453385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9472735" y="6453385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1390650" y="6453385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2893564" y="6453385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9472735" y="6453385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0" type="dt"/>
          </p:nvPr>
        </p:nvSpPr>
        <p:spPr>
          <a:xfrm>
            <a:off x="1390650" y="6453385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2893564" y="6453385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9472735" y="6453385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375"/>
            <a:ext cx="5303520" cy="68576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4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4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256019" y="685800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7048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57048" lvl="1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69748" lvl="2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69748" lvl="3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82448" lvl="4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82448" lvl="5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82448" lvl="6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82448" lvl="7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82448" lvl="8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723900" y="2856343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Clr>
                <a:schemeClr val="dk2"/>
              </a:buClr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3900" y="6453385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2205944" y="6453385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9883139" y="6453385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67" name="Shape 67"/>
          <p:cNvSpPr/>
          <p:nvPr/>
        </p:nvSpPr>
        <p:spPr>
          <a:xfrm>
            <a:off x="5303519" y="375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375"/>
            <a:ext cx="5303520" cy="68576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4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4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1" name="Shape 71"/>
          <p:cNvSpPr/>
          <p:nvPr>
            <p:ph idx="2" type="pic"/>
          </p:nvPr>
        </p:nvSpPr>
        <p:spPr>
          <a:xfrm>
            <a:off x="5532119" y="0"/>
            <a:ext cx="6659879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723900" y="2855967"/>
            <a:ext cx="3855720" cy="30114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Clr>
                <a:schemeClr val="dk2"/>
              </a:buClr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723900" y="6453385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2205944" y="6453385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9883139" y="6453385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76" name="Shape 76"/>
          <p:cNvSpPr/>
          <p:nvPr/>
        </p:nvSpPr>
        <p:spPr>
          <a:xfrm>
            <a:off x="5303519" y="375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371600" y="2286000"/>
            <a:ext cx="9601200" cy="358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7048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57048" lvl="1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69748" lvl="2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69748" lvl="3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82448" lvl="4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82448" lvl="5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5148" lvl="6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5148" lvl="7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5148" lvl="8" marL="38404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1390650" y="6453385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2893564" y="6453385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9472735" y="6453385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11" name="Shape 11"/>
          <p:cNvSpPr/>
          <p:nvPr/>
        </p:nvSpPr>
        <p:spPr>
          <a:xfrm>
            <a:off x="478095" y="375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ctrTitle"/>
          </p:nvPr>
        </p:nvSpPr>
        <p:spPr>
          <a:xfrm>
            <a:off x="1915127" y="1788453"/>
            <a:ext cx="8361228" cy="2098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7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TEAM ALPHA</a:t>
            </a:r>
            <a:br>
              <a:rPr b="0" i="0" lang="en-US" sz="7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en-US" sz="7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ITERATION 1</a:t>
            </a:r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2679906" y="3956278"/>
            <a:ext cx="6831672" cy="1086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Chris Willis, Randy Charland, Shucheng Ge, Yue Lei, Enda Peng, Vikrant Sanghvi, and Allen Tshudy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Agenda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1371600" y="2286000"/>
            <a:ext cx="9601200" cy="358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Requirement Analysis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Understanding Current System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Testing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Requirement Analysis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1371600" y="2286000"/>
            <a:ext cx="9601200" cy="3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Team members tasked with finding 5 bugs and brainstorming 5 potential new features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Each member entered their findings into Pivotal Tracker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Team meetings to discuss which bugs and features to keep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lang="en-US"/>
              <a:t>Two bugs were finally chosen for iteration #1, one bug assigned to each of two development sub-teams (devteam1 and devteam2)</a:t>
            </a:r>
          </a:p>
          <a:p>
            <a:pPr lvl="1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/>
              <a:t>File Attachment Utility</a:t>
            </a:r>
          </a:p>
          <a:p>
            <a:pPr lvl="1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/>
              <a:t>Iteration Start and End Dates</a:t>
            </a:r>
          </a:p>
          <a:p>
            <a:pPr lvl="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lang="en-US"/>
              <a:t>Fix additional existing unit/selenium tests, if time permitted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Understanding Current System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1371600" y="2286000"/>
            <a:ext cx="9601200" cy="358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Purpose was to become more familiar with the existing system through testing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Each team member tasked with independently learning about unittest (e.g. model testing) and/or selenium (e.g. view/template testing)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Focused on fixing bugs in existing tests and improving or adding new tests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Tests Created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371600" y="2286000"/>
            <a:ext cx="9601200" cy="358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4048" lvl="0" marL="384048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7368"/>
              <a:buFont typeface="Source Sans Pro"/>
              <a:buChar char="■"/>
            </a:pPr>
            <a:r>
              <a:rPr b="0" i="0" lang="en-US" sz="185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Upload an attachment file larger than the size limit of 10 MB</a:t>
            </a:r>
          </a:p>
          <a:p>
            <a:pPr indent="-384048" lvl="0" marL="384048" marR="0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97368"/>
              <a:buFont typeface="Source Sans Pro"/>
              <a:buChar char="■"/>
            </a:pPr>
            <a:r>
              <a:rPr b="0" i="0" lang="en-US" sz="185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Created a new issue in IssueTracker</a:t>
            </a:r>
          </a:p>
          <a:p>
            <a:pPr indent="-384048" lvl="0" marL="384048" marR="0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97368"/>
              <a:buFont typeface="Source Sans Pro"/>
              <a:buChar char="■"/>
            </a:pPr>
            <a:r>
              <a:rPr b="0" i="0" lang="en-US" sz="185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Verify a file is attached after attaching it</a:t>
            </a:r>
          </a:p>
          <a:p>
            <a:pPr indent="-384048" lvl="0" marL="384048" marR="0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97368"/>
              <a:buFont typeface="Source Sans Pro"/>
              <a:buChar char="■"/>
            </a:pPr>
            <a:r>
              <a:rPr b="0" i="0" lang="en-US" sz="185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Submit an attachment without a file specified</a:t>
            </a:r>
          </a:p>
          <a:p>
            <a:pPr indent="-384048" lvl="0" marL="384048" marR="0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97368"/>
              <a:buFont typeface="Source Sans Pro"/>
              <a:buChar char="■"/>
            </a:pPr>
            <a:r>
              <a:rPr b="0" i="0" lang="en-US" sz="185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an iteration and enter in a start date earlier than the current date</a:t>
            </a:r>
          </a:p>
          <a:p>
            <a:pPr indent="-384048" lvl="0" marL="384048" marR="0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97368"/>
              <a:buFont typeface="Source Sans Pro"/>
              <a:buChar char="■"/>
            </a:pPr>
            <a:r>
              <a:rPr b="0" i="0" lang="en-US" sz="185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an iteration and enter in an end date earlier than the start date</a:t>
            </a:r>
          </a:p>
          <a:p>
            <a:pPr indent="-384048" lvl="0" marL="384048" marR="0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97368"/>
              <a:buFont typeface="Source Sans Pro"/>
              <a:buChar char="■"/>
            </a:pPr>
            <a:r>
              <a:rPr b="0" i="0" lang="en-US" sz="185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Added error detection code to existing project test</a:t>
            </a:r>
          </a:p>
          <a:p>
            <a:pPr indent="-384048" lvl="0" marL="384048" marR="0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97368"/>
              <a:buFont typeface="Source Sans Pro"/>
              <a:buChar char="■"/>
            </a:pPr>
            <a:r>
              <a:rPr b="0" i="0" lang="en-US" sz="185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Logging into IssueTracker directly</a:t>
            </a:r>
          </a:p>
          <a:p>
            <a:pPr indent="-384048" lvl="0" marL="384048" marR="0" rtl="0" algn="l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97368"/>
              <a:buFont typeface="Source Sans Pro"/>
              <a:buChar char="■"/>
            </a:pPr>
            <a:r>
              <a:rPr b="0" i="0" lang="en-US" sz="185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Verify only project manager can make projects and iterations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Testing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371600" y="2286000"/>
            <a:ext cx="9601200" cy="358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lang="en-US"/>
              <a:t>The group was divided into two development sub-teams</a:t>
            </a: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lang="en-US"/>
              <a:t>Each team tested the code within their own branch first, after committing</a:t>
            </a: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lang="en-US"/>
              <a:t>Each team also tested the other development team’s code, just prior to merging</a:t>
            </a: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lang="en-US"/>
              <a:t>The team performed a code review prior to merging the two development team branches</a:t>
            </a: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Char char="■"/>
            </a:pPr>
            <a:r>
              <a:rPr lang="en-US"/>
              <a:t>Finally, t</a:t>
            </a: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eam members pulled </a:t>
            </a:r>
            <a:r>
              <a:rPr lang="en-US"/>
              <a:t>the final merged</a:t>
            </a: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source code from the Git master branch and tested it on their individual systems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371600" y="685800"/>
            <a:ext cx="9601200" cy="148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Demo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1371600" y="2286000"/>
            <a:ext cx="9601200" cy="358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