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Robo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34B3F76-044A-441F-A58D-94999B0E93A4}">
  <a:tblStyle styleId="{934B3F76-044A-441F-A58D-94999B0E93A4}"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Roboto-bold.fntdata"/><Relationship Id="rId23" Type="http://schemas.openxmlformats.org/officeDocument/2006/relationships/slide" Target="slides/slide18.xml"/><Relationship Id="rId45"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Roboto-boldItalic.fntdata"/><Relationship Id="rId25" Type="http://schemas.openxmlformats.org/officeDocument/2006/relationships/slide" Target="slides/slide20.xml"/><Relationship Id="rId47" Type="http://schemas.openxmlformats.org/officeDocument/2006/relationships/font" Target="fonts/Roboto-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9" name="Shape 3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2"/>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0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0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docs.google.com/spreadsheets/d/1rcMobR85OhHuqMvl53P3JSatVs2Cs7kNnxxY3x6QZcM/edit#gid=1652354667" TargetMode="Externa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github.com/ceyeclone/team_alpha_project/compare/master...bebingando:develop?diff=unified&amp;name=develop" TargetMode="External"/><Relationship Id="rId4" Type="http://schemas.openxmlformats.org/officeDocument/2006/relationships/image" Target="../media/image15.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docs.google.com/spreadsheets/d/1APmHFP_sgFEae4dVfLkNVMjh0oQ52GcGxHFAYYcoXOU/edit#gid=0"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8.png"/><Relationship Id="rId4" Type="http://schemas.openxmlformats.org/officeDocument/2006/relationships/image" Target="../media/image03.png"/><Relationship Id="rId5" Type="http://schemas.openxmlformats.org/officeDocument/2006/relationships/image" Target="../media/image0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5.png"/><Relationship Id="rId4" Type="http://schemas.openxmlformats.org/officeDocument/2006/relationships/image" Target="../media/image0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07.png"/><Relationship Id="rId5" Type="http://schemas.openxmlformats.org/officeDocument/2006/relationships/image" Target="../media/image0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1775222"/>
            <a:ext cx="8222100" cy="838800"/>
          </a:xfrm>
          <a:prstGeom prst="rect">
            <a:avLst/>
          </a:prstGeom>
        </p:spPr>
        <p:txBody>
          <a:bodyPr anchorCtr="0" anchor="b" bIns="91425" lIns="91425" rIns="91425" tIns="91425">
            <a:noAutofit/>
          </a:bodyPr>
          <a:lstStyle/>
          <a:p>
            <a:pPr lvl="0">
              <a:spcBef>
                <a:spcPts val="0"/>
              </a:spcBef>
              <a:buNone/>
            </a:pPr>
            <a:r>
              <a:rPr lang="en"/>
              <a:t>Issue Tracker</a:t>
            </a:r>
          </a:p>
        </p:txBody>
      </p:sp>
      <p:sp>
        <p:nvSpPr>
          <p:cNvPr id="86" name="Shape 86"/>
          <p:cNvSpPr txBox="1"/>
          <p:nvPr>
            <p:ph idx="1" type="subTitle"/>
          </p:nvPr>
        </p:nvSpPr>
        <p:spPr>
          <a:xfrm>
            <a:off x="674288" y="2715912"/>
            <a:ext cx="8222100" cy="432900"/>
          </a:xfrm>
          <a:prstGeom prst="rect">
            <a:avLst/>
          </a:prstGeom>
        </p:spPr>
        <p:txBody>
          <a:bodyPr anchorCtr="0" anchor="t" bIns="91425" lIns="91425" rIns="91425" tIns="91425">
            <a:noAutofit/>
          </a:bodyPr>
          <a:lstStyle/>
          <a:p>
            <a:pPr lvl="0">
              <a:spcBef>
                <a:spcPts val="0"/>
              </a:spcBef>
              <a:buNone/>
            </a:pPr>
            <a:r>
              <a:rPr lang="en"/>
              <a:t>Iteration 3 / Final Presentation</a:t>
            </a:r>
          </a:p>
          <a:p>
            <a:pPr lvl="0">
              <a:spcBef>
                <a:spcPts val="0"/>
              </a:spcBef>
              <a:buNone/>
            </a:pPr>
            <a:r>
              <a:rPr lang="en"/>
              <a:t>Team 1</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sz="2800">
                <a:solidFill>
                  <a:srgbClr val="000000"/>
                </a:solidFill>
              </a:rPr>
              <a:t>Development and Deployment Environments</a:t>
            </a:r>
          </a:p>
        </p:txBody>
      </p:sp>
      <p:sp>
        <p:nvSpPr>
          <p:cNvPr id="150" name="Shape 150"/>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n">
                <a:solidFill>
                  <a:srgbClr val="595959"/>
                </a:solidFill>
              </a:rPr>
              <a:t>prior to this project…</a:t>
            </a:r>
          </a:p>
          <a:p>
            <a:pPr indent="-228600" lvl="0" marL="457200">
              <a:lnSpc>
                <a:spcPct val="100000"/>
              </a:lnSpc>
              <a:spcBef>
                <a:spcPts val="0"/>
              </a:spcBef>
              <a:buClr>
                <a:srgbClr val="595959"/>
              </a:buClr>
              <a:buFont typeface="Roboto"/>
            </a:pPr>
            <a:r>
              <a:rPr lang="en">
                <a:solidFill>
                  <a:srgbClr val="595959"/>
                </a:solidFill>
              </a:rPr>
              <a:t>developers all had their own development environments based on their operating system (windows, linux and OSX)</a:t>
            </a:r>
          </a:p>
          <a:p>
            <a:pPr indent="-228600" lvl="0" marL="457200">
              <a:lnSpc>
                <a:spcPct val="100000"/>
              </a:lnSpc>
              <a:spcBef>
                <a:spcPts val="0"/>
              </a:spcBef>
              <a:buClr>
                <a:srgbClr val="595959"/>
              </a:buClr>
              <a:buFont typeface="Roboto"/>
            </a:pPr>
            <a:r>
              <a:rPr lang="en">
                <a:solidFill>
                  <a:srgbClr val="595959"/>
                </a:solidFill>
              </a:rPr>
              <a:t>in some cases there were even differing envs depending on the version of operating system</a:t>
            </a:r>
          </a:p>
          <a:p>
            <a:pPr indent="-228600" lvl="0" marL="457200">
              <a:lnSpc>
                <a:spcPct val="100000"/>
              </a:lnSpc>
              <a:spcBef>
                <a:spcPts val="0"/>
              </a:spcBef>
              <a:buClr>
                <a:srgbClr val="595959"/>
              </a:buClr>
              <a:buFont typeface="Roboto"/>
            </a:pPr>
            <a:r>
              <a:rPr lang="en">
                <a:solidFill>
                  <a:srgbClr val="595959"/>
                </a:solidFill>
              </a:rPr>
              <a:t>deployment environment differs from many development environments</a:t>
            </a:r>
          </a:p>
          <a:p>
            <a:pPr indent="-228600" lvl="0" marL="457200" rtl="0">
              <a:lnSpc>
                <a:spcPct val="100000"/>
              </a:lnSpc>
              <a:spcBef>
                <a:spcPts val="0"/>
              </a:spcBef>
              <a:buClr>
                <a:srgbClr val="595959"/>
              </a:buClr>
              <a:buFont typeface="Roboto"/>
            </a:pPr>
            <a:r>
              <a:rPr lang="en">
                <a:solidFill>
                  <a:srgbClr val="595959"/>
                </a:solidFill>
              </a:rPr>
              <a:t>Python virtualenvs used in an attempt to achieve a common environment (e.g. focusing modules on a single interpreter).  Problems with this approach include a lack of unified tooling (Bash, CMD, Powershell), and CPython modules create issues due to compiler differences, virtualenvs are mutable.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sz="2800">
                <a:solidFill>
                  <a:srgbClr val="000000"/>
                </a:solidFill>
              </a:rPr>
              <a:t>Other solutions</a:t>
            </a:r>
          </a:p>
        </p:txBody>
      </p:sp>
      <p:sp>
        <p:nvSpPr>
          <p:cNvPr id="156" name="Shape 156"/>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n">
                <a:solidFill>
                  <a:srgbClr val="595959"/>
                </a:solidFill>
              </a:rPr>
              <a:t>Virtual Machines?</a:t>
            </a:r>
          </a:p>
          <a:p>
            <a:pPr indent="-228600" lvl="0" marL="457200">
              <a:spcBef>
                <a:spcPts val="0"/>
              </a:spcBef>
              <a:buClr>
                <a:srgbClr val="595959"/>
              </a:buClr>
              <a:buFont typeface="Roboto"/>
            </a:pPr>
            <a:r>
              <a:rPr lang="en">
                <a:solidFill>
                  <a:srgbClr val="595959"/>
                </a:solidFill>
              </a:rPr>
              <a:t>heavy: final product is likely many GBs</a:t>
            </a:r>
          </a:p>
          <a:p>
            <a:pPr indent="-228600" lvl="0" marL="457200">
              <a:spcBef>
                <a:spcPts val="0"/>
              </a:spcBef>
              <a:buClr>
                <a:srgbClr val="595959"/>
              </a:buClr>
              <a:buFont typeface="Roboto"/>
            </a:pPr>
            <a:r>
              <a:rPr lang="en">
                <a:solidFill>
                  <a:srgbClr val="595959"/>
                </a:solidFill>
              </a:rPr>
              <a:t>not modular</a:t>
            </a:r>
          </a:p>
          <a:p>
            <a:pPr indent="-228600" lvl="0" marL="457200">
              <a:spcBef>
                <a:spcPts val="0"/>
              </a:spcBef>
              <a:buClr>
                <a:srgbClr val="595959"/>
              </a:buClr>
              <a:buFont typeface="Roboto"/>
            </a:pPr>
            <a:r>
              <a:rPr lang="en">
                <a:solidFill>
                  <a:srgbClr val="595959"/>
                </a:solidFill>
              </a:rPr>
              <a:t>not clear what went into the creation of the image after it has been created</a:t>
            </a:r>
          </a:p>
          <a:p>
            <a:pPr indent="-228600" lvl="0" marL="457200" rtl="0">
              <a:spcBef>
                <a:spcPts val="0"/>
              </a:spcBef>
              <a:buClr>
                <a:srgbClr val="595959"/>
              </a:buClr>
              <a:buFont typeface="Roboto"/>
            </a:pPr>
            <a:r>
              <a:rPr lang="en">
                <a:solidFill>
                  <a:srgbClr val="595959"/>
                </a:solidFill>
              </a:rPr>
              <a:t>does nothing to achieve idempotence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sz="2800">
                <a:solidFill>
                  <a:srgbClr val="000000"/>
                </a:solidFill>
              </a:rPr>
              <a:t>idempotence</a:t>
            </a:r>
          </a:p>
        </p:txBody>
      </p:sp>
      <p:sp>
        <p:nvSpPr>
          <p:cNvPr id="162" name="Shape 162"/>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t/>
            </a:r>
            <a:endParaRPr b="1">
              <a:solidFill>
                <a:srgbClr val="595959"/>
              </a:solidFill>
            </a:endParaRPr>
          </a:p>
          <a:p>
            <a:pPr lvl="0">
              <a:spcBef>
                <a:spcPts val="0"/>
              </a:spcBef>
              <a:buNone/>
            </a:pPr>
            <a:r>
              <a:rPr b="1" lang="en">
                <a:solidFill>
                  <a:srgbClr val="595959"/>
                </a:solidFill>
              </a:rPr>
              <a:t>REST</a:t>
            </a:r>
            <a:r>
              <a:rPr lang="en">
                <a:solidFill>
                  <a:srgbClr val="595959"/>
                </a:solidFill>
              </a:rPr>
              <a:t>: clients can make that same call repeatedly while producing the same result.</a:t>
            </a:r>
          </a:p>
          <a:p>
            <a:pPr lvl="0">
              <a:spcBef>
                <a:spcPts val="0"/>
              </a:spcBef>
              <a:buNone/>
            </a:pPr>
            <a:r>
              <a:t/>
            </a:r>
            <a:endParaRPr b="1">
              <a:solidFill>
                <a:srgbClr val="595959"/>
              </a:solidFill>
            </a:endParaRPr>
          </a:p>
          <a:p>
            <a:pPr lvl="0">
              <a:spcBef>
                <a:spcPts val="0"/>
              </a:spcBef>
              <a:buNone/>
            </a:pPr>
            <a:r>
              <a:rPr b="1" lang="en">
                <a:solidFill>
                  <a:srgbClr val="595959"/>
                </a:solidFill>
              </a:rPr>
              <a:t>DevOps</a:t>
            </a:r>
            <a:r>
              <a:rPr lang="en">
                <a:solidFill>
                  <a:srgbClr val="595959"/>
                </a:solidFill>
              </a:rPr>
              <a:t>:  the result of performing an operation once is exactly the same as the result of performing it repeatedly without any intervening actions.</a:t>
            </a:r>
          </a:p>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Docker  </a:t>
            </a:r>
          </a:p>
        </p:txBody>
      </p:sp>
      <p:sp>
        <p:nvSpPr>
          <p:cNvPr id="168" name="Shape 168"/>
          <p:cNvSpPr txBox="1"/>
          <p:nvPr>
            <p:ph idx="1" type="body"/>
          </p:nvPr>
        </p:nvSpPr>
        <p:spPr>
          <a:xfrm>
            <a:off x="311700" y="1229975"/>
            <a:ext cx="3999900" cy="3339000"/>
          </a:xfrm>
          <a:prstGeom prst="rect">
            <a:avLst/>
          </a:prstGeom>
        </p:spPr>
        <p:txBody>
          <a:bodyPr anchorCtr="0" anchor="t" bIns="91425" lIns="91425" rIns="91425" tIns="91425">
            <a:noAutofit/>
          </a:bodyPr>
          <a:lstStyle/>
          <a:p>
            <a:pPr indent="-228600" lvl="0" marL="457200" rtl="0">
              <a:spcBef>
                <a:spcPts val="0"/>
              </a:spcBef>
            </a:pPr>
            <a:r>
              <a:rPr lang="en"/>
              <a:t>contains utilities specific to setting up an environment</a:t>
            </a:r>
          </a:p>
          <a:p>
            <a:pPr indent="-228600" lvl="0" marL="457200" rtl="0">
              <a:spcBef>
                <a:spcPts val="0"/>
              </a:spcBef>
            </a:pPr>
            <a:r>
              <a:rPr lang="en"/>
              <a:t>not just for Python</a:t>
            </a:r>
          </a:p>
          <a:p>
            <a:pPr indent="-228600" lvl="0" marL="457200" rtl="0">
              <a:spcBef>
                <a:spcPts val="0"/>
              </a:spcBef>
            </a:pPr>
            <a:r>
              <a:rPr lang="en"/>
              <a:t>libraries are packed in a container</a:t>
            </a:r>
          </a:p>
          <a:p>
            <a:pPr indent="-228600" lvl="0" marL="457200" rtl="0">
              <a:spcBef>
                <a:spcPts val="0"/>
              </a:spcBef>
            </a:pPr>
            <a:r>
              <a:rPr lang="en"/>
              <a:t>true isolation of interpreter</a:t>
            </a:r>
          </a:p>
          <a:p>
            <a:pPr indent="-228600" lvl="0" marL="457200" rtl="0">
              <a:spcBef>
                <a:spcPts val="0"/>
              </a:spcBef>
            </a:pPr>
            <a:r>
              <a:rPr lang="en"/>
              <a:t>containers can be tagged, published (pushed to Docker Hub), retrieved, built upon, used to create compositions </a:t>
            </a:r>
          </a:p>
          <a:p>
            <a:pPr indent="-228600" lvl="0" marL="457200" rtl="0">
              <a:spcBef>
                <a:spcPts val="0"/>
              </a:spcBef>
            </a:pPr>
            <a:r>
              <a:rPr lang="en"/>
              <a:t>every developer, tester, config manager, deployment engineer is producing exactly the same environment</a:t>
            </a:r>
          </a:p>
        </p:txBody>
      </p:sp>
      <p:sp>
        <p:nvSpPr>
          <p:cNvPr id="169" name="Shape 169"/>
          <p:cNvSpPr txBox="1"/>
          <p:nvPr>
            <p:ph idx="2" type="body"/>
          </p:nvPr>
        </p:nvSpPr>
        <p:spPr>
          <a:xfrm>
            <a:off x="4832400" y="1229975"/>
            <a:ext cx="3999900" cy="3339000"/>
          </a:xfrm>
          <a:prstGeom prst="rect">
            <a:avLst/>
          </a:prstGeom>
        </p:spPr>
        <p:txBody>
          <a:bodyPr anchorCtr="0" anchor="t" bIns="91425" lIns="91425" rIns="91425" tIns="91425">
            <a:noAutofit/>
          </a:bodyPr>
          <a:lstStyle/>
          <a:p>
            <a:pPr lvl="0" rtl="0">
              <a:spcBef>
                <a:spcPts val="0"/>
              </a:spcBef>
              <a:buNone/>
            </a:pPr>
            <a:r>
              <a:rPr b="1" i="1" lang="en"/>
              <a:t>Dockerfile</a:t>
            </a:r>
          </a:p>
          <a:p>
            <a:pPr lvl="0" rtl="0">
              <a:lnSpc>
                <a:spcPct val="142857"/>
              </a:lnSpc>
              <a:spcBef>
                <a:spcPts val="0"/>
              </a:spcBef>
              <a:spcAft>
                <a:spcPts val="0"/>
              </a:spcAft>
              <a:buNone/>
            </a:pPr>
            <a:r>
              <a:rPr lang="en" sz="700">
                <a:solidFill>
                  <a:srgbClr val="969896"/>
                </a:solidFill>
                <a:highlight>
                  <a:srgbClr val="FFFFFF"/>
                </a:highlight>
                <a:latin typeface="Consolas"/>
                <a:ea typeface="Consolas"/>
                <a:cs typeface="Consolas"/>
                <a:sym typeface="Consolas"/>
              </a:rPr>
              <a:t># start with ubuntu v14.04</a:t>
            </a:r>
          </a:p>
          <a:p>
            <a:pPr lvl="0" rtl="0">
              <a:lnSpc>
                <a:spcPct val="142857"/>
              </a:lnSpc>
              <a:spcBef>
                <a:spcPts val="0"/>
              </a:spcBef>
              <a:spcAft>
                <a:spcPts val="0"/>
              </a:spcAft>
              <a:buNone/>
            </a:pPr>
            <a:r>
              <a:rPr lang="en" sz="700">
                <a:solidFill>
                  <a:srgbClr val="A71D5D"/>
                </a:solidFill>
                <a:highlight>
                  <a:srgbClr val="FFFFFF"/>
                </a:highlight>
                <a:latin typeface="Consolas"/>
                <a:ea typeface="Consolas"/>
                <a:cs typeface="Consolas"/>
                <a:sym typeface="Consolas"/>
              </a:rPr>
              <a:t>FROM</a:t>
            </a:r>
            <a:r>
              <a:rPr lang="en" sz="700">
                <a:solidFill>
                  <a:srgbClr val="333333"/>
                </a:solidFill>
                <a:highlight>
                  <a:srgbClr val="FFFFFF"/>
                </a:highlight>
                <a:latin typeface="Consolas"/>
                <a:ea typeface="Consolas"/>
                <a:cs typeface="Consolas"/>
                <a:sym typeface="Consolas"/>
              </a:rPr>
              <a:t> ubuntu:14.04</a:t>
            </a:r>
          </a:p>
          <a:p>
            <a:pPr lvl="0" rtl="0">
              <a:lnSpc>
                <a:spcPct val="142857"/>
              </a:lnSpc>
              <a:spcBef>
                <a:spcPts val="0"/>
              </a:spcBef>
              <a:spcAft>
                <a:spcPts val="0"/>
              </a:spcAft>
              <a:buNone/>
            </a:pPr>
            <a:r>
              <a:t/>
            </a:r>
            <a:endParaRPr sz="700">
              <a:solidFill>
                <a:srgbClr val="333333"/>
              </a:solidFill>
              <a:highlight>
                <a:srgbClr val="FFFFFF"/>
              </a:highlight>
              <a:latin typeface="Consolas"/>
              <a:ea typeface="Consolas"/>
              <a:cs typeface="Consolas"/>
              <a:sym typeface="Consolas"/>
            </a:endParaRPr>
          </a:p>
          <a:p>
            <a:pPr lvl="0" rtl="0">
              <a:lnSpc>
                <a:spcPct val="142857"/>
              </a:lnSpc>
              <a:spcBef>
                <a:spcPts val="0"/>
              </a:spcBef>
              <a:spcAft>
                <a:spcPts val="0"/>
              </a:spcAft>
              <a:buNone/>
            </a:pPr>
            <a:r>
              <a:rPr lang="en" sz="700">
                <a:solidFill>
                  <a:srgbClr val="969896"/>
                </a:solidFill>
                <a:highlight>
                  <a:srgbClr val="FFFFFF"/>
                </a:highlight>
                <a:latin typeface="Consolas"/>
                <a:ea typeface="Consolas"/>
                <a:cs typeface="Consolas"/>
                <a:sym typeface="Consolas"/>
              </a:rPr>
              <a:t># update aptitude with new repo</a:t>
            </a:r>
          </a:p>
          <a:p>
            <a:pPr lvl="0" rtl="0">
              <a:lnSpc>
                <a:spcPct val="142857"/>
              </a:lnSpc>
              <a:spcBef>
                <a:spcPts val="0"/>
              </a:spcBef>
              <a:spcAft>
                <a:spcPts val="0"/>
              </a:spcAft>
              <a:buNone/>
            </a:pPr>
            <a:r>
              <a:rPr lang="en" sz="700">
                <a:solidFill>
                  <a:srgbClr val="A71D5D"/>
                </a:solidFill>
                <a:highlight>
                  <a:srgbClr val="FFFFFF"/>
                </a:highlight>
                <a:latin typeface="Consolas"/>
                <a:ea typeface="Consolas"/>
                <a:cs typeface="Consolas"/>
                <a:sym typeface="Consolas"/>
              </a:rPr>
              <a:t>RUN</a:t>
            </a:r>
            <a:r>
              <a:rPr lang="en" sz="700">
                <a:solidFill>
                  <a:srgbClr val="333333"/>
                </a:solidFill>
                <a:highlight>
                  <a:srgbClr val="FFFFFF"/>
                </a:highlight>
                <a:latin typeface="Consolas"/>
                <a:ea typeface="Consolas"/>
                <a:cs typeface="Consolas"/>
                <a:sym typeface="Consolas"/>
              </a:rPr>
              <a:t> apt-get update</a:t>
            </a:r>
          </a:p>
          <a:p>
            <a:pPr lvl="0" rtl="0">
              <a:lnSpc>
                <a:spcPct val="142857"/>
              </a:lnSpc>
              <a:spcBef>
                <a:spcPts val="0"/>
              </a:spcBef>
              <a:spcAft>
                <a:spcPts val="0"/>
              </a:spcAft>
              <a:buNone/>
            </a:pPr>
            <a:r>
              <a:t/>
            </a:r>
            <a:endParaRPr sz="700">
              <a:solidFill>
                <a:srgbClr val="333333"/>
              </a:solidFill>
              <a:highlight>
                <a:srgbClr val="FFFFFF"/>
              </a:highlight>
              <a:latin typeface="Consolas"/>
              <a:ea typeface="Consolas"/>
              <a:cs typeface="Consolas"/>
              <a:sym typeface="Consolas"/>
            </a:endParaRPr>
          </a:p>
          <a:p>
            <a:pPr lvl="0" rtl="0">
              <a:lnSpc>
                <a:spcPct val="142857"/>
              </a:lnSpc>
              <a:spcBef>
                <a:spcPts val="0"/>
              </a:spcBef>
              <a:spcAft>
                <a:spcPts val="0"/>
              </a:spcAft>
              <a:buNone/>
            </a:pPr>
            <a:r>
              <a:rPr lang="en" sz="700">
                <a:solidFill>
                  <a:srgbClr val="969896"/>
                </a:solidFill>
                <a:highlight>
                  <a:srgbClr val="FFFFFF"/>
                </a:highlight>
                <a:latin typeface="Consolas"/>
                <a:ea typeface="Consolas"/>
                <a:cs typeface="Consolas"/>
                <a:sym typeface="Consolas"/>
              </a:rPr>
              <a:t># install python development libraries</a:t>
            </a:r>
          </a:p>
          <a:p>
            <a:pPr lvl="0" rtl="0">
              <a:lnSpc>
                <a:spcPct val="142857"/>
              </a:lnSpc>
              <a:spcBef>
                <a:spcPts val="0"/>
              </a:spcBef>
              <a:spcAft>
                <a:spcPts val="0"/>
              </a:spcAft>
              <a:buNone/>
            </a:pPr>
            <a:r>
              <a:rPr lang="en" sz="700">
                <a:solidFill>
                  <a:srgbClr val="A71D5D"/>
                </a:solidFill>
                <a:highlight>
                  <a:srgbClr val="FFFFFF"/>
                </a:highlight>
                <a:latin typeface="Consolas"/>
                <a:ea typeface="Consolas"/>
                <a:cs typeface="Consolas"/>
                <a:sym typeface="Consolas"/>
              </a:rPr>
              <a:t>RUN</a:t>
            </a:r>
            <a:r>
              <a:rPr lang="en" sz="700">
                <a:solidFill>
                  <a:srgbClr val="333333"/>
                </a:solidFill>
                <a:highlight>
                  <a:srgbClr val="FFFFFF"/>
                </a:highlight>
                <a:latin typeface="Consolas"/>
                <a:ea typeface="Consolas"/>
                <a:cs typeface="Consolas"/>
                <a:sym typeface="Consolas"/>
              </a:rPr>
              <a:t> apt-get -y install python-pip python-dev</a:t>
            </a:r>
          </a:p>
          <a:p>
            <a:pPr lvl="0" rtl="0">
              <a:lnSpc>
                <a:spcPct val="142857"/>
              </a:lnSpc>
              <a:spcBef>
                <a:spcPts val="0"/>
              </a:spcBef>
              <a:spcAft>
                <a:spcPts val="0"/>
              </a:spcAft>
              <a:buNone/>
            </a:pPr>
            <a:r>
              <a:t/>
            </a:r>
            <a:endParaRPr sz="700">
              <a:solidFill>
                <a:srgbClr val="333333"/>
              </a:solidFill>
              <a:highlight>
                <a:srgbClr val="FFFFFF"/>
              </a:highlight>
              <a:latin typeface="Consolas"/>
              <a:ea typeface="Consolas"/>
              <a:cs typeface="Consolas"/>
              <a:sym typeface="Consolas"/>
            </a:endParaRPr>
          </a:p>
          <a:p>
            <a:pPr lvl="0" rtl="0">
              <a:lnSpc>
                <a:spcPct val="142857"/>
              </a:lnSpc>
              <a:spcBef>
                <a:spcPts val="0"/>
              </a:spcBef>
              <a:spcAft>
                <a:spcPts val="0"/>
              </a:spcAft>
              <a:buNone/>
            </a:pPr>
            <a:r>
              <a:rPr lang="en" sz="700">
                <a:solidFill>
                  <a:srgbClr val="969896"/>
                </a:solidFill>
                <a:highlight>
                  <a:srgbClr val="FFFFFF"/>
                </a:highlight>
                <a:latin typeface="Consolas"/>
                <a:ea typeface="Consolas"/>
                <a:cs typeface="Consolas"/>
                <a:sym typeface="Consolas"/>
              </a:rPr>
              <a:t># readline dependencies</a:t>
            </a:r>
          </a:p>
          <a:p>
            <a:pPr lvl="0" rtl="0">
              <a:lnSpc>
                <a:spcPct val="142857"/>
              </a:lnSpc>
              <a:spcBef>
                <a:spcPts val="0"/>
              </a:spcBef>
              <a:spcAft>
                <a:spcPts val="0"/>
              </a:spcAft>
              <a:buNone/>
            </a:pPr>
            <a:r>
              <a:rPr lang="en" sz="700">
                <a:solidFill>
                  <a:srgbClr val="A71D5D"/>
                </a:solidFill>
                <a:highlight>
                  <a:srgbClr val="FFFFFF"/>
                </a:highlight>
                <a:latin typeface="Consolas"/>
                <a:ea typeface="Consolas"/>
                <a:cs typeface="Consolas"/>
                <a:sym typeface="Consolas"/>
              </a:rPr>
              <a:t>RUN</a:t>
            </a:r>
            <a:r>
              <a:rPr lang="en" sz="700">
                <a:solidFill>
                  <a:srgbClr val="333333"/>
                </a:solidFill>
                <a:highlight>
                  <a:srgbClr val="FFFFFF"/>
                </a:highlight>
                <a:latin typeface="Consolas"/>
                <a:ea typeface="Consolas"/>
                <a:cs typeface="Consolas"/>
                <a:sym typeface="Consolas"/>
              </a:rPr>
              <a:t> apt-get -y install libncurses5-dev</a:t>
            </a:r>
          </a:p>
          <a:p>
            <a:pPr lvl="0" rtl="0">
              <a:lnSpc>
                <a:spcPct val="142857"/>
              </a:lnSpc>
              <a:spcBef>
                <a:spcPts val="0"/>
              </a:spcBef>
              <a:spcAft>
                <a:spcPts val="0"/>
              </a:spcAft>
              <a:buNone/>
            </a:pPr>
            <a:r>
              <a:rPr lang="en" sz="700">
                <a:solidFill>
                  <a:srgbClr val="A71D5D"/>
                </a:solidFill>
                <a:highlight>
                  <a:srgbClr val="FFFFFF"/>
                </a:highlight>
                <a:latin typeface="Consolas"/>
                <a:ea typeface="Consolas"/>
                <a:cs typeface="Consolas"/>
                <a:sym typeface="Consolas"/>
              </a:rPr>
              <a:t>RUN</a:t>
            </a:r>
            <a:r>
              <a:rPr lang="en" sz="700">
                <a:solidFill>
                  <a:srgbClr val="333333"/>
                </a:solidFill>
                <a:highlight>
                  <a:srgbClr val="FFFFFF"/>
                </a:highlight>
                <a:latin typeface="Consolas"/>
                <a:ea typeface="Consolas"/>
                <a:cs typeface="Consolas"/>
                <a:sym typeface="Consolas"/>
              </a:rPr>
              <a:t> apt-get -y install libtiff5-dev libjpeg8-dev zlib1g-dev libfreetype6-dev liblcms2-dev libwebp-dev tcl8.6-dev tk8.6-dev python-tk</a:t>
            </a:r>
          </a:p>
          <a:p>
            <a:pPr lvl="0" rtl="0">
              <a:lnSpc>
                <a:spcPct val="142857"/>
              </a:lnSpc>
              <a:spcBef>
                <a:spcPts val="0"/>
              </a:spcBef>
              <a:spcAft>
                <a:spcPts val="0"/>
              </a:spcAft>
              <a:buNone/>
            </a:pPr>
            <a:r>
              <a:t/>
            </a:r>
            <a:endParaRPr sz="700">
              <a:solidFill>
                <a:srgbClr val="333333"/>
              </a:solidFill>
              <a:highlight>
                <a:srgbClr val="FFFFFF"/>
              </a:highlight>
              <a:latin typeface="Consolas"/>
              <a:ea typeface="Consolas"/>
              <a:cs typeface="Consolas"/>
              <a:sym typeface="Consolas"/>
            </a:endParaRPr>
          </a:p>
          <a:p>
            <a:pPr lvl="0" rtl="0">
              <a:lnSpc>
                <a:spcPct val="142857"/>
              </a:lnSpc>
              <a:spcBef>
                <a:spcPts val="0"/>
              </a:spcBef>
              <a:spcAft>
                <a:spcPts val="0"/>
              </a:spcAft>
              <a:buNone/>
            </a:pPr>
            <a:r>
              <a:rPr lang="en" sz="700">
                <a:solidFill>
                  <a:srgbClr val="969896"/>
                </a:solidFill>
                <a:highlight>
                  <a:srgbClr val="FFFFFF"/>
                </a:highlight>
                <a:latin typeface="Consolas"/>
                <a:ea typeface="Consolas"/>
                <a:cs typeface="Consolas"/>
                <a:sym typeface="Consolas"/>
              </a:rPr>
              <a:t># install dependencies</a:t>
            </a:r>
          </a:p>
          <a:p>
            <a:pPr lvl="0" rtl="0">
              <a:lnSpc>
                <a:spcPct val="142857"/>
              </a:lnSpc>
              <a:spcBef>
                <a:spcPts val="0"/>
              </a:spcBef>
              <a:spcAft>
                <a:spcPts val="0"/>
              </a:spcAft>
              <a:buNone/>
            </a:pPr>
            <a:r>
              <a:rPr lang="en" sz="700">
                <a:solidFill>
                  <a:srgbClr val="A71D5D"/>
                </a:solidFill>
                <a:highlight>
                  <a:srgbClr val="FFFFFF"/>
                </a:highlight>
                <a:latin typeface="Consolas"/>
                <a:ea typeface="Consolas"/>
                <a:cs typeface="Consolas"/>
                <a:sym typeface="Consolas"/>
              </a:rPr>
              <a:t>ADD</a:t>
            </a:r>
            <a:r>
              <a:rPr lang="en" sz="700">
                <a:solidFill>
                  <a:srgbClr val="333333"/>
                </a:solidFill>
                <a:highlight>
                  <a:srgbClr val="FFFFFF"/>
                </a:highlight>
                <a:latin typeface="Consolas"/>
                <a:ea typeface="Consolas"/>
                <a:cs typeface="Consolas"/>
                <a:sym typeface="Consolas"/>
              </a:rPr>
              <a:t> dependencies.txt /</a:t>
            </a:r>
          </a:p>
          <a:p>
            <a:pPr lvl="0" rtl="0">
              <a:lnSpc>
                <a:spcPct val="142857"/>
              </a:lnSpc>
              <a:spcBef>
                <a:spcPts val="0"/>
              </a:spcBef>
              <a:spcAft>
                <a:spcPts val="0"/>
              </a:spcAft>
              <a:buNone/>
            </a:pPr>
            <a:r>
              <a:rPr lang="en" sz="700">
                <a:solidFill>
                  <a:srgbClr val="A71D5D"/>
                </a:solidFill>
                <a:highlight>
                  <a:srgbClr val="FFFFFF"/>
                </a:highlight>
                <a:latin typeface="Consolas"/>
                <a:ea typeface="Consolas"/>
                <a:cs typeface="Consolas"/>
                <a:sym typeface="Consolas"/>
              </a:rPr>
              <a:t>RUN</a:t>
            </a:r>
            <a:r>
              <a:rPr lang="en" sz="700">
                <a:solidFill>
                  <a:srgbClr val="333333"/>
                </a:solidFill>
                <a:highlight>
                  <a:srgbClr val="FFFFFF"/>
                </a:highlight>
                <a:latin typeface="Consolas"/>
                <a:ea typeface="Consolas"/>
                <a:cs typeface="Consolas"/>
                <a:sym typeface="Consolas"/>
              </a:rPr>
              <a:t> pip install -r dependencies.txt</a:t>
            </a:r>
          </a:p>
        </p:txBody>
      </p:sp>
      <p:pic>
        <p:nvPicPr>
          <p:cNvPr id="170" name="Shape 170"/>
          <p:cNvPicPr preferRelativeResize="0"/>
          <p:nvPr/>
        </p:nvPicPr>
        <p:blipFill>
          <a:blip r:embed="rId3">
            <a:alphaModFix/>
          </a:blip>
          <a:stretch>
            <a:fillRect/>
          </a:stretch>
        </p:blipFill>
        <p:spPr>
          <a:xfrm>
            <a:off x="7851925" y="372325"/>
            <a:ext cx="932050" cy="932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Docker Hub</a:t>
            </a:r>
          </a:p>
        </p:txBody>
      </p:sp>
      <p:sp>
        <p:nvSpPr>
          <p:cNvPr id="176" name="Shape 176"/>
          <p:cNvSpPr txBox="1"/>
          <p:nvPr>
            <p:ph idx="1" type="body"/>
          </p:nvPr>
        </p:nvSpPr>
        <p:spPr>
          <a:xfrm>
            <a:off x="1817450" y="2922175"/>
            <a:ext cx="5642100" cy="16467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t/>
            </a:r>
            <a:endParaRPr sz="1200">
              <a:solidFill>
                <a:srgbClr val="333333"/>
              </a:solidFill>
              <a:highlight>
                <a:srgbClr val="FFFFFF"/>
              </a:highlight>
              <a:latin typeface="Consolas"/>
              <a:ea typeface="Consolas"/>
              <a:cs typeface="Consolas"/>
              <a:sym typeface="Consolas"/>
            </a:endParaRPr>
          </a:p>
          <a:p>
            <a:pPr lvl="0" rtl="0">
              <a:lnSpc>
                <a:spcPct val="100000"/>
              </a:lnSpc>
              <a:spcBef>
                <a:spcPts val="0"/>
              </a:spcBef>
              <a:spcAft>
                <a:spcPts val="0"/>
              </a:spcAft>
              <a:buNone/>
            </a:pPr>
            <a:r>
              <a:t/>
            </a:r>
            <a:endParaRPr sz="1200">
              <a:solidFill>
                <a:srgbClr val="333333"/>
              </a:solidFill>
              <a:highlight>
                <a:srgbClr val="FFFFFF"/>
              </a:highlight>
              <a:latin typeface="Consolas"/>
              <a:ea typeface="Consolas"/>
              <a:cs typeface="Consolas"/>
              <a:sym typeface="Consolas"/>
            </a:endParaRPr>
          </a:p>
          <a:p>
            <a:pPr lvl="0" rtl="0">
              <a:lnSpc>
                <a:spcPct val="100000"/>
              </a:lnSpc>
              <a:spcBef>
                <a:spcPts val="0"/>
              </a:spcBef>
              <a:spcAft>
                <a:spcPts val="0"/>
              </a:spcAft>
              <a:buNone/>
            </a:pPr>
            <a:r>
              <a:rPr lang="en" sz="1200">
                <a:solidFill>
                  <a:srgbClr val="333333"/>
                </a:solidFill>
                <a:highlight>
                  <a:srgbClr val="FFFFFF"/>
                </a:highlight>
                <a:latin typeface="Consolas"/>
                <a:ea typeface="Consolas"/>
                <a:cs typeface="Consolas"/>
                <a:sym typeface="Consolas"/>
              </a:rPr>
              <a:t>docker build -t cs673/team_alpha_project_prereqs:0.0.1 ./</a:t>
            </a:r>
          </a:p>
          <a:p>
            <a:pPr lvl="0" rtl="0">
              <a:lnSpc>
                <a:spcPct val="100000"/>
              </a:lnSpc>
              <a:spcBef>
                <a:spcPts val="0"/>
              </a:spcBef>
              <a:spcAft>
                <a:spcPts val="0"/>
              </a:spcAft>
              <a:buNone/>
            </a:pPr>
            <a:r>
              <a:t/>
            </a:r>
            <a:endParaRPr sz="1200">
              <a:solidFill>
                <a:srgbClr val="333333"/>
              </a:solidFill>
              <a:highlight>
                <a:srgbClr val="FFFFFF"/>
              </a:highlight>
              <a:latin typeface="Consolas"/>
              <a:ea typeface="Consolas"/>
              <a:cs typeface="Consolas"/>
              <a:sym typeface="Consolas"/>
            </a:endParaRPr>
          </a:p>
          <a:p>
            <a:pPr lvl="0" rtl="0">
              <a:lnSpc>
                <a:spcPct val="100000"/>
              </a:lnSpc>
              <a:spcBef>
                <a:spcPts val="0"/>
              </a:spcBef>
              <a:spcAft>
                <a:spcPts val="0"/>
              </a:spcAft>
              <a:buNone/>
            </a:pPr>
            <a:r>
              <a:rPr lang="en" sz="1200">
                <a:solidFill>
                  <a:srgbClr val="333333"/>
                </a:solidFill>
                <a:highlight>
                  <a:srgbClr val="FFFFFF"/>
                </a:highlight>
                <a:latin typeface="Consolas"/>
                <a:ea typeface="Consolas"/>
                <a:cs typeface="Consolas"/>
                <a:sym typeface="Consolas"/>
              </a:rPr>
              <a:t>docker images</a:t>
            </a:r>
          </a:p>
          <a:p>
            <a:pPr lvl="0" rtl="0">
              <a:lnSpc>
                <a:spcPct val="100000"/>
              </a:lnSpc>
              <a:spcBef>
                <a:spcPts val="0"/>
              </a:spcBef>
              <a:spcAft>
                <a:spcPts val="0"/>
              </a:spcAft>
              <a:buNone/>
            </a:pPr>
            <a:r>
              <a:t/>
            </a:r>
            <a:endParaRPr sz="1200">
              <a:solidFill>
                <a:srgbClr val="333333"/>
              </a:solidFill>
              <a:highlight>
                <a:srgbClr val="FFFFFF"/>
              </a:highlight>
              <a:latin typeface="Consolas"/>
              <a:ea typeface="Consolas"/>
              <a:cs typeface="Consolas"/>
              <a:sym typeface="Consolas"/>
            </a:endParaRPr>
          </a:p>
          <a:p>
            <a:pPr lvl="0" rtl="0">
              <a:lnSpc>
                <a:spcPct val="100000"/>
              </a:lnSpc>
              <a:spcBef>
                <a:spcPts val="0"/>
              </a:spcBef>
              <a:spcAft>
                <a:spcPts val="0"/>
              </a:spcAft>
              <a:buNone/>
            </a:pPr>
            <a:r>
              <a:rPr lang="en" sz="1200">
                <a:solidFill>
                  <a:srgbClr val="333333"/>
                </a:solidFill>
                <a:highlight>
                  <a:srgbClr val="FFFFFF"/>
                </a:highlight>
                <a:latin typeface="Consolas"/>
                <a:ea typeface="Consolas"/>
                <a:cs typeface="Consolas"/>
                <a:sym typeface="Consolas"/>
              </a:rPr>
              <a:t>docker login</a:t>
            </a:r>
          </a:p>
          <a:p>
            <a:pPr lvl="0" rtl="0">
              <a:lnSpc>
                <a:spcPct val="100000"/>
              </a:lnSpc>
              <a:spcBef>
                <a:spcPts val="0"/>
              </a:spcBef>
              <a:spcAft>
                <a:spcPts val="0"/>
              </a:spcAft>
              <a:buNone/>
            </a:pPr>
            <a:r>
              <a:t/>
            </a:r>
            <a:endParaRPr sz="1200">
              <a:solidFill>
                <a:srgbClr val="333333"/>
              </a:solidFill>
              <a:highlight>
                <a:srgbClr val="FFFFFF"/>
              </a:highlight>
              <a:latin typeface="Consolas"/>
              <a:ea typeface="Consolas"/>
              <a:cs typeface="Consolas"/>
              <a:sym typeface="Consolas"/>
            </a:endParaRPr>
          </a:p>
          <a:p>
            <a:pPr lvl="0" rtl="0">
              <a:lnSpc>
                <a:spcPct val="100000"/>
              </a:lnSpc>
              <a:spcBef>
                <a:spcPts val="0"/>
              </a:spcBef>
              <a:spcAft>
                <a:spcPts val="0"/>
              </a:spcAft>
              <a:buNone/>
            </a:pPr>
            <a:r>
              <a:rPr lang="en" sz="1200">
                <a:solidFill>
                  <a:srgbClr val="333333"/>
                </a:solidFill>
                <a:highlight>
                  <a:srgbClr val="FFFFFF"/>
                </a:highlight>
                <a:latin typeface="Consolas"/>
                <a:ea typeface="Consolas"/>
                <a:cs typeface="Consolas"/>
                <a:sym typeface="Consolas"/>
              </a:rPr>
              <a:t>docker push cs673/team_alpha_project_prereqs:0.0.1</a:t>
            </a:r>
          </a:p>
        </p:txBody>
      </p:sp>
      <p:sp>
        <p:nvSpPr>
          <p:cNvPr id="177" name="Shape 177"/>
          <p:cNvSpPr txBox="1"/>
          <p:nvPr>
            <p:ph idx="2" type="body"/>
          </p:nvPr>
        </p:nvSpPr>
        <p:spPr>
          <a:xfrm>
            <a:off x="311700" y="1152475"/>
            <a:ext cx="8763600" cy="1769700"/>
          </a:xfrm>
          <a:prstGeom prst="rect">
            <a:avLst/>
          </a:prstGeom>
        </p:spPr>
        <p:txBody>
          <a:bodyPr anchorCtr="0" anchor="t" bIns="91425" lIns="91425" rIns="91425" tIns="91425">
            <a:noAutofit/>
          </a:bodyPr>
          <a:lstStyle/>
          <a:p>
            <a:pPr lvl="0" rtl="0">
              <a:spcBef>
                <a:spcPts val="0"/>
              </a:spcBef>
              <a:buNone/>
            </a:pPr>
            <a:r>
              <a:t/>
            </a:r>
            <a:endParaRPr/>
          </a:p>
        </p:txBody>
      </p:sp>
      <p:pic>
        <p:nvPicPr>
          <p:cNvPr id="178" name="Shape 178"/>
          <p:cNvPicPr preferRelativeResize="0"/>
          <p:nvPr/>
        </p:nvPicPr>
        <p:blipFill>
          <a:blip r:embed="rId3">
            <a:alphaModFix/>
          </a:blip>
          <a:stretch>
            <a:fillRect/>
          </a:stretch>
        </p:blipFill>
        <p:spPr>
          <a:xfrm>
            <a:off x="2243297" y="1152472"/>
            <a:ext cx="4379549" cy="19771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Django Channels</a:t>
            </a:r>
          </a:p>
        </p:txBody>
      </p:sp>
      <p:sp>
        <p:nvSpPr>
          <p:cNvPr id="184" name="Shape 184"/>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rPr lang="en"/>
              <a:t>Ordered, first-in first-out queue with message expiration and at-most-once delivery to only one listener at a time.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sz="2000"/>
              <a:t>Traditional website communication cycle: request/response</a:t>
            </a:r>
          </a:p>
        </p:txBody>
      </p:sp>
      <p:sp>
        <p:nvSpPr>
          <p:cNvPr id="190" name="Shape 190"/>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spcBef>
                <a:spcPts val="0"/>
              </a:spcBef>
              <a:buNone/>
            </a:pPr>
            <a:r>
              <a:t/>
            </a:r>
            <a:endParaRPr/>
          </a:p>
        </p:txBody>
      </p:sp>
      <p:pic>
        <p:nvPicPr>
          <p:cNvPr id="191" name="Shape 191"/>
          <p:cNvPicPr preferRelativeResize="0"/>
          <p:nvPr/>
        </p:nvPicPr>
        <p:blipFill>
          <a:blip r:embed="rId3">
            <a:alphaModFix/>
          </a:blip>
          <a:stretch>
            <a:fillRect/>
          </a:stretch>
        </p:blipFill>
        <p:spPr>
          <a:xfrm>
            <a:off x="1356475" y="1152475"/>
            <a:ext cx="5171495" cy="3693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Event oriented channels</a:t>
            </a:r>
          </a:p>
        </p:txBody>
      </p:sp>
      <p:sp>
        <p:nvSpPr>
          <p:cNvPr id="197" name="Shape 197"/>
          <p:cNvSpPr txBox="1"/>
          <p:nvPr>
            <p:ph idx="2" type="body"/>
          </p:nvPr>
        </p:nvSpPr>
        <p:spPr>
          <a:xfrm>
            <a:off x="4832400" y="1229975"/>
            <a:ext cx="3999900" cy="3339000"/>
          </a:xfrm>
          <a:prstGeom prst="rect">
            <a:avLst/>
          </a:prstGeom>
        </p:spPr>
        <p:txBody>
          <a:bodyPr anchorCtr="0" anchor="t" bIns="91425" lIns="91425" rIns="91425" tIns="91425">
            <a:noAutofit/>
          </a:bodyPr>
          <a:lstStyle/>
          <a:p>
            <a:pPr lvl="0" rtl="0">
              <a:spcBef>
                <a:spcPts val="0"/>
              </a:spcBef>
              <a:buNone/>
            </a:pPr>
            <a:r>
              <a:t/>
            </a:r>
            <a:endParaRPr/>
          </a:p>
        </p:txBody>
      </p:sp>
      <p:sp>
        <p:nvSpPr>
          <p:cNvPr id="198" name="Shape 198"/>
          <p:cNvSpPr txBox="1"/>
          <p:nvPr>
            <p:ph idx="1" type="body"/>
          </p:nvPr>
        </p:nvSpPr>
        <p:spPr>
          <a:xfrm>
            <a:off x="311700" y="1229975"/>
            <a:ext cx="3999900" cy="3339000"/>
          </a:xfrm>
          <a:prstGeom prst="rect">
            <a:avLst/>
          </a:prstGeom>
        </p:spPr>
        <p:txBody>
          <a:bodyPr anchorCtr="0" anchor="t" bIns="91425" lIns="91425" rIns="91425" tIns="91425">
            <a:noAutofit/>
          </a:bodyPr>
          <a:lstStyle/>
          <a:p>
            <a:pPr indent="-228600" lvl="0" marL="457200" rtl="0">
              <a:spcBef>
                <a:spcPts val="0"/>
              </a:spcBef>
            </a:pPr>
            <a:r>
              <a:rPr lang="en"/>
              <a:t>modern web includes WebSockets and HTTP2 server push</a:t>
            </a:r>
          </a:p>
          <a:p>
            <a:pPr indent="-228600" lvl="0" marL="457200" rtl="0">
              <a:spcBef>
                <a:spcPts val="0"/>
              </a:spcBef>
            </a:pPr>
            <a:r>
              <a:rPr lang="en"/>
              <a:t>Django responds to a wide array of events sent on channels</a:t>
            </a:r>
          </a:p>
          <a:p>
            <a:pPr indent="-228600" lvl="0" marL="457200" rtl="0">
              <a:spcBef>
                <a:spcPts val="0"/>
              </a:spcBef>
            </a:pPr>
            <a:r>
              <a:rPr lang="en"/>
              <a:t>no persistent state - each event handler (consumer) is called independently in a way much like a view is called</a:t>
            </a:r>
          </a:p>
          <a:p>
            <a:pPr indent="-228600" lvl="0" marL="457200" rtl="0">
              <a:spcBef>
                <a:spcPts val="0"/>
              </a:spcBef>
            </a:pPr>
            <a:r>
              <a:rPr lang="en"/>
              <a:t>messages are put onto the channel by producers, and then given to just one of the consumers listening to that channel</a:t>
            </a:r>
          </a:p>
        </p:txBody>
      </p:sp>
      <p:pic>
        <p:nvPicPr>
          <p:cNvPr id="199" name="Shape 199"/>
          <p:cNvPicPr preferRelativeResize="0"/>
          <p:nvPr/>
        </p:nvPicPr>
        <p:blipFill>
          <a:blip r:embed="rId3">
            <a:alphaModFix/>
          </a:blip>
          <a:stretch>
            <a:fillRect/>
          </a:stretch>
        </p:blipFill>
        <p:spPr>
          <a:xfrm>
            <a:off x="4658787" y="281275"/>
            <a:ext cx="4347124" cy="4781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requirements</a:t>
            </a:r>
          </a:p>
        </p:txBody>
      </p:sp>
      <p:sp>
        <p:nvSpPr>
          <p:cNvPr id="205" name="Shape 205"/>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spcBef>
                <a:spcPts val="0"/>
              </a:spcBef>
              <a:buNone/>
            </a:pPr>
            <a:r>
              <a:rPr b="1" lang="en" sz="1500"/>
              <a:t>Imported modules</a:t>
            </a:r>
            <a:r>
              <a:rPr lang="en" sz="1500"/>
              <a:t>:</a:t>
            </a:r>
          </a:p>
          <a:p>
            <a:pPr indent="-323850" lvl="0" marL="457200" rtl="0">
              <a:spcBef>
                <a:spcPts val="0"/>
              </a:spcBef>
              <a:buSzPct val="100000"/>
            </a:pPr>
            <a:r>
              <a:rPr b="1" lang="en" sz="1500"/>
              <a:t>channels</a:t>
            </a:r>
            <a:r>
              <a:rPr lang="en" sz="1500"/>
              <a:t>&gt;=0.10</a:t>
            </a:r>
          </a:p>
          <a:p>
            <a:pPr indent="-323850" lvl="0" marL="457200" rtl="0">
              <a:spcBef>
                <a:spcPts val="0"/>
              </a:spcBef>
              <a:buSzPct val="100000"/>
            </a:pPr>
            <a:r>
              <a:rPr b="1" lang="en" sz="1500"/>
              <a:t>asgi_redis</a:t>
            </a:r>
            <a:r>
              <a:rPr lang="en" sz="1500"/>
              <a:t>&gt;=0.9</a:t>
            </a:r>
          </a:p>
          <a:p>
            <a:pPr lvl="0" rtl="0">
              <a:spcBef>
                <a:spcPts val="0"/>
              </a:spcBef>
              <a:buNone/>
            </a:pPr>
            <a:r>
              <a:rPr b="1" lang="en" sz="1500"/>
              <a:t>Defined modules</a:t>
            </a:r>
            <a:r>
              <a:rPr lang="en" sz="1500"/>
              <a:t>:</a:t>
            </a:r>
          </a:p>
          <a:p>
            <a:pPr indent="-323850" lvl="0" marL="457200" rtl="0">
              <a:spcBef>
                <a:spcPts val="0"/>
              </a:spcBef>
              <a:buSzPct val="100000"/>
            </a:pPr>
            <a:r>
              <a:rPr b="1" lang="en" sz="1500"/>
              <a:t>consumers.py</a:t>
            </a:r>
            <a:r>
              <a:rPr lang="en" sz="1500"/>
              <a:t>: connect WebSocket to channel session channel session, put WebSocket data onto channel, unsubscribe WebSocket from rooms, add user to chat room, remove user from chat room, send data from user in room, parsing messages, etc.</a:t>
            </a:r>
          </a:p>
          <a:p>
            <a:pPr indent="-323850" lvl="0" marL="457200" rtl="0">
              <a:spcBef>
                <a:spcPts val="0"/>
              </a:spcBef>
              <a:buSzPct val="100000"/>
            </a:pPr>
            <a:r>
              <a:rPr b="1" lang="en" sz="1500"/>
              <a:t>routing.py</a:t>
            </a:r>
            <a:r>
              <a:rPr lang="en" sz="1500"/>
              <a:t>: join, leave, send with regard to rooms</a:t>
            </a:r>
          </a:p>
          <a:p>
            <a:pPr indent="-323850" lvl="0" marL="457200" rtl="0">
              <a:spcBef>
                <a:spcPts val="0"/>
              </a:spcBef>
              <a:buSzPct val="100000"/>
            </a:pPr>
            <a:r>
              <a:rPr b="1" lang="en" sz="1500"/>
              <a:t>serializers.py</a:t>
            </a:r>
            <a:r>
              <a:rPr lang="en" sz="1500"/>
              <a:t>: RoomSerializer (messages must be made of serializable types)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Channel layer</a:t>
            </a:r>
          </a:p>
        </p:txBody>
      </p:sp>
      <p:sp>
        <p:nvSpPr>
          <p:cNvPr id="211" name="Shape 211"/>
          <p:cNvSpPr txBox="1"/>
          <p:nvPr>
            <p:ph idx="1" type="body"/>
          </p:nvPr>
        </p:nvSpPr>
        <p:spPr>
          <a:xfrm>
            <a:off x="311700" y="1229975"/>
            <a:ext cx="3999900" cy="3339000"/>
          </a:xfrm>
          <a:prstGeom prst="rect">
            <a:avLst/>
          </a:prstGeom>
        </p:spPr>
        <p:txBody>
          <a:bodyPr anchorCtr="0" anchor="t" bIns="91425" lIns="91425" rIns="91425" tIns="91425">
            <a:noAutofit/>
          </a:bodyPr>
          <a:lstStyle/>
          <a:p>
            <a:pPr lvl="0" rtl="0">
              <a:spcBef>
                <a:spcPts val="0"/>
              </a:spcBef>
              <a:buNone/>
            </a:pPr>
            <a:r>
              <a:rPr b="1" lang="en" sz="1500">
                <a:solidFill>
                  <a:srgbClr val="404040"/>
                </a:solidFill>
                <a:highlight>
                  <a:srgbClr val="FCFCFC"/>
                </a:highlight>
              </a:rPr>
              <a:t>Redis</a:t>
            </a:r>
            <a:r>
              <a:rPr lang="en" sz="1500">
                <a:solidFill>
                  <a:srgbClr val="404040"/>
                </a:solidFill>
                <a:highlight>
                  <a:srgbClr val="FCFCFC"/>
                </a:highlight>
              </a:rPr>
              <a:t>:  the recommended backend to run Channels with, as it supports both high throughput on a single Redis server as well as the ability to run against a set of Redis servers in a sharded mode.</a:t>
            </a:r>
          </a:p>
        </p:txBody>
      </p:sp>
      <p:sp>
        <p:nvSpPr>
          <p:cNvPr id="212" name="Shape 212"/>
          <p:cNvSpPr txBox="1"/>
          <p:nvPr>
            <p:ph idx="2" type="body"/>
          </p:nvPr>
        </p:nvSpPr>
        <p:spPr>
          <a:xfrm>
            <a:off x="4832400" y="1229975"/>
            <a:ext cx="3999900" cy="3339000"/>
          </a:xfrm>
          <a:prstGeom prst="rect">
            <a:avLst/>
          </a:prstGeom>
        </p:spPr>
        <p:txBody>
          <a:bodyPr anchorCtr="0" anchor="t" bIns="91425" lIns="91425" rIns="91425" tIns="91425">
            <a:noAutofit/>
          </a:bodyPr>
          <a:lstStyle/>
          <a:p>
            <a:pPr lvl="0" rtl="0">
              <a:spcBef>
                <a:spcPts val="0"/>
              </a:spcBef>
              <a:buNone/>
            </a:pPr>
            <a:r>
              <a:t/>
            </a:r>
            <a:endParaRPr/>
          </a:p>
        </p:txBody>
      </p:sp>
      <p:pic>
        <p:nvPicPr>
          <p:cNvPr id="213" name="Shape 213"/>
          <p:cNvPicPr preferRelativeResize="0"/>
          <p:nvPr/>
        </p:nvPicPr>
        <p:blipFill>
          <a:blip r:embed="rId3">
            <a:alphaModFix/>
          </a:blip>
          <a:stretch>
            <a:fillRect/>
          </a:stretch>
        </p:blipFill>
        <p:spPr>
          <a:xfrm>
            <a:off x="4870600" y="451600"/>
            <a:ext cx="3848100" cy="3943350"/>
          </a:xfrm>
          <a:prstGeom prst="rect">
            <a:avLst/>
          </a:prstGeom>
          <a:noFill/>
          <a:ln>
            <a:noFill/>
          </a:ln>
        </p:spPr>
      </p:pic>
      <p:pic>
        <p:nvPicPr>
          <p:cNvPr id="214" name="Shape 214"/>
          <p:cNvPicPr preferRelativeResize="0"/>
          <p:nvPr/>
        </p:nvPicPr>
        <p:blipFill>
          <a:blip r:embed="rId4">
            <a:alphaModFix/>
          </a:blip>
          <a:stretch>
            <a:fillRect/>
          </a:stretch>
        </p:blipFill>
        <p:spPr>
          <a:xfrm>
            <a:off x="6350249" y="2632800"/>
            <a:ext cx="927300" cy="782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Contents</a:t>
            </a:r>
          </a:p>
        </p:txBody>
      </p:sp>
      <p:sp>
        <p:nvSpPr>
          <p:cNvPr id="92" name="Shape 92"/>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buAutoNum type="arabicPeriod"/>
            </a:pPr>
            <a:r>
              <a:rPr lang="en"/>
              <a:t>Requirements</a:t>
            </a:r>
          </a:p>
          <a:p>
            <a:pPr indent="-228600" lvl="0" marL="457200" rtl="0">
              <a:spcBef>
                <a:spcPts val="0"/>
              </a:spcBef>
              <a:buAutoNum type="arabicPeriod"/>
            </a:pPr>
            <a:r>
              <a:rPr lang="en"/>
              <a:t>Software Architecture / Design</a:t>
            </a:r>
          </a:p>
          <a:p>
            <a:pPr indent="-228600" lvl="0" marL="457200" rtl="0">
              <a:spcBef>
                <a:spcPts val="0"/>
              </a:spcBef>
              <a:buAutoNum type="arabicPeriod"/>
            </a:pPr>
            <a:r>
              <a:rPr lang="en"/>
              <a:t>Implementation</a:t>
            </a:r>
          </a:p>
          <a:p>
            <a:pPr indent="-228600" lvl="0" marL="457200" rtl="0">
              <a:spcBef>
                <a:spcPts val="0"/>
              </a:spcBef>
              <a:buAutoNum type="arabicPeriod"/>
            </a:pPr>
            <a:r>
              <a:rPr lang="en"/>
              <a:t>Testing</a:t>
            </a:r>
          </a:p>
          <a:p>
            <a:pPr indent="-228600" lvl="0" marL="457200">
              <a:spcBef>
                <a:spcPts val="0"/>
              </a:spcBef>
              <a:buAutoNum type="arabicPeriod"/>
            </a:pPr>
            <a:r>
              <a:rPr lang="en"/>
              <a:t>Process Improvement</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channel layer setup</a:t>
            </a:r>
          </a:p>
        </p:txBody>
      </p:sp>
      <p:sp>
        <p:nvSpPr>
          <p:cNvPr id="220" name="Shape 220"/>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i="1" lang="en" sz="1500">
                <a:solidFill>
                  <a:srgbClr val="333333"/>
                </a:solidFill>
                <a:highlight>
                  <a:srgbClr val="FFFFFF"/>
                </a:highlight>
                <a:latin typeface="Consolas"/>
                <a:ea typeface="Consolas"/>
                <a:cs typeface="Consolas"/>
                <a:sym typeface="Consolas"/>
              </a:rPr>
              <a:t># settings.py</a:t>
            </a:r>
          </a:p>
          <a:p>
            <a:pPr lvl="0" rtl="0">
              <a:lnSpc>
                <a:spcPct val="100000"/>
              </a:lnSpc>
              <a:spcBef>
                <a:spcPts val="0"/>
              </a:spcBef>
              <a:spcAft>
                <a:spcPts val="0"/>
              </a:spcAft>
              <a:buNone/>
            </a:pPr>
            <a:r>
              <a:rPr lang="en" sz="1500">
                <a:solidFill>
                  <a:srgbClr val="333333"/>
                </a:solidFill>
                <a:highlight>
                  <a:srgbClr val="FFFFFF"/>
                </a:highlight>
                <a:latin typeface="Consolas"/>
                <a:ea typeface="Consolas"/>
                <a:cs typeface="Consolas"/>
                <a:sym typeface="Consolas"/>
              </a:rPr>
              <a:t>redis_host </a:t>
            </a:r>
            <a:r>
              <a:rPr lang="en" sz="1500">
                <a:solidFill>
                  <a:srgbClr val="A71D5D"/>
                </a:solidFill>
                <a:highlight>
                  <a:srgbClr val="FFFFFF"/>
                </a:highlight>
                <a:latin typeface="Consolas"/>
                <a:ea typeface="Consolas"/>
                <a:cs typeface="Consolas"/>
                <a:sym typeface="Consolas"/>
              </a:rPr>
              <a:t>=</a:t>
            </a:r>
            <a:r>
              <a:rPr lang="en" sz="1500">
                <a:solidFill>
                  <a:srgbClr val="333333"/>
                </a:solidFill>
                <a:highlight>
                  <a:srgbClr val="FFFFFF"/>
                </a:highlight>
                <a:latin typeface="Consolas"/>
                <a:ea typeface="Consolas"/>
                <a:cs typeface="Consolas"/>
                <a:sym typeface="Consolas"/>
              </a:rPr>
              <a:t> os.environ.get(</a:t>
            </a:r>
            <a:r>
              <a:rPr lang="en" sz="1500">
                <a:solidFill>
                  <a:srgbClr val="183691"/>
                </a:solidFill>
                <a:highlight>
                  <a:srgbClr val="FFFFFF"/>
                </a:highlight>
                <a:latin typeface="Consolas"/>
                <a:ea typeface="Consolas"/>
                <a:cs typeface="Consolas"/>
                <a:sym typeface="Consolas"/>
              </a:rPr>
              <a:t>'REDIS_HOST'</a:t>
            </a:r>
            <a:r>
              <a:rPr lang="en" sz="1500">
                <a:solidFill>
                  <a:srgbClr val="333333"/>
                </a:solidFill>
                <a:highlight>
                  <a:srgbClr val="FFFFFF"/>
                </a:highlight>
                <a:latin typeface="Consolas"/>
                <a:ea typeface="Consolas"/>
                <a:cs typeface="Consolas"/>
                <a:sym typeface="Consolas"/>
              </a:rPr>
              <a:t>, </a:t>
            </a:r>
            <a:r>
              <a:rPr lang="en" sz="1500">
                <a:solidFill>
                  <a:srgbClr val="183691"/>
                </a:solidFill>
                <a:highlight>
                  <a:srgbClr val="FFFFFF"/>
                </a:highlight>
                <a:latin typeface="Consolas"/>
                <a:ea typeface="Consolas"/>
                <a:cs typeface="Consolas"/>
                <a:sym typeface="Consolas"/>
              </a:rPr>
              <a:t>'localhost'</a:t>
            </a:r>
            <a:r>
              <a:rPr lang="en" sz="1500">
                <a:solidFill>
                  <a:srgbClr val="333333"/>
                </a:solidFill>
                <a:highlight>
                  <a:srgbClr val="FFFFFF"/>
                </a:highlight>
                <a:latin typeface="Consolas"/>
                <a:ea typeface="Consolas"/>
                <a:cs typeface="Consolas"/>
                <a:sym typeface="Consolas"/>
              </a:rPr>
              <a:t>)</a:t>
            </a:r>
          </a:p>
          <a:p>
            <a:pPr lvl="0" rtl="0">
              <a:lnSpc>
                <a:spcPct val="100000"/>
              </a:lnSpc>
              <a:spcBef>
                <a:spcPts val="0"/>
              </a:spcBef>
              <a:spcAft>
                <a:spcPts val="0"/>
              </a:spcAft>
              <a:buNone/>
            </a:pPr>
            <a:br>
              <a:rPr lang="en" sz="1500">
                <a:solidFill>
                  <a:srgbClr val="333333"/>
                </a:solidFill>
                <a:highlight>
                  <a:srgbClr val="FFFFFF"/>
                </a:highlight>
                <a:latin typeface="Consolas"/>
                <a:ea typeface="Consolas"/>
                <a:cs typeface="Consolas"/>
                <a:sym typeface="Consolas"/>
              </a:rPr>
            </a:br>
            <a:r>
              <a:rPr lang="en" sz="1500">
                <a:solidFill>
                  <a:srgbClr val="0086B3"/>
                </a:solidFill>
                <a:highlight>
                  <a:srgbClr val="FFFFFF"/>
                </a:highlight>
                <a:latin typeface="Consolas"/>
                <a:ea typeface="Consolas"/>
                <a:cs typeface="Consolas"/>
                <a:sym typeface="Consolas"/>
              </a:rPr>
              <a:t>CHANNEL_LAYERS</a:t>
            </a:r>
            <a:r>
              <a:rPr lang="en" sz="1500">
                <a:solidFill>
                  <a:srgbClr val="333333"/>
                </a:solidFill>
                <a:highlight>
                  <a:srgbClr val="FFFFFF"/>
                </a:highlight>
                <a:latin typeface="Consolas"/>
                <a:ea typeface="Consolas"/>
                <a:cs typeface="Consolas"/>
                <a:sym typeface="Consolas"/>
              </a:rPr>
              <a:t> </a:t>
            </a:r>
            <a:r>
              <a:rPr lang="en" sz="1500">
                <a:solidFill>
                  <a:srgbClr val="A71D5D"/>
                </a:solidFill>
                <a:highlight>
                  <a:srgbClr val="FFFFFF"/>
                </a:highlight>
                <a:latin typeface="Consolas"/>
                <a:ea typeface="Consolas"/>
                <a:cs typeface="Consolas"/>
                <a:sym typeface="Consolas"/>
              </a:rPr>
              <a:t>=</a:t>
            </a:r>
            <a:r>
              <a:rPr lang="en" sz="1500">
                <a:solidFill>
                  <a:srgbClr val="333333"/>
                </a:solidFill>
                <a:highlight>
                  <a:srgbClr val="FFFFFF"/>
                </a:highlight>
                <a:latin typeface="Consolas"/>
                <a:ea typeface="Consolas"/>
                <a:cs typeface="Consolas"/>
                <a:sym typeface="Consolas"/>
              </a:rPr>
              <a:t> {</a:t>
            </a:r>
          </a:p>
          <a:p>
            <a:pPr lvl="0" rtl="0">
              <a:lnSpc>
                <a:spcPct val="100000"/>
              </a:lnSpc>
              <a:spcBef>
                <a:spcPts val="0"/>
              </a:spcBef>
              <a:spcAft>
                <a:spcPts val="0"/>
              </a:spcAft>
              <a:buNone/>
            </a:pPr>
            <a:r>
              <a:rPr lang="en" sz="1500">
                <a:solidFill>
                  <a:srgbClr val="333333"/>
                </a:solidFill>
                <a:highlight>
                  <a:srgbClr val="FFFFFF"/>
                </a:highlight>
                <a:latin typeface="Consolas"/>
                <a:ea typeface="Consolas"/>
                <a:cs typeface="Consolas"/>
                <a:sym typeface="Consolas"/>
              </a:rPr>
              <a:t>   </a:t>
            </a:r>
            <a:r>
              <a:rPr lang="en" sz="1500">
                <a:solidFill>
                  <a:srgbClr val="183691"/>
                </a:solidFill>
                <a:highlight>
                  <a:srgbClr val="FFFFFF"/>
                </a:highlight>
                <a:latin typeface="Consolas"/>
                <a:ea typeface="Consolas"/>
                <a:cs typeface="Consolas"/>
                <a:sym typeface="Consolas"/>
              </a:rPr>
              <a:t>"default"</a:t>
            </a:r>
            <a:r>
              <a:rPr lang="en" sz="1500">
                <a:solidFill>
                  <a:srgbClr val="333333"/>
                </a:solidFill>
                <a:highlight>
                  <a:srgbClr val="FFFFFF"/>
                </a:highlight>
                <a:latin typeface="Consolas"/>
                <a:ea typeface="Consolas"/>
                <a:cs typeface="Consolas"/>
                <a:sym typeface="Consolas"/>
              </a:rPr>
              <a:t>: {</a:t>
            </a:r>
          </a:p>
          <a:p>
            <a:pPr lvl="0" rtl="0">
              <a:lnSpc>
                <a:spcPct val="100000"/>
              </a:lnSpc>
              <a:spcBef>
                <a:spcPts val="0"/>
              </a:spcBef>
              <a:spcAft>
                <a:spcPts val="0"/>
              </a:spcAft>
              <a:buNone/>
            </a:pPr>
            <a:r>
              <a:rPr lang="en" sz="1500">
                <a:solidFill>
                  <a:srgbClr val="333333"/>
                </a:solidFill>
                <a:highlight>
                  <a:srgbClr val="FFFFFF"/>
                </a:highlight>
                <a:latin typeface="Consolas"/>
                <a:ea typeface="Consolas"/>
                <a:cs typeface="Consolas"/>
                <a:sym typeface="Consolas"/>
              </a:rPr>
              <a:t>       </a:t>
            </a:r>
            <a:r>
              <a:rPr lang="en" sz="1500">
                <a:solidFill>
                  <a:srgbClr val="183691"/>
                </a:solidFill>
                <a:highlight>
                  <a:srgbClr val="FFFFFF"/>
                </a:highlight>
                <a:latin typeface="Consolas"/>
                <a:ea typeface="Consolas"/>
                <a:cs typeface="Consolas"/>
                <a:sym typeface="Consolas"/>
              </a:rPr>
              <a:t>"BACKEND"</a:t>
            </a:r>
            <a:r>
              <a:rPr lang="en" sz="1500">
                <a:solidFill>
                  <a:srgbClr val="333333"/>
                </a:solidFill>
                <a:highlight>
                  <a:srgbClr val="FFFFFF"/>
                </a:highlight>
                <a:latin typeface="Consolas"/>
                <a:ea typeface="Consolas"/>
                <a:cs typeface="Consolas"/>
                <a:sym typeface="Consolas"/>
              </a:rPr>
              <a:t>: </a:t>
            </a:r>
            <a:r>
              <a:rPr lang="en" sz="1500">
                <a:solidFill>
                  <a:srgbClr val="183691"/>
                </a:solidFill>
                <a:highlight>
                  <a:srgbClr val="FFFFFF"/>
                </a:highlight>
                <a:latin typeface="Consolas"/>
                <a:ea typeface="Consolas"/>
                <a:cs typeface="Consolas"/>
                <a:sym typeface="Consolas"/>
              </a:rPr>
              <a:t>"asgi_redis.RedisChannelLayer"</a:t>
            </a:r>
            <a:r>
              <a:rPr lang="en" sz="1500">
                <a:solidFill>
                  <a:srgbClr val="333333"/>
                </a:solidFill>
                <a:highlight>
                  <a:srgbClr val="FFFFFF"/>
                </a:highlight>
                <a:latin typeface="Consolas"/>
                <a:ea typeface="Consolas"/>
                <a:cs typeface="Consolas"/>
                <a:sym typeface="Consolas"/>
              </a:rPr>
              <a:t>,</a:t>
            </a:r>
          </a:p>
          <a:p>
            <a:pPr lvl="0" rtl="0">
              <a:lnSpc>
                <a:spcPct val="100000"/>
              </a:lnSpc>
              <a:spcBef>
                <a:spcPts val="0"/>
              </a:spcBef>
              <a:spcAft>
                <a:spcPts val="0"/>
              </a:spcAft>
              <a:buNone/>
            </a:pPr>
            <a:r>
              <a:rPr lang="en" sz="1500">
                <a:solidFill>
                  <a:srgbClr val="333333"/>
                </a:solidFill>
                <a:highlight>
                  <a:srgbClr val="FFFFFF"/>
                </a:highlight>
                <a:latin typeface="Consolas"/>
                <a:ea typeface="Consolas"/>
                <a:cs typeface="Consolas"/>
                <a:sym typeface="Consolas"/>
              </a:rPr>
              <a:t>       </a:t>
            </a:r>
            <a:r>
              <a:rPr lang="en" sz="1500">
                <a:solidFill>
                  <a:srgbClr val="183691"/>
                </a:solidFill>
                <a:highlight>
                  <a:srgbClr val="FFFFFF"/>
                </a:highlight>
                <a:latin typeface="Consolas"/>
                <a:ea typeface="Consolas"/>
                <a:cs typeface="Consolas"/>
                <a:sym typeface="Consolas"/>
              </a:rPr>
              <a:t>"CONFIG"</a:t>
            </a:r>
            <a:r>
              <a:rPr lang="en" sz="1500">
                <a:solidFill>
                  <a:srgbClr val="333333"/>
                </a:solidFill>
                <a:highlight>
                  <a:srgbClr val="FFFFFF"/>
                </a:highlight>
                <a:latin typeface="Consolas"/>
                <a:ea typeface="Consolas"/>
                <a:cs typeface="Consolas"/>
                <a:sym typeface="Consolas"/>
              </a:rPr>
              <a:t>: {</a:t>
            </a:r>
          </a:p>
          <a:p>
            <a:pPr lvl="0" rtl="0">
              <a:lnSpc>
                <a:spcPct val="100000"/>
              </a:lnSpc>
              <a:spcBef>
                <a:spcPts val="0"/>
              </a:spcBef>
              <a:spcAft>
                <a:spcPts val="0"/>
              </a:spcAft>
              <a:buNone/>
            </a:pPr>
            <a:r>
              <a:rPr lang="en" sz="1500">
                <a:solidFill>
                  <a:srgbClr val="333333"/>
                </a:solidFill>
                <a:highlight>
                  <a:srgbClr val="FFFFFF"/>
                </a:highlight>
                <a:latin typeface="Consolas"/>
                <a:ea typeface="Consolas"/>
                <a:cs typeface="Consolas"/>
                <a:sym typeface="Consolas"/>
              </a:rPr>
              <a:t>           </a:t>
            </a:r>
            <a:r>
              <a:rPr lang="en" sz="1500">
                <a:solidFill>
                  <a:srgbClr val="183691"/>
                </a:solidFill>
                <a:highlight>
                  <a:srgbClr val="FFFFFF"/>
                </a:highlight>
                <a:latin typeface="Consolas"/>
                <a:ea typeface="Consolas"/>
                <a:cs typeface="Consolas"/>
                <a:sym typeface="Consolas"/>
              </a:rPr>
              <a:t>"hosts"</a:t>
            </a:r>
            <a:r>
              <a:rPr lang="en" sz="1500">
                <a:solidFill>
                  <a:srgbClr val="333333"/>
                </a:solidFill>
                <a:highlight>
                  <a:srgbClr val="FFFFFF"/>
                </a:highlight>
                <a:latin typeface="Consolas"/>
                <a:ea typeface="Consolas"/>
                <a:cs typeface="Consolas"/>
                <a:sym typeface="Consolas"/>
              </a:rPr>
              <a:t>: [(redis_host, </a:t>
            </a:r>
            <a:r>
              <a:rPr lang="en" sz="1500">
                <a:solidFill>
                  <a:srgbClr val="0086B3"/>
                </a:solidFill>
                <a:highlight>
                  <a:srgbClr val="FFFFFF"/>
                </a:highlight>
                <a:latin typeface="Consolas"/>
                <a:ea typeface="Consolas"/>
                <a:cs typeface="Consolas"/>
                <a:sym typeface="Consolas"/>
              </a:rPr>
              <a:t>6379</a:t>
            </a:r>
            <a:r>
              <a:rPr lang="en" sz="1500">
                <a:solidFill>
                  <a:srgbClr val="333333"/>
                </a:solidFill>
                <a:highlight>
                  <a:srgbClr val="FFFFFF"/>
                </a:highlight>
                <a:latin typeface="Consolas"/>
                <a:ea typeface="Consolas"/>
                <a:cs typeface="Consolas"/>
                <a:sym typeface="Consolas"/>
              </a:rPr>
              <a:t>)],</a:t>
            </a:r>
          </a:p>
          <a:p>
            <a:pPr lvl="0" rtl="0">
              <a:lnSpc>
                <a:spcPct val="100000"/>
              </a:lnSpc>
              <a:spcBef>
                <a:spcPts val="0"/>
              </a:spcBef>
              <a:spcAft>
                <a:spcPts val="0"/>
              </a:spcAft>
              <a:buNone/>
            </a:pPr>
            <a:r>
              <a:rPr lang="en" sz="1500">
                <a:solidFill>
                  <a:srgbClr val="333333"/>
                </a:solidFill>
                <a:highlight>
                  <a:srgbClr val="FFFFFF"/>
                </a:highlight>
                <a:latin typeface="Consolas"/>
                <a:ea typeface="Consolas"/>
                <a:cs typeface="Consolas"/>
                <a:sym typeface="Consolas"/>
              </a:rPr>
              <a:t>       },</a:t>
            </a:r>
          </a:p>
          <a:p>
            <a:pPr lvl="0" rtl="0">
              <a:lnSpc>
                <a:spcPct val="100000"/>
              </a:lnSpc>
              <a:spcBef>
                <a:spcPts val="0"/>
              </a:spcBef>
              <a:spcAft>
                <a:spcPts val="0"/>
              </a:spcAft>
              <a:buNone/>
            </a:pPr>
            <a:r>
              <a:rPr lang="en" sz="1500">
                <a:solidFill>
                  <a:srgbClr val="333333"/>
                </a:solidFill>
                <a:highlight>
                  <a:srgbClr val="FFFFFF"/>
                </a:highlight>
                <a:latin typeface="Consolas"/>
                <a:ea typeface="Consolas"/>
                <a:cs typeface="Consolas"/>
                <a:sym typeface="Consolas"/>
              </a:rPr>
              <a:t>       </a:t>
            </a:r>
            <a:r>
              <a:rPr lang="en" sz="1500">
                <a:solidFill>
                  <a:srgbClr val="183691"/>
                </a:solidFill>
                <a:highlight>
                  <a:srgbClr val="FFFFFF"/>
                </a:highlight>
                <a:latin typeface="Consolas"/>
                <a:ea typeface="Consolas"/>
                <a:cs typeface="Consolas"/>
                <a:sym typeface="Consolas"/>
              </a:rPr>
              <a:t>"ROUTING"</a:t>
            </a:r>
            <a:r>
              <a:rPr lang="en" sz="1500">
                <a:solidFill>
                  <a:srgbClr val="333333"/>
                </a:solidFill>
                <a:highlight>
                  <a:srgbClr val="FFFFFF"/>
                </a:highlight>
                <a:latin typeface="Consolas"/>
                <a:ea typeface="Consolas"/>
                <a:cs typeface="Consolas"/>
                <a:sym typeface="Consolas"/>
              </a:rPr>
              <a:t>: </a:t>
            </a:r>
            <a:r>
              <a:rPr lang="en" sz="1500">
                <a:solidFill>
                  <a:srgbClr val="183691"/>
                </a:solidFill>
                <a:highlight>
                  <a:srgbClr val="FFFFFF"/>
                </a:highlight>
                <a:latin typeface="Consolas"/>
                <a:ea typeface="Consolas"/>
                <a:cs typeface="Consolas"/>
                <a:sym typeface="Consolas"/>
              </a:rPr>
              <a:t>"chat.routing.channel_routing"</a:t>
            </a:r>
            <a:r>
              <a:rPr lang="en" sz="1500">
                <a:solidFill>
                  <a:srgbClr val="333333"/>
                </a:solidFill>
                <a:highlight>
                  <a:srgbClr val="FFFFFF"/>
                </a:highlight>
                <a:latin typeface="Consolas"/>
                <a:ea typeface="Consolas"/>
                <a:cs typeface="Consolas"/>
                <a:sym typeface="Consolas"/>
              </a:rPr>
              <a:t>,</a:t>
            </a:r>
          </a:p>
          <a:p>
            <a:pPr lvl="0" rtl="0">
              <a:lnSpc>
                <a:spcPct val="100000"/>
              </a:lnSpc>
              <a:spcBef>
                <a:spcPts val="0"/>
              </a:spcBef>
              <a:spcAft>
                <a:spcPts val="0"/>
              </a:spcAft>
              <a:buNone/>
            </a:pPr>
            <a:r>
              <a:rPr lang="en" sz="1500">
                <a:solidFill>
                  <a:srgbClr val="333333"/>
                </a:solidFill>
                <a:highlight>
                  <a:srgbClr val="FFFFFF"/>
                </a:highlight>
                <a:latin typeface="Consolas"/>
                <a:ea typeface="Consolas"/>
                <a:cs typeface="Consolas"/>
                <a:sym typeface="Consolas"/>
              </a:rPr>
              <a:t>   },</a:t>
            </a:r>
          </a:p>
          <a:p>
            <a:pPr lvl="0" rtl="0">
              <a:lnSpc>
                <a:spcPct val="100000"/>
              </a:lnSpc>
              <a:spcBef>
                <a:spcPts val="0"/>
              </a:spcBef>
              <a:spcAft>
                <a:spcPts val="0"/>
              </a:spcAft>
              <a:buNone/>
            </a:pPr>
            <a:r>
              <a:rPr lang="en" sz="1500">
                <a:solidFill>
                  <a:srgbClr val="333333"/>
                </a:solidFill>
                <a:highlight>
                  <a:srgbClr val="FFFFFF"/>
                </a:highlight>
                <a:latin typeface="Consolas"/>
                <a:ea typeface="Consolas"/>
                <a:cs typeface="Consolas"/>
                <a:sym typeface="Consolas"/>
              </a:rPr>
              <a:t>}</a:t>
            </a:r>
          </a:p>
          <a:p>
            <a:pPr lvl="0" rt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Environment configuration</a:t>
            </a:r>
          </a:p>
        </p:txBody>
      </p:sp>
      <p:sp>
        <p:nvSpPr>
          <p:cNvPr id="226" name="Shape 226"/>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sz="1500"/>
              <a:t>docker-compose.yml:</a:t>
            </a:r>
          </a:p>
          <a:p>
            <a:pPr lvl="0" rtl="0">
              <a:lnSpc>
                <a:spcPct val="100000"/>
              </a:lnSpc>
              <a:spcBef>
                <a:spcPts val="0"/>
              </a:spcBef>
              <a:spcAft>
                <a:spcPts val="0"/>
              </a:spcAft>
              <a:buNone/>
            </a:pPr>
            <a:r>
              <a:rPr lang="en" sz="1500"/>
              <a:t>version: "2"</a:t>
            </a:r>
          </a:p>
          <a:p>
            <a:pPr lvl="0" rtl="0">
              <a:lnSpc>
                <a:spcPct val="100000"/>
              </a:lnSpc>
              <a:spcBef>
                <a:spcPts val="0"/>
              </a:spcBef>
              <a:spcAft>
                <a:spcPts val="0"/>
              </a:spcAft>
              <a:buNone/>
            </a:pPr>
            <a:r>
              <a:t/>
            </a:r>
            <a:endParaRPr sz="1500"/>
          </a:p>
          <a:p>
            <a:pPr lvl="0" rtl="0">
              <a:lnSpc>
                <a:spcPct val="100000"/>
              </a:lnSpc>
              <a:spcBef>
                <a:spcPts val="0"/>
              </a:spcBef>
              <a:spcAft>
                <a:spcPts val="0"/>
              </a:spcAft>
              <a:buNone/>
            </a:pPr>
            <a:r>
              <a:rPr lang="en" sz="1500"/>
              <a:t>services:</a:t>
            </a:r>
          </a:p>
          <a:p>
            <a:pPr lvl="0" rtl="0">
              <a:lnSpc>
                <a:spcPct val="100000"/>
              </a:lnSpc>
              <a:spcBef>
                <a:spcPts val="0"/>
              </a:spcBef>
              <a:spcAft>
                <a:spcPts val="0"/>
              </a:spcAft>
              <a:buNone/>
            </a:pPr>
            <a:r>
              <a:rPr lang="en" sz="1500"/>
              <a:t>  redis:</a:t>
            </a:r>
          </a:p>
          <a:p>
            <a:pPr lvl="0" rtl="0">
              <a:lnSpc>
                <a:spcPct val="100000"/>
              </a:lnSpc>
              <a:spcBef>
                <a:spcPts val="0"/>
              </a:spcBef>
              <a:spcAft>
                <a:spcPts val="0"/>
              </a:spcAft>
              <a:buNone/>
            </a:pPr>
            <a:r>
              <a:rPr lang="en" sz="1500"/>
              <a:t>    image: redis:latest</a:t>
            </a:r>
          </a:p>
          <a:p>
            <a:pPr lvl="0" rtl="0">
              <a:lnSpc>
                <a:spcPct val="100000"/>
              </a:lnSpc>
              <a:spcBef>
                <a:spcPts val="0"/>
              </a:spcBef>
              <a:spcAft>
                <a:spcPts val="0"/>
              </a:spcAft>
              <a:buNone/>
            </a:pPr>
            <a:r>
              <a:rPr lang="en" sz="1500"/>
              <a:t>  team_alpha_project:</a:t>
            </a:r>
          </a:p>
          <a:p>
            <a:pPr lvl="0" rtl="0">
              <a:lnSpc>
                <a:spcPct val="100000"/>
              </a:lnSpc>
              <a:spcBef>
                <a:spcPts val="0"/>
              </a:spcBef>
              <a:spcAft>
                <a:spcPts val="0"/>
              </a:spcAft>
              <a:buNone/>
            </a:pPr>
            <a:r>
              <a:rPr lang="en" sz="1500"/>
              <a:t>    build: .</a:t>
            </a:r>
          </a:p>
          <a:p>
            <a:pPr lvl="0" rtl="0">
              <a:lnSpc>
                <a:spcPct val="100000"/>
              </a:lnSpc>
              <a:spcBef>
                <a:spcPts val="0"/>
              </a:spcBef>
              <a:spcAft>
                <a:spcPts val="0"/>
              </a:spcAft>
              <a:buNone/>
            </a:pPr>
            <a:r>
              <a:rPr lang="en" sz="1500"/>
              <a:t>    command: python manage.py runserver 0.0.0.0:8000</a:t>
            </a:r>
          </a:p>
          <a:p>
            <a:pPr lvl="0" rtl="0">
              <a:lnSpc>
                <a:spcPct val="100000"/>
              </a:lnSpc>
              <a:spcBef>
                <a:spcPts val="0"/>
              </a:spcBef>
              <a:spcAft>
                <a:spcPts val="0"/>
              </a:spcAft>
              <a:buNone/>
            </a:pPr>
            <a:r>
              <a:rPr lang="en" sz="1500"/>
              <a:t>    ports:</a:t>
            </a:r>
          </a:p>
          <a:p>
            <a:pPr lvl="0" rtl="0">
              <a:lnSpc>
                <a:spcPct val="100000"/>
              </a:lnSpc>
              <a:spcBef>
                <a:spcPts val="0"/>
              </a:spcBef>
              <a:spcAft>
                <a:spcPts val="0"/>
              </a:spcAft>
              <a:buNone/>
            </a:pPr>
            <a:r>
              <a:rPr lang="en" sz="1500"/>
              <a:t>      - "8000:8000"</a:t>
            </a:r>
          </a:p>
          <a:p>
            <a:pPr lvl="0" rtl="0">
              <a:lnSpc>
                <a:spcPct val="100000"/>
              </a:lnSpc>
              <a:spcBef>
                <a:spcPts val="0"/>
              </a:spcBef>
              <a:spcAft>
                <a:spcPts val="0"/>
              </a:spcAft>
              <a:buNone/>
            </a:pPr>
            <a:r>
              <a:rPr lang="en" sz="1500"/>
              <a:t>    links:</a:t>
            </a:r>
          </a:p>
          <a:p>
            <a:pPr lvl="0" rtl="0">
              <a:lnSpc>
                <a:spcPct val="100000"/>
              </a:lnSpc>
              <a:spcBef>
                <a:spcPts val="0"/>
              </a:spcBef>
              <a:spcAft>
                <a:spcPts val="0"/>
              </a:spcAft>
              <a:buNone/>
            </a:pPr>
            <a:r>
              <a:rPr lang="en" sz="1500"/>
              <a:t>      - redis</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Refactoring</a:t>
            </a:r>
          </a:p>
        </p:txBody>
      </p:sp>
      <p:sp>
        <p:nvSpPr>
          <p:cNvPr id="232" name="Shape 232"/>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pPr>
            <a:r>
              <a:rPr lang="en"/>
              <a:t>throw out old Chat (communication) application</a:t>
            </a:r>
          </a:p>
          <a:p>
            <a:pPr indent="-228600" lvl="0" marL="457200" rtl="0">
              <a:spcBef>
                <a:spcPts val="0"/>
              </a:spcBef>
            </a:pPr>
            <a:r>
              <a:rPr lang="en"/>
              <a:t>throw out unused Chat code from multiple classes prior (comm and communication/comm)</a:t>
            </a:r>
          </a:p>
          <a:p>
            <a:pPr indent="-228600" lvl="0" marL="457200" rtl="0">
              <a:spcBef>
                <a:spcPts val="0"/>
              </a:spcBef>
            </a:pPr>
            <a:r>
              <a:rPr lang="en"/>
              <a:t>throw out deploy_tools directory</a:t>
            </a:r>
          </a:p>
          <a:p>
            <a:pPr indent="-228600" lvl="0" marL="457200" rtl="0">
              <a:spcBef>
                <a:spcPts val="0"/>
              </a:spcBef>
            </a:pPr>
            <a:r>
              <a:rPr lang="en"/>
              <a:t>relocate (throw out?) project_router functionality</a:t>
            </a:r>
          </a:p>
          <a:p>
            <a:pPr indent="-228600" lvl="0" marL="457200" rtl="0">
              <a:spcBef>
                <a:spcPts val="0"/>
              </a:spcBef>
            </a:pPr>
            <a:r>
              <a:rPr lang="en"/>
              <a:t>move dependencies files into docker subdirectory</a:t>
            </a:r>
          </a:p>
          <a:p>
            <a:pPr indent="-228600" lvl="0" marL="457200" rtl="0">
              <a:spcBef>
                <a:spcPts val="0"/>
              </a:spcBef>
            </a:pPr>
            <a:r>
              <a:rPr lang="en"/>
              <a:t>reformat old Django code to comply with PEP 8 (Style Guide for Python Code) conveniently enforced by PyCharm</a:t>
            </a:r>
          </a:p>
          <a:p>
            <a:pPr indent="-228600" lvl="0" marL="457200" rtl="0">
              <a:spcBef>
                <a:spcPts val="0"/>
              </a:spcBef>
            </a:pPr>
            <a:r>
              <a:rPr lang="en"/>
              <a:t>organize documentation moving all of documentation into single directory and categorize by semester</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Integrating Chat Client with Issue Tracker</a:t>
            </a:r>
          </a:p>
        </p:txBody>
      </p:sp>
      <p:sp>
        <p:nvSpPr>
          <p:cNvPr id="238" name="Shape 238"/>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pPr>
            <a:r>
              <a:rPr lang="en"/>
              <a:t>Intercept user message in WebSocket handling code</a:t>
            </a:r>
          </a:p>
          <a:p>
            <a:pPr indent="-228600" lvl="0" marL="457200" rtl="0">
              <a:spcBef>
                <a:spcPts val="0"/>
              </a:spcBef>
            </a:pPr>
            <a:r>
              <a:rPr lang="en"/>
              <a:t>Parse message for special action indicators and arguments</a:t>
            </a:r>
          </a:p>
          <a:p>
            <a:pPr indent="-228600" lvl="1" marL="914400" rtl="0">
              <a:spcBef>
                <a:spcPts val="0"/>
              </a:spcBef>
            </a:pPr>
            <a:r>
              <a:rPr lang="en"/>
              <a:t>Regular expression processing for “Slack-like” command strings (starting with “/”):</a:t>
            </a:r>
          </a:p>
          <a:p>
            <a:pPr indent="-228600" lvl="2" marL="1371600" rtl="0">
              <a:spcBef>
                <a:spcPts val="0"/>
              </a:spcBef>
            </a:pPr>
            <a:r>
              <a:rPr lang="en"/>
              <a:t>Create new issue and comments in database</a:t>
            </a:r>
          </a:p>
          <a:p>
            <a:pPr indent="-228600" lvl="3" marL="1828800" rtl="0">
              <a:spcBef>
                <a:spcPts val="0"/>
              </a:spcBef>
            </a:pPr>
            <a:r>
              <a:rPr lang="en"/>
              <a:t>/new-issue</a:t>
            </a:r>
          </a:p>
          <a:p>
            <a:pPr indent="-228600" lvl="3" marL="1828800" rtl="0">
              <a:spcBef>
                <a:spcPts val="0"/>
              </a:spcBef>
            </a:pPr>
            <a:r>
              <a:rPr lang="en"/>
              <a:t>/issue-comment</a:t>
            </a:r>
          </a:p>
          <a:p>
            <a:pPr indent="-228600" lvl="2" marL="1371600" rtl="0">
              <a:spcBef>
                <a:spcPts val="0"/>
              </a:spcBef>
            </a:pPr>
            <a:r>
              <a:rPr lang="en"/>
              <a:t>Modify existing issues</a:t>
            </a:r>
          </a:p>
          <a:p>
            <a:pPr indent="-228600" lvl="3" marL="1828800" rtl="0">
              <a:spcBef>
                <a:spcPts val="0"/>
              </a:spcBef>
            </a:pPr>
            <a:r>
              <a:rPr lang="en"/>
              <a:t>/set-issue-status</a:t>
            </a:r>
          </a:p>
          <a:p>
            <a:pPr indent="-228600" lvl="3" marL="1828800" rtl="0">
              <a:spcBef>
                <a:spcPts val="0"/>
              </a:spcBef>
            </a:pPr>
            <a:r>
              <a:rPr lang="en"/>
              <a:t>/set-issue-priority</a:t>
            </a:r>
          </a:p>
          <a:p>
            <a:pPr indent="-228600" lvl="3" marL="1828800" rtl="0">
              <a:spcBef>
                <a:spcPts val="0"/>
              </a:spcBef>
            </a:pPr>
            <a:r>
              <a:rPr lang="en"/>
              <a:t>/set-issue-type</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Integrating Chat Client with Issue Tracker (cont’d)</a:t>
            </a:r>
          </a:p>
        </p:txBody>
      </p:sp>
      <p:sp>
        <p:nvSpPr>
          <p:cNvPr id="244" name="Shape 244"/>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1" marL="914400" rtl="0">
              <a:spcBef>
                <a:spcPts val="0"/>
              </a:spcBef>
            </a:pPr>
            <a:r>
              <a:rPr lang="en"/>
              <a:t>Capture arguments to the command, also with regexes</a:t>
            </a:r>
          </a:p>
          <a:p>
            <a:pPr indent="-228600" lvl="2" marL="1371600" rtl="0">
              <a:spcBef>
                <a:spcPts val="0"/>
              </a:spcBef>
            </a:pPr>
            <a:r>
              <a:rPr lang="en"/>
              <a:t>Ex.) /issue-comment:</a:t>
            </a:r>
          </a:p>
          <a:p>
            <a:pPr indent="-228600" lvl="3" marL="1828800" rtl="0">
              <a:spcBef>
                <a:spcPts val="0"/>
              </a:spcBef>
            </a:pPr>
            <a:r>
              <a:rPr lang="en"/>
              <a:t>".*issue=(?P&lt;issue_id&gt;[0-9]+).*comment=\'(?P&lt;comment&gt;[^\']+)\'"</a:t>
            </a:r>
          </a:p>
          <a:p>
            <a:pPr indent="-228600" lvl="0" marL="457200" rtl="0">
              <a:spcBef>
                <a:spcPts val="0"/>
              </a:spcBef>
            </a:pPr>
            <a:r>
              <a:rPr lang="en"/>
              <a:t>Dispatch captured data to Issue model functions to get, create or update</a:t>
            </a:r>
          </a:p>
          <a:p>
            <a:pPr indent="-228600" lvl="0" marL="457200" rtl="0">
              <a:spcBef>
                <a:spcPts val="0"/>
              </a:spcBef>
            </a:pPr>
            <a:r>
              <a:rPr lang="en"/>
              <a:t>Raise error messages in the client for malformed requests</a:t>
            </a:r>
          </a:p>
          <a:p>
            <a:pPr indent="-228600" lvl="1" marL="914400" rtl="0">
              <a:spcBef>
                <a:spcPts val="0"/>
              </a:spcBef>
            </a:pPr>
            <a:r>
              <a:rPr lang="en"/>
              <a:t>Ex.) Invalid parameters used with the /issue-comment command. Requires “issue=id” and “comment='comment text'”</a:t>
            </a:r>
          </a:p>
          <a:p>
            <a:pPr indent="-228600" lvl="0" marL="457200" rtl="0">
              <a:spcBef>
                <a:spcPts val="0"/>
              </a:spcBef>
            </a:pPr>
            <a:r>
              <a:rPr lang="en"/>
              <a:t>“Muted” messages piped to message list</a:t>
            </a:r>
          </a:p>
          <a:p>
            <a:pPr indent="-228600" lvl="1" marL="914400" rtl="0">
              <a:spcBef>
                <a:spcPts val="0"/>
              </a:spcBef>
            </a:pPr>
            <a:r>
              <a:rPr lang="en"/>
              <a:t>Summary of the action that the user took via the chat client</a:t>
            </a:r>
          </a:p>
          <a:p>
            <a:pPr indent="-228600" lvl="1" marL="914400" rtl="0">
              <a:spcBef>
                <a:spcPts val="0"/>
              </a:spcBef>
            </a:pPr>
            <a:r>
              <a:rPr lang="en"/>
              <a:t>Visible to all users in a room, but not attributed to a user like normal messages</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Example: Edit Issue Status</a:t>
            </a:r>
          </a:p>
        </p:txBody>
      </p:sp>
      <p:sp>
        <p:nvSpPr>
          <p:cNvPr id="250" name="Shape 250"/>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t/>
            </a:r>
            <a:endParaRPr sz="800">
              <a:solidFill>
                <a:schemeClr val="dk1"/>
              </a:solidFill>
            </a:endParaRPr>
          </a:p>
          <a:p>
            <a:pPr lvl="0" rtl="0">
              <a:lnSpc>
                <a:spcPct val="100000"/>
              </a:lnSpc>
              <a:spcBef>
                <a:spcPts val="0"/>
              </a:spcBef>
              <a:spcAft>
                <a:spcPts val="0"/>
              </a:spcAft>
              <a:buNone/>
            </a:pPr>
            <a:r>
              <a:rPr lang="en" sz="800">
                <a:solidFill>
                  <a:schemeClr val="dk1"/>
                </a:solidFill>
              </a:rPr>
              <a:t>issue_status_pattern = re.compile(r"/issue-status")</a:t>
            </a:r>
          </a:p>
          <a:p>
            <a:pPr lvl="0" rtl="0">
              <a:lnSpc>
                <a:spcPct val="100000"/>
              </a:lnSpc>
              <a:spcBef>
                <a:spcPts val="0"/>
              </a:spcBef>
              <a:spcAft>
                <a:spcPts val="0"/>
              </a:spcAft>
              <a:buNone/>
            </a:pPr>
            <a:r>
              <a:rPr lang="en" sz="800">
                <a:solidFill>
                  <a:schemeClr val="dk1"/>
                </a:solidFill>
              </a:rPr>
              <a:t>       issue_status_match = issue_status_pattern.match(message["message"])</a:t>
            </a:r>
          </a:p>
          <a:p>
            <a:pPr lvl="0" rtl="0">
              <a:lnSpc>
                <a:spcPct val="100000"/>
              </a:lnSpc>
              <a:spcBef>
                <a:spcPts val="0"/>
              </a:spcBef>
              <a:spcAft>
                <a:spcPts val="0"/>
              </a:spcAft>
              <a:buNone/>
            </a:pPr>
            <a:r>
              <a:rPr lang="en" sz="800">
                <a:solidFill>
                  <a:schemeClr val="dk1"/>
                </a:solidFill>
              </a:rPr>
              <a:t>       if issue_status_match:</a:t>
            </a:r>
          </a:p>
          <a:p>
            <a:pPr lvl="0" rtl="0">
              <a:lnSpc>
                <a:spcPct val="100000"/>
              </a:lnSpc>
              <a:spcBef>
                <a:spcPts val="0"/>
              </a:spcBef>
              <a:spcAft>
                <a:spcPts val="0"/>
              </a:spcAft>
              <a:buNone/>
            </a:pPr>
            <a:r>
              <a:rPr lang="en" sz="800">
                <a:solidFill>
                  <a:schemeClr val="dk1"/>
                </a:solidFill>
              </a:rPr>
              <a:t>           print "Chat input matched prefix '/issue_status'"</a:t>
            </a:r>
          </a:p>
          <a:p>
            <a:pPr lvl="0" rtl="0">
              <a:lnSpc>
                <a:spcPct val="100000"/>
              </a:lnSpc>
              <a:spcBef>
                <a:spcPts val="0"/>
              </a:spcBef>
              <a:spcAft>
                <a:spcPts val="0"/>
              </a:spcAft>
              <a:buNone/>
            </a:pPr>
            <a:r>
              <a:rPr lang="en" sz="800">
                <a:solidFill>
                  <a:schemeClr val="dk1"/>
                </a:solidFill>
              </a:rPr>
              <a:t>           issue_pattern = re.compile(r".*(issue|name)=\'(?P&lt;issue&gt;[^\']+)\'")</a:t>
            </a:r>
          </a:p>
          <a:p>
            <a:pPr lvl="0" rtl="0">
              <a:lnSpc>
                <a:spcPct val="100000"/>
              </a:lnSpc>
              <a:spcBef>
                <a:spcPts val="0"/>
              </a:spcBef>
              <a:spcAft>
                <a:spcPts val="0"/>
              </a:spcAft>
              <a:buNone/>
            </a:pPr>
            <a:r>
              <a:rPr lang="en" sz="800">
                <a:solidFill>
                  <a:schemeClr val="dk1"/>
                </a:solidFill>
              </a:rPr>
              <a:t>           issue_match = issue_pattern.match(message["message"])</a:t>
            </a:r>
          </a:p>
          <a:p>
            <a:pPr lvl="0" rtl="0">
              <a:lnSpc>
                <a:spcPct val="100000"/>
              </a:lnSpc>
              <a:spcBef>
                <a:spcPts val="0"/>
              </a:spcBef>
              <a:spcAft>
                <a:spcPts val="0"/>
              </a:spcAft>
              <a:buNone/>
            </a:pPr>
            <a:r>
              <a:rPr lang="en" sz="800">
                <a:solidFill>
                  <a:schemeClr val="dk1"/>
                </a:solidFill>
              </a:rPr>
              <a:t>           if issue_match:</a:t>
            </a:r>
          </a:p>
          <a:p>
            <a:pPr lvl="0" rtl="0">
              <a:lnSpc>
                <a:spcPct val="100000"/>
              </a:lnSpc>
              <a:spcBef>
                <a:spcPts val="0"/>
              </a:spcBef>
              <a:spcAft>
                <a:spcPts val="0"/>
              </a:spcAft>
              <a:buNone/>
            </a:pPr>
            <a:r>
              <a:rPr lang="en" sz="800">
                <a:solidFill>
                  <a:schemeClr val="dk1"/>
                </a:solidFill>
              </a:rPr>
              <a:t>               print "Chat input matched parameter on 'title' or 'name'"</a:t>
            </a:r>
          </a:p>
          <a:p>
            <a:pPr lvl="0" rtl="0">
              <a:lnSpc>
                <a:spcPct val="100000"/>
              </a:lnSpc>
              <a:spcBef>
                <a:spcPts val="0"/>
              </a:spcBef>
              <a:spcAft>
                <a:spcPts val="0"/>
              </a:spcAft>
              <a:buNone/>
            </a:pPr>
            <a:r>
              <a:rPr lang="en" sz="800">
                <a:solidFill>
                  <a:schemeClr val="dk1"/>
                </a:solidFill>
              </a:rPr>
              <a:t>               # Do special handling</a:t>
            </a:r>
          </a:p>
          <a:p>
            <a:pPr lvl="0" rtl="0">
              <a:lnSpc>
                <a:spcPct val="100000"/>
              </a:lnSpc>
              <a:spcBef>
                <a:spcPts val="0"/>
              </a:spcBef>
              <a:spcAft>
                <a:spcPts val="0"/>
              </a:spcAft>
              <a:buNone/>
            </a:pPr>
            <a:r>
              <a:rPr lang="en" sz="800">
                <a:solidFill>
                  <a:schemeClr val="dk1"/>
                </a:solidFill>
              </a:rPr>
              <a:t>               issue = issue_match.group('title')</a:t>
            </a:r>
          </a:p>
          <a:p>
            <a:pPr lvl="0" rtl="0">
              <a:lnSpc>
                <a:spcPct val="100000"/>
              </a:lnSpc>
              <a:spcBef>
                <a:spcPts val="0"/>
              </a:spcBef>
              <a:spcAft>
                <a:spcPts val="0"/>
              </a:spcAft>
              <a:buNone/>
            </a:pPr>
            <a:r>
              <a:rPr lang="en" sz="800">
                <a:solidFill>
                  <a:schemeClr val="dk1"/>
                </a:solidFill>
              </a:rPr>
              <a:t>               new_issue = it_models.Issue(issue=issue, reporter=message.user)</a:t>
            </a:r>
          </a:p>
          <a:p>
            <a:pPr lvl="0" rtl="0">
              <a:lnSpc>
                <a:spcPct val="100000"/>
              </a:lnSpc>
              <a:spcBef>
                <a:spcPts val="0"/>
              </a:spcBef>
              <a:spcAft>
                <a:spcPts val="0"/>
              </a:spcAft>
              <a:buNone/>
            </a:pPr>
            <a:r>
              <a:rPr lang="en" sz="800">
                <a:solidFill>
                  <a:schemeClr val="dk1"/>
                </a:solidFill>
              </a:rPr>
              <a:t>               new_issue.save()</a:t>
            </a:r>
          </a:p>
          <a:p>
            <a:pPr lvl="0" rtl="0">
              <a:lnSpc>
                <a:spcPct val="100000"/>
              </a:lnSpc>
              <a:spcBef>
                <a:spcPts val="0"/>
              </a:spcBef>
              <a:spcAft>
                <a:spcPts val="0"/>
              </a:spcAft>
              <a:buNone/>
            </a:pPr>
            <a:r>
              <a:rPr lang="en" sz="800">
                <a:solidFill>
                  <a:schemeClr val="dk1"/>
                </a:solidFill>
              </a:rPr>
              <a:t>               print "New issue #{0} ({1}) submitted via chat client by user {2}".format(issue_status.pk, issue_status.issue,</a:t>
            </a:r>
          </a:p>
          <a:p>
            <a:pPr lvl="0" rtl="0">
              <a:lnSpc>
                <a:spcPct val="100000"/>
              </a:lnSpc>
              <a:spcBef>
                <a:spcPts val="0"/>
              </a:spcBef>
              <a:spcAft>
                <a:spcPts val="0"/>
              </a:spcAft>
              <a:buNone/>
            </a:pPr>
            <a:r>
              <a:rPr lang="en" sz="800">
                <a:solidFill>
                  <a:schemeClr val="dk1"/>
                </a:solidFill>
              </a:rPr>
              <a:t>                                                                                         message.user.username)</a:t>
            </a:r>
          </a:p>
          <a:p>
            <a:pPr lvl="0" rtl="0">
              <a:lnSpc>
                <a:spcPct val="100000"/>
              </a:lnSpc>
              <a:spcBef>
                <a:spcPts val="0"/>
              </a:spcBef>
              <a:spcAft>
                <a:spcPts val="0"/>
              </a:spcAft>
              <a:buNone/>
            </a:pPr>
            <a:r>
              <a:rPr lang="en" sz="800">
                <a:solidFill>
                  <a:schemeClr val="dk1"/>
                </a:solidFill>
              </a:rPr>
              <a:t>               issue_submit_msg = "{0} submitted a new issue to the tracker: Issue #{1}, Title: {2}".format(</a:t>
            </a:r>
          </a:p>
          <a:p>
            <a:pPr lvl="0" rtl="0">
              <a:lnSpc>
                <a:spcPct val="100000"/>
              </a:lnSpc>
              <a:spcBef>
                <a:spcPts val="0"/>
              </a:spcBef>
              <a:spcAft>
                <a:spcPts val="0"/>
              </a:spcAft>
              <a:buNone/>
            </a:pPr>
            <a:r>
              <a:rPr lang="en" sz="800">
                <a:solidFill>
                  <a:schemeClr val="dk1"/>
                </a:solidFill>
              </a:rPr>
              <a:t>                   message.user.username, new_issue.pk, new_issue.title)</a:t>
            </a:r>
          </a:p>
          <a:p>
            <a:pPr lvl="0" rtl="0">
              <a:lnSpc>
                <a:spcPct val="100000"/>
              </a:lnSpc>
              <a:spcBef>
                <a:spcPts val="0"/>
              </a:spcBef>
              <a:spcAft>
                <a:spcPts val="0"/>
              </a:spcAft>
              <a:buNone/>
            </a:pPr>
            <a:r>
              <a:rPr lang="en" sz="800">
                <a:solidFill>
                  <a:schemeClr val="dk1"/>
                </a:solidFill>
              </a:rPr>
              <a:t>               room.send_message(issue_submit_msg, message.user, MSG_TYPE_MUTED)</a:t>
            </a:r>
          </a:p>
          <a:p>
            <a:pPr lvl="0" rtl="0">
              <a:lnSpc>
                <a:spcPct val="100000"/>
              </a:lnSpc>
              <a:spcBef>
                <a:spcPts val="0"/>
              </a:spcBef>
              <a:spcAft>
                <a:spcPts val="0"/>
              </a:spcAft>
              <a:buNone/>
            </a:pPr>
            <a:r>
              <a:rPr lang="en" sz="800">
                <a:solidFill>
                  <a:schemeClr val="dk1"/>
                </a:solidFill>
              </a:rPr>
              <a:t>           else:</a:t>
            </a:r>
          </a:p>
          <a:p>
            <a:pPr lvl="0" rtl="0">
              <a:lnSpc>
                <a:spcPct val="100000"/>
              </a:lnSpc>
              <a:spcBef>
                <a:spcPts val="0"/>
              </a:spcBef>
              <a:spcAft>
                <a:spcPts val="0"/>
              </a:spcAft>
              <a:buNone/>
            </a:pPr>
            <a:r>
              <a:rPr lang="en" sz="800">
                <a:solidFill>
                  <a:schemeClr val="dk1"/>
                </a:solidFill>
              </a:rPr>
              <a:t>               raise ClientError(</a:t>
            </a:r>
          </a:p>
          <a:p>
            <a:pPr lvl="0" rtl="0">
              <a:lnSpc>
                <a:spcPct val="100000"/>
              </a:lnSpc>
              <a:spcBef>
                <a:spcPts val="0"/>
              </a:spcBef>
              <a:spcAft>
                <a:spcPts val="0"/>
              </a:spcAft>
              <a:buNone/>
            </a:pPr>
            <a:r>
              <a:rPr lang="en" sz="800">
                <a:solidFill>
                  <a:schemeClr val="dk1"/>
                </a:solidFill>
              </a:rPr>
              <a:t>                   "Invalid parameters used with the /new-issue command. Try &lt;title='foo'&gt; or &lt;name='bar'&gt;")</a:t>
            </a:r>
          </a:p>
          <a:p>
            <a:pPr lvl="0" rtl="0">
              <a:lnSpc>
                <a:spcPct val="100000"/>
              </a:lnSpc>
              <a:spcBef>
                <a:spcPts val="0"/>
              </a:spcBef>
              <a:spcAft>
                <a:spcPts val="0"/>
              </a:spcAft>
              <a:buNone/>
            </a:pPr>
            <a:r>
              <a:rPr lang="en" sz="800">
                <a:solidFill>
                  <a:schemeClr val="dk1"/>
                </a:solidFill>
              </a:rPr>
              <a:t>       else:</a:t>
            </a:r>
          </a:p>
          <a:p>
            <a:pPr lvl="0" rtl="0">
              <a:lnSpc>
                <a:spcPct val="100000"/>
              </a:lnSpc>
              <a:spcBef>
                <a:spcPts val="0"/>
              </a:spcBef>
              <a:spcAft>
                <a:spcPts val="0"/>
              </a:spcAft>
              <a:buNone/>
            </a:pPr>
            <a:r>
              <a:rPr lang="en" sz="800">
                <a:solidFill>
                  <a:schemeClr val="dk1"/>
                </a:solidFill>
              </a:rPr>
              <a:t>           # Send the message along</a:t>
            </a:r>
          </a:p>
          <a:p>
            <a:pPr lvl="0" rtl="0">
              <a:lnSpc>
                <a:spcPct val="100000"/>
              </a:lnSpc>
              <a:spcBef>
                <a:spcPts val="0"/>
              </a:spcBef>
              <a:spcAft>
                <a:spcPts val="0"/>
              </a:spcAft>
              <a:buNone/>
            </a:pPr>
            <a:r>
              <a:rPr lang="en" sz="800">
                <a:solidFill>
                  <a:schemeClr val="dk1"/>
                </a:solidFill>
              </a:rPr>
              <a:t>           room.send_message(message["message"], message.user)</a:t>
            </a:r>
          </a:p>
          <a:p>
            <a:pPr lvl="0" rtl="0">
              <a:lnSpc>
                <a:spcPct val="100000"/>
              </a:lnSpc>
              <a:spcBef>
                <a:spcPts val="0"/>
              </a:spcBef>
              <a:spcAft>
                <a:spcPts val="0"/>
              </a:spcAft>
              <a:buNone/>
            </a:pPr>
            <a:r>
              <a:t/>
            </a:r>
            <a:endParaRPr sz="800">
              <a:solidFill>
                <a:schemeClr val="dk1"/>
              </a:solidFill>
            </a:endParaRPr>
          </a:p>
          <a:p>
            <a:pPr lvl="0" marR="0" rtl="0" algn="l">
              <a:lnSpc>
                <a:spcPct val="115000"/>
              </a:lnSpc>
              <a:spcBef>
                <a:spcPts val="0"/>
              </a:spcBef>
              <a:spcAft>
                <a:spcPts val="1600"/>
              </a:spcAft>
              <a:buNone/>
            </a:pPr>
            <a:r>
              <a:t/>
            </a:r>
            <a:endParaRPr sz="8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Security: Token-based HTTP authentication</a:t>
            </a:r>
          </a:p>
        </p:txBody>
      </p:sp>
      <p:sp>
        <p:nvSpPr>
          <p:cNvPr id="256" name="Shape 256"/>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sz="1200"/>
              <a:t>Include Django’s REST framework token authentication module among installed applications in settings.py:</a:t>
            </a:r>
          </a:p>
          <a:p>
            <a:pPr lvl="0" rtl="0">
              <a:lnSpc>
                <a:spcPct val="100000"/>
              </a:lnSpc>
              <a:spcBef>
                <a:spcPts val="0"/>
              </a:spcBef>
              <a:spcAft>
                <a:spcPts val="0"/>
              </a:spcAft>
              <a:buNone/>
            </a:pPr>
            <a:r>
              <a:t/>
            </a:r>
            <a:endParaRPr sz="1200">
              <a:solidFill>
                <a:srgbClr val="48484C"/>
              </a:solidFill>
              <a:highlight>
                <a:srgbClr val="F5F5F5"/>
              </a:highlight>
              <a:latin typeface="Consolas"/>
              <a:ea typeface="Consolas"/>
              <a:cs typeface="Consolas"/>
              <a:sym typeface="Consolas"/>
            </a:endParaRPr>
          </a:p>
          <a:p>
            <a:pPr lvl="0" rtl="0">
              <a:lnSpc>
                <a:spcPct val="100000"/>
              </a:lnSpc>
              <a:spcBef>
                <a:spcPts val="0"/>
              </a:spcBef>
              <a:spcAft>
                <a:spcPts val="0"/>
              </a:spcAft>
              <a:buNone/>
            </a:pPr>
            <a:r>
              <a:rPr lang="en" sz="1200">
                <a:solidFill>
                  <a:srgbClr val="48484C"/>
                </a:solidFill>
                <a:highlight>
                  <a:srgbClr val="F5F5F5"/>
                </a:highlight>
                <a:latin typeface="Consolas"/>
                <a:ea typeface="Consolas"/>
                <a:cs typeface="Consolas"/>
                <a:sym typeface="Consolas"/>
              </a:rPr>
              <a:t>INSTALLED_APPS </a:t>
            </a:r>
            <a:r>
              <a:rPr lang="en" sz="1200">
                <a:solidFill>
                  <a:srgbClr val="93A1A1"/>
                </a:solidFill>
                <a:highlight>
                  <a:srgbClr val="F5F5F5"/>
                </a:highlight>
                <a:latin typeface="Consolas"/>
                <a:ea typeface="Consolas"/>
                <a:cs typeface="Consolas"/>
                <a:sym typeface="Consolas"/>
              </a:rPr>
              <a:t>=</a:t>
            </a:r>
            <a:r>
              <a:rPr lang="en" sz="1200">
                <a:solidFill>
                  <a:srgbClr val="48484C"/>
                </a:solidFill>
                <a:highlight>
                  <a:srgbClr val="F5F5F5"/>
                </a:highlight>
                <a:latin typeface="Consolas"/>
                <a:ea typeface="Consolas"/>
                <a:cs typeface="Consolas"/>
                <a:sym typeface="Consolas"/>
              </a:rPr>
              <a:t> </a:t>
            </a:r>
            <a:r>
              <a:rPr lang="en" sz="1200">
                <a:solidFill>
                  <a:srgbClr val="93A1A1"/>
                </a:solidFill>
                <a:highlight>
                  <a:srgbClr val="F5F5F5"/>
                </a:highlight>
                <a:latin typeface="Consolas"/>
                <a:ea typeface="Consolas"/>
                <a:cs typeface="Consolas"/>
                <a:sym typeface="Consolas"/>
              </a:rPr>
              <a:t>(</a:t>
            </a:r>
            <a:br>
              <a:rPr lang="en" sz="1200">
                <a:solidFill>
                  <a:srgbClr val="48484C"/>
                </a:solidFill>
                <a:highlight>
                  <a:srgbClr val="F5F5F5"/>
                </a:highlight>
                <a:latin typeface="Consolas"/>
                <a:ea typeface="Consolas"/>
                <a:cs typeface="Consolas"/>
                <a:sym typeface="Consolas"/>
              </a:rPr>
            </a:br>
            <a:r>
              <a:rPr lang="en" sz="1200">
                <a:solidFill>
                  <a:srgbClr val="48484C"/>
                </a:solidFill>
                <a:highlight>
                  <a:srgbClr val="F5F5F5"/>
                </a:highlight>
                <a:latin typeface="Consolas"/>
                <a:ea typeface="Consolas"/>
                <a:cs typeface="Consolas"/>
                <a:sym typeface="Consolas"/>
              </a:rPr>
              <a:t>    </a:t>
            </a:r>
            <a:r>
              <a:rPr lang="en" sz="1200">
                <a:solidFill>
                  <a:srgbClr val="93A1A1"/>
                </a:solidFill>
                <a:highlight>
                  <a:srgbClr val="F5F5F5"/>
                </a:highlight>
                <a:latin typeface="Consolas"/>
                <a:ea typeface="Consolas"/>
                <a:cs typeface="Consolas"/>
                <a:sym typeface="Consolas"/>
              </a:rPr>
              <a:t>...</a:t>
            </a:r>
            <a:br>
              <a:rPr lang="en" sz="1200">
                <a:solidFill>
                  <a:srgbClr val="48484C"/>
                </a:solidFill>
                <a:highlight>
                  <a:srgbClr val="F5F5F5"/>
                </a:highlight>
                <a:latin typeface="Consolas"/>
                <a:ea typeface="Consolas"/>
                <a:cs typeface="Consolas"/>
                <a:sym typeface="Consolas"/>
              </a:rPr>
            </a:br>
            <a:r>
              <a:rPr lang="en" sz="1200">
                <a:solidFill>
                  <a:srgbClr val="48484C"/>
                </a:solidFill>
                <a:highlight>
                  <a:srgbClr val="F5F5F5"/>
                </a:highlight>
                <a:latin typeface="Consolas"/>
                <a:ea typeface="Consolas"/>
                <a:cs typeface="Consolas"/>
                <a:sym typeface="Consolas"/>
              </a:rPr>
              <a:t>    </a:t>
            </a:r>
            <a:r>
              <a:rPr lang="en" sz="1200">
                <a:solidFill>
                  <a:srgbClr val="DD1144"/>
                </a:solidFill>
                <a:highlight>
                  <a:srgbClr val="F5F5F5"/>
                </a:highlight>
                <a:latin typeface="Consolas"/>
                <a:ea typeface="Consolas"/>
                <a:cs typeface="Consolas"/>
                <a:sym typeface="Consolas"/>
              </a:rPr>
              <a:t>'rest_framework.authtoken'</a:t>
            </a:r>
            <a:br>
              <a:rPr lang="en" sz="1200">
                <a:solidFill>
                  <a:srgbClr val="48484C"/>
                </a:solidFill>
                <a:highlight>
                  <a:srgbClr val="F5F5F5"/>
                </a:highlight>
                <a:latin typeface="Consolas"/>
                <a:ea typeface="Consolas"/>
                <a:cs typeface="Consolas"/>
                <a:sym typeface="Consolas"/>
              </a:rPr>
            </a:br>
            <a:r>
              <a:rPr lang="en" sz="1200">
                <a:solidFill>
                  <a:srgbClr val="93A1A1"/>
                </a:solidFill>
                <a:highlight>
                  <a:srgbClr val="F5F5F5"/>
                </a:highlight>
                <a:latin typeface="Consolas"/>
                <a:ea typeface="Consolas"/>
                <a:cs typeface="Consolas"/>
                <a:sym typeface="Consolas"/>
              </a:rPr>
              <a:t>)</a:t>
            </a:r>
          </a:p>
          <a:p>
            <a:pPr lvl="0" rtl="0">
              <a:lnSpc>
                <a:spcPct val="100000"/>
              </a:lnSpc>
              <a:spcBef>
                <a:spcPts val="0"/>
              </a:spcBef>
              <a:spcAft>
                <a:spcPts val="0"/>
              </a:spcAft>
              <a:buClr>
                <a:schemeClr val="dk1"/>
              </a:buClr>
              <a:buSzPct val="91666"/>
              <a:buFont typeface="Arial"/>
              <a:buNone/>
            </a:pPr>
            <a:r>
              <a:t/>
            </a:r>
            <a:endParaRPr sz="1200"/>
          </a:p>
          <a:p>
            <a:pPr lvl="0" rtl="0">
              <a:lnSpc>
                <a:spcPct val="100000"/>
              </a:lnSpc>
              <a:spcBef>
                <a:spcPts val="0"/>
              </a:spcBef>
              <a:spcAft>
                <a:spcPts val="0"/>
              </a:spcAft>
              <a:buClr>
                <a:schemeClr val="dk1"/>
              </a:buClr>
              <a:buSzPct val="91666"/>
              <a:buFont typeface="Arial"/>
              <a:buNone/>
            </a:pPr>
            <a:r>
              <a:t/>
            </a:r>
            <a:endParaRPr sz="1200"/>
          </a:p>
          <a:p>
            <a:pPr lvl="0" rtl="0">
              <a:lnSpc>
                <a:spcPct val="100000"/>
              </a:lnSpc>
              <a:spcBef>
                <a:spcPts val="0"/>
              </a:spcBef>
              <a:spcAft>
                <a:spcPts val="0"/>
              </a:spcAft>
              <a:buClr>
                <a:schemeClr val="dk1"/>
              </a:buClr>
              <a:buSzPct val="91666"/>
              <a:buFont typeface="Arial"/>
              <a:buNone/>
            </a:pPr>
            <a:r>
              <a:rPr lang="en" sz="1200"/>
              <a:t>Include default permission and authentication classes in settings.py:</a:t>
            </a:r>
          </a:p>
          <a:p>
            <a:pPr lvl="0" rtl="0">
              <a:lnSpc>
                <a:spcPct val="100000"/>
              </a:lnSpc>
              <a:spcBef>
                <a:spcPts val="0"/>
              </a:spcBef>
              <a:spcAft>
                <a:spcPts val="0"/>
              </a:spcAft>
              <a:buNone/>
            </a:pPr>
            <a:r>
              <a:t/>
            </a:r>
            <a:endParaRPr sz="1200">
              <a:solidFill>
                <a:srgbClr val="0086B3"/>
              </a:solidFill>
              <a:highlight>
                <a:srgbClr val="FFFFFF"/>
              </a:highlight>
              <a:latin typeface="Consolas"/>
              <a:ea typeface="Consolas"/>
              <a:cs typeface="Consolas"/>
              <a:sym typeface="Consolas"/>
            </a:endParaRPr>
          </a:p>
          <a:p>
            <a:pPr lvl="0" rtl="0">
              <a:lnSpc>
                <a:spcPct val="100000"/>
              </a:lnSpc>
              <a:spcBef>
                <a:spcPts val="0"/>
              </a:spcBef>
              <a:spcAft>
                <a:spcPts val="0"/>
              </a:spcAft>
              <a:buNone/>
            </a:pPr>
            <a:r>
              <a:rPr lang="en" sz="1200">
                <a:solidFill>
                  <a:srgbClr val="0086B3"/>
                </a:solidFill>
                <a:highlight>
                  <a:srgbClr val="FFFFFF"/>
                </a:highlight>
                <a:latin typeface="Consolas"/>
                <a:ea typeface="Consolas"/>
                <a:cs typeface="Consolas"/>
                <a:sym typeface="Consolas"/>
              </a:rPr>
              <a:t>REST_FRAMEWORK</a:t>
            </a:r>
            <a:r>
              <a:rPr lang="en" sz="1200">
                <a:solidFill>
                  <a:srgbClr val="333333"/>
                </a:solidFill>
                <a:highlight>
                  <a:srgbClr val="FFFFFF"/>
                </a:highlight>
                <a:latin typeface="Consolas"/>
                <a:ea typeface="Consolas"/>
                <a:cs typeface="Consolas"/>
                <a:sym typeface="Consolas"/>
              </a:rPr>
              <a:t> </a:t>
            </a:r>
            <a:r>
              <a:rPr lang="en" sz="1200">
                <a:solidFill>
                  <a:srgbClr val="A71D5D"/>
                </a:solidFill>
                <a:highlight>
                  <a:srgbClr val="FFFFFF"/>
                </a:highlight>
                <a:latin typeface="Consolas"/>
                <a:ea typeface="Consolas"/>
                <a:cs typeface="Consolas"/>
                <a:sym typeface="Consolas"/>
              </a:rPr>
              <a:t>=</a:t>
            </a:r>
            <a:r>
              <a:rPr lang="en" sz="1200">
                <a:solidFill>
                  <a:srgbClr val="333333"/>
                </a:solidFill>
                <a:highlight>
                  <a:srgbClr val="FFFFFF"/>
                </a:highlight>
                <a:latin typeface="Consolas"/>
                <a:ea typeface="Consolas"/>
                <a:cs typeface="Consolas"/>
                <a:sym typeface="Consolas"/>
              </a:rPr>
              <a:t> {</a:t>
            </a:r>
          </a:p>
          <a:p>
            <a:pPr lvl="0" rtl="0">
              <a:lnSpc>
                <a:spcPct val="100000"/>
              </a:lnSpc>
              <a:spcBef>
                <a:spcPts val="0"/>
              </a:spcBef>
              <a:spcAft>
                <a:spcPts val="0"/>
              </a:spcAft>
              <a:buNone/>
            </a:pPr>
            <a:r>
              <a:rPr lang="en" sz="1200">
                <a:solidFill>
                  <a:srgbClr val="333333"/>
                </a:solidFill>
                <a:highlight>
                  <a:srgbClr val="FFFFFF"/>
                </a:highlight>
                <a:latin typeface="Consolas"/>
                <a:ea typeface="Consolas"/>
                <a:cs typeface="Consolas"/>
                <a:sym typeface="Consolas"/>
              </a:rPr>
              <a:t>    </a:t>
            </a:r>
            <a:r>
              <a:rPr lang="en" sz="1200">
                <a:solidFill>
                  <a:srgbClr val="183691"/>
                </a:solidFill>
                <a:highlight>
                  <a:srgbClr val="FFFFFF"/>
                </a:highlight>
                <a:latin typeface="Consolas"/>
                <a:ea typeface="Consolas"/>
                <a:cs typeface="Consolas"/>
                <a:sym typeface="Consolas"/>
              </a:rPr>
              <a:t>'DEFAULT_PERMISSION_CLASSES'</a:t>
            </a:r>
            <a:r>
              <a:rPr lang="en" sz="1200">
                <a:solidFill>
                  <a:srgbClr val="333333"/>
                </a:solidFill>
                <a:highlight>
                  <a:srgbClr val="FFFFFF"/>
                </a:highlight>
                <a:latin typeface="Consolas"/>
                <a:ea typeface="Consolas"/>
                <a:cs typeface="Consolas"/>
                <a:sym typeface="Consolas"/>
              </a:rPr>
              <a:t>: (</a:t>
            </a:r>
          </a:p>
          <a:p>
            <a:pPr lvl="0" rtl="0">
              <a:lnSpc>
                <a:spcPct val="100000"/>
              </a:lnSpc>
              <a:spcBef>
                <a:spcPts val="0"/>
              </a:spcBef>
              <a:spcAft>
                <a:spcPts val="0"/>
              </a:spcAft>
              <a:buNone/>
            </a:pPr>
            <a:r>
              <a:rPr lang="en" sz="1200">
                <a:solidFill>
                  <a:srgbClr val="333333"/>
                </a:solidFill>
                <a:highlight>
                  <a:srgbClr val="FFFFFF"/>
                </a:highlight>
                <a:latin typeface="Consolas"/>
                <a:ea typeface="Consolas"/>
                <a:cs typeface="Consolas"/>
                <a:sym typeface="Consolas"/>
              </a:rPr>
              <a:t>        </a:t>
            </a:r>
            <a:r>
              <a:rPr lang="en" sz="1200">
                <a:solidFill>
                  <a:srgbClr val="183691"/>
                </a:solidFill>
                <a:highlight>
                  <a:srgbClr val="FFFFFF"/>
                </a:highlight>
                <a:latin typeface="Consolas"/>
                <a:ea typeface="Consolas"/>
                <a:cs typeface="Consolas"/>
                <a:sym typeface="Consolas"/>
              </a:rPr>
              <a:t>'rest_framework.permissions.IsAuthenticated'</a:t>
            </a:r>
            <a:r>
              <a:rPr lang="en" sz="1200">
                <a:solidFill>
                  <a:srgbClr val="333333"/>
                </a:solidFill>
                <a:highlight>
                  <a:srgbClr val="FFFFFF"/>
                </a:highlight>
                <a:latin typeface="Consolas"/>
                <a:ea typeface="Consolas"/>
                <a:cs typeface="Consolas"/>
                <a:sym typeface="Consolas"/>
              </a:rPr>
              <a:t>,</a:t>
            </a:r>
          </a:p>
          <a:p>
            <a:pPr lvl="0" rtl="0">
              <a:lnSpc>
                <a:spcPct val="100000"/>
              </a:lnSpc>
              <a:spcBef>
                <a:spcPts val="0"/>
              </a:spcBef>
              <a:spcAft>
                <a:spcPts val="0"/>
              </a:spcAft>
              <a:buNone/>
            </a:pPr>
            <a:r>
              <a:rPr lang="en" sz="1200">
                <a:solidFill>
                  <a:srgbClr val="333333"/>
                </a:solidFill>
                <a:highlight>
                  <a:srgbClr val="FFFFFF"/>
                </a:highlight>
                <a:latin typeface="Consolas"/>
                <a:ea typeface="Consolas"/>
                <a:cs typeface="Consolas"/>
                <a:sym typeface="Consolas"/>
              </a:rPr>
              <a:t>    ),</a:t>
            </a:r>
          </a:p>
          <a:p>
            <a:pPr lvl="0" rtl="0">
              <a:lnSpc>
                <a:spcPct val="100000"/>
              </a:lnSpc>
              <a:spcBef>
                <a:spcPts val="0"/>
              </a:spcBef>
              <a:spcAft>
                <a:spcPts val="0"/>
              </a:spcAft>
              <a:buNone/>
            </a:pPr>
            <a:r>
              <a:rPr lang="en" sz="1200">
                <a:solidFill>
                  <a:srgbClr val="333333"/>
                </a:solidFill>
                <a:highlight>
                  <a:srgbClr val="FFFFFF"/>
                </a:highlight>
                <a:latin typeface="Consolas"/>
                <a:ea typeface="Consolas"/>
                <a:cs typeface="Consolas"/>
                <a:sym typeface="Consolas"/>
              </a:rPr>
              <a:t>    </a:t>
            </a:r>
            <a:r>
              <a:rPr lang="en" sz="1200">
                <a:solidFill>
                  <a:srgbClr val="183691"/>
                </a:solidFill>
                <a:highlight>
                  <a:srgbClr val="FFFFFF"/>
                </a:highlight>
                <a:latin typeface="Consolas"/>
                <a:ea typeface="Consolas"/>
                <a:cs typeface="Consolas"/>
                <a:sym typeface="Consolas"/>
              </a:rPr>
              <a:t>'DEFAULT_AUTHENTICATION_CLASSES'</a:t>
            </a:r>
            <a:r>
              <a:rPr lang="en" sz="1200">
                <a:solidFill>
                  <a:srgbClr val="333333"/>
                </a:solidFill>
                <a:highlight>
                  <a:srgbClr val="FFFFFF"/>
                </a:highlight>
                <a:latin typeface="Consolas"/>
                <a:ea typeface="Consolas"/>
                <a:cs typeface="Consolas"/>
                <a:sym typeface="Consolas"/>
              </a:rPr>
              <a:t>: (</a:t>
            </a:r>
          </a:p>
          <a:p>
            <a:pPr lvl="0" rtl="0">
              <a:lnSpc>
                <a:spcPct val="100000"/>
              </a:lnSpc>
              <a:spcBef>
                <a:spcPts val="0"/>
              </a:spcBef>
              <a:spcAft>
                <a:spcPts val="0"/>
              </a:spcAft>
              <a:buNone/>
            </a:pPr>
            <a:r>
              <a:rPr lang="en" sz="1200">
                <a:solidFill>
                  <a:srgbClr val="333333"/>
                </a:solidFill>
                <a:highlight>
                  <a:srgbClr val="FFFFFF"/>
                </a:highlight>
                <a:latin typeface="Consolas"/>
                <a:ea typeface="Consolas"/>
                <a:cs typeface="Consolas"/>
                <a:sym typeface="Consolas"/>
              </a:rPr>
              <a:t>        </a:t>
            </a:r>
            <a:r>
              <a:rPr lang="en" sz="1200">
                <a:solidFill>
                  <a:srgbClr val="183691"/>
                </a:solidFill>
                <a:highlight>
                  <a:srgbClr val="FFFFFF"/>
                </a:highlight>
                <a:latin typeface="Consolas"/>
                <a:ea typeface="Consolas"/>
                <a:cs typeface="Consolas"/>
                <a:sym typeface="Consolas"/>
              </a:rPr>
              <a:t>'rest_framework.authentication.TokenAuthentication'</a:t>
            </a:r>
            <a:r>
              <a:rPr lang="en" sz="1200">
                <a:solidFill>
                  <a:srgbClr val="333333"/>
                </a:solidFill>
                <a:highlight>
                  <a:srgbClr val="FFFFFF"/>
                </a:highlight>
                <a:latin typeface="Consolas"/>
                <a:ea typeface="Consolas"/>
                <a:cs typeface="Consolas"/>
                <a:sym typeface="Consolas"/>
              </a:rPr>
              <a:t>,</a:t>
            </a:r>
          </a:p>
          <a:p>
            <a:pPr lvl="0" rtl="0">
              <a:lnSpc>
                <a:spcPct val="100000"/>
              </a:lnSpc>
              <a:spcBef>
                <a:spcPts val="0"/>
              </a:spcBef>
              <a:spcAft>
                <a:spcPts val="0"/>
              </a:spcAft>
              <a:buNone/>
            </a:pPr>
            <a:r>
              <a:rPr lang="en" sz="1200">
                <a:solidFill>
                  <a:srgbClr val="333333"/>
                </a:solidFill>
                <a:highlight>
                  <a:srgbClr val="FFFFFF"/>
                </a:highlight>
                <a:latin typeface="Consolas"/>
                <a:ea typeface="Consolas"/>
                <a:cs typeface="Consolas"/>
                <a:sym typeface="Consolas"/>
              </a:rPr>
              <a:t>    )</a:t>
            </a:r>
          </a:p>
          <a:p>
            <a:pPr lvl="0" rtl="0">
              <a:lnSpc>
                <a:spcPct val="100000"/>
              </a:lnSpc>
              <a:spcBef>
                <a:spcPts val="0"/>
              </a:spcBef>
              <a:spcAft>
                <a:spcPts val="0"/>
              </a:spcAft>
              <a:buNone/>
            </a:pPr>
            <a:r>
              <a:rPr lang="en" sz="1200">
                <a:solidFill>
                  <a:srgbClr val="333333"/>
                </a:solidFill>
                <a:highlight>
                  <a:srgbClr val="FFFFFF"/>
                </a:highlight>
                <a:latin typeface="Consolas"/>
                <a:ea typeface="Consolas"/>
                <a:cs typeface="Consolas"/>
                <a:sym typeface="Consolas"/>
              </a:rPr>
              <a:t>}</a:t>
            </a:r>
          </a:p>
          <a:p>
            <a:pPr lvl="0" rtl="0">
              <a:lnSpc>
                <a:spcPct val="100000"/>
              </a:lnSpc>
              <a:spcBef>
                <a:spcPts val="0"/>
              </a:spcBef>
              <a:spcAft>
                <a:spcPts val="0"/>
              </a:spcAft>
              <a:buNone/>
            </a:pPr>
            <a:r>
              <a:t/>
            </a:r>
            <a:endParaRPr sz="1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sz="1800">
                <a:solidFill>
                  <a:schemeClr val="dk2"/>
                </a:solidFill>
              </a:rPr>
              <a:t>Create tokens for users</a:t>
            </a:r>
          </a:p>
        </p:txBody>
      </p:sp>
      <p:sp>
        <p:nvSpPr>
          <p:cNvPr id="262" name="Shape 262"/>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i="1" lang="en" sz="1500">
                <a:latin typeface="Consolas"/>
                <a:ea typeface="Consolas"/>
                <a:cs typeface="Consolas"/>
                <a:sym typeface="Consolas"/>
              </a:rPr>
              <a:t># ./signals.py</a:t>
            </a:r>
          </a:p>
          <a:p>
            <a:pPr lvl="0" rtl="0">
              <a:lnSpc>
                <a:spcPct val="100000"/>
              </a:lnSpc>
              <a:spcBef>
                <a:spcPts val="0"/>
              </a:spcBef>
              <a:spcAft>
                <a:spcPts val="0"/>
              </a:spcAft>
              <a:buNone/>
            </a:pPr>
            <a:r>
              <a:rPr lang="en" sz="1500">
                <a:solidFill>
                  <a:srgbClr val="A71D5D"/>
                </a:solidFill>
                <a:highlight>
                  <a:srgbClr val="FFFFFF"/>
                </a:highlight>
                <a:latin typeface="Consolas"/>
                <a:ea typeface="Consolas"/>
                <a:cs typeface="Consolas"/>
                <a:sym typeface="Consolas"/>
              </a:rPr>
              <a:t>from</a:t>
            </a:r>
            <a:r>
              <a:rPr lang="en" sz="1500">
                <a:solidFill>
                  <a:srgbClr val="333333"/>
                </a:solidFill>
                <a:highlight>
                  <a:srgbClr val="FFFFFF"/>
                </a:highlight>
                <a:latin typeface="Consolas"/>
                <a:ea typeface="Consolas"/>
                <a:cs typeface="Consolas"/>
                <a:sym typeface="Consolas"/>
              </a:rPr>
              <a:t> django.db.models.signals </a:t>
            </a:r>
            <a:r>
              <a:rPr lang="en" sz="1500">
                <a:solidFill>
                  <a:srgbClr val="A71D5D"/>
                </a:solidFill>
                <a:highlight>
                  <a:srgbClr val="FFFFFF"/>
                </a:highlight>
                <a:latin typeface="Consolas"/>
                <a:ea typeface="Consolas"/>
                <a:cs typeface="Consolas"/>
                <a:sym typeface="Consolas"/>
              </a:rPr>
              <a:t>import</a:t>
            </a:r>
            <a:r>
              <a:rPr lang="en" sz="1500">
                <a:solidFill>
                  <a:srgbClr val="333333"/>
                </a:solidFill>
                <a:highlight>
                  <a:srgbClr val="FFFFFF"/>
                </a:highlight>
                <a:latin typeface="Consolas"/>
                <a:ea typeface="Consolas"/>
                <a:cs typeface="Consolas"/>
                <a:sym typeface="Consolas"/>
              </a:rPr>
              <a:t> post_save</a:t>
            </a:r>
          </a:p>
          <a:p>
            <a:pPr lvl="0" rtl="0">
              <a:lnSpc>
                <a:spcPct val="100000"/>
              </a:lnSpc>
              <a:spcBef>
                <a:spcPts val="0"/>
              </a:spcBef>
              <a:spcAft>
                <a:spcPts val="0"/>
              </a:spcAft>
              <a:buNone/>
            </a:pPr>
            <a:r>
              <a:rPr lang="en" sz="1500">
                <a:solidFill>
                  <a:srgbClr val="A71D5D"/>
                </a:solidFill>
                <a:highlight>
                  <a:srgbClr val="FFFFFF"/>
                </a:highlight>
                <a:latin typeface="Consolas"/>
                <a:ea typeface="Consolas"/>
                <a:cs typeface="Consolas"/>
                <a:sym typeface="Consolas"/>
              </a:rPr>
              <a:t>from</a:t>
            </a:r>
            <a:r>
              <a:rPr lang="en" sz="1500">
                <a:solidFill>
                  <a:srgbClr val="333333"/>
                </a:solidFill>
                <a:highlight>
                  <a:srgbClr val="FFFFFF"/>
                </a:highlight>
                <a:latin typeface="Consolas"/>
                <a:ea typeface="Consolas"/>
                <a:cs typeface="Consolas"/>
                <a:sym typeface="Consolas"/>
              </a:rPr>
              <a:t> django.dispatch </a:t>
            </a:r>
            <a:r>
              <a:rPr lang="en" sz="1500">
                <a:solidFill>
                  <a:srgbClr val="A71D5D"/>
                </a:solidFill>
                <a:highlight>
                  <a:srgbClr val="FFFFFF"/>
                </a:highlight>
                <a:latin typeface="Consolas"/>
                <a:ea typeface="Consolas"/>
                <a:cs typeface="Consolas"/>
                <a:sym typeface="Consolas"/>
              </a:rPr>
              <a:t>import</a:t>
            </a:r>
            <a:r>
              <a:rPr lang="en" sz="1500">
                <a:solidFill>
                  <a:srgbClr val="333333"/>
                </a:solidFill>
                <a:highlight>
                  <a:srgbClr val="FFFFFF"/>
                </a:highlight>
                <a:latin typeface="Consolas"/>
                <a:ea typeface="Consolas"/>
                <a:cs typeface="Consolas"/>
                <a:sym typeface="Consolas"/>
              </a:rPr>
              <a:t> receiver</a:t>
            </a:r>
          </a:p>
          <a:p>
            <a:pPr lvl="0" rtl="0">
              <a:lnSpc>
                <a:spcPct val="100000"/>
              </a:lnSpc>
              <a:spcBef>
                <a:spcPts val="0"/>
              </a:spcBef>
              <a:spcAft>
                <a:spcPts val="0"/>
              </a:spcAft>
              <a:buNone/>
            </a:pPr>
            <a:r>
              <a:rPr lang="en" sz="1500">
                <a:solidFill>
                  <a:srgbClr val="A71D5D"/>
                </a:solidFill>
                <a:highlight>
                  <a:srgbClr val="FFFFFF"/>
                </a:highlight>
                <a:latin typeface="Consolas"/>
                <a:ea typeface="Consolas"/>
                <a:cs typeface="Consolas"/>
                <a:sym typeface="Consolas"/>
              </a:rPr>
              <a:t>from</a:t>
            </a:r>
            <a:r>
              <a:rPr lang="en" sz="1500">
                <a:solidFill>
                  <a:srgbClr val="333333"/>
                </a:solidFill>
                <a:highlight>
                  <a:srgbClr val="FFFFFF"/>
                </a:highlight>
                <a:latin typeface="Consolas"/>
                <a:ea typeface="Consolas"/>
                <a:cs typeface="Consolas"/>
                <a:sym typeface="Consolas"/>
              </a:rPr>
              <a:t> rest_framework.authtoken.models </a:t>
            </a:r>
            <a:r>
              <a:rPr lang="en" sz="1500">
                <a:solidFill>
                  <a:srgbClr val="A71D5D"/>
                </a:solidFill>
                <a:highlight>
                  <a:srgbClr val="FFFFFF"/>
                </a:highlight>
                <a:latin typeface="Consolas"/>
                <a:ea typeface="Consolas"/>
                <a:cs typeface="Consolas"/>
                <a:sym typeface="Consolas"/>
              </a:rPr>
              <a:t>import</a:t>
            </a:r>
            <a:r>
              <a:rPr lang="en" sz="1500">
                <a:solidFill>
                  <a:srgbClr val="333333"/>
                </a:solidFill>
                <a:highlight>
                  <a:srgbClr val="FFFFFF"/>
                </a:highlight>
                <a:latin typeface="Consolas"/>
                <a:ea typeface="Consolas"/>
                <a:cs typeface="Consolas"/>
                <a:sym typeface="Consolas"/>
              </a:rPr>
              <a:t> Token</a:t>
            </a:r>
          </a:p>
          <a:p>
            <a:pPr lvl="0" rtl="0">
              <a:lnSpc>
                <a:spcPct val="100000"/>
              </a:lnSpc>
              <a:spcBef>
                <a:spcPts val="0"/>
              </a:spcBef>
              <a:spcAft>
                <a:spcPts val="0"/>
              </a:spcAft>
              <a:buNone/>
            </a:pPr>
            <a:r>
              <a:rPr lang="en" sz="1500">
                <a:solidFill>
                  <a:srgbClr val="A71D5D"/>
                </a:solidFill>
                <a:highlight>
                  <a:srgbClr val="FFFFFF"/>
                </a:highlight>
                <a:latin typeface="Consolas"/>
                <a:ea typeface="Consolas"/>
                <a:cs typeface="Consolas"/>
                <a:sym typeface="Consolas"/>
              </a:rPr>
              <a:t>from</a:t>
            </a:r>
            <a:r>
              <a:rPr lang="en" sz="1500">
                <a:solidFill>
                  <a:srgbClr val="333333"/>
                </a:solidFill>
                <a:highlight>
                  <a:srgbClr val="FFFFFF"/>
                </a:highlight>
                <a:latin typeface="Consolas"/>
                <a:ea typeface="Consolas"/>
                <a:cs typeface="Consolas"/>
                <a:sym typeface="Consolas"/>
              </a:rPr>
              <a:t> django.conf </a:t>
            </a:r>
            <a:r>
              <a:rPr lang="en" sz="1500">
                <a:solidFill>
                  <a:srgbClr val="A71D5D"/>
                </a:solidFill>
                <a:highlight>
                  <a:srgbClr val="FFFFFF"/>
                </a:highlight>
                <a:latin typeface="Consolas"/>
                <a:ea typeface="Consolas"/>
                <a:cs typeface="Consolas"/>
                <a:sym typeface="Consolas"/>
              </a:rPr>
              <a:t>import</a:t>
            </a:r>
            <a:r>
              <a:rPr lang="en" sz="1500">
                <a:solidFill>
                  <a:srgbClr val="333333"/>
                </a:solidFill>
                <a:highlight>
                  <a:srgbClr val="FFFFFF"/>
                </a:highlight>
                <a:latin typeface="Consolas"/>
                <a:ea typeface="Consolas"/>
                <a:cs typeface="Consolas"/>
                <a:sym typeface="Consolas"/>
              </a:rPr>
              <a:t> settings</a:t>
            </a:r>
          </a:p>
          <a:p>
            <a:pPr lvl="0" rtl="0">
              <a:lnSpc>
                <a:spcPct val="100000"/>
              </a:lnSpc>
              <a:spcBef>
                <a:spcPts val="0"/>
              </a:spcBef>
              <a:spcAft>
                <a:spcPts val="0"/>
              </a:spcAft>
              <a:buNone/>
            </a:pPr>
            <a:r>
              <a:t/>
            </a:r>
            <a:endParaRPr sz="1500">
              <a:solidFill>
                <a:srgbClr val="333333"/>
              </a:solidFill>
              <a:highlight>
                <a:srgbClr val="FFFFFF"/>
              </a:highlight>
              <a:latin typeface="Consolas"/>
              <a:ea typeface="Consolas"/>
              <a:cs typeface="Consolas"/>
              <a:sym typeface="Consolas"/>
            </a:endParaRPr>
          </a:p>
          <a:p>
            <a:pPr lvl="0" rtl="0">
              <a:lnSpc>
                <a:spcPct val="100000"/>
              </a:lnSpc>
              <a:spcBef>
                <a:spcPts val="0"/>
              </a:spcBef>
              <a:spcAft>
                <a:spcPts val="0"/>
              </a:spcAft>
              <a:buNone/>
            </a:pPr>
            <a:r>
              <a:rPr lang="en" sz="1500">
                <a:solidFill>
                  <a:srgbClr val="795DA3"/>
                </a:solidFill>
                <a:highlight>
                  <a:srgbClr val="FFFFFF"/>
                </a:highlight>
                <a:latin typeface="Consolas"/>
                <a:ea typeface="Consolas"/>
                <a:cs typeface="Consolas"/>
                <a:sym typeface="Consolas"/>
              </a:rPr>
              <a:t>@receiver</a:t>
            </a:r>
            <a:r>
              <a:rPr lang="en" sz="1500">
                <a:solidFill>
                  <a:srgbClr val="333333"/>
                </a:solidFill>
                <a:highlight>
                  <a:srgbClr val="FFFFFF"/>
                </a:highlight>
                <a:latin typeface="Consolas"/>
                <a:ea typeface="Consolas"/>
                <a:cs typeface="Consolas"/>
                <a:sym typeface="Consolas"/>
              </a:rPr>
              <a:t>(post_save, </a:t>
            </a:r>
            <a:r>
              <a:rPr lang="en" sz="1500">
                <a:solidFill>
                  <a:srgbClr val="ED6A43"/>
                </a:solidFill>
                <a:highlight>
                  <a:srgbClr val="FFFFFF"/>
                </a:highlight>
                <a:latin typeface="Consolas"/>
                <a:ea typeface="Consolas"/>
                <a:cs typeface="Consolas"/>
                <a:sym typeface="Consolas"/>
              </a:rPr>
              <a:t>sender</a:t>
            </a:r>
            <a:r>
              <a:rPr lang="en" sz="1500">
                <a:solidFill>
                  <a:srgbClr val="A71D5D"/>
                </a:solidFill>
                <a:highlight>
                  <a:srgbClr val="FFFFFF"/>
                </a:highlight>
                <a:latin typeface="Consolas"/>
                <a:ea typeface="Consolas"/>
                <a:cs typeface="Consolas"/>
                <a:sym typeface="Consolas"/>
              </a:rPr>
              <a:t>=</a:t>
            </a:r>
            <a:r>
              <a:rPr lang="en" sz="1500">
                <a:solidFill>
                  <a:srgbClr val="333333"/>
                </a:solidFill>
                <a:highlight>
                  <a:srgbClr val="FFFFFF"/>
                </a:highlight>
                <a:latin typeface="Consolas"/>
                <a:ea typeface="Consolas"/>
                <a:cs typeface="Consolas"/>
                <a:sym typeface="Consolas"/>
              </a:rPr>
              <a:t>settings.</a:t>
            </a:r>
            <a:r>
              <a:rPr lang="en" sz="1500">
                <a:solidFill>
                  <a:srgbClr val="0086B3"/>
                </a:solidFill>
                <a:highlight>
                  <a:srgbClr val="FFFFFF"/>
                </a:highlight>
                <a:latin typeface="Consolas"/>
                <a:ea typeface="Consolas"/>
                <a:cs typeface="Consolas"/>
                <a:sym typeface="Consolas"/>
              </a:rPr>
              <a:t>AUTH_USER_MODEL</a:t>
            </a:r>
            <a:r>
              <a:rPr lang="en" sz="1500">
                <a:solidFill>
                  <a:srgbClr val="333333"/>
                </a:solidFill>
                <a:highlight>
                  <a:srgbClr val="FFFFFF"/>
                </a:highlight>
                <a:latin typeface="Consolas"/>
                <a:ea typeface="Consolas"/>
                <a:cs typeface="Consolas"/>
                <a:sym typeface="Consolas"/>
              </a:rPr>
              <a:t>)</a:t>
            </a:r>
          </a:p>
          <a:p>
            <a:pPr lvl="0" rtl="0">
              <a:lnSpc>
                <a:spcPct val="100000"/>
              </a:lnSpc>
              <a:spcBef>
                <a:spcPts val="0"/>
              </a:spcBef>
              <a:spcAft>
                <a:spcPts val="0"/>
              </a:spcAft>
              <a:buNone/>
            </a:pPr>
            <a:r>
              <a:rPr lang="en" sz="1500">
                <a:solidFill>
                  <a:srgbClr val="A71D5D"/>
                </a:solidFill>
                <a:highlight>
                  <a:srgbClr val="FFFFFF"/>
                </a:highlight>
                <a:latin typeface="Consolas"/>
                <a:ea typeface="Consolas"/>
                <a:cs typeface="Consolas"/>
                <a:sym typeface="Consolas"/>
              </a:rPr>
              <a:t>def</a:t>
            </a:r>
            <a:r>
              <a:rPr lang="en" sz="1500">
                <a:solidFill>
                  <a:srgbClr val="333333"/>
                </a:solidFill>
                <a:highlight>
                  <a:srgbClr val="FFFFFF"/>
                </a:highlight>
                <a:latin typeface="Consolas"/>
                <a:ea typeface="Consolas"/>
                <a:cs typeface="Consolas"/>
                <a:sym typeface="Consolas"/>
              </a:rPr>
              <a:t> </a:t>
            </a:r>
            <a:r>
              <a:rPr lang="en" sz="1500">
                <a:solidFill>
                  <a:srgbClr val="795DA3"/>
                </a:solidFill>
                <a:highlight>
                  <a:srgbClr val="FFFFFF"/>
                </a:highlight>
                <a:latin typeface="Consolas"/>
                <a:ea typeface="Consolas"/>
                <a:cs typeface="Consolas"/>
                <a:sym typeface="Consolas"/>
              </a:rPr>
              <a:t>create_auth_token</a:t>
            </a:r>
            <a:r>
              <a:rPr lang="en" sz="1500">
                <a:solidFill>
                  <a:srgbClr val="333333"/>
                </a:solidFill>
                <a:highlight>
                  <a:srgbClr val="FFFFFF"/>
                </a:highlight>
                <a:latin typeface="Consolas"/>
                <a:ea typeface="Consolas"/>
                <a:cs typeface="Consolas"/>
                <a:sym typeface="Consolas"/>
              </a:rPr>
              <a:t>(sender, instance</a:t>
            </a:r>
            <a:r>
              <a:rPr lang="en" sz="1500">
                <a:solidFill>
                  <a:srgbClr val="A71D5D"/>
                </a:solidFill>
                <a:highlight>
                  <a:srgbClr val="FFFFFF"/>
                </a:highlight>
                <a:latin typeface="Consolas"/>
                <a:ea typeface="Consolas"/>
                <a:cs typeface="Consolas"/>
                <a:sym typeface="Consolas"/>
              </a:rPr>
              <a:t>=</a:t>
            </a:r>
            <a:r>
              <a:rPr lang="en" sz="1500">
                <a:solidFill>
                  <a:srgbClr val="0086B3"/>
                </a:solidFill>
                <a:highlight>
                  <a:srgbClr val="FFFFFF"/>
                </a:highlight>
                <a:latin typeface="Consolas"/>
                <a:ea typeface="Consolas"/>
                <a:cs typeface="Consolas"/>
                <a:sym typeface="Consolas"/>
              </a:rPr>
              <a:t>None</a:t>
            </a:r>
            <a:r>
              <a:rPr lang="en" sz="1500">
                <a:solidFill>
                  <a:srgbClr val="333333"/>
                </a:solidFill>
                <a:highlight>
                  <a:srgbClr val="FFFFFF"/>
                </a:highlight>
                <a:latin typeface="Consolas"/>
                <a:ea typeface="Consolas"/>
                <a:cs typeface="Consolas"/>
                <a:sym typeface="Consolas"/>
              </a:rPr>
              <a:t>, created</a:t>
            </a:r>
            <a:r>
              <a:rPr lang="en" sz="1500">
                <a:solidFill>
                  <a:srgbClr val="A71D5D"/>
                </a:solidFill>
                <a:highlight>
                  <a:srgbClr val="FFFFFF"/>
                </a:highlight>
                <a:latin typeface="Consolas"/>
                <a:ea typeface="Consolas"/>
                <a:cs typeface="Consolas"/>
                <a:sym typeface="Consolas"/>
              </a:rPr>
              <a:t>=</a:t>
            </a:r>
            <a:r>
              <a:rPr lang="en" sz="1500">
                <a:solidFill>
                  <a:srgbClr val="0086B3"/>
                </a:solidFill>
                <a:highlight>
                  <a:srgbClr val="FFFFFF"/>
                </a:highlight>
                <a:latin typeface="Consolas"/>
                <a:ea typeface="Consolas"/>
                <a:cs typeface="Consolas"/>
                <a:sym typeface="Consolas"/>
              </a:rPr>
              <a:t>False</a:t>
            </a:r>
            <a:r>
              <a:rPr lang="en" sz="1500">
                <a:solidFill>
                  <a:srgbClr val="333333"/>
                </a:solidFill>
                <a:highlight>
                  <a:srgbClr val="FFFFFF"/>
                </a:highlight>
                <a:latin typeface="Consolas"/>
                <a:ea typeface="Consolas"/>
                <a:cs typeface="Consolas"/>
                <a:sym typeface="Consolas"/>
              </a:rPr>
              <a:t>, </a:t>
            </a:r>
            <a:r>
              <a:rPr lang="en" sz="1500">
                <a:solidFill>
                  <a:srgbClr val="A71D5D"/>
                </a:solidFill>
                <a:highlight>
                  <a:srgbClr val="FFFFFF"/>
                </a:highlight>
                <a:latin typeface="Consolas"/>
                <a:ea typeface="Consolas"/>
                <a:cs typeface="Consolas"/>
                <a:sym typeface="Consolas"/>
              </a:rPr>
              <a:t>**</a:t>
            </a:r>
            <a:r>
              <a:rPr lang="en" sz="1500">
                <a:solidFill>
                  <a:srgbClr val="333333"/>
                </a:solidFill>
                <a:highlight>
                  <a:srgbClr val="FFFFFF"/>
                </a:highlight>
                <a:latin typeface="Consolas"/>
                <a:ea typeface="Consolas"/>
                <a:cs typeface="Consolas"/>
                <a:sym typeface="Consolas"/>
              </a:rPr>
              <a:t>kwargs):</a:t>
            </a:r>
          </a:p>
          <a:p>
            <a:pPr lvl="0" rtl="0">
              <a:lnSpc>
                <a:spcPct val="100000"/>
              </a:lnSpc>
              <a:spcBef>
                <a:spcPts val="0"/>
              </a:spcBef>
              <a:spcAft>
                <a:spcPts val="0"/>
              </a:spcAft>
              <a:buNone/>
            </a:pPr>
            <a:r>
              <a:rPr lang="en" sz="1500">
                <a:solidFill>
                  <a:srgbClr val="333333"/>
                </a:solidFill>
                <a:highlight>
                  <a:srgbClr val="FFFFFF"/>
                </a:highlight>
                <a:latin typeface="Consolas"/>
                <a:ea typeface="Consolas"/>
                <a:cs typeface="Consolas"/>
                <a:sym typeface="Consolas"/>
              </a:rPr>
              <a:t>    </a:t>
            </a:r>
            <a:r>
              <a:rPr lang="en" sz="1500">
                <a:solidFill>
                  <a:srgbClr val="A71D5D"/>
                </a:solidFill>
                <a:highlight>
                  <a:srgbClr val="FFFFFF"/>
                </a:highlight>
                <a:latin typeface="Consolas"/>
                <a:ea typeface="Consolas"/>
                <a:cs typeface="Consolas"/>
                <a:sym typeface="Consolas"/>
              </a:rPr>
              <a:t>if</a:t>
            </a:r>
            <a:r>
              <a:rPr lang="en" sz="1500">
                <a:solidFill>
                  <a:srgbClr val="333333"/>
                </a:solidFill>
                <a:highlight>
                  <a:srgbClr val="FFFFFF"/>
                </a:highlight>
                <a:latin typeface="Consolas"/>
                <a:ea typeface="Consolas"/>
                <a:cs typeface="Consolas"/>
                <a:sym typeface="Consolas"/>
              </a:rPr>
              <a:t> created:</a:t>
            </a:r>
          </a:p>
          <a:p>
            <a:pPr lvl="0" rtl="0">
              <a:lnSpc>
                <a:spcPct val="100000"/>
              </a:lnSpc>
              <a:spcBef>
                <a:spcPts val="0"/>
              </a:spcBef>
              <a:spcAft>
                <a:spcPts val="0"/>
              </a:spcAft>
              <a:buNone/>
            </a:pPr>
            <a:r>
              <a:rPr lang="en" sz="1500">
                <a:solidFill>
                  <a:srgbClr val="333333"/>
                </a:solidFill>
                <a:highlight>
                  <a:srgbClr val="FFFFFF"/>
                </a:highlight>
                <a:latin typeface="Consolas"/>
                <a:ea typeface="Consolas"/>
                <a:cs typeface="Consolas"/>
                <a:sym typeface="Consolas"/>
              </a:rPr>
              <a:t>        Token.objects.create(</a:t>
            </a:r>
            <a:r>
              <a:rPr lang="en" sz="1500">
                <a:solidFill>
                  <a:srgbClr val="ED6A43"/>
                </a:solidFill>
                <a:highlight>
                  <a:srgbClr val="FFFFFF"/>
                </a:highlight>
                <a:latin typeface="Consolas"/>
                <a:ea typeface="Consolas"/>
                <a:cs typeface="Consolas"/>
                <a:sym typeface="Consolas"/>
              </a:rPr>
              <a:t>user</a:t>
            </a:r>
            <a:r>
              <a:rPr lang="en" sz="1500">
                <a:solidFill>
                  <a:srgbClr val="A71D5D"/>
                </a:solidFill>
                <a:highlight>
                  <a:srgbClr val="FFFFFF"/>
                </a:highlight>
                <a:latin typeface="Consolas"/>
                <a:ea typeface="Consolas"/>
                <a:cs typeface="Consolas"/>
                <a:sym typeface="Consolas"/>
              </a:rPr>
              <a:t>=</a:t>
            </a:r>
            <a:r>
              <a:rPr lang="en" sz="1500">
                <a:solidFill>
                  <a:srgbClr val="333333"/>
                </a:solidFill>
                <a:highlight>
                  <a:srgbClr val="FFFFFF"/>
                </a:highlight>
                <a:latin typeface="Consolas"/>
                <a:ea typeface="Consolas"/>
                <a:cs typeface="Consolas"/>
                <a:sym typeface="Consolas"/>
              </a:rPr>
              <a:t>instance) </a:t>
            </a:r>
          </a:p>
          <a:p>
            <a:pPr lvl="0" rtl="0">
              <a:lnSpc>
                <a:spcPct val="100000"/>
              </a:lnSpc>
              <a:spcBef>
                <a:spcPts val="0"/>
              </a:spcBef>
              <a:spcAft>
                <a:spcPts val="0"/>
              </a:spcAft>
              <a:buNone/>
            </a:pPr>
            <a:r>
              <a:t/>
            </a:r>
            <a:endParaRPr sz="1500">
              <a:latin typeface="Consolas"/>
              <a:ea typeface="Consolas"/>
              <a:cs typeface="Consolas"/>
              <a:sym typeface="Consolas"/>
            </a:endParaRPr>
          </a:p>
          <a:p>
            <a:pPr lvl="0" rtl="0">
              <a:lnSpc>
                <a:spcPct val="100000"/>
              </a:lnSpc>
              <a:spcBef>
                <a:spcPts val="0"/>
              </a:spcBef>
              <a:spcAft>
                <a:spcPts val="0"/>
              </a:spcAft>
              <a:buNone/>
            </a:pPr>
            <a:r>
              <a:rPr lang="en" sz="1500">
                <a:latin typeface="Consolas"/>
                <a:ea typeface="Consolas"/>
                <a:cs typeface="Consolas"/>
                <a:sym typeface="Consolas"/>
              </a:rPr>
              <a:t>And, make sure this gets imported (perhaps in ./__init__.py)</a:t>
            </a:r>
          </a:p>
          <a:p>
            <a:pPr lvl="0" rtl="0">
              <a:lnSpc>
                <a:spcPct val="100000"/>
              </a:lnSpc>
              <a:spcBef>
                <a:spcPts val="0"/>
              </a:spcBef>
              <a:spcAft>
                <a:spcPts val="0"/>
              </a:spcAft>
              <a:buNone/>
            </a:pPr>
            <a:r>
              <a:rPr lang="en" sz="1500">
                <a:solidFill>
                  <a:srgbClr val="A71D5D"/>
                </a:solidFill>
                <a:highlight>
                  <a:srgbClr val="EAFFEA"/>
                </a:highlight>
                <a:latin typeface="Consolas"/>
                <a:ea typeface="Consolas"/>
                <a:cs typeface="Consolas"/>
                <a:sym typeface="Consolas"/>
              </a:rPr>
              <a:t>import</a:t>
            </a:r>
            <a:r>
              <a:rPr lang="en" sz="1500">
                <a:solidFill>
                  <a:srgbClr val="333333"/>
                </a:solidFill>
                <a:highlight>
                  <a:srgbClr val="EAFFEA"/>
                </a:highlight>
                <a:latin typeface="Consolas"/>
                <a:ea typeface="Consolas"/>
                <a:cs typeface="Consolas"/>
                <a:sym typeface="Consolas"/>
              </a:rPr>
              <a:t> signals</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Create url route to retrieve token</a:t>
            </a:r>
          </a:p>
        </p:txBody>
      </p:sp>
      <p:sp>
        <p:nvSpPr>
          <p:cNvPr id="268" name="Shape 268"/>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i="1" lang="en" sz="1500">
                <a:latin typeface="Consolas"/>
                <a:ea typeface="Consolas"/>
                <a:cs typeface="Consolas"/>
                <a:sym typeface="Consolas"/>
              </a:rPr>
              <a:t># ./urls.py:</a:t>
            </a:r>
          </a:p>
          <a:p>
            <a:pPr lvl="0" rtl="0">
              <a:lnSpc>
                <a:spcPct val="100000"/>
              </a:lnSpc>
              <a:spcBef>
                <a:spcPts val="0"/>
              </a:spcBef>
              <a:spcAft>
                <a:spcPts val="0"/>
              </a:spcAft>
              <a:buNone/>
            </a:pPr>
            <a:r>
              <a:rPr lang="en" sz="1500">
                <a:solidFill>
                  <a:srgbClr val="A71D5D"/>
                </a:solidFill>
                <a:highlight>
                  <a:srgbClr val="EAFFEA"/>
                </a:highlight>
                <a:latin typeface="Consolas"/>
                <a:ea typeface="Consolas"/>
                <a:cs typeface="Consolas"/>
                <a:sym typeface="Consolas"/>
              </a:rPr>
              <a:t>from</a:t>
            </a:r>
            <a:r>
              <a:rPr lang="en" sz="1500">
                <a:solidFill>
                  <a:srgbClr val="333333"/>
                </a:solidFill>
                <a:highlight>
                  <a:srgbClr val="EAFFEA"/>
                </a:highlight>
                <a:latin typeface="Consolas"/>
                <a:ea typeface="Consolas"/>
                <a:cs typeface="Consolas"/>
                <a:sym typeface="Consolas"/>
              </a:rPr>
              <a:t> rest_framework.authtoken </a:t>
            </a:r>
            <a:r>
              <a:rPr lang="en" sz="1500">
                <a:solidFill>
                  <a:srgbClr val="A71D5D"/>
                </a:solidFill>
                <a:highlight>
                  <a:srgbClr val="EAFFEA"/>
                </a:highlight>
                <a:latin typeface="Consolas"/>
                <a:ea typeface="Consolas"/>
                <a:cs typeface="Consolas"/>
                <a:sym typeface="Consolas"/>
              </a:rPr>
              <a:t>import</a:t>
            </a:r>
            <a:r>
              <a:rPr lang="en" sz="1500">
                <a:solidFill>
                  <a:srgbClr val="333333"/>
                </a:solidFill>
                <a:highlight>
                  <a:srgbClr val="EAFFEA"/>
                </a:highlight>
                <a:latin typeface="Consolas"/>
                <a:ea typeface="Consolas"/>
                <a:cs typeface="Consolas"/>
                <a:sym typeface="Consolas"/>
              </a:rPr>
              <a:t> views</a:t>
            </a:r>
          </a:p>
          <a:p>
            <a:pPr lvl="0" rtl="0">
              <a:lnSpc>
                <a:spcPct val="100000"/>
              </a:lnSpc>
              <a:spcBef>
                <a:spcPts val="0"/>
              </a:spcBef>
              <a:spcAft>
                <a:spcPts val="0"/>
              </a:spcAft>
              <a:buNone/>
            </a:pPr>
            <a:r>
              <a:t/>
            </a:r>
            <a:endParaRPr sz="1500">
              <a:solidFill>
                <a:srgbClr val="333333"/>
              </a:solidFill>
              <a:highlight>
                <a:srgbClr val="EAFFEA"/>
              </a:highlight>
              <a:latin typeface="Consolas"/>
              <a:ea typeface="Consolas"/>
              <a:cs typeface="Consolas"/>
              <a:sym typeface="Consolas"/>
            </a:endParaRPr>
          </a:p>
          <a:p>
            <a:pPr lvl="0" rtl="0">
              <a:lnSpc>
                <a:spcPct val="100000"/>
              </a:lnSpc>
              <a:spcBef>
                <a:spcPts val="0"/>
              </a:spcBef>
              <a:spcAft>
                <a:spcPts val="0"/>
              </a:spcAft>
              <a:buNone/>
            </a:pPr>
            <a:r>
              <a:rPr lang="en" sz="1500">
                <a:solidFill>
                  <a:srgbClr val="333333"/>
                </a:solidFill>
                <a:highlight>
                  <a:srgbClr val="FFFFFF"/>
                </a:highlight>
                <a:latin typeface="Consolas"/>
                <a:ea typeface="Consolas"/>
                <a:cs typeface="Consolas"/>
                <a:sym typeface="Consolas"/>
              </a:rPr>
              <a:t>urlpatterns </a:t>
            </a:r>
            <a:r>
              <a:rPr lang="en" sz="1500">
                <a:solidFill>
                  <a:srgbClr val="A71D5D"/>
                </a:solidFill>
                <a:highlight>
                  <a:srgbClr val="FFFFFF"/>
                </a:highlight>
                <a:latin typeface="Consolas"/>
                <a:ea typeface="Consolas"/>
                <a:cs typeface="Consolas"/>
                <a:sym typeface="Consolas"/>
              </a:rPr>
              <a:t>=</a:t>
            </a:r>
            <a:r>
              <a:rPr lang="en" sz="1500">
                <a:solidFill>
                  <a:srgbClr val="333333"/>
                </a:solidFill>
                <a:highlight>
                  <a:srgbClr val="FFFFFF"/>
                </a:highlight>
                <a:latin typeface="Consolas"/>
                <a:ea typeface="Consolas"/>
                <a:cs typeface="Consolas"/>
                <a:sym typeface="Consolas"/>
              </a:rPr>
              <a:t> patterns(</a:t>
            </a:r>
          </a:p>
          <a:p>
            <a:pPr lvl="0" rtl="0">
              <a:lnSpc>
                <a:spcPct val="100000"/>
              </a:lnSpc>
              <a:spcBef>
                <a:spcPts val="0"/>
              </a:spcBef>
              <a:spcAft>
                <a:spcPts val="0"/>
              </a:spcAft>
              <a:buNone/>
            </a:pPr>
            <a:r>
              <a:rPr lang="en" sz="1500">
                <a:solidFill>
                  <a:srgbClr val="333333"/>
                </a:solidFill>
                <a:highlight>
                  <a:srgbClr val="EAFFEA"/>
                </a:highlight>
                <a:latin typeface="Consolas"/>
                <a:ea typeface="Consolas"/>
                <a:cs typeface="Consolas"/>
                <a:sym typeface="Consolas"/>
              </a:rPr>
              <a:t>…</a:t>
            </a:r>
          </a:p>
          <a:p>
            <a:pPr lvl="0" rtl="0">
              <a:lnSpc>
                <a:spcPct val="100000"/>
              </a:lnSpc>
              <a:spcBef>
                <a:spcPts val="0"/>
              </a:spcBef>
              <a:spcAft>
                <a:spcPts val="0"/>
              </a:spcAft>
              <a:buNone/>
            </a:pPr>
            <a:r>
              <a:rPr lang="en" sz="1500">
                <a:solidFill>
                  <a:srgbClr val="333333"/>
                </a:solidFill>
                <a:highlight>
                  <a:srgbClr val="EAFFEA"/>
                </a:highlight>
                <a:latin typeface="Consolas"/>
                <a:ea typeface="Consolas"/>
                <a:cs typeface="Consolas"/>
                <a:sym typeface="Consolas"/>
              </a:rPr>
              <a:t>   url(</a:t>
            </a:r>
            <a:r>
              <a:rPr lang="en" sz="1500">
                <a:solidFill>
                  <a:srgbClr val="A71D5D"/>
                </a:solidFill>
                <a:highlight>
                  <a:srgbClr val="EAFFEA"/>
                </a:highlight>
                <a:latin typeface="Consolas"/>
                <a:ea typeface="Consolas"/>
                <a:cs typeface="Consolas"/>
                <a:sym typeface="Consolas"/>
              </a:rPr>
              <a:t>r</a:t>
            </a:r>
            <a:r>
              <a:rPr lang="en" sz="1500">
                <a:solidFill>
                  <a:srgbClr val="183691"/>
                </a:solidFill>
                <a:highlight>
                  <a:srgbClr val="EAFFEA"/>
                </a:highlight>
                <a:latin typeface="Consolas"/>
                <a:ea typeface="Consolas"/>
                <a:cs typeface="Consolas"/>
                <a:sym typeface="Consolas"/>
              </a:rPr>
              <a:t>'</a:t>
            </a:r>
            <a:r>
              <a:rPr lang="en" sz="1500">
                <a:solidFill>
                  <a:srgbClr val="0086B3"/>
                </a:solidFill>
                <a:highlight>
                  <a:srgbClr val="EAFFEA"/>
                </a:highlight>
                <a:latin typeface="Consolas"/>
                <a:ea typeface="Consolas"/>
                <a:cs typeface="Consolas"/>
                <a:sym typeface="Consolas"/>
              </a:rPr>
              <a:t>^</a:t>
            </a:r>
            <a:r>
              <a:rPr lang="en" sz="1500">
                <a:solidFill>
                  <a:srgbClr val="183691"/>
                </a:solidFill>
                <a:highlight>
                  <a:srgbClr val="EAFFEA"/>
                </a:highlight>
                <a:latin typeface="Consolas"/>
                <a:ea typeface="Consolas"/>
                <a:cs typeface="Consolas"/>
                <a:sym typeface="Consolas"/>
              </a:rPr>
              <a:t>api-token-auth/'</a:t>
            </a:r>
            <a:r>
              <a:rPr lang="en" sz="1500">
                <a:solidFill>
                  <a:srgbClr val="333333"/>
                </a:solidFill>
                <a:highlight>
                  <a:srgbClr val="EAFFEA"/>
                </a:highlight>
                <a:latin typeface="Consolas"/>
                <a:ea typeface="Consolas"/>
                <a:cs typeface="Consolas"/>
                <a:sym typeface="Consolas"/>
              </a:rPr>
              <a:t>, views.obtain_auth_token)</a:t>
            </a:r>
          </a:p>
          <a:p>
            <a:pPr lvl="0" rtl="0">
              <a:lnSpc>
                <a:spcPct val="100000"/>
              </a:lnSpc>
              <a:spcBef>
                <a:spcPts val="0"/>
              </a:spcBef>
              <a:spcAft>
                <a:spcPts val="0"/>
              </a:spcAft>
              <a:buNone/>
            </a:pPr>
            <a:r>
              <a:rPr lang="en" sz="1500">
                <a:solidFill>
                  <a:srgbClr val="333333"/>
                </a:solidFill>
                <a:highlight>
                  <a:srgbClr val="EAFFEA"/>
                </a:highlight>
                <a:latin typeface="Consolas"/>
                <a:ea typeface="Consolas"/>
                <a:cs typeface="Consolas"/>
                <a:sym typeface="Consolas"/>
              </a:rPr>
              <a:t>)</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Token-based REST request call sequence</a:t>
            </a:r>
          </a:p>
        </p:txBody>
      </p:sp>
      <p:sp>
        <p:nvSpPr>
          <p:cNvPr id="274" name="Shape 274"/>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spcBef>
                <a:spcPts val="0"/>
              </a:spcBef>
              <a:buNone/>
            </a:pPr>
            <a:r>
              <a:t/>
            </a:r>
            <a:endParaRPr/>
          </a:p>
        </p:txBody>
      </p:sp>
      <p:pic>
        <p:nvPicPr>
          <p:cNvPr id="275" name="Shape 275"/>
          <p:cNvPicPr preferRelativeResize="0"/>
          <p:nvPr/>
        </p:nvPicPr>
        <p:blipFill>
          <a:blip r:embed="rId3">
            <a:alphaModFix/>
          </a:blip>
          <a:stretch>
            <a:fillRect/>
          </a:stretch>
        </p:blipFill>
        <p:spPr>
          <a:xfrm>
            <a:off x="1185400" y="1152475"/>
            <a:ext cx="6563870" cy="3416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Requirements</a:t>
            </a:r>
          </a:p>
        </p:txBody>
      </p:sp>
      <p:sp>
        <p:nvSpPr>
          <p:cNvPr id="98" name="Shape 98"/>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317500" lvl="0" marL="457200" rtl="0">
              <a:spcBef>
                <a:spcPts val="0"/>
              </a:spcBef>
              <a:buSzPct val="100000"/>
              <a:buAutoNum type="arabicPeriod"/>
            </a:pPr>
            <a:r>
              <a:rPr lang="en" sz="1400"/>
              <a:t>Deploy web app via Docker. (Iteration 1)</a:t>
            </a:r>
          </a:p>
          <a:p>
            <a:pPr indent="-317500" lvl="0" marL="457200" rtl="0">
              <a:spcBef>
                <a:spcPts val="0"/>
              </a:spcBef>
              <a:buSzPct val="100000"/>
              <a:buAutoNum type="arabicPeriod"/>
            </a:pPr>
            <a:r>
              <a:rPr lang="en" sz="1400"/>
              <a:t>API Infrastructure: Routing of URLs. (Iteration 1)</a:t>
            </a:r>
          </a:p>
          <a:p>
            <a:pPr indent="-317500" lvl="0" marL="457200" rtl="0">
              <a:spcBef>
                <a:spcPts val="0"/>
              </a:spcBef>
              <a:buSzPct val="100000"/>
              <a:buAutoNum type="arabicPeriod"/>
            </a:pPr>
            <a:r>
              <a:rPr lang="en" sz="1400"/>
              <a:t>Obtain issue details via GET request in API. (Iteration 1)</a:t>
            </a:r>
          </a:p>
          <a:p>
            <a:pPr indent="-317500" lvl="0" marL="457200" rtl="0">
              <a:spcBef>
                <a:spcPts val="0"/>
              </a:spcBef>
              <a:buSzPct val="100000"/>
              <a:buAutoNum type="arabicPeriod"/>
            </a:pPr>
            <a:r>
              <a:rPr lang="en" sz="1400"/>
              <a:t>Adding comment to an existing issue via a PUT request in the API. (Iteration 2)</a:t>
            </a:r>
          </a:p>
          <a:p>
            <a:pPr indent="-317500" lvl="0" marL="457200" rtl="0">
              <a:spcBef>
                <a:spcPts val="0"/>
              </a:spcBef>
              <a:buSzPct val="100000"/>
              <a:buAutoNum type="arabicPeriod"/>
            </a:pPr>
            <a:r>
              <a:rPr lang="en" sz="1400"/>
              <a:t>Setting up Amazon S3 for storage of files / attachments. (Iteration 2)</a:t>
            </a:r>
          </a:p>
          <a:p>
            <a:pPr indent="-317500" lvl="0" marL="457200" rtl="0">
              <a:spcBef>
                <a:spcPts val="0"/>
              </a:spcBef>
              <a:buSzPct val="100000"/>
              <a:buAutoNum type="arabicPeriod"/>
            </a:pPr>
            <a:r>
              <a:rPr lang="en" sz="1400"/>
              <a:t>Fixing bug in current project: Enable description editing. (Iteration 2)</a:t>
            </a:r>
          </a:p>
          <a:p>
            <a:pPr indent="-317500" lvl="0" marL="457200" rtl="0">
              <a:spcBef>
                <a:spcPts val="0"/>
              </a:spcBef>
              <a:buSzPct val="100000"/>
              <a:buAutoNum type="arabicPeriod"/>
            </a:pPr>
            <a:r>
              <a:rPr lang="en" sz="1400"/>
              <a:t>Fixing previous backlog. (Iteration 2)</a:t>
            </a:r>
          </a:p>
          <a:p>
            <a:pPr indent="-317500" lvl="0" marL="457200" rtl="0">
              <a:spcBef>
                <a:spcPts val="0"/>
              </a:spcBef>
              <a:buSzPct val="100000"/>
              <a:buAutoNum type="arabicPeriod"/>
            </a:pPr>
            <a:r>
              <a:rPr lang="en" sz="1400"/>
              <a:t>Modifying single/multiple field(s) of an issue via PATCH request in API. (iteration 3)</a:t>
            </a:r>
          </a:p>
          <a:p>
            <a:pPr indent="-317500" lvl="0" marL="457200" rtl="0">
              <a:spcBef>
                <a:spcPts val="0"/>
              </a:spcBef>
              <a:buSzPct val="100000"/>
              <a:buAutoNum type="arabicPeriod"/>
            </a:pPr>
            <a:r>
              <a:rPr lang="en" sz="1400"/>
              <a:t>Ability to attach files to comments. (Iteration 3)</a:t>
            </a:r>
          </a:p>
          <a:p>
            <a:pPr indent="-317500" lvl="0" marL="457200" rtl="0">
              <a:spcBef>
                <a:spcPts val="0"/>
              </a:spcBef>
              <a:buSzPct val="100000"/>
              <a:buAutoNum type="arabicPeriod"/>
            </a:pPr>
            <a:r>
              <a:rPr lang="en" sz="1400"/>
              <a:t>Deploy chat client. (Iteration 3)</a:t>
            </a:r>
          </a:p>
          <a:p>
            <a:pPr indent="-317500" lvl="0" marL="457200" rtl="0">
              <a:spcBef>
                <a:spcPts val="0"/>
              </a:spcBef>
              <a:buSzPct val="100000"/>
              <a:buAutoNum type="arabicPeriod"/>
            </a:pPr>
            <a:r>
              <a:rPr lang="en" sz="1400"/>
              <a:t>Creating new issue via Chat Client. (Iteration 3)</a:t>
            </a:r>
          </a:p>
          <a:p>
            <a:pPr indent="-317500" lvl="0" marL="457200" rtl="0">
              <a:spcBef>
                <a:spcPts val="0"/>
              </a:spcBef>
              <a:buSzPct val="100000"/>
              <a:buAutoNum type="arabicPeriod"/>
            </a:pPr>
            <a:r>
              <a:rPr lang="en" sz="1400"/>
              <a:t>Adding comments to issue via Chat Client. (Iteration 3)</a:t>
            </a:r>
          </a:p>
          <a:p>
            <a:pPr indent="-317500" lvl="0" marL="457200" rtl="0">
              <a:spcBef>
                <a:spcPts val="0"/>
              </a:spcBef>
              <a:buSzPct val="100000"/>
              <a:buAutoNum type="arabicPeriod"/>
            </a:pPr>
            <a:r>
              <a:rPr lang="en" sz="1400"/>
              <a:t>Modifying issue fields via Chat Client. (Iteration 3) </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Remotely hosted static content</a:t>
            </a:r>
          </a:p>
        </p:txBody>
      </p:sp>
      <p:sp>
        <p:nvSpPr>
          <p:cNvPr id="281" name="Shape 281"/>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b="1" lang="en" sz="1500"/>
              <a:t>imported modules:</a:t>
            </a:r>
          </a:p>
          <a:p>
            <a:pPr indent="-323850" lvl="0" marL="457200" rtl="0">
              <a:lnSpc>
                <a:spcPct val="100000"/>
              </a:lnSpc>
              <a:spcBef>
                <a:spcPts val="0"/>
              </a:spcBef>
              <a:spcAft>
                <a:spcPts val="0"/>
              </a:spcAft>
              <a:buSzPct val="100000"/>
            </a:pPr>
            <a:r>
              <a:rPr lang="en" sz="1500"/>
              <a:t>django-storages==1.5.1</a:t>
            </a:r>
          </a:p>
          <a:p>
            <a:pPr indent="-323850" lvl="0" marL="457200" rtl="0">
              <a:lnSpc>
                <a:spcPct val="100000"/>
              </a:lnSpc>
              <a:spcBef>
                <a:spcPts val="0"/>
              </a:spcBef>
              <a:spcAft>
                <a:spcPts val="0"/>
              </a:spcAft>
              <a:buSzPct val="100000"/>
            </a:pPr>
            <a:r>
              <a:rPr lang="en" sz="1500"/>
              <a:t>boto==2.43.0</a:t>
            </a:r>
          </a:p>
          <a:p>
            <a:pPr lvl="0" rtl="0">
              <a:lnSpc>
                <a:spcPct val="100000"/>
              </a:lnSpc>
              <a:spcBef>
                <a:spcPts val="0"/>
              </a:spcBef>
              <a:spcAft>
                <a:spcPts val="0"/>
              </a:spcAft>
              <a:buNone/>
            </a:pPr>
            <a:r>
              <a:t/>
            </a:r>
            <a:endParaRPr sz="1500"/>
          </a:p>
          <a:p>
            <a:pPr lvl="0" rtl="0">
              <a:lnSpc>
                <a:spcPct val="100000"/>
              </a:lnSpc>
              <a:spcBef>
                <a:spcPts val="0"/>
              </a:spcBef>
              <a:spcAft>
                <a:spcPts val="0"/>
              </a:spcAft>
              <a:buNone/>
            </a:pPr>
            <a:r>
              <a:rPr b="1" lang="en" sz="1500"/>
              <a:t>defined modules:</a:t>
            </a:r>
          </a:p>
          <a:p>
            <a:pPr indent="-323850" lvl="0" marL="457200" rtl="0">
              <a:lnSpc>
                <a:spcPct val="100000"/>
              </a:lnSpc>
              <a:spcBef>
                <a:spcPts val="0"/>
              </a:spcBef>
              <a:spcAft>
                <a:spcPts val="0"/>
              </a:spcAft>
              <a:buSzPct val="100000"/>
            </a:pPr>
            <a:r>
              <a:rPr b="1" lang="en" sz="1500"/>
              <a:t>custom_storages.py</a:t>
            </a:r>
            <a:r>
              <a:rPr lang="en" sz="1500"/>
              <a:t>: set static storage location to S3 bucket subdirectory, set media files location to S3 bucket subdirectory</a:t>
            </a:r>
          </a:p>
          <a:p>
            <a:pPr lvl="0" rtl="0">
              <a:lnSpc>
                <a:spcPct val="100000"/>
              </a:lnSpc>
              <a:spcBef>
                <a:spcPts val="0"/>
              </a:spcBef>
              <a:spcAft>
                <a:spcPts val="0"/>
              </a:spcAft>
              <a:buNone/>
            </a:pPr>
            <a:r>
              <a:t/>
            </a:r>
            <a:endParaRPr sz="1500"/>
          </a:p>
          <a:p>
            <a:pPr lvl="0" rtl="0">
              <a:lnSpc>
                <a:spcPct val="100000"/>
              </a:lnSpc>
              <a:spcBef>
                <a:spcPts val="0"/>
              </a:spcBef>
              <a:spcAft>
                <a:spcPts val="0"/>
              </a:spcAft>
              <a:buNone/>
            </a:pPr>
            <a:r>
              <a:rPr b="1" lang="en" sz="1500"/>
              <a:t>settings.py:</a:t>
            </a:r>
          </a:p>
          <a:p>
            <a:pPr indent="-323850" lvl="0" marL="457200" rtl="0">
              <a:lnSpc>
                <a:spcPct val="100000"/>
              </a:lnSpc>
              <a:spcBef>
                <a:spcPts val="0"/>
              </a:spcBef>
              <a:spcAft>
                <a:spcPts val="0"/>
              </a:spcAft>
              <a:buSzPct val="100000"/>
            </a:pPr>
            <a:r>
              <a:rPr lang="en" sz="1500"/>
              <a:t>add 'storages' to installed applications</a:t>
            </a:r>
          </a:p>
          <a:p>
            <a:pPr indent="-323850" lvl="0" marL="457200" rtl="0">
              <a:lnSpc>
                <a:spcPct val="100000"/>
              </a:lnSpc>
              <a:spcBef>
                <a:spcPts val="0"/>
              </a:spcBef>
              <a:spcAft>
                <a:spcPts val="0"/>
              </a:spcAft>
              <a:buSzPct val="100000"/>
            </a:pPr>
            <a:r>
              <a:rPr lang="en" sz="1500"/>
              <a:t>define static storage location, media files location, AWS header, bucket, AWS access id &amp; secret access key</a:t>
            </a:r>
          </a:p>
          <a:p>
            <a:pPr lvl="0" rtl="0">
              <a:lnSpc>
                <a:spcPct val="100000"/>
              </a:lnSpc>
              <a:spcBef>
                <a:spcPts val="0"/>
              </a:spcBef>
              <a:spcAft>
                <a:spcPts val="0"/>
              </a:spcAft>
              <a:buNone/>
            </a:pPr>
            <a:r>
              <a:t/>
            </a:r>
            <a:endParaRPr sz="15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5" name="Shape 285"/>
        <p:cNvGrpSpPr/>
        <p:nvPr/>
      </p:nvGrpSpPr>
      <p:grpSpPr>
        <a:xfrm>
          <a:off x="0" y="0"/>
          <a:ext cx="0" cy="0"/>
          <a:chOff x="0" y="0"/>
          <a:chExt cx="0" cy="0"/>
        </a:xfrm>
      </p:grpSpPr>
      <p:sp>
        <p:nvSpPr>
          <p:cNvPr id="286" name="Shape 286"/>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AWS hosted content continued...</a:t>
            </a:r>
          </a:p>
        </p:txBody>
      </p:sp>
      <p:sp>
        <p:nvSpPr>
          <p:cNvPr id="287" name="Shape 287"/>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b="1" lang="en" sz="1500"/>
              <a:t>in AWS:</a:t>
            </a:r>
          </a:p>
          <a:p>
            <a:pPr indent="-323850" lvl="0" marL="457200" rtl="0">
              <a:lnSpc>
                <a:spcPct val="100000"/>
              </a:lnSpc>
              <a:spcBef>
                <a:spcPts val="0"/>
              </a:spcBef>
              <a:spcAft>
                <a:spcPts val="0"/>
              </a:spcAft>
              <a:buSzPct val="100000"/>
            </a:pPr>
            <a:r>
              <a:rPr lang="en" sz="1500"/>
              <a:t>modify S3 bucket policy to allow access to data subdirectory content for user with ARN matching id/key pair above</a:t>
            </a:r>
          </a:p>
          <a:p>
            <a:pPr indent="-323850" lvl="0" marL="457200" rtl="0">
              <a:lnSpc>
                <a:spcPct val="100000"/>
              </a:lnSpc>
              <a:spcBef>
                <a:spcPts val="0"/>
              </a:spcBef>
              <a:spcAft>
                <a:spcPts val="0"/>
              </a:spcAft>
              <a:buSzPct val="100000"/>
            </a:pPr>
            <a:r>
              <a:rPr lang="en" sz="1500"/>
              <a:t>set up is CORS. CORS defines a way for client web applications that are loaded in one domain to interact with resources in a different domain.</a:t>
            </a:r>
          </a:p>
          <a:p>
            <a:pPr lvl="0" rtl="0">
              <a:lnSpc>
                <a:spcPct val="100000"/>
              </a:lnSpc>
              <a:spcBef>
                <a:spcPts val="0"/>
              </a:spcBef>
              <a:spcAft>
                <a:spcPts val="0"/>
              </a:spcAft>
              <a:buNone/>
            </a:pPr>
            <a:r>
              <a:t/>
            </a:r>
            <a:endParaRPr sz="1500"/>
          </a:p>
          <a:p>
            <a:pPr lvl="0" rtl="0">
              <a:lnSpc>
                <a:spcPct val="100000"/>
              </a:lnSpc>
              <a:spcBef>
                <a:spcPts val="0"/>
              </a:spcBef>
              <a:spcAft>
                <a:spcPts val="0"/>
              </a:spcAft>
              <a:buNone/>
            </a:pPr>
            <a:r>
              <a:rPr b="1" lang="en" sz="1500"/>
              <a:t>refactor templates</a:t>
            </a:r>
            <a:r>
              <a:rPr lang="en" sz="1500"/>
              <a:t> to use static Jinja2 variable</a:t>
            </a:r>
          </a:p>
          <a:p>
            <a:pPr lvl="0" rtl="0">
              <a:lnSpc>
                <a:spcPct val="100000"/>
              </a:lnSpc>
              <a:spcBef>
                <a:spcPts val="0"/>
              </a:spcBef>
              <a:spcAft>
                <a:spcPts val="0"/>
              </a:spcAft>
              <a:buNone/>
            </a:pPr>
            <a:r>
              <a:t/>
            </a:r>
            <a:endParaRPr sz="1500"/>
          </a:p>
          <a:p>
            <a:pPr lvl="0" rtl="0">
              <a:lnSpc>
                <a:spcPct val="100000"/>
              </a:lnSpc>
              <a:spcBef>
                <a:spcPts val="0"/>
              </a:spcBef>
              <a:spcAft>
                <a:spcPts val="0"/>
              </a:spcAft>
              <a:buNone/>
            </a:pPr>
            <a:r>
              <a:rPr b="1" lang="en" sz="1500"/>
              <a:t>move static data to S3:</a:t>
            </a:r>
          </a:p>
          <a:p>
            <a:pPr indent="0" lvl="0" marL="457200" rtl="0">
              <a:lnSpc>
                <a:spcPct val="100000"/>
              </a:lnSpc>
              <a:spcBef>
                <a:spcPts val="0"/>
              </a:spcBef>
              <a:spcAft>
                <a:spcPts val="0"/>
              </a:spcAft>
              <a:buNone/>
            </a:pPr>
            <a:r>
              <a:rPr lang="en" sz="1500"/>
              <a:t># Dockerfile</a:t>
            </a:r>
          </a:p>
          <a:p>
            <a:pPr indent="0" lvl="0" marL="457200" rtl="0">
              <a:lnSpc>
                <a:spcPct val="100000"/>
              </a:lnSpc>
              <a:spcBef>
                <a:spcPts val="0"/>
              </a:spcBef>
              <a:spcAft>
                <a:spcPts val="0"/>
              </a:spcAft>
              <a:buNone/>
            </a:pPr>
            <a:r>
              <a:rPr lang="en" sz="1500"/>
              <a:t>RUN python manage.py collectstatic</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QA Process</a:t>
            </a:r>
          </a:p>
        </p:txBody>
      </p:sp>
      <p:sp>
        <p:nvSpPr>
          <p:cNvPr id="293" name="Shape 293"/>
          <p:cNvSpPr txBox="1"/>
          <p:nvPr>
            <p:ph idx="1" type="body"/>
          </p:nvPr>
        </p:nvSpPr>
        <p:spPr>
          <a:xfrm>
            <a:off x="311700" y="1116975"/>
            <a:ext cx="8520600" cy="3758400"/>
          </a:xfrm>
          <a:prstGeom prst="rect">
            <a:avLst/>
          </a:prstGeom>
        </p:spPr>
        <p:txBody>
          <a:bodyPr anchorCtr="0" anchor="t" bIns="91425" lIns="91425" rIns="91425" tIns="91425">
            <a:noAutofit/>
          </a:bodyPr>
          <a:lstStyle/>
          <a:p>
            <a:pPr indent="-292100" lvl="0" marL="457200" rtl="0">
              <a:spcBef>
                <a:spcPts val="0"/>
              </a:spcBef>
              <a:buSzPct val="100000"/>
            </a:pPr>
            <a:r>
              <a:rPr lang="en" sz="1000"/>
              <a:t>Iteration 1</a:t>
            </a:r>
          </a:p>
          <a:p>
            <a:pPr indent="-292100" lvl="1" marL="914400" rtl="0">
              <a:spcBef>
                <a:spcPts val="0"/>
              </a:spcBef>
              <a:buSzPct val="100000"/>
            </a:pPr>
            <a:r>
              <a:rPr lang="en" sz="1000"/>
              <a:t>Work Done:</a:t>
            </a:r>
          </a:p>
          <a:p>
            <a:pPr indent="-292100" lvl="2" marL="1371600" rtl="0">
              <a:spcBef>
                <a:spcPts val="0"/>
              </a:spcBef>
              <a:buSzPct val="100000"/>
            </a:pPr>
            <a:r>
              <a:rPr lang="en" sz="1000"/>
              <a:t>Explore code and App and try to get an idea of testing efforts</a:t>
            </a:r>
          </a:p>
          <a:p>
            <a:pPr indent="-292100" lvl="1" marL="914400" rtl="0">
              <a:spcBef>
                <a:spcPts val="0"/>
              </a:spcBef>
              <a:buSzPct val="100000"/>
            </a:pPr>
            <a:r>
              <a:rPr lang="en" sz="1000"/>
              <a:t>Issues:</a:t>
            </a:r>
          </a:p>
          <a:p>
            <a:pPr indent="-292100" lvl="2" marL="1371600" rtl="0">
              <a:spcBef>
                <a:spcPts val="0"/>
              </a:spcBef>
              <a:buSzPct val="100000"/>
            </a:pPr>
            <a:r>
              <a:rPr lang="en" sz="1000"/>
              <a:t>Getting the existing Application up and running</a:t>
            </a:r>
          </a:p>
          <a:p>
            <a:pPr indent="-292100" lvl="0" marL="457200" rtl="0">
              <a:spcBef>
                <a:spcPts val="0"/>
              </a:spcBef>
              <a:buSzPct val="100000"/>
            </a:pPr>
            <a:r>
              <a:rPr lang="en" sz="1000"/>
              <a:t>Iteration 2</a:t>
            </a:r>
          </a:p>
          <a:p>
            <a:pPr indent="-292100" lvl="1" marL="914400" rtl="0">
              <a:spcBef>
                <a:spcPts val="0"/>
              </a:spcBef>
              <a:buSzPct val="100000"/>
            </a:pPr>
            <a:r>
              <a:rPr lang="en" sz="1000"/>
              <a:t>Work Done:</a:t>
            </a:r>
          </a:p>
          <a:p>
            <a:pPr indent="-292100" lvl="2" marL="1371600" rtl="0">
              <a:spcBef>
                <a:spcPts val="0"/>
              </a:spcBef>
              <a:buSzPct val="100000"/>
            </a:pPr>
            <a:r>
              <a:rPr lang="en" sz="1000"/>
              <a:t>Get existing UI automation running and add to it</a:t>
            </a:r>
          </a:p>
          <a:p>
            <a:pPr indent="-292100" lvl="2" marL="1371600" rtl="0">
              <a:spcBef>
                <a:spcPts val="0"/>
              </a:spcBef>
              <a:buSzPct val="100000"/>
            </a:pPr>
            <a:r>
              <a:rPr lang="en" sz="1000"/>
              <a:t>Write Manual Test Cases</a:t>
            </a:r>
          </a:p>
          <a:p>
            <a:pPr indent="-292100" lvl="1" marL="914400" rtl="0">
              <a:spcBef>
                <a:spcPts val="0"/>
              </a:spcBef>
              <a:buSzPct val="100000"/>
            </a:pPr>
            <a:r>
              <a:rPr lang="en" sz="1000"/>
              <a:t>Issues:</a:t>
            </a:r>
          </a:p>
          <a:p>
            <a:pPr indent="-292100" lvl="2" marL="1371600" rtl="0">
              <a:spcBef>
                <a:spcPts val="0"/>
              </a:spcBef>
              <a:buSzPct val="100000"/>
            </a:pPr>
            <a:r>
              <a:rPr lang="en" sz="1000"/>
              <a:t>Update to Firefox web browser</a:t>
            </a:r>
          </a:p>
          <a:p>
            <a:pPr indent="-292100" lvl="3" marL="1828800" rtl="0">
              <a:spcBef>
                <a:spcPts val="0"/>
              </a:spcBef>
              <a:buSzPct val="100000"/>
            </a:pPr>
            <a:r>
              <a:rPr lang="en" sz="1000"/>
              <a:t>Switched to Chrome web browser</a:t>
            </a:r>
          </a:p>
          <a:p>
            <a:pPr indent="-292100" lvl="3" marL="1828800" rtl="0">
              <a:spcBef>
                <a:spcPts val="0"/>
              </a:spcBef>
              <a:buSzPct val="100000"/>
            </a:pPr>
            <a:r>
              <a:rPr lang="en" sz="1000"/>
              <a:t>Store ChromeDriver in app</a:t>
            </a:r>
          </a:p>
          <a:p>
            <a:pPr indent="-292100" lvl="2" marL="1371600" rtl="0">
              <a:spcBef>
                <a:spcPts val="0"/>
              </a:spcBef>
              <a:buSzPct val="100000"/>
            </a:pPr>
            <a:r>
              <a:rPr lang="en" sz="1000"/>
              <a:t>Different implementations of existing Automation </a:t>
            </a:r>
          </a:p>
          <a:p>
            <a:pPr indent="-292100" lvl="0" marL="457200" rtl="0">
              <a:spcBef>
                <a:spcPts val="0"/>
              </a:spcBef>
              <a:buSzPct val="100000"/>
            </a:pPr>
            <a:r>
              <a:rPr lang="en" sz="1000"/>
              <a:t>Iteration 3</a:t>
            </a:r>
          </a:p>
          <a:p>
            <a:pPr indent="-292100" lvl="1" marL="914400" rtl="0">
              <a:spcBef>
                <a:spcPts val="0"/>
              </a:spcBef>
              <a:buSzPct val="100000"/>
            </a:pPr>
            <a:r>
              <a:rPr lang="en" sz="1000"/>
              <a:t>Work Done:</a:t>
            </a:r>
          </a:p>
          <a:p>
            <a:pPr indent="-292100" lvl="2" marL="1371600" rtl="0">
              <a:spcBef>
                <a:spcPts val="0"/>
              </a:spcBef>
              <a:buSzPct val="100000"/>
            </a:pPr>
            <a:r>
              <a:rPr lang="en" sz="1000"/>
              <a:t>Add API Automation</a:t>
            </a:r>
          </a:p>
          <a:p>
            <a:pPr indent="-292100" lvl="1" marL="914400" rtl="0">
              <a:spcBef>
                <a:spcPts val="0"/>
              </a:spcBef>
              <a:buSzPct val="100000"/>
            </a:pPr>
            <a:r>
              <a:rPr lang="en" sz="1000"/>
              <a:t>Issues</a:t>
            </a:r>
          </a:p>
          <a:p>
            <a:pPr indent="-292100" lvl="2" marL="1371600" rtl="0">
              <a:spcBef>
                <a:spcPts val="0"/>
              </a:spcBef>
              <a:buSzPct val="100000"/>
            </a:pPr>
            <a:r>
              <a:rPr lang="en" sz="1000"/>
              <a:t>Understanding to Django REST Test Utilities </a:t>
            </a:r>
          </a:p>
          <a:p>
            <a:pPr indent="-292100" lvl="2" marL="1371600">
              <a:spcBef>
                <a:spcPts val="0"/>
              </a:spcBef>
              <a:buSzPct val="100000"/>
            </a:pPr>
            <a:r>
              <a:rPr lang="en" sz="1000"/>
              <a:t>Keeping up with development</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x="0" y="0"/>
          <a:ext cx="0" cy="0"/>
          <a:chOff x="0" y="0"/>
          <a:chExt cx="0" cy="0"/>
        </a:xfrm>
      </p:grpSpPr>
      <p:sp>
        <p:nvSpPr>
          <p:cNvPr id="298" name="Shape 298"/>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Metrics - Project Hours - </a:t>
            </a:r>
            <a:r>
              <a:rPr lang="en" u="sng">
                <a:solidFill>
                  <a:schemeClr val="hlink"/>
                </a:solidFill>
                <a:hlinkClick r:id="rId3"/>
              </a:rPr>
              <a:t>Report</a:t>
            </a:r>
          </a:p>
          <a:p>
            <a:pPr lvl="0">
              <a:spcBef>
                <a:spcPts val="0"/>
              </a:spcBef>
              <a:buNone/>
            </a:pPr>
            <a:r>
              <a:t/>
            </a:r>
            <a:endParaRPr/>
          </a:p>
        </p:txBody>
      </p:sp>
      <p:pic>
        <p:nvPicPr>
          <p:cNvPr descr="image.png" id="299" name="Shape 299"/>
          <p:cNvPicPr preferRelativeResize="0"/>
          <p:nvPr/>
        </p:nvPicPr>
        <p:blipFill>
          <a:blip r:embed="rId4">
            <a:alphaModFix/>
          </a:blip>
          <a:stretch>
            <a:fillRect/>
          </a:stretch>
        </p:blipFill>
        <p:spPr>
          <a:xfrm>
            <a:off x="173525" y="1017800"/>
            <a:ext cx="8746450" cy="39006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x="0" y="0"/>
          <a:ext cx="0" cy="0"/>
          <a:chOff x="0" y="0"/>
          <a:chExt cx="0" cy="0"/>
        </a:xfrm>
      </p:grpSpPr>
      <p:sp>
        <p:nvSpPr>
          <p:cNvPr id="304" name="Shape 304"/>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Metrics - Commits</a:t>
            </a:r>
          </a:p>
        </p:txBody>
      </p:sp>
      <p:sp>
        <p:nvSpPr>
          <p:cNvPr id="305" name="Shape 305"/>
          <p:cNvSpPr txBox="1"/>
          <p:nvPr>
            <p:ph idx="1" type="body"/>
          </p:nvPr>
        </p:nvSpPr>
        <p:spPr>
          <a:xfrm>
            <a:off x="311700" y="1229875"/>
            <a:ext cx="3909000" cy="3339000"/>
          </a:xfrm>
          <a:prstGeom prst="rect">
            <a:avLst/>
          </a:prstGeom>
        </p:spPr>
        <p:txBody>
          <a:bodyPr anchorCtr="0" anchor="t" bIns="91425" lIns="91425" rIns="91425" tIns="91425">
            <a:noAutofit/>
          </a:bodyPr>
          <a:lstStyle/>
          <a:p>
            <a:pPr indent="-228600" lvl="0" marL="457200" rtl="0">
              <a:spcBef>
                <a:spcPts val="0"/>
              </a:spcBef>
            </a:pPr>
            <a:r>
              <a:rPr lang="en"/>
              <a:t>Iteration 1 - 10/4 to 10/24</a:t>
            </a:r>
          </a:p>
          <a:p>
            <a:pPr indent="-228600" lvl="1" marL="914400" rtl="0">
              <a:spcBef>
                <a:spcPts val="0"/>
              </a:spcBef>
            </a:pPr>
            <a:r>
              <a:rPr lang="en"/>
              <a:t>2</a:t>
            </a:r>
          </a:p>
          <a:p>
            <a:pPr indent="-228600" lvl="0" marL="457200" rtl="0">
              <a:spcBef>
                <a:spcPts val="0"/>
              </a:spcBef>
            </a:pPr>
            <a:r>
              <a:rPr lang="en"/>
              <a:t>Iteration 2 -  10/25 to 11/14</a:t>
            </a:r>
          </a:p>
          <a:p>
            <a:pPr indent="-228600" lvl="1" marL="914400" rtl="0">
              <a:spcBef>
                <a:spcPts val="0"/>
              </a:spcBef>
            </a:pPr>
            <a:r>
              <a:rPr lang="en"/>
              <a:t>5</a:t>
            </a:r>
          </a:p>
          <a:p>
            <a:pPr indent="-228600" lvl="0" marL="457200" rtl="0">
              <a:spcBef>
                <a:spcPts val="0"/>
              </a:spcBef>
            </a:pPr>
            <a:r>
              <a:rPr lang="en"/>
              <a:t>Iteration 3 -  11/15 to 12/12</a:t>
            </a:r>
          </a:p>
          <a:p>
            <a:pPr indent="-228600" lvl="1" marL="914400" rtl="0">
              <a:spcBef>
                <a:spcPts val="0"/>
              </a:spcBef>
            </a:pPr>
            <a:r>
              <a:rPr lang="en"/>
              <a:t>54</a:t>
            </a:r>
          </a:p>
          <a:p>
            <a:pPr indent="-228600" lvl="0" marL="457200" rtl="0">
              <a:spcBef>
                <a:spcPts val="0"/>
              </a:spcBef>
            </a:pPr>
            <a:r>
              <a:rPr lang="en"/>
              <a:t>Total Files Modified</a:t>
            </a:r>
          </a:p>
          <a:p>
            <a:pPr indent="-228600" lvl="1" marL="914400" rtl="0">
              <a:spcBef>
                <a:spcPts val="0"/>
              </a:spcBef>
            </a:pPr>
            <a:r>
              <a:rPr lang="en">
                <a:solidFill>
                  <a:srgbClr val="333333"/>
                </a:solidFill>
                <a:highlight>
                  <a:srgbClr val="FFFFFF"/>
                </a:highlight>
              </a:rPr>
              <a:t>4,747 changed files with 5,870 additions and 570,488 deletions.</a:t>
            </a:r>
          </a:p>
          <a:p>
            <a:pPr indent="-228600" lvl="0" marL="457200" rtl="0">
              <a:spcBef>
                <a:spcPts val="0"/>
              </a:spcBef>
              <a:buClr>
                <a:srgbClr val="333333"/>
              </a:buClr>
            </a:pPr>
            <a:r>
              <a:rPr lang="en" u="sng">
                <a:solidFill>
                  <a:schemeClr val="hlink"/>
                </a:solidFill>
                <a:highlight>
                  <a:srgbClr val="FFFFFF"/>
                </a:highlight>
                <a:hlinkClick r:id="rId3"/>
              </a:rPr>
              <a:t>Github Link</a:t>
            </a:r>
          </a:p>
        </p:txBody>
      </p:sp>
      <p:pic>
        <p:nvPicPr>
          <p:cNvPr descr="Octocat.jpg" id="306" name="Shape 306"/>
          <p:cNvPicPr preferRelativeResize="0"/>
          <p:nvPr/>
        </p:nvPicPr>
        <p:blipFill>
          <a:blip r:embed="rId4">
            <a:alphaModFix/>
          </a:blip>
          <a:stretch>
            <a:fillRect/>
          </a:stretch>
        </p:blipFill>
        <p:spPr>
          <a:xfrm>
            <a:off x="4805850" y="1017800"/>
            <a:ext cx="3444000" cy="28628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0" name="Shape 310"/>
        <p:cNvGrpSpPr/>
        <p:nvPr/>
      </p:nvGrpSpPr>
      <p:grpSpPr>
        <a:xfrm>
          <a:off x="0" y="0"/>
          <a:ext cx="0" cy="0"/>
          <a:chOff x="0" y="0"/>
          <a:chExt cx="0" cy="0"/>
        </a:xfrm>
      </p:grpSpPr>
      <p:sp>
        <p:nvSpPr>
          <p:cNvPr id="311" name="Shape 31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Metrics - Test Coverage</a:t>
            </a:r>
          </a:p>
        </p:txBody>
      </p:sp>
      <p:graphicFrame>
        <p:nvGraphicFramePr>
          <p:cNvPr id="312" name="Shape 312"/>
          <p:cNvGraphicFramePr/>
          <p:nvPr/>
        </p:nvGraphicFramePr>
        <p:xfrm>
          <a:off x="1169437" y="2226000"/>
          <a:ext cx="3000000" cy="3000000"/>
        </p:xfrm>
        <a:graphic>
          <a:graphicData uri="http://schemas.openxmlformats.org/drawingml/2006/table">
            <a:tbl>
              <a:tblPr>
                <a:noFill/>
                <a:tableStyleId>{934B3F76-044A-441F-A58D-94999B0E93A4}</a:tableStyleId>
              </a:tblPr>
              <a:tblGrid>
                <a:gridCol w="1361025"/>
                <a:gridCol w="1361025"/>
                <a:gridCol w="1361025"/>
                <a:gridCol w="1361025"/>
                <a:gridCol w="1361025"/>
              </a:tblGrid>
              <a:tr h="226550">
                <a:tc gridSpan="5">
                  <a:txBody>
                    <a:bodyPr>
                      <a:noAutofit/>
                    </a:bodyPr>
                    <a:lstStyle/>
                    <a:p>
                      <a:pPr lvl="0" rtl="0">
                        <a:spcBef>
                          <a:spcPts val="0"/>
                        </a:spcBef>
                        <a:buNone/>
                      </a:pPr>
                      <a:r>
                        <a:rPr b="1" lang="en" sz="900"/>
                        <a:t>Iteration 2</a:t>
                      </a:r>
                    </a:p>
                  </a:txBody>
                  <a:tcPr marT="63500" marB="63500" marR="63500" marL="63500"/>
                </a:tc>
                <a:tc hMerge="1"/>
                <a:tc hMerge="1"/>
                <a:tc hMerge="1"/>
                <a:tc hMerge="1"/>
              </a:tr>
              <a:tr h="290050">
                <a:tc>
                  <a:txBody>
                    <a:bodyPr>
                      <a:noAutofit/>
                    </a:bodyPr>
                    <a:lstStyle/>
                    <a:p>
                      <a:pPr lvl="0" rtl="0">
                        <a:spcBef>
                          <a:spcPts val="0"/>
                        </a:spcBef>
                        <a:buNone/>
                      </a:pPr>
                      <a:r>
                        <a:rPr lang="en" sz="900"/>
                        <a:t>Unit Tests</a:t>
                      </a:r>
                    </a:p>
                  </a:txBody>
                  <a:tcPr marT="63500" marB="63500" marR="63500" marL="63500"/>
                </a:tc>
                <a:tc>
                  <a:txBody>
                    <a:bodyPr>
                      <a:noAutofit/>
                    </a:bodyPr>
                    <a:lstStyle/>
                    <a:p>
                      <a:pPr lvl="0" rtl="0">
                        <a:spcBef>
                          <a:spcPts val="0"/>
                        </a:spcBef>
                        <a:buNone/>
                      </a:pPr>
                      <a:r>
                        <a:rPr lang="en" sz="900"/>
                        <a:t>UI Automation Tests</a:t>
                      </a:r>
                    </a:p>
                  </a:txBody>
                  <a:tcPr marT="63500" marB="63500" marR="63500" marL="63500"/>
                </a:tc>
                <a:tc>
                  <a:txBody>
                    <a:bodyPr>
                      <a:noAutofit/>
                    </a:bodyPr>
                    <a:lstStyle/>
                    <a:p>
                      <a:pPr lvl="0" rtl="0">
                        <a:spcBef>
                          <a:spcPts val="0"/>
                        </a:spcBef>
                        <a:buNone/>
                      </a:pPr>
                      <a:r>
                        <a:rPr lang="en" sz="900"/>
                        <a:t>Manual testing</a:t>
                      </a:r>
                    </a:p>
                  </a:txBody>
                  <a:tcPr marT="63500" marB="63500" marR="63500" marL="63500"/>
                </a:tc>
                <a:tc>
                  <a:txBody>
                    <a:bodyPr>
                      <a:noAutofit/>
                    </a:bodyPr>
                    <a:lstStyle/>
                    <a:p>
                      <a:pPr lvl="0" rtl="0">
                        <a:spcBef>
                          <a:spcPts val="0"/>
                        </a:spcBef>
                        <a:buNone/>
                      </a:pPr>
                      <a:r>
                        <a:rPr lang="en" sz="900"/>
                        <a:t>API Tests</a:t>
                      </a:r>
                    </a:p>
                  </a:txBody>
                  <a:tcPr marT="63500" marB="63500" marR="63500" marL="63500"/>
                </a:tc>
                <a:tc>
                  <a:txBody>
                    <a:bodyPr>
                      <a:noAutofit/>
                    </a:bodyPr>
                    <a:lstStyle/>
                    <a:p>
                      <a:pPr lvl="0" rtl="0">
                        <a:spcBef>
                          <a:spcPts val="0"/>
                        </a:spcBef>
                        <a:buNone/>
                      </a:pPr>
                      <a:r>
                        <a:rPr lang="en" sz="900"/>
                        <a:t>Bugs</a:t>
                      </a:r>
                    </a:p>
                  </a:txBody>
                  <a:tcPr marT="63500" marB="63500" marR="63500" marL="63500"/>
                </a:tc>
              </a:tr>
              <a:tr h="349900">
                <a:tc>
                  <a:txBody>
                    <a:bodyPr>
                      <a:noAutofit/>
                    </a:bodyPr>
                    <a:lstStyle/>
                    <a:p>
                      <a:pPr lvl="0" rtl="0">
                        <a:spcBef>
                          <a:spcPts val="0"/>
                        </a:spcBef>
                        <a:buNone/>
                      </a:pPr>
                      <a:r>
                        <a:rPr lang="en" sz="900"/>
                        <a:t>- </a:t>
                      </a:r>
                      <a:r>
                        <a:rPr lang="en" sz="900"/>
                        <a:t>0</a:t>
                      </a:r>
                    </a:p>
                  </a:txBody>
                  <a:tcPr marT="63500" marB="63500" marR="63500" marL="63500"/>
                </a:tc>
                <a:tc>
                  <a:txBody>
                    <a:bodyPr>
                      <a:noAutofit/>
                    </a:bodyPr>
                    <a:lstStyle/>
                    <a:p>
                      <a:pPr lvl="0" rtl="0">
                        <a:spcBef>
                          <a:spcPts val="0"/>
                        </a:spcBef>
                        <a:buNone/>
                      </a:pPr>
                      <a:r>
                        <a:rPr lang="en" sz="900"/>
                        <a:t>- </a:t>
                      </a:r>
                      <a:r>
                        <a:rPr lang="en" sz="900"/>
                        <a:t>4 inoperable</a:t>
                      </a:r>
                    </a:p>
                    <a:p>
                      <a:pPr lvl="0" rtl="0">
                        <a:spcBef>
                          <a:spcPts val="0"/>
                        </a:spcBef>
                        <a:buNone/>
                      </a:pPr>
                      <a:r>
                        <a:rPr lang="en" sz="900"/>
                        <a:t>- 2 Passing</a:t>
                      </a:r>
                    </a:p>
                  </a:txBody>
                  <a:tcPr marT="63500" marB="63500" marR="63500" marL="63500"/>
                </a:tc>
                <a:tc>
                  <a:txBody>
                    <a:bodyPr>
                      <a:noAutofit/>
                    </a:bodyPr>
                    <a:lstStyle/>
                    <a:p>
                      <a:pPr lvl="0" rtl="0">
                        <a:spcBef>
                          <a:spcPts val="0"/>
                        </a:spcBef>
                        <a:buNone/>
                      </a:pPr>
                      <a:r>
                        <a:rPr lang="en" sz="900"/>
                        <a:t>- </a:t>
                      </a:r>
                      <a:r>
                        <a:rPr lang="en" sz="900"/>
                        <a:t>5 Passing</a:t>
                      </a:r>
                      <a:br>
                        <a:rPr lang="en" sz="900"/>
                      </a:br>
                      <a:r>
                        <a:rPr lang="en" sz="900"/>
                        <a:t>- 1 Failing</a:t>
                      </a:r>
                    </a:p>
                  </a:txBody>
                  <a:tcPr marT="63500" marB="63500" marR="63500" marL="63500"/>
                </a:tc>
                <a:tc>
                  <a:txBody>
                    <a:bodyPr>
                      <a:noAutofit/>
                    </a:bodyPr>
                    <a:lstStyle/>
                    <a:p>
                      <a:pPr lvl="0" rtl="0">
                        <a:spcBef>
                          <a:spcPts val="0"/>
                        </a:spcBef>
                        <a:buNone/>
                      </a:pPr>
                      <a:r>
                        <a:rPr lang="en" sz="900"/>
                        <a:t>- 0</a:t>
                      </a:r>
                    </a:p>
                  </a:txBody>
                  <a:tcPr marT="63500" marB="63500" marR="63500" marL="63500"/>
                </a:tc>
                <a:tc>
                  <a:txBody>
                    <a:bodyPr>
                      <a:noAutofit/>
                    </a:bodyPr>
                    <a:lstStyle/>
                    <a:p>
                      <a:pPr lvl="0" rtl="0">
                        <a:spcBef>
                          <a:spcPts val="0"/>
                        </a:spcBef>
                        <a:buNone/>
                      </a:pPr>
                      <a:r>
                        <a:rPr lang="en" sz="900"/>
                        <a:t>-1 Edit Issue Description (Fixed)</a:t>
                      </a:r>
                    </a:p>
                  </a:txBody>
                  <a:tcPr marT="63500" marB="63500" marR="63500" marL="63500"/>
                </a:tc>
              </a:tr>
            </a:tbl>
          </a:graphicData>
        </a:graphic>
      </p:graphicFrame>
      <p:graphicFrame>
        <p:nvGraphicFramePr>
          <p:cNvPr id="313" name="Shape 313"/>
          <p:cNvGraphicFramePr/>
          <p:nvPr/>
        </p:nvGraphicFramePr>
        <p:xfrm>
          <a:off x="1169437" y="1082675"/>
          <a:ext cx="3000000" cy="3000000"/>
        </p:xfrm>
        <a:graphic>
          <a:graphicData uri="http://schemas.openxmlformats.org/drawingml/2006/table">
            <a:tbl>
              <a:tblPr>
                <a:noFill/>
                <a:tableStyleId>{934B3F76-044A-441F-A58D-94999B0E93A4}</a:tableStyleId>
              </a:tblPr>
              <a:tblGrid>
                <a:gridCol w="1361025"/>
                <a:gridCol w="1361025"/>
                <a:gridCol w="1361025"/>
                <a:gridCol w="1361025"/>
                <a:gridCol w="1361025"/>
              </a:tblGrid>
              <a:tr h="261225">
                <a:tc gridSpan="5">
                  <a:txBody>
                    <a:bodyPr>
                      <a:noAutofit/>
                    </a:bodyPr>
                    <a:lstStyle/>
                    <a:p>
                      <a:pPr lvl="0" rtl="0">
                        <a:spcBef>
                          <a:spcPts val="0"/>
                        </a:spcBef>
                        <a:buNone/>
                      </a:pPr>
                      <a:r>
                        <a:rPr b="1" lang="en" sz="900"/>
                        <a:t>Iteration 1</a:t>
                      </a:r>
                    </a:p>
                  </a:txBody>
                  <a:tcPr marT="63500" marB="63500" marR="63500" marL="63500"/>
                </a:tc>
                <a:tc hMerge="1"/>
                <a:tc hMerge="1"/>
                <a:tc hMerge="1"/>
                <a:tc hMerge="1"/>
              </a:tr>
              <a:tr h="261225">
                <a:tc>
                  <a:txBody>
                    <a:bodyPr>
                      <a:noAutofit/>
                    </a:bodyPr>
                    <a:lstStyle/>
                    <a:p>
                      <a:pPr lvl="0" rtl="0">
                        <a:spcBef>
                          <a:spcPts val="0"/>
                        </a:spcBef>
                        <a:buNone/>
                      </a:pPr>
                      <a:r>
                        <a:rPr lang="en" sz="900"/>
                        <a:t>Unit Tests</a:t>
                      </a:r>
                    </a:p>
                  </a:txBody>
                  <a:tcPr marT="63500" marB="63500" marR="63500" marL="63500"/>
                </a:tc>
                <a:tc>
                  <a:txBody>
                    <a:bodyPr>
                      <a:noAutofit/>
                    </a:bodyPr>
                    <a:lstStyle/>
                    <a:p>
                      <a:pPr lvl="0" rtl="0">
                        <a:spcBef>
                          <a:spcPts val="0"/>
                        </a:spcBef>
                        <a:buNone/>
                      </a:pPr>
                      <a:r>
                        <a:rPr lang="en" sz="900"/>
                        <a:t>UI Automation Tests</a:t>
                      </a:r>
                    </a:p>
                  </a:txBody>
                  <a:tcPr marT="63500" marB="63500" marR="63500" marL="63500"/>
                </a:tc>
                <a:tc>
                  <a:txBody>
                    <a:bodyPr>
                      <a:noAutofit/>
                    </a:bodyPr>
                    <a:lstStyle/>
                    <a:p>
                      <a:pPr lvl="0" rtl="0">
                        <a:spcBef>
                          <a:spcPts val="0"/>
                        </a:spcBef>
                        <a:buNone/>
                      </a:pPr>
                      <a:r>
                        <a:rPr lang="en" sz="900"/>
                        <a:t>Manual testing</a:t>
                      </a:r>
                    </a:p>
                  </a:txBody>
                  <a:tcPr marT="63500" marB="63500" marR="63500" marL="63500"/>
                </a:tc>
                <a:tc>
                  <a:txBody>
                    <a:bodyPr>
                      <a:noAutofit/>
                    </a:bodyPr>
                    <a:lstStyle/>
                    <a:p>
                      <a:pPr lvl="0" rtl="0">
                        <a:spcBef>
                          <a:spcPts val="0"/>
                        </a:spcBef>
                        <a:buNone/>
                      </a:pPr>
                      <a:r>
                        <a:rPr lang="en" sz="900"/>
                        <a:t>API Tests</a:t>
                      </a:r>
                    </a:p>
                  </a:txBody>
                  <a:tcPr marT="63500" marB="63500" marR="63500" marL="63500"/>
                </a:tc>
                <a:tc>
                  <a:txBody>
                    <a:bodyPr>
                      <a:noAutofit/>
                    </a:bodyPr>
                    <a:lstStyle/>
                    <a:p>
                      <a:pPr lvl="0" rtl="0">
                        <a:spcBef>
                          <a:spcPts val="0"/>
                        </a:spcBef>
                        <a:buNone/>
                      </a:pPr>
                      <a:r>
                        <a:rPr lang="en" sz="900"/>
                        <a:t>Bugs</a:t>
                      </a:r>
                    </a:p>
                  </a:txBody>
                  <a:tcPr marT="63500" marB="63500" marR="63500" marL="63500"/>
                </a:tc>
              </a:tr>
              <a:tr h="269925">
                <a:tc>
                  <a:txBody>
                    <a:bodyPr>
                      <a:noAutofit/>
                    </a:bodyPr>
                    <a:lstStyle/>
                    <a:p>
                      <a:pPr lvl="0" rtl="0">
                        <a:spcBef>
                          <a:spcPts val="0"/>
                        </a:spcBef>
                        <a:buNone/>
                      </a:pPr>
                      <a:r>
                        <a:rPr lang="en" sz="900"/>
                        <a:t>- </a:t>
                      </a:r>
                      <a:r>
                        <a:rPr lang="en" sz="900"/>
                        <a:t>0</a:t>
                      </a:r>
                    </a:p>
                  </a:txBody>
                  <a:tcPr marT="63500" marB="63500" marR="63500" marL="63500"/>
                </a:tc>
                <a:tc>
                  <a:txBody>
                    <a:bodyPr>
                      <a:noAutofit/>
                    </a:bodyPr>
                    <a:lstStyle/>
                    <a:p>
                      <a:pPr lvl="0" rtl="0">
                        <a:spcBef>
                          <a:spcPts val="0"/>
                        </a:spcBef>
                        <a:buNone/>
                      </a:pPr>
                      <a:r>
                        <a:rPr lang="en" sz="900"/>
                        <a:t>- </a:t>
                      </a:r>
                      <a:r>
                        <a:rPr lang="en" sz="900"/>
                        <a:t>6 inoperable</a:t>
                      </a:r>
                    </a:p>
                    <a:p>
                      <a:pPr lvl="0" rtl="0">
                        <a:spcBef>
                          <a:spcPts val="0"/>
                        </a:spcBef>
                        <a:buNone/>
                      </a:pPr>
                      <a:r>
                        <a:t/>
                      </a:r>
                      <a:endParaRPr sz="900"/>
                    </a:p>
                  </a:txBody>
                  <a:tcPr marT="63500" marB="63500" marR="63500" marL="63500"/>
                </a:tc>
                <a:tc>
                  <a:txBody>
                    <a:bodyPr>
                      <a:noAutofit/>
                    </a:bodyPr>
                    <a:lstStyle/>
                    <a:p>
                      <a:pPr lvl="0" rtl="0">
                        <a:spcBef>
                          <a:spcPts val="0"/>
                        </a:spcBef>
                        <a:buNone/>
                      </a:pPr>
                      <a:r>
                        <a:rPr lang="en" sz="900"/>
                        <a:t>- 0</a:t>
                      </a:r>
                    </a:p>
                  </a:txBody>
                  <a:tcPr marT="63500" marB="63500" marR="63500" marL="63500"/>
                </a:tc>
                <a:tc>
                  <a:txBody>
                    <a:bodyPr>
                      <a:noAutofit/>
                    </a:bodyPr>
                    <a:lstStyle/>
                    <a:p>
                      <a:pPr lvl="0" rtl="0">
                        <a:spcBef>
                          <a:spcPts val="0"/>
                        </a:spcBef>
                        <a:buNone/>
                      </a:pPr>
                      <a:r>
                        <a:rPr lang="en" sz="900"/>
                        <a:t>- </a:t>
                      </a:r>
                      <a:r>
                        <a:rPr lang="en" sz="900"/>
                        <a:t>0</a:t>
                      </a:r>
                    </a:p>
                  </a:txBody>
                  <a:tcPr marT="63500" marB="63500" marR="63500" marL="63500"/>
                </a:tc>
                <a:tc>
                  <a:txBody>
                    <a:bodyPr>
                      <a:noAutofit/>
                    </a:bodyPr>
                    <a:lstStyle/>
                    <a:p>
                      <a:pPr lvl="0" rtl="0">
                        <a:spcBef>
                          <a:spcPts val="0"/>
                        </a:spcBef>
                        <a:buNone/>
                      </a:pPr>
                      <a:r>
                        <a:rPr lang="en" sz="900"/>
                        <a:t>- 0</a:t>
                      </a:r>
                    </a:p>
                  </a:txBody>
                  <a:tcPr marT="63500" marB="63500" marR="63500" marL="63500"/>
                </a:tc>
              </a:tr>
            </a:tbl>
          </a:graphicData>
        </a:graphic>
      </p:graphicFrame>
      <p:graphicFrame>
        <p:nvGraphicFramePr>
          <p:cNvPr id="314" name="Shape 314"/>
          <p:cNvGraphicFramePr/>
          <p:nvPr/>
        </p:nvGraphicFramePr>
        <p:xfrm>
          <a:off x="1165875" y="3474850"/>
          <a:ext cx="3000000" cy="3000000"/>
        </p:xfrm>
        <a:graphic>
          <a:graphicData uri="http://schemas.openxmlformats.org/drawingml/2006/table">
            <a:tbl>
              <a:tblPr>
                <a:noFill/>
                <a:tableStyleId>{934B3F76-044A-441F-A58D-94999B0E93A4}</a:tableStyleId>
              </a:tblPr>
              <a:tblGrid>
                <a:gridCol w="1362450"/>
                <a:gridCol w="1362450"/>
                <a:gridCol w="1362450"/>
                <a:gridCol w="1362450"/>
                <a:gridCol w="1362450"/>
              </a:tblGrid>
              <a:tr h="189800">
                <a:tc gridSpan="5">
                  <a:txBody>
                    <a:bodyPr>
                      <a:noAutofit/>
                    </a:bodyPr>
                    <a:lstStyle/>
                    <a:p>
                      <a:pPr lvl="0" rtl="0">
                        <a:spcBef>
                          <a:spcPts val="0"/>
                        </a:spcBef>
                        <a:buNone/>
                      </a:pPr>
                      <a:r>
                        <a:rPr b="1" lang="en" sz="900"/>
                        <a:t>Iteration 3</a:t>
                      </a:r>
                    </a:p>
                  </a:txBody>
                  <a:tcPr marT="63500" marB="63500" marR="63500" marL="63500"/>
                </a:tc>
                <a:tc hMerge="1"/>
                <a:tc hMerge="1"/>
                <a:tc hMerge="1"/>
                <a:tc hMerge="1"/>
              </a:tr>
              <a:tr h="309175">
                <a:tc>
                  <a:txBody>
                    <a:bodyPr>
                      <a:noAutofit/>
                    </a:bodyPr>
                    <a:lstStyle/>
                    <a:p>
                      <a:pPr lvl="0" rtl="0">
                        <a:spcBef>
                          <a:spcPts val="0"/>
                        </a:spcBef>
                        <a:buNone/>
                      </a:pPr>
                      <a:r>
                        <a:rPr lang="en" sz="900"/>
                        <a:t>Unit Tests</a:t>
                      </a:r>
                    </a:p>
                  </a:txBody>
                  <a:tcPr marT="63500" marB="63500" marR="63500" marL="63500"/>
                </a:tc>
                <a:tc>
                  <a:txBody>
                    <a:bodyPr>
                      <a:noAutofit/>
                    </a:bodyPr>
                    <a:lstStyle/>
                    <a:p>
                      <a:pPr lvl="0" rtl="0">
                        <a:spcBef>
                          <a:spcPts val="0"/>
                        </a:spcBef>
                        <a:buNone/>
                      </a:pPr>
                      <a:r>
                        <a:rPr lang="en" sz="900"/>
                        <a:t>UI Automation Tests</a:t>
                      </a:r>
                    </a:p>
                  </a:txBody>
                  <a:tcPr marT="63500" marB="63500" marR="63500" marL="63500"/>
                </a:tc>
                <a:tc>
                  <a:txBody>
                    <a:bodyPr>
                      <a:noAutofit/>
                    </a:bodyPr>
                    <a:lstStyle/>
                    <a:p>
                      <a:pPr lvl="0" rtl="0">
                        <a:spcBef>
                          <a:spcPts val="0"/>
                        </a:spcBef>
                        <a:buNone/>
                      </a:pPr>
                      <a:r>
                        <a:rPr lang="en" sz="900"/>
                        <a:t>Manual testing</a:t>
                      </a:r>
                    </a:p>
                  </a:txBody>
                  <a:tcPr marT="63500" marB="63500" marR="63500" marL="63500"/>
                </a:tc>
                <a:tc>
                  <a:txBody>
                    <a:bodyPr>
                      <a:noAutofit/>
                    </a:bodyPr>
                    <a:lstStyle/>
                    <a:p>
                      <a:pPr lvl="0" rtl="0">
                        <a:spcBef>
                          <a:spcPts val="0"/>
                        </a:spcBef>
                        <a:buNone/>
                      </a:pPr>
                      <a:r>
                        <a:rPr lang="en" sz="900"/>
                        <a:t>API Tests</a:t>
                      </a:r>
                    </a:p>
                  </a:txBody>
                  <a:tcPr marT="63500" marB="63500" marR="63500" marL="63500"/>
                </a:tc>
                <a:tc>
                  <a:txBody>
                    <a:bodyPr>
                      <a:noAutofit/>
                    </a:bodyPr>
                    <a:lstStyle/>
                    <a:p>
                      <a:pPr lvl="0" rtl="0">
                        <a:spcBef>
                          <a:spcPts val="0"/>
                        </a:spcBef>
                        <a:buNone/>
                      </a:pPr>
                      <a:r>
                        <a:rPr lang="en" sz="900"/>
                        <a:t>Bugs</a:t>
                      </a:r>
                    </a:p>
                  </a:txBody>
                  <a:tcPr marT="63500" marB="63500" marR="63500" marL="63500"/>
                </a:tc>
              </a:tr>
              <a:tr h="520450">
                <a:tc>
                  <a:txBody>
                    <a:bodyPr>
                      <a:noAutofit/>
                    </a:bodyPr>
                    <a:lstStyle/>
                    <a:p>
                      <a:pPr lvl="0" rtl="0">
                        <a:spcBef>
                          <a:spcPts val="0"/>
                        </a:spcBef>
                        <a:buNone/>
                      </a:pPr>
                      <a:r>
                        <a:rPr lang="en" sz="900"/>
                        <a:t>- </a:t>
                      </a:r>
                      <a:r>
                        <a:rPr lang="en" sz="900"/>
                        <a:t>0</a:t>
                      </a:r>
                    </a:p>
                  </a:txBody>
                  <a:tcPr marT="63500" marB="63500" marR="63500" marL="63500"/>
                </a:tc>
                <a:tc>
                  <a:txBody>
                    <a:bodyPr>
                      <a:noAutofit/>
                    </a:bodyPr>
                    <a:lstStyle/>
                    <a:p>
                      <a:pPr lvl="0" rtl="0">
                        <a:spcBef>
                          <a:spcPts val="0"/>
                        </a:spcBef>
                        <a:buNone/>
                      </a:pPr>
                      <a:r>
                        <a:rPr lang="en" sz="900"/>
                        <a:t>- </a:t>
                      </a:r>
                      <a:r>
                        <a:rPr lang="en" sz="900"/>
                        <a:t>5 Passing</a:t>
                      </a:r>
                    </a:p>
                  </a:txBody>
                  <a:tcPr marT="63500" marB="63500" marR="63500" marL="63500"/>
                </a:tc>
                <a:tc>
                  <a:txBody>
                    <a:bodyPr>
                      <a:noAutofit/>
                    </a:bodyPr>
                    <a:lstStyle/>
                    <a:p>
                      <a:pPr lvl="0" rtl="0">
                        <a:spcBef>
                          <a:spcPts val="0"/>
                        </a:spcBef>
                        <a:buNone/>
                      </a:pPr>
                      <a:r>
                        <a:rPr lang="en" sz="900"/>
                        <a:t>- </a:t>
                      </a:r>
                      <a:r>
                        <a:rPr lang="en" sz="900"/>
                        <a:t>15 Passing</a:t>
                      </a:r>
                    </a:p>
                  </a:txBody>
                  <a:tcPr marT="63500" marB="63500" marR="63500" marL="63500"/>
                </a:tc>
                <a:tc>
                  <a:txBody>
                    <a:bodyPr>
                      <a:noAutofit/>
                    </a:bodyPr>
                    <a:lstStyle/>
                    <a:p>
                      <a:pPr lvl="0" rtl="0">
                        <a:spcBef>
                          <a:spcPts val="0"/>
                        </a:spcBef>
                        <a:buNone/>
                      </a:pPr>
                      <a:r>
                        <a:rPr lang="en" sz="900"/>
                        <a:t>- </a:t>
                      </a:r>
                      <a:r>
                        <a:rPr lang="en" sz="900"/>
                        <a:t>13 Passing</a:t>
                      </a:r>
                    </a:p>
                  </a:txBody>
                  <a:tcPr marT="63500" marB="63500" marR="63500" marL="63500"/>
                </a:tc>
                <a:tc>
                  <a:txBody>
                    <a:bodyPr>
                      <a:noAutofit/>
                    </a:bodyPr>
                    <a:lstStyle/>
                    <a:p>
                      <a:pPr lvl="0" rtl="0">
                        <a:spcBef>
                          <a:spcPts val="0"/>
                        </a:spcBef>
                        <a:buNone/>
                      </a:pPr>
                      <a:r>
                        <a:rPr lang="en" sz="900"/>
                        <a:t>- </a:t>
                      </a:r>
                      <a:r>
                        <a:rPr lang="en" sz="900"/>
                        <a:t>1 Unable to Messages in chat(Fixed)</a:t>
                      </a:r>
                    </a:p>
                  </a:txBody>
                  <a:tcPr marT="63500" marB="63500" marR="63500" marL="63500"/>
                </a:tc>
              </a:tr>
            </a:tbl>
          </a:graphicData>
        </a:graphic>
      </p:graphicFrame>
      <p:sp>
        <p:nvSpPr>
          <p:cNvPr id="315" name="Shape 315"/>
          <p:cNvSpPr txBox="1"/>
          <p:nvPr/>
        </p:nvSpPr>
        <p:spPr>
          <a:xfrm>
            <a:off x="1165875" y="4564825"/>
            <a:ext cx="1254300" cy="331500"/>
          </a:xfrm>
          <a:prstGeom prst="rect">
            <a:avLst/>
          </a:prstGeom>
          <a:noFill/>
          <a:ln>
            <a:noFill/>
          </a:ln>
        </p:spPr>
        <p:txBody>
          <a:bodyPr anchorCtr="0" anchor="t" bIns="91425" lIns="91425" rIns="91425" tIns="91425">
            <a:noAutofit/>
          </a:bodyPr>
          <a:lstStyle/>
          <a:p>
            <a:pPr lvl="0">
              <a:spcBef>
                <a:spcPts val="0"/>
              </a:spcBef>
              <a:buNone/>
            </a:pPr>
            <a:r>
              <a:rPr lang="en" sz="1100" u="sng">
                <a:solidFill>
                  <a:schemeClr val="hlink"/>
                </a:solidFill>
                <a:hlinkClick r:id="rId3"/>
              </a:rPr>
              <a:t>Test Plan Link</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Process </a:t>
            </a:r>
          </a:p>
        </p:txBody>
      </p:sp>
      <p:sp>
        <p:nvSpPr>
          <p:cNvPr id="321" name="Shape 321"/>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pPr>
            <a:r>
              <a:rPr lang="en"/>
              <a:t>Agile process model with 3 iterations.</a:t>
            </a:r>
          </a:p>
          <a:p>
            <a:pPr indent="-228600" lvl="0" marL="457200" rtl="0">
              <a:spcBef>
                <a:spcPts val="0"/>
              </a:spcBef>
            </a:pPr>
            <a:r>
              <a:rPr lang="en"/>
              <a:t>Agile methodology ensuring active participation of all members from the start of every iteration.</a:t>
            </a:r>
          </a:p>
          <a:p>
            <a:pPr indent="-228600" lvl="0" marL="457200" rtl="0">
              <a:spcBef>
                <a:spcPts val="0"/>
              </a:spcBef>
            </a:pPr>
            <a:r>
              <a:rPr lang="en"/>
              <a:t>Priorities:</a:t>
            </a:r>
          </a:p>
          <a:p>
            <a:pPr indent="-228600" lvl="1" marL="914400" rtl="0">
              <a:spcBef>
                <a:spcPts val="0"/>
              </a:spcBef>
            </a:pPr>
            <a:r>
              <a:rPr lang="en"/>
              <a:t>Iteration 1:  Learning Django RESTframework and understanding working of previous project.</a:t>
            </a:r>
          </a:p>
          <a:p>
            <a:pPr indent="-228600" lvl="1" marL="914400" rtl="0">
              <a:spcBef>
                <a:spcPts val="0"/>
              </a:spcBef>
            </a:pPr>
            <a:r>
              <a:rPr lang="en"/>
              <a:t>Iteration 2:  Getting some  hands-on development experience starting with smaller user stories.</a:t>
            </a:r>
          </a:p>
          <a:p>
            <a:pPr indent="-228600" lvl="1" marL="914400" rtl="0">
              <a:spcBef>
                <a:spcPts val="0"/>
              </a:spcBef>
            </a:pPr>
            <a:r>
              <a:rPr lang="en"/>
              <a:t>Iteration 3:  Based on previous iterations implement all user stories and deliver the product.</a:t>
            </a:r>
          </a:p>
          <a:p>
            <a:pPr indent="-228600" lvl="0" marL="457200" rtl="0">
              <a:spcBef>
                <a:spcPts val="0"/>
              </a:spcBef>
            </a:pPr>
            <a:r>
              <a:rPr lang="en"/>
              <a:t>Adoption of paired programming from iteration 2 based on the lessons learnt from previous iteration.</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x="0" y="0"/>
          <a:ext cx="0" cy="0"/>
          <a:chOff x="0" y="0"/>
          <a:chExt cx="0" cy="0"/>
        </a:xfrm>
      </p:grpSpPr>
      <p:sp>
        <p:nvSpPr>
          <p:cNvPr id="326" name="Shape 326"/>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Final Product</a:t>
            </a:r>
          </a:p>
        </p:txBody>
      </p:sp>
      <p:sp>
        <p:nvSpPr>
          <p:cNvPr id="327" name="Shape 327"/>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pPr>
            <a:r>
              <a:rPr lang="en"/>
              <a:t>Open API</a:t>
            </a:r>
          </a:p>
          <a:p>
            <a:pPr indent="-228600" lvl="1" marL="914400" rtl="0">
              <a:spcBef>
                <a:spcPts val="0"/>
              </a:spcBef>
            </a:pPr>
            <a:r>
              <a:rPr lang="en"/>
              <a:t>A mobile application or external website could integration to the issue tracker</a:t>
            </a:r>
          </a:p>
          <a:p>
            <a:pPr indent="-228600" lvl="1" marL="914400" rtl="0">
              <a:spcBef>
                <a:spcPts val="0"/>
              </a:spcBef>
            </a:pPr>
            <a:r>
              <a:rPr lang="en"/>
              <a:t>Token-based authentication for users = safer environment</a:t>
            </a:r>
          </a:p>
          <a:p>
            <a:pPr indent="-228600" lvl="0" marL="457200" rtl="0">
              <a:spcBef>
                <a:spcPts val="0"/>
              </a:spcBef>
            </a:pPr>
            <a:r>
              <a:rPr lang="en"/>
              <a:t>Improved internal integration</a:t>
            </a:r>
          </a:p>
          <a:p>
            <a:pPr indent="-228600" lvl="1" marL="914400" rtl="0">
              <a:spcBef>
                <a:spcPts val="0"/>
              </a:spcBef>
            </a:pPr>
            <a:r>
              <a:rPr lang="en"/>
              <a:t>Create and edit issue tracker data from with simple chat client messages</a:t>
            </a:r>
          </a:p>
          <a:p>
            <a:pPr indent="-228600" lvl="1" marL="914400" rtl="0">
              <a:spcBef>
                <a:spcPts val="0"/>
              </a:spcBef>
            </a:pPr>
            <a:r>
              <a:rPr lang="en"/>
              <a:t>Communication tool running on same backend as issue and requirements trackers</a:t>
            </a:r>
          </a:p>
          <a:p>
            <a:pPr indent="-228600" lvl="0" marL="457200" rtl="0">
              <a:spcBef>
                <a:spcPts val="0"/>
              </a:spcBef>
            </a:pPr>
            <a:r>
              <a:rPr lang="en"/>
              <a:t>Ease of deployment</a:t>
            </a:r>
          </a:p>
          <a:p>
            <a:pPr indent="-228600" lvl="1" marL="914400" rtl="0">
              <a:spcBef>
                <a:spcPts val="0"/>
              </a:spcBef>
            </a:pPr>
            <a:r>
              <a:rPr lang="en"/>
              <a:t>Simplification of the deployment of this software</a:t>
            </a:r>
          </a:p>
          <a:p>
            <a:pPr indent="-228600" lvl="1" marL="914400" rtl="0">
              <a:spcBef>
                <a:spcPts val="0"/>
              </a:spcBef>
            </a:pPr>
            <a:r>
              <a:rPr lang="en"/>
              <a:t>Easier to host centrally, or to distribute for local or in-house installations</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1" name="Shape 331"/>
        <p:cNvGrpSpPr/>
        <p:nvPr/>
      </p:nvGrpSpPr>
      <p:grpSpPr>
        <a:xfrm>
          <a:off x="0" y="0"/>
          <a:ext cx="0" cy="0"/>
          <a:chOff x="0" y="0"/>
          <a:chExt cx="0" cy="0"/>
        </a:xfrm>
      </p:grpSpPr>
      <p:sp>
        <p:nvSpPr>
          <p:cNvPr id="332" name="Shape 332"/>
          <p:cNvSpPr txBox="1"/>
          <p:nvPr>
            <p:ph type="title"/>
          </p:nvPr>
        </p:nvSpPr>
        <p:spPr>
          <a:xfrm>
            <a:off x="311700" y="336000"/>
            <a:ext cx="8520600" cy="4158900"/>
          </a:xfrm>
          <a:prstGeom prst="rect">
            <a:avLst/>
          </a:prstGeom>
        </p:spPr>
        <p:txBody>
          <a:bodyPr anchorCtr="0" anchor="ctr" bIns="91425" lIns="91425" rIns="91425" tIns="91425">
            <a:noAutofit/>
          </a:bodyPr>
          <a:lstStyle/>
          <a:p>
            <a:pPr lvl="0" algn="ctr">
              <a:spcBef>
                <a:spcPts val="0"/>
              </a:spcBef>
              <a:buNone/>
            </a:pPr>
            <a:r>
              <a:rPr lang="en" sz="3600"/>
              <a:t>Demo</a:t>
            </a:r>
          </a:p>
        </p:txBody>
      </p:sp>
      <p:sp>
        <p:nvSpPr>
          <p:cNvPr id="333" name="Shape 333"/>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Thank you.</a:t>
            </a:r>
          </a:p>
        </p:txBody>
      </p:sp>
      <p:sp>
        <p:nvSpPr>
          <p:cNvPr id="339" name="Shape 339"/>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Software Architecture / Design</a:t>
            </a:r>
          </a:p>
        </p:txBody>
      </p:sp>
      <p:sp>
        <p:nvSpPr>
          <p:cNvPr id="104" name="Shape 104"/>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n"/>
              <a:t>Use of Django Python Rest Framework to provide a web interface, handle requests and generate responses.</a:t>
            </a:r>
          </a:p>
          <a:p>
            <a:pPr lvl="0" rtl="0">
              <a:spcBef>
                <a:spcPts val="0"/>
              </a:spcBef>
              <a:buNone/>
            </a:pPr>
            <a:r>
              <a:t/>
            </a:r>
            <a:endParaRPr sz="1400"/>
          </a:p>
          <a:p>
            <a:pPr lvl="0">
              <a:spcBef>
                <a:spcPts val="0"/>
              </a:spcBef>
              <a:buNone/>
            </a:pPr>
            <a:r>
              <a:t/>
            </a:r>
            <a:endParaRPr sz="1400"/>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Adding Comment API</a:t>
            </a:r>
          </a:p>
        </p:txBody>
      </p:sp>
      <p:sp>
        <p:nvSpPr>
          <p:cNvPr id="110" name="Shape 110"/>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t/>
            </a:r>
            <a:endParaRPr/>
          </a:p>
        </p:txBody>
      </p:sp>
      <p:pic>
        <p:nvPicPr>
          <p:cNvPr id="111" name="Shape 111"/>
          <p:cNvPicPr preferRelativeResize="0"/>
          <p:nvPr/>
        </p:nvPicPr>
        <p:blipFill>
          <a:blip r:embed="rId3">
            <a:alphaModFix/>
          </a:blip>
          <a:stretch>
            <a:fillRect/>
          </a:stretch>
        </p:blipFill>
        <p:spPr>
          <a:xfrm>
            <a:off x="4379000" y="522625"/>
            <a:ext cx="4173366" cy="1745224"/>
          </a:xfrm>
          <a:prstGeom prst="rect">
            <a:avLst/>
          </a:prstGeom>
          <a:noFill/>
          <a:ln>
            <a:noFill/>
          </a:ln>
        </p:spPr>
      </p:pic>
      <p:pic>
        <p:nvPicPr>
          <p:cNvPr id="112" name="Shape 112"/>
          <p:cNvPicPr preferRelativeResize="0"/>
          <p:nvPr/>
        </p:nvPicPr>
        <p:blipFill>
          <a:blip r:embed="rId4">
            <a:alphaModFix/>
          </a:blip>
          <a:stretch>
            <a:fillRect/>
          </a:stretch>
        </p:blipFill>
        <p:spPr>
          <a:xfrm>
            <a:off x="311700" y="2875650"/>
            <a:ext cx="5735781" cy="1971675"/>
          </a:xfrm>
          <a:prstGeom prst="rect">
            <a:avLst/>
          </a:prstGeom>
          <a:noFill/>
          <a:ln>
            <a:noFill/>
          </a:ln>
        </p:spPr>
      </p:pic>
      <p:pic>
        <p:nvPicPr>
          <p:cNvPr id="113" name="Shape 113"/>
          <p:cNvPicPr preferRelativeResize="0"/>
          <p:nvPr/>
        </p:nvPicPr>
        <p:blipFill>
          <a:blip r:embed="rId5">
            <a:alphaModFix/>
          </a:blip>
          <a:stretch>
            <a:fillRect/>
          </a:stretch>
        </p:blipFill>
        <p:spPr>
          <a:xfrm>
            <a:off x="311700" y="2267852"/>
            <a:ext cx="6201669" cy="6077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Modifying Issue API</a:t>
            </a:r>
          </a:p>
        </p:txBody>
      </p:sp>
      <p:sp>
        <p:nvSpPr>
          <p:cNvPr id="119" name="Shape 119"/>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t/>
            </a:r>
            <a:endParaRPr/>
          </a:p>
        </p:txBody>
      </p:sp>
      <p:pic>
        <p:nvPicPr>
          <p:cNvPr id="120" name="Shape 120"/>
          <p:cNvPicPr preferRelativeResize="0"/>
          <p:nvPr/>
        </p:nvPicPr>
        <p:blipFill>
          <a:blip r:embed="rId3">
            <a:alphaModFix/>
          </a:blip>
          <a:stretch>
            <a:fillRect/>
          </a:stretch>
        </p:blipFill>
        <p:spPr>
          <a:xfrm>
            <a:off x="311700" y="2975525"/>
            <a:ext cx="7150474" cy="1874449"/>
          </a:xfrm>
          <a:prstGeom prst="rect">
            <a:avLst/>
          </a:prstGeom>
          <a:noFill/>
          <a:ln>
            <a:noFill/>
          </a:ln>
        </p:spPr>
      </p:pic>
      <p:pic>
        <p:nvPicPr>
          <p:cNvPr id="121" name="Shape 121"/>
          <p:cNvPicPr preferRelativeResize="0"/>
          <p:nvPr/>
        </p:nvPicPr>
        <p:blipFill>
          <a:blip r:embed="rId4">
            <a:alphaModFix/>
          </a:blip>
          <a:stretch>
            <a:fillRect/>
          </a:stretch>
        </p:blipFill>
        <p:spPr>
          <a:xfrm>
            <a:off x="311700" y="1839325"/>
            <a:ext cx="8520601" cy="10587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Modify Issue API Cont.</a:t>
            </a:r>
          </a:p>
        </p:txBody>
      </p:sp>
      <p:sp>
        <p:nvSpPr>
          <p:cNvPr id="127" name="Shape 127"/>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t/>
            </a:r>
            <a:endParaRPr/>
          </a:p>
        </p:txBody>
      </p:sp>
      <p:pic>
        <p:nvPicPr>
          <p:cNvPr id="128" name="Shape 128"/>
          <p:cNvPicPr preferRelativeResize="0"/>
          <p:nvPr/>
        </p:nvPicPr>
        <p:blipFill>
          <a:blip r:embed="rId3">
            <a:alphaModFix/>
          </a:blip>
          <a:stretch>
            <a:fillRect/>
          </a:stretch>
        </p:blipFill>
        <p:spPr>
          <a:xfrm>
            <a:off x="311700" y="1192250"/>
            <a:ext cx="4676050" cy="34142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Attach File to Issue Comment</a:t>
            </a:r>
          </a:p>
        </p:txBody>
      </p:sp>
      <p:sp>
        <p:nvSpPr>
          <p:cNvPr id="134" name="Shape 134"/>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t/>
            </a:r>
            <a:endParaRPr/>
          </a:p>
        </p:txBody>
      </p:sp>
      <p:pic>
        <p:nvPicPr>
          <p:cNvPr id="135" name="Shape 135"/>
          <p:cNvPicPr preferRelativeResize="0"/>
          <p:nvPr/>
        </p:nvPicPr>
        <p:blipFill>
          <a:blip r:embed="rId3">
            <a:alphaModFix/>
          </a:blip>
          <a:stretch>
            <a:fillRect/>
          </a:stretch>
        </p:blipFill>
        <p:spPr>
          <a:xfrm>
            <a:off x="188650" y="3469346"/>
            <a:ext cx="5807450" cy="805450"/>
          </a:xfrm>
          <a:prstGeom prst="rect">
            <a:avLst/>
          </a:prstGeom>
          <a:noFill/>
          <a:ln>
            <a:noFill/>
          </a:ln>
        </p:spPr>
      </p:pic>
      <p:pic>
        <p:nvPicPr>
          <p:cNvPr id="136" name="Shape 136"/>
          <p:cNvPicPr preferRelativeResize="0"/>
          <p:nvPr/>
        </p:nvPicPr>
        <p:blipFill>
          <a:blip r:embed="rId4">
            <a:alphaModFix/>
          </a:blip>
          <a:stretch>
            <a:fillRect/>
          </a:stretch>
        </p:blipFill>
        <p:spPr>
          <a:xfrm>
            <a:off x="4346550" y="1156049"/>
            <a:ext cx="4908200" cy="1802074"/>
          </a:xfrm>
          <a:prstGeom prst="rect">
            <a:avLst/>
          </a:prstGeom>
          <a:noFill/>
          <a:ln>
            <a:noFill/>
          </a:ln>
        </p:spPr>
      </p:pic>
      <p:pic>
        <p:nvPicPr>
          <p:cNvPr id="137" name="Shape 137"/>
          <p:cNvPicPr preferRelativeResize="0"/>
          <p:nvPr/>
        </p:nvPicPr>
        <p:blipFill>
          <a:blip r:embed="rId5">
            <a:alphaModFix/>
          </a:blip>
          <a:stretch>
            <a:fillRect/>
          </a:stretch>
        </p:blipFill>
        <p:spPr>
          <a:xfrm>
            <a:off x="188650" y="1305375"/>
            <a:ext cx="4278075" cy="1876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Implementation</a:t>
            </a:r>
          </a:p>
        </p:txBody>
      </p:sp>
      <p:sp>
        <p:nvSpPr>
          <p:cNvPr id="143" name="Shape 143"/>
          <p:cNvSpPr txBox="1"/>
          <p:nvPr>
            <p:ph idx="1" type="body"/>
          </p:nvPr>
        </p:nvSpPr>
        <p:spPr>
          <a:xfrm>
            <a:off x="311700" y="1229875"/>
            <a:ext cx="4240500" cy="3339000"/>
          </a:xfrm>
          <a:prstGeom prst="rect">
            <a:avLst/>
          </a:prstGeom>
          <a:ln>
            <a:noFill/>
          </a:ln>
        </p:spPr>
        <p:txBody>
          <a:bodyPr anchorCtr="0" anchor="t" bIns="91425" lIns="91425" rIns="91425" tIns="91425">
            <a:noAutofit/>
          </a:bodyPr>
          <a:lstStyle/>
          <a:p>
            <a:pPr lvl="0" rtl="0">
              <a:spcBef>
                <a:spcPts val="0"/>
              </a:spcBef>
              <a:spcAft>
                <a:spcPts val="0"/>
              </a:spcAft>
              <a:buNone/>
            </a:pPr>
            <a:r>
              <a:rPr lang="en"/>
              <a:t>Development Tools</a:t>
            </a:r>
          </a:p>
          <a:p>
            <a:pPr indent="-317500" lvl="0" marL="457200" rtl="0">
              <a:lnSpc>
                <a:spcPct val="100000"/>
              </a:lnSpc>
              <a:spcBef>
                <a:spcPts val="0"/>
              </a:spcBef>
              <a:spcAft>
                <a:spcPts val="0"/>
              </a:spcAft>
              <a:buSzPct val="100000"/>
            </a:pPr>
            <a:r>
              <a:rPr lang="en" sz="1400"/>
              <a:t>Django</a:t>
            </a:r>
          </a:p>
          <a:p>
            <a:pPr indent="-317500" lvl="1" marL="914400" rtl="0">
              <a:lnSpc>
                <a:spcPct val="100000"/>
              </a:lnSpc>
              <a:spcBef>
                <a:spcPts val="0"/>
              </a:spcBef>
              <a:spcAft>
                <a:spcPts val="0"/>
              </a:spcAft>
              <a:buSzPct val="100000"/>
            </a:pPr>
            <a:r>
              <a:rPr lang="en" sz="1400"/>
              <a:t>channels (Django Channels)</a:t>
            </a:r>
          </a:p>
          <a:p>
            <a:pPr indent="-317500" lvl="1" marL="914400" rtl="0">
              <a:lnSpc>
                <a:spcPct val="100000"/>
              </a:lnSpc>
              <a:spcBef>
                <a:spcPts val="0"/>
              </a:spcBef>
              <a:spcAft>
                <a:spcPts val="0"/>
              </a:spcAft>
              <a:buSzPct val="100000"/>
            </a:pPr>
            <a:r>
              <a:rPr lang="en" sz="1400"/>
              <a:t>rest_framework (Django REST)</a:t>
            </a:r>
          </a:p>
          <a:p>
            <a:pPr indent="-317500" lvl="0" marL="457200" rtl="0">
              <a:lnSpc>
                <a:spcPct val="100000"/>
              </a:lnSpc>
              <a:spcBef>
                <a:spcPts val="0"/>
              </a:spcBef>
              <a:spcAft>
                <a:spcPts val="0"/>
              </a:spcAft>
              <a:buSzPct val="100000"/>
            </a:pPr>
            <a:r>
              <a:rPr lang="en" sz="1400"/>
              <a:t>Python (standard)</a:t>
            </a:r>
          </a:p>
          <a:p>
            <a:pPr indent="-317500" lvl="1" marL="914400" rtl="0">
              <a:lnSpc>
                <a:spcPct val="100000"/>
              </a:lnSpc>
              <a:spcBef>
                <a:spcPts val="0"/>
              </a:spcBef>
              <a:spcAft>
                <a:spcPts val="0"/>
              </a:spcAft>
              <a:buSzPct val="100000"/>
            </a:pPr>
            <a:r>
              <a:rPr lang="en"/>
              <a:t>J</a:t>
            </a:r>
            <a:r>
              <a:rPr lang="en" sz="1400"/>
              <a:t>son</a:t>
            </a:r>
          </a:p>
          <a:p>
            <a:pPr indent="-317500" lvl="1" marL="914400" rtl="0">
              <a:lnSpc>
                <a:spcPct val="100000"/>
              </a:lnSpc>
              <a:spcBef>
                <a:spcPts val="0"/>
              </a:spcBef>
              <a:spcAft>
                <a:spcPts val="0"/>
              </a:spcAft>
              <a:buSzPct val="100000"/>
            </a:pPr>
            <a:r>
              <a:rPr lang="en" sz="1400"/>
              <a:t>re (Regular Expressions)</a:t>
            </a:r>
          </a:p>
          <a:p>
            <a:pPr lvl="0" rtl="0">
              <a:lnSpc>
                <a:spcPct val="100000"/>
              </a:lnSpc>
              <a:spcBef>
                <a:spcPts val="1000"/>
              </a:spcBef>
              <a:spcAft>
                <a:spcPts val="0"/>
              </a:spcAft>
              <a:buNone/>
            </a:pPr>
            <a:r>
              <a:rPr lang="en"/>
              <a:t>Deployment Tools</a:t>
            </a:r>
          </a:p>
          <a:p>
            <a:pPr indent="-317500" lvl="0" marL="457200" rtl="0">
              <a:lnSpc>
                <a:spcPct val="100000"/>
              </a:lnSpc>
              <a:spcBef>
                <a:spcPts val="0"/>
              </a:spcBef>
              <a:spcAft>
                <a:spcPts val="0"/>
              </a:spcAft>
              <a:buSzPct val="100000"/>
            </a:pPr>
            <a:r>
              <a:rPr lang="en" sz="1400"/>
              <a:t>Docker</a:t>
            </a:r>
          </a:p>
          <a:p>
            <a:pPr lvl="0" rtl="0">
              <a:lnSpc>
                <a:spcPct val="100000"/>
              </a:lnSpc>
              <a:spcBef>
                <a:spcPts val="1000"/>
              </a:spcBef>
              <a:spcAft>
                <a:spcPts val="0"/>
              </a:spcAft>
              <a:buNone/>
            </a:pPr>
            <a:r>
              <a:rPr lang="en"/>
              <a:t>Progress Management</a:t>
            </a:r>
          </a:p>
          <a:p>
            <a:pPr indent="-317500" lvl="0" marL="457200" rtl="0">
              <a:lnSpc>
                <a:spcPct val="100000"/>
              </a:lnSpc>
              <a:spcBef>
                <a:spcPts val="0"/>
              </a:spcBef>
              <a:spcAft>
                <a:spcPts val="0"/>
              </a:spcAft>
              <a:buSzPct val="100000"/>
            </a:pPr>
            <a:r>
              <a:rPr lang="en" sz="1400"/>
              <a:t>Pivotal tracker</a:t>
            </a:r>
          </a:p>
        </p:txBody>
      </p:sp>
      <p:sp>
        <p:nvSpPr>
          <p:cNvPr id="144" name="Shape 144"/>
          <p:cNvSpPr txBox="1"/>
          <p:nvPr>
            <p:ph idx="1" type="body"/>
          </p:nvPr>
        </p:nvSpPr>
        <p:spPr>
          <a:xfrm>
            <a:off x="4685300" y="1229875"/>
            <a:ext cx="4240500" cy="3339000"/>
          </a:xfrm>
          <a:prstGeom prst="rect">
            <a:avLst/>
          </a:prstGeom>
          <a:ln>
            <a:noFill/>
          </a:ln>
        </p:spPr>
        <p:txBody>
          <a:bodyPr anchorCtr="0" anchor="t" bIns="91425" lIns="91425" rIns="91425" tIns="91425">
            <a:noAutofit/>
          </a:bodyPr>
          <a:lstStyle/>
          <a:p>
            <a:pPr lvl="0" rtl="0">
              <a:lnSpc>
                <a:spcPct val="100000"/>
              </a:lnSpc>
              <a:spcBef>
                <a:spcPts val="1000"/>
              </a:spcBef>
              <a:spcAft>
                <a:spcPts val="0"/>
              </a:spcAft>
              <a:buNone/>
            </a:pPr>
            <a:r>
              <a:rPr lang="en"/>
              <a:t>Version Control</a:t>
            </a:r>
          </a:p>
          <a:p>
            <a:pPr indent="-317500" lvl="0" marL="457200" rtl="0">
              <a:spcBef>
                <a:spcPts val="0"/>
              </a:spcBef>
              <a:spcAft>
                <a:spcPts val="0"/>
              </a:spcAft>
              <a:buSzPct val="100000"/>
            </a:pPr>
            <a:r>
              <a:rPr lang="en" sz="1400"/>
              <a:t>Github</a:t>
            </a:r>
          </a:p>
          <a:p>
            <a:pPr lvl="0" rtl="0">
              <a:spcBef>
                <a:spcPts val="1000"/>
              </a:spcBef>
              <a:spcAft>
                <a:spcPts val="0"/>
              </a:spcAft>
              <a:buNone/>
            </a:pPr>
            <a:r>
              <a:rPr lang="en"/>
              <a:t>Collaboration Tools</a:t>
            </a:r>
          </a:p>
          <a:p>
            <a:pPr indent="-317500" lvl="0" marL="457200" rtl="0">
              <a:lnSpc>
                <a:spcPct val="100000"/>
              </a:lnSpc>
              <a:spcBef>
                <a:spcPts val="0"/>
              </a:spcBef>
              <a:spcAft>
                <a:spcPts val="0"/>
              </a:spcAft>
              <a:buSzPct val="100000"/>
            </a:pPr>
            <a:r>
              <a:rPr lang="en" sz="1400"/>
              <a:t>Slack</a:t>
            </a: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