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3" r:id="rId6"/>
    <p:sldId id="272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E62D4-9A5C-0708-41E6-C32CF313D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6209F-1C18-8193-0553-59792023A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B55D5-F441-6C11-B752-D01E29E7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209A-49D0-4267-8D7F-C917063A6AF3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1A450-6547-68F1-C090-40CC20D0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B9F5E-DB1A-FF0F-C159-798BB615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B6B-A961-469E-B55C-1C1166D92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44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15FC-0116-25BD-7947-BCA97B21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19F06-AF8E-6F16-B237-73154DD8F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D3A87-423C-2179-8784-EFD168A8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209A-49D0-4267-8D7F-C917063A6AF3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56862-5E8C-A819-766B-A289326C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12BCA-B40A-6994-FA91-9819FDB5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B6B-A961-469E-B55C-1C1166D92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80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93A14-143C-3D0E-42C7-C6F07E754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2F191-DAC0-B2F7-8ACE-5EA62ECC2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934A2-0874-ACF0-EDE2-5925205D5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209A-49D0-4267-8D7F-C917063A6AF3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0726D-2547-BF98-9F89-E0E89510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4378D-5BDA-9FD4-FA97-D5631DBB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B6B-A961-469E-B55C-1C1166D92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87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0344-FBEA-5934-781C-7A5A0F29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F5F25-71F0-5B43-A98F-97F605CC2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E6D2-BF71-E60D-9766-34550221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209A-49D0-4267-8D7F-C917063A6AF3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6E59B-F45C-4006-0827-4AFEE4BE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970C5-484E-5790-21C3-5E7DDD9F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B6B-A961-469E-B55C-1C1166D92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98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C613-44E9-D614-463C-6F8BB67D6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6CBE8-A3F5-7964-62E1-599954653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CF6CB-7AF1-4B56-A552-E1A3F8BF7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209A-49D0-4267-8D7F-C917063A6AF3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31167-F323-9948-8A51-4EA2E76E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7F571-15AF-7B33-AA79-FABBB160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B6B-A961-469E-B55C-1C1166D92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58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DAB5-D0A6-F394-920C-E76867FD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BFCD4-C1C4-56B9-D2FC-B097A239E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4686B-C27E-DB85-1D4E-941D5C3BF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8C938-D41B-2D2C-35CA-B31C7889B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209A-49D0-4267-8D7F-C917063A6AF3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B0053-CE15-CAE2-B8E9-261051A3A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3CECF-DDF0-68E3-D150-8B97ADB7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B6B-A961-469E-B55C-1C1166D92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07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A362-CB3D-F8F6-9E1F-EDC82FFAE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82558-2E2C-0A27-9902-24163A06B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E96E9-7F2C-D166-0707-DE005342A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85388-EA9F-36DC-6717-8F9DD428E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496D7-B83C-5567-8273-F675A1803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B93BC-F209-61BC-020A-BAFCB90F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209A-49D0-4267-8D7F-C917063A6AF3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5FC5BF-176D-5F84-30E1-A80CA5A1B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41E5C2-D849-BF1C-FC1F-015B2B32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B6B-A961-469E-B55C-1C1166D92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06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67A1-5123-CFDC-5C06-A06A5D3D1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06E84B-8372-B7E6-044D-0C5C6ABE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209A-49D0-4267-8D7F-C917063A6AF3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C561E-F743-EC22-E207-76FA5B47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60893-71DB-54FD-20B4-887F4081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B6B-A961-469E-B55C-1C1166D92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25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A79C79-45B3-BFE9-3870-7629C153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209A-49D0-4267-8D7F-C917063A6AF3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16749-3D37-228F-D18B-BABA4D55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7F670-5B09-8D23-B9F0-E974DB0A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B6B-A961-469E-B55C-1C1166D92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87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4FA0-212E-3F8C-2DCB-51FB2FDC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0EA6A-16FC-CBA3-326C-E95319E6A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E068F-1516-DEF7-1ED1-F149430D7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11ED3-E2D7-B285-775F-2E9583FA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209A-49D0-4267-8D7F-C917063A6AF3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5B4F5-CDAF-13EB-5BE4-C26D61F1B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62D9C-6E65-FBC2-7612-32EDCECA8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B6B-A961-469E-B55C-1C1166D92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59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BF02-0D36-F960-1449-083AA6FE7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42DE15-146D-5C3E-CEE8-A6D069343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CBDC-123D-F78E-6809-71DFDC76F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998E2-ECE4-CE47-757C-95A45C3B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9209A-49D0-4267-8D7F-C917063A6AF3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E8CBC-7296-442D-0CE2-7594DD1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BB707-20AA-354B-87B2-0E7C532F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B6B-A961-469E-B55C-1C1166D92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62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85E4A-A1C3-8E36-6EE6-5896213A8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7D43A-3A5A-C3DD-97D2-1884B983A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D572D-2CAB-7E3E-C0BC-08481DAAF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9209A-49D0-4267-8D7F-C917063A6AF3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9A078-9795-E0F5-1FBE-166A200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9CBC5-9642-CB06-DAD1-5FC91D1F4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15B6B-A961-469E-B55C-1C1166D923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04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C6F9-38FE-6ED7-12FA-BB46AED1B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60171"/>
            <a:ext cx="9144000" cy="1692049"/>
          </a:xfrm>
        </p:spPr>
        <p:txBody>
          <a:bodyPr>
            <a:normAutofit fontScale="90000"/>
          </a:bodyPr>
          <a:lstStyle/>
          <a:p>
            <a:r>
              <a:rPr lang="en-IN" dirty="0"/>
              <a:t>SQL PROJECT</a:t>
            </a:r>
            <a:br>
              <a:rPr lang="en-IN" dirty="0"/>
            </a:br>
            <a:r>
              <a:rPr lang="en-IN" b="1" dirty="0"/>
              <a:t>LOAN_ANALYSIS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91A6D-F511-F443-7A2B-DE8E5AD20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1" t="12006" r="-1"/>
          <a:stretch>
            <a:fillRect/>
          </a:stretch>
        </p:blipFill>
        <p:spPr>
          <a:xfrm>
            <a:off x="8273143" y="2754086"/>
            <a:ext cx="3918857" cy="34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71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055BCE-E5EB-71F6-ECC4-B0249F8A6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805056"/>
            <a:ext cx="7924372" cy="100345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8467F0-4A72-E266-01B8-3C358A1F9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069" y="3690257"/>
            <a:ext cx="5191731" cy="178055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25E9681-4EC9-F743-072E-5F06A0E97413}"/>
              </a:ext>
            </a:extLst>
          </p:cNvPr>
          <p:cNvSpPr/>
          <p:nvPr/>
        </p:nvSpPr>
        <p:spPr>
          <a:xfrm>
            <a:off x="0" y="664024"/>
            <a:ext cx="12192000" cy="7202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E0FF7-276B-778B-26F2-F7AED48C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loan amount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5FCE4A-D65C-D28E-704F-71E12CBA5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" t="10593"/>
          <a:stretch>
            <a:fillRect/>
          </a:stretch>
        </p:blipFill>
        <p:spPr>
          <a:xfrm>
            <a:off x="1175657" y="2996750"/>
            <a:ext cx="4547025" cy="345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25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3042ED-7CA6-17EC-B987-5E952F519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390381" cy="136592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44A7CD-DD4B-7C98-FA89-A8D38647F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387" y="3590211"/>
            <a:ext cx="3858413" cy="222877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C717E7-D3F1-140C-5E06-FF404AF5E8E3}"/>
              </a:ext>
            </a:extLst>
          </p:cNvPr>
          <p:cNvSpPr/>
          <p:nvPr/>
        </p:nvSpPr>
        <p:spPr>
          <a:xfrm>
            <a:off x="0" y="664024"/>
            <a:ext cx="12192000" cy="7202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3757F-A842-3B25-E916-D1E8C1D3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interest rate for grade A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8BB38D-E04C-2B22-7B36-4B7747F90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" t="10593"/>
          <a:stretch>
            <a:fillRect/>
          </a:stretch>
        </p:blipFill>
        <p:spPr>
          <a:xfrm>
            <a:off x="1415143" y="3178610"/>
            <a:ext cx="4307539" cy="327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23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E4269C-E914-95EE-C380-0C299E55A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56631"/>
            <a:ext cx="7141029" cy="135819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56D8C4-85F1-5FF1-9F8B-EE29D7B90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28" y="3643174"/>
            <a:ext cx="6803571" cy="223246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C553BA2-1C77-8097-4C91-EEB3812F3E8C}"/>
              </a:ext>
            </a:extLst>
          </p:cNvPr>
          <p:cNvSpPr/>
          <p:nvPr/>
        </p:nvSpPr>
        <p:spPr>
          <a:xfrm>
            <a:off x="0" y="664024"/>
            <a:ext cx="12192000" cy="7202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C160C-600B-4E31-3394-9D72FC21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Loans funded with Cash disbursement method</a:t>
            </a:r>
            <a:endParaRPr lang="en-IN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7584E7-5414-ED6F-8FEF-B2BBD0AF3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" t="10593"/>
          <a:stretch>
            <a:fillRect/>
          </a:stretch>
        </p:blipFill>
        <p:spPr>
          <a:xfrm>
            <a:off x="600776" y="3351992"/>
            <a:ext cx="3706763" cy="281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37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55B5A9-FC1C-6596-1B12-7B7E768CF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934200" cy="121218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857E27-C66F-4545-FC9B-4FAC8ED5A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114" y="3109347"/>
            <a:ext cx="3363686" cy="290177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2B4FCC5-2527-B919-252D-7711080319E5}"/>
              </a:ext>
            </a:extLst>
          </p:cNvPr>
          <p:cNvSpPr/>
          <p:nvPr/>
        </p:nvSpPr>
        <p:spPr>
          <a:xfrm>
            <a:off x="0" y="664024"/>
            <a:ext cx="12192000" cy="7202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33376-F18E-2915-AAC1-8B04B479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installment per grade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B68A6F-7A75-1C70-95F1-A76151A821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" t="10593"/>
          <a:stretch>
            <a:fillRect/>
          </a:stretch>
        </p:blipFill>
        <p:spPr>
          <a:xfrm>
            <a:off x="1240971" y="3046348"/>
            <a:ext cx="4481711" cy="340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51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E4500D-D8D4-446A-F550-DC6714DD7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8218"/>
            <a:ext cx="7228114" cy="172907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B83FE4-B524-1C5B-6F4D-B5AFB57A3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1" y="3862530"/>
            <a:ext cx="3124200" cy="221251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23FF85-0049-54E9-2B7F-AECE4DCA22E0}"/>
              </a:ext>
            </a:extLst>
          </p:cNvPr>
          <p:cNvSpPr/>
          <p:nvPr/>
        </p:nvSpPr>
        <p:spPr>
          <a:xfrm>
            <a:off x="0" y="664024"/>
            <a:ext cx="12192000" cy="7202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C3E49-14FA-2D90-BF32-DFFAC53A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largest loan amounts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ED852B-2023-10D6-CDA4-DAB42143F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" t="10593"/>
          <a:stretch>
            <a:fillRect/>
          </a:stretch>
        </p:blipFill>
        <p:spPr>
          <a:xfrm>
            <a:off x="2015919" y="3634826"/>
            <a:ext cx="3706763" cy="281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71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740A0F-DACB-12FD-DFAD-07060BF64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0065"/>
            <a:ext cx="7511143" cy="147780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780AEA-F49B-70FD-FF24-CFDC46EEA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3617423"/>
            <a:ext cx="3581400" cy="287545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E69695-C782-B515-4E43-59EE7DE76903}"/>
              </a:ext>
            </a:extLst>
          </p:cNvPr>
          <p:cNvSpPr/>
          <p:nvPr/>
        </p:nvSpPr>
        <p:spPr>
          <a:xfrm>
            <a:off x="0" y="664024"/>
            <a:ext cx="12192000" cy="7202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7EF14-67DE-CFCA-2407-02560D7A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interest rate by grade &amp; sub_grade</a:t>
            </a:r>
            <a:endParaRPr lang="en-IN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8C0900-CCB2-B803-FE35-BBA980343F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" t="10593"/>
          <a:stretch>
            <a:fillRect/>
          </a:stretch>
        </p:blipFill>
        <p:spPr>
          <a:xfrm>
            <a:off x="2015919" y="3490134"/>
            <a:ext cx="3706763" cy="295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03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8B51AA-0F79-E73A-2649-23AFCE48D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964541" cy="122889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3C9BB6-13FD-C390-A114-B7BF9AE3A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1" y="3240594"/>
            <a:ext cx="4114800" cy="296740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2AB684E-9A57-4870-CD43-E48E86D40BF6}"/>
              </a:ext>
            </a:extLst>
          </p:cNvPr>
          <p:cNvSpPr/>
          <p:nvPr/>
        </p:nvSpPr>
        <p:spPr>
          <a:xfrm>
            <a:off x="0" y="664024"/>
            <a:ext cx="12192000" cy="7202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00CBE-A6CE-C513-A6AC-D8560CB6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loans fully paid vs charged-off</a:t>
            </a:r>
            <a:endParaRPr lang="en-IN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6D1432-3345-763D-5288-4B68D672D5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" t="10593"/>
          <a:stretch>
            <a:fillRect/>
          </a:stretch>
        </p:blipFill>
        <p:spPr>
          <a:xfrm>
            <a:off x="1262743" y="3062882"/>
            <a:ext cx="4459939" cy="338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84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3D9A91-4E91-ABC5-388E-191FA7CB6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00173"/>
            <a:ext cx="7445829" cy="111976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BA5E09-4E2C-0712-BFEB-6E64098DB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793" y="3368239"/>
            <a:ext cx="4887007" cy="31246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047589A-F3FC-7643-302C-06DDDE6BB3AE}"/>
              </a:ext>
            </a:extLst>
          </p:cNvPr>
          <p:cNvSpPr/>
          <p:nvPr/>
        </p:nvSpPr>
        <p:spPr>
          <a:xfrm>
            <a:off x="0" y="664024"/>
            <a:ext cx="12192000" cy="7202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00BD6-744B-417E-FC90-9D25530C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Borrowers with highest total loan amount (top 10)</a:t>
            </a:r>
            <a:endParaRPr lang="en-IN" sz="369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A7C5BD-6DAA-2B63-02C0-9E1081300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" t="10593"/>
          <a:stretch>
            <a:fillRect/>
          </a:stretch>
        </p:blipFill>
        <p:spPr>
          <a:xfrm>
            <a:off x="1426029" y="3186878"/>
            <a:ext cx="4296653" cy="326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14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92D932-FC78-2378-C910-2EC1FC602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21" y="1922609"/>
            <a:ext cx="7220958" cy="116221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30A55E-ABEF-9C24-5EDF-7B8342EEC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521" y="3316742"/>
            <a:ext cx="5280279" cy="290873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6FAA3EE-6F05-81C4-0A3E-3731F3BC1B05}"/>
              </a:ext>
            </a:extLst>
          </p:cNvPr>
          <p:cNvSpPr/>
          <p:nvPr/>
        </p:nvSpPr>
        <p:spPr>
          <a:xfrm>
            <a:off x="0" y="664024"/>
            <a:ext cx="12192000" cy="7202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9E86A-7A55-A669-8283-BEFACA16A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47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 loan amount &amp; interest rate for 36-month loans (per grade)</a:t>
            </a:r>
            <a:endParaRPr lang="en-IN" sz="347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3805FC-7FEC-8C04-EB9B-1BA5FCC3E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" t="10593"/>
          <a:stretch>
            <a:fillRect/>
          </a:stretch>
        </p:blipFill>
        <p:spPr>
          <a:xfrm>
            <a:off x="961521" y="3208730"/>
            <a:ext cx="4253111" cy="322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9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6221-425E-F577-3D4E-F9236F8D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05109-1D3C-37AE-DC01-757DD90BF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name is Beble Harshada Dinesh. In this project I have utilized SQL Queries to solve questions that where related with Loan Data Analysis. 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tasks like data retrieval, aggregation, grouping, and trend analysis. 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actionable insights from loan dataset for better decision-making.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10987-FAE4-9126-617F-C5FC15D0C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1" t="12006" r="-1"/>
          <a:stretch>
            <a:fillRect/>
          </a:stretch>
        </p:blipFill>
        <p:spPr>
          <a:xfrm>
            <a:off x="9492343" y="4348662"/>
            <a:ext cx="2449285" cy="214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B895D-8374-FF48-19D3-76E593A6B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315688"/>
            <a:ext cx="10515600" cy="743631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4D6A-251C-B2F9-5942-BBCD0ABF8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259"/>
            <a:ext cx="10515600" cy="552404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all records from the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only id, loan_amnt, and int_rate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all loans with a term of 36 months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unique loan grades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total number of loans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loan amount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interest rate for grade 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Loans funded with Cash disbursement method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installment per grade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largest loan amounts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interest rate by grade &amp; sub_grade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loans fully paid vs charged-off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Borrowers with highest total loan amount (top 10)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 loan amount &amp; interest rate for 36-month loans (per grade)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933AA-CB74-D14C-236E-D94E339F3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1" t="12006" r="-1"/>
          <a:stretch>
            <a:fillRect/>
          </a:stretch>
        </p:blipFill>
        <p:spPr>
          <a:xfrm>
            <a:off x="8273143" y="2069911"/>
            <a:ext cx="3918857" cy="34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3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F45EB5-1F22-A129-B5D4-A82C7FA8C03C}"/>
              </a:ext>
            </a:extLst>
          </p:cNvPr>
          <p:cNvSpPr/>
          <p:nvPr/>
        </p:nvSpPr>
        <p:spPr>
          <a:xfrm>
            <a:off x="0" y="664024"/>
            <a:ext cx="12192000" cy="7202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D6A5D3-336C-AF0F-37C1-C4C36E283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Database And Importing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057B70-CC1D-B5CB-C03A-B3B0A0C8F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5192"/>
            <a:ext cx="6683524" cy="60357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3FFAB3-7CCD-CA6F-EF5E-2732C825B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086" y="3226384"/>
            <a:ext cx="5551714" cy="265676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5C6854-08A9-3AD5-9985-304B71306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" t="10593"/>
          <a:stretch>
            <a:fillRect/>
          </a:stretch>
        </p:blipFill>
        <p:spPr>
          <a:xfrm>
            <a:off x="957944" y="2832256"/>
            <a:ext cx="4492596" cy="341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80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732559-F805-AFC9-411E-92F63B943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970" y="3106295"/>
            <a:ext cx="7445829" cy="26087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C7ACC1-6541-DBAD-43F5-9889EC783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6685543" cy="90586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8F1AFEC-7002-3033-BE2D-6455ED7509B6}"/>
              </a:ext>
            </a:extLst>
          </p:cNvPr>
          <p:cNvSpPr/>
          <p:nvPr/>
        </p:nvSpPr>
        <p:spPr>
          <a:xfrm>
            <a:off x="0" y="664024"/>
            <a:ext cx="12192000" cy="7202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B0430-D62F-549B-316D-18F717F1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 all records from the dataset.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3E7E82-FA88-1BE2-0FE3-41923BDD31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" t="10593"/>
          <a:stretch>
            <a:fillRect/>
          </a:stretch>
        </p:blipFill>
        <p:spPr>
          <a:xfrm>
            <a:off x="108857" y="2873216"/>
            <a:ext cx="3597906" cy="307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17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8C77D0-D32D-C1B3-9ABF-A7CF7A686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73" y="1825625"/>
            <a:ext cx="6691625" cy="90668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2AAD29-0521-7F50-063B-07BF5CB3E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143" y="2791954"/>
            <a:ext cx="3461657" cy="322804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B78F01-9E4B-A7DC-E6C2-724D0DAEB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" t="10593"/>
          <a:stretch>
            <a:fillRect/>
          </a:stretch>
        </p:blipFill>
        <p:spPr>
          <a:xfrm>
            <a:off x="1472111" y="3015784"/>
            <a:ext cx="4446513" cy="337658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72CAE4-1D04-D12D-A6BA-E2B59C308CEC}"/>
              </a:ext>
            </a:extLst>
          </p:cNvPr>
          <p:cNvSpPr/>
          <p:nvPr/>
        </p:nvSpPr>
        <p:spPr>
          <a:xfrm>
            <a:off x="0" y="664024"/>
            <a:ext cx="12192000" cy="7202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4CC1B-D596-CF18-4874-6A954163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only id, loan_amnt, and int_rate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66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0A799D-BF63-137B-30E2-B0F6A1E13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5462"/>
            <a:ext cx="6607629" cy="11978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C474FB-DF16-52FF-A604-03FD42A62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743" y="3543082"/>
            <a:ext cx="7424057" cy="240051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127D12-B1BA-FA7A-97F6-B7FFBA0BF6E6}"/>
              </a:ext>
            </a:extLst>
          </p:cNvPr>
          <p:cNvSpPr/>
          <p:nvPr/>
        </p:nvSpPr>
        <p:spPr>
          <a:xfrm>
            <a:off x="0" y="699167"/>
            <a:ext cx="12192000" cy="7202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3C003-4C3A-73CB-00CB-5623BB77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all loans with a term of 36 months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A5725B-DC5B-3AF6-356D-561290C926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" t="10593"/>
          <a:stretch>
            <a:fillRect/>
          </a:stretch>
        </p:blipFill>
        <p:spPr>
          <a:xfrm>
            <a:off x="250371" y="3335925"/>
            <a:ext cx="3456392" cy="281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0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82AC38-10E3-D714-7EA5-2746C43D9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286" y="1714051"/>
            <a:ext cx="6161314" cy="114544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F305A4-D5FE-4DC9-703A-7B7E2CD40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6514" y="2214757"/>
            <a:ext cx="1687286" cy="351401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A72E3D8-FDED-7A29-3966-CAC9AE1130D7}"/>
              </a:ext>
            </a:extLst>
          </p:cNvPr>
          <p:cNvSpPr/>
          <p:nvPr/>
        </p:nvSpPr>
        <p:spPr>
          <a:xfrm>
            <a:off x="0" y="664024"/>
            <a:ext cx="12192000" cy="7202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F0A70-0915-2347-5983-6416D2E05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unique loan grades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4E216F-6BB0-90E9-2B39-FD002CCBE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" t="10593"/>
          <a:stretch>
            <a:fillRect/>
          </a:stretch>
        </p:blipFill>
        <p:spPr>
          <a:xfrm>
            <a:off x="2514601" y="3126224"/>
            <a:ext cx="4089824" cy="310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3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DE54DE-E712-99F7-6E64-EBB613A2E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24108"/>
            <a:ext cx="7866530" cy="96263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D3B60-08F8-BBAD-73F2-D9A96FC73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1" y="3337575"/>
            <a:ext cx="3505200" cy="222225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DEE459-2D60-7182-04ED-6625A506A173}"/>
              </a:ext>
            </a:extLst>
          </p:cNvPr>
          <p:cNvSpPr/>
          <p:nvPr/>
        </p:nvSpPr>
        <p:spPr>
          <a:xfrm>
            <a:off x="0" y="664024"/>
            <a:ext cx="12192000" cy="7202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33B37-DE1E-8E1E-C44D-6E9D201B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total number of loans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AC892E-828E-0430-4CAB-3CE3D5EE40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" t="10593"/>
          <a:stretch>
            <a:fillRect/>
          </a:stretch>
        </p:blipFill>
        <p:spPr>
          <a:xfrm>
            <a:off x="1132115" y="2963686"/>
            <a:ext cx="4590568" cy="348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1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0386BD01B7124792A77CDF610B8B6A" ma:contentTypeVersion="4" ma:contentTypeDescription="Create a new document." ma:contentTypeScope="" ma:versionID="b4e1fa5551b81a2c0beaa45bbc70bc7b">
  <xsd:schema xmlns:xsd="http://www.w3.org/2001/XMLSchema" xmlns:xs="http://www.w3.org/2001/XMLSchema" xmlns:p="http://schemas.microsoft.com/office/2006/metadata/properties" xmlns:ns3="d258646d-f085-43f3-86c4-4774d846c37d" targetNamespace="http://schemas.microsoft.com/office/2006/metadata/properties" ma:root="true" ma:fieldsID="3a1c4fc2a44b13974fe2fc0663a866a5" ns3:_="">
    <xsd:import namespace="d258646d-f085-43f3-86c4-4774d846c37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58646d-f085-43f3-86c4-4774d846c37d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733626-D36A-4B40-B503-1D95D4932A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B28533-1F5B-47E3-9FAE-7E105B9C03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58646d-f085-43f3-86c4-4774d846c3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6591BD-4C68-484D-BAB8-161D4A69280E}">
  <ds:schemaRefs>
    <ds:schemaRef ds:uri="d258646d-f085-43f3-86c4-4774d846c37d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263</Words>
  <Application>Microsoft Office PowerPoint</Application>
  <PresentationFormat>Widescreen</PresentationFormat>
  <Paragraphs>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SQL PROJECT LOAN_ANALYSIS</vt:lpstr>
      <vt:lpstr>Introduction</vt:lpstr>
      <vt:lpstr>Questions</vt:lpstr>
      <vt:lpstr>Creating Database And Importing Dataset</vt:lpstr>
      <vt:lpstr>Retrieve all records from the dataset.</vt:lpstr>
      <vt:lpstr>Show only id, loan_amnt, and int_rate</vt:lpstr>
      <vt:lpstr>Get all loans with a term of 36 months</vt:lpstr>
      <vt:lpstr>Find unique loan grades</vt:lpstr>
      <vt:lpstr>Count total number of loans</vt:lpstr>
      <vt:lpstr>Average loan amount</vt:lpstr>
      <vt:lpstr>Maximum interest rate for grade A</vt:lpstr>
      <vt:lpstr>Loans funded with Cash disbursement method</vt:lpstr>
      <vt:lpstr>Average installment per grade</vt:lpstr>
      <vt:lpstr>Top 5 largest loan amounts</vt:lpstr>
      <vt:lpstr>Average interest rate by grade &amp; sub_grade</vt:lpstr>
      <vt:lpstr>Percentage of loans fully paid vs charged-off</vt:lpstr>
      <vt:lpstr>Borrowers with highest total loan amount (top 10)</vt:lpstr>
      <vt:lpstr>Avg loan amount &amp; interest rate for 36-month loans (per grade)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Harshada beble</dc:creator>
  <cp:lastModifiedBy>Harshada beble</cp:lastModifiedBy>
  <cp:revision>4</cp:revision>
  <dcterms:created xsi:type="dcterms:W3CDTF">2025-09-08T06:49:23Z</dcterms:created>
  <dcterms:modified xsi:type="dcterms:W3CDTF">2025-09-08T09:24:40Z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0x0101003D0386BD01B7124792A77CDF610B8B6A</vt:lpwstr>
  </property>
</Properties>
</file>