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66" r:id="rId4"/>
    <p:sldId id="267" r:id="rId5"/>
    <p:sldId id="278" r:id="rId6"/>
    <p:sldId id="268" r:id="rId7"/>
    <p:sldId id="269" r:id="rId8"/>
    <p:sldId id="270" r:id="rId9"/>
    <p:sldId id="276" r:id="rId10"/>
    <p:sldId id="279" r:id="rId11"/>
    <p:sldId id="274" r:id="rId12"/>
    <p:sldId id="27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495303-2D38-358B-6806-903F001CD8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28A5119-D0D5-F31C-97AD-55B8867EF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320B9AA-44E8-319B-3224-F94C53C6A4FA}"/>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5" name="Espace réservé du pied de page 4">
            <a:extLst>
              <a:ext uri="{FF2B5EF4-FFF2-40B4-BE49-F238E27FC236}">
                <a16:creationId xmlns:a16="http://schemas.microsoft.com/office/drawing/2014/main" id="{8399542E-3E2E-1388-F0C2-EA8FBD9207D1}"/>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149655F-8896-2087-2C7F-643CC5012C85}"/>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84528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F4BB8-F9D7-B360-2E62-04C240FB8BB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B145908-3FE0-D203-7B16-70221F638BA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AD11D8-FA22-80E7-63C3-6AB86D6BB069}"/>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5" name="Espace réservé du pied de page 4">
            <a:extLst>
              <a:ext uri="{FF2B5EF4-FFF2-40B4-BE49-F238E27FC236}">
                <a16:creationId xmlns:a16="http://schemas.microsoft.com/office/drawing/2014/main" id="{4A3426E8-A73B-7C2D-B32F-F1E8CB3D12E4}"/>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9E1164F3-F194-4847-3223-2CD64DB2204D}"/>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158813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5541FCC-FA87-3DA7-BB22-A30941878CD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C0D653-BB6C-6570-45E9-C52BE27CDF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EBC76C-167B-3033-06AC-5E283CB89973}"/>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5" name="Espace réservé du pied de page 4">
            <a:extLst>
              <a:ext uri="{FF2B5EF4-FFF2-40B4-BE49-F238E27FC236}">
                <a16:creationId xmlns:a16="http://schemas.microsoft.com/office/drawing/2014/main" id="{2E1BF1A4-28AD-D9D6-21F5-E44BFAD4485D}"/>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82AD1C07-1DD4-E4D3-69EF-66C7FA3EC0BC}"/>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223769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8CFE2F-5B22-ACBC-7574-9A968C2D6A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754883-B9E3-0803-0D2B-F8ED96DA948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DD4C59-B47F-09E5-C389-6C4DB455E5E7}"/>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5" name="Espace réservé du pied de page 4">
            <a:extLst>
              <a:ext uri="{FF2B5EF4-FFF2-40B4-BE49-F238E27FC236}">
                <a16:creationId xmlns:a16="http://schemas.microsoft.com/office/drawing/2014/main" id="{67F47667-A40A-C9FF-9BC8-E73391A97DF6}"/>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067665D7-BB66-30F3-99D8-56CE649320CF}"/>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147792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8DEFC2-9F4C-A8F6-2F72-632446490C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CB625AB-236C-9BA5-91F8-E952FD0D3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A33941-8203-1ABC-9D9E-5D081FA1EDF6}"/>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5" name="Espace réservé du pied de page 4">
            <a:extLst>
              <a:ext uri="{FF2B5EF4-FFF2-40B4-BE49-F238E27FC236}">
                <a16:creationId xmlns:a16="http://schemas.microsoft.com/office/drawing/2014/main" id="{EF0F9462-BA3E-49C3-47E0-843B82A8F383}"/>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C01A6CC3-FD96-AA57-1B94-4AD4ACEFE058}"/>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164768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7DCB4D-38BC-1572-90A9-01AB587708D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1B940A-6631-3294-468C-4349075DBA6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8AA23A1-EE2A-73F7-A27E-9BCCE283EE4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5E60E4C-F8A1-449D-A815-E956F7C29013}"/>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6" name="Espace réservé du pied de page 5">
            <a:extLst>
              <a:ext uri="{FF2B5EF4-FFF2-40B4-BE49-F238E27FC236}">
                <a16:creationId xmlns:a16="http://schemas.microsoft.com/office/drawing/2014/main" id="{F4AFACCA-0C11-1A97-FF2D-4335D15CFD90}"/>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C92A68F7-5B9B-F32A-A3D8-9BCD68E1D256}"/>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189406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957F1-2CEA-446A-C351-8D9F07BF07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2F233E2-703D-59B0-6FAA-F99466E6E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F51DEAA-C92C-400B-2B7F-2F423AA7B47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FF8FFE-E7F6-CCDE-D5E3-7A045A058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F4A2EB8-E542-84B8-11D4-325E5D8D2A7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828109C-7D75-6612-AB23-3917493B4640}"/>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8" name="Espace réservé du pied de page 7">
            <a:extLst>
              <a:ext uri="{FF2B5EF4-FFF2-40B4-BE49-F238E27FC236}">
                <a16:creationId xmlns:a16="http://schemas.microsoft.com/office/drawing/2014/main" id="{B036C1D1-BD90-ECD5-D24D-00338C744646}"/>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58F139F5-FB74-F1EB-E777-E15A9B4D10FA}"/>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255127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38C92-1892-365B-D92D-F98E070B7B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AB8453C-7623-33A5-9CE3-82893FDFEBA2}"/>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4" name="Espace réservé du pied de page 3">
            <a:extLst>
              <a:ext uri="{FF2B5EF4-FFF2-40B4-BE49-F238E27FC236}">
                <a16:creationId xmlns:a16="http://schemas.microsoft.com/office/drawing/2014/main" id="{80FE2281-DC70-F43D-5CE5-2F9C098650D6}"/>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065A8983-D8D5-E62D-C305-E0FE9C23F822}"/>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335668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626E07B-619C-A8C9-CF39-2C436CD26E9B}"/>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3" name="Espace réservé du pied de page 2">
            <a:extLst>
              <a:ext uri="{FF2B5EF4-FFF2-40B4-BE49-F238E27FC236}">
                <a16:creationId xmlns:a16="http://schemas.microsoft.com/office/drawing/2014/main" id="{05F4DC8C-AC70-C842-6EBE-2DC5762FBDAA}"/>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88209D9B-A77C-163E-C139-803D63B9A7F9}"/>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4142264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C79B7-0FE6-B040-6AD9-8E22FDB405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D37FAE4-F734-62B8-45DB-86E2462ED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DA6CE8C-5B4B-CD3E-1459-057074BC6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75205E-A61D-AC24-F718-8304B0B48D2A}"/>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6" name="Espace réservé du pied de page 5">
            <a:extLst>
              <a:ext uri="{FF2B5EF4-FFF2-40B4-BE49-F238E27FC236}">
                <a16:creationId xmlns:a16="http://schemas.microsoft.com/office/drawing/2014/main" id="{E939FC5F-673B-9F8F-C569-FB2A9131F11F}"/>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7086526F-7AF5-D77E-72CD-61A656C2F524}"/>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1158101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9DDE4B-8638-057B-0542-1FC099B99CC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0DD7D3C-94A7-63FD-A3D2-335420F10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9487DF8-5427-7544-C4E9-56B456D42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3667B6-A0BA-D735-B8DB-6C472381E1B6}"/>
              </a:ext>
            </a:extLst>
          </p:cNvPr>
          <p:cNvSpPr>
            <a:spLocks noGrp="1"/>
          </p:cNvSpPr>
          <p:nvPr>
            <p:ph type="dt" sz="half" idx="10"/>
          </p:nvPr>
        </p:nvSpPr>
        <p:spPr/>
        <p:txBody>
          <a:bodyPr/>
          <a:lstStyle/>
          <a:p>
            <a:fld id="{EEF705FE-D413-4BC1-8249-FB914A759E64}" type="datetimeFigureOut">
              <a:rPr lang="fr-BF" smtClean="0"/>
              <a:t>07/08/2024</a:t>
            </a:fld>
            <a:endParaRPr lang="fr-BF"/>
          </a:p>
        </p:txBody>
      </p:sp>
      <p:sp>
        <p:nvSpPr>
          <p:cNvPr id="6" name="Espace réservé du pied de page 5">
            <a:extLst>
              <a:ext uri="{FF2B5EF4-FFF2-40B4-BE49-F238E27FC236}">
                <a16:creationId xmlns:a16="http://schemas.microsoft.com/office/drawing/2014/main" id="{7CA156E2-168F-8702-99FC-1A25B52CAA38}"/>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B385E34D-BA38-442F-F4EB-13E0B10DB328}"/>
              </a:ext>
            </a:extLst>
          </p:cNvPr>
          <p:cNvSpPr>
            <a:spLocks noGrp="1"/>
          </p:cNvSpPr>
          <p:nvPr>
            <p:ph type="sldNum" sz="quarter" idx="12"/>
          </p:nvPr>
        </p:nvSpPr>
        <p:spPr/>
        <p:txBody>
          <a:bodyPr/>
          <a:lstStyle/>
          <a:p>
            <a:fld id="{359D5367-0D80-4FBB-A9E4-DB735D8DF7C7}" type="slidenum">
              <a:rPr lang="fr-BF" smtClean="0"/>
              <a:t>‹N°›</a:t>
            </a:fld>
            <a:endParaRPr lang="fr-BF"/>
          </a:p>
        </p:txBody>
      </p:sp>
    </p:spTree>
    <p:extLst>
      <p:ext uri="{BB962C8B-B14F-4D97-AF65-F5344CB8AC3E}">
        <p14:creationId xmlns:p14="http://schemas.microsoft.com/office/powerpoint/2010/main" val="1319762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78E203A-34DE-9CA2-8414-883C8CCC5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AACFC29-182D-75A4-F609-D8BF34114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3D09AF-0836-6928-810E-FCBEF72882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5FE-D413-4BC1-8249-FB914A759E64}" type="datetimeFigureOut">
              <a:rPr lang="fr-BF" smtClean="0"/>
              <a:t>07/08/2024</a:t>
            </a:fld>
            <a:endParaRPr lang="fr-BF"/>
          </a:p>
        </p:txBody>
      </p:sp>
      <p:sp>
        <p:nvSpPr>
          <p:cNvPr id="5" name="Espace réservé du pied de page 4">
            <a:extLst>
              <a:ext uri="{FF2B5EF4-FFF2-40B4-BE49-F238E27FC236}">
                <a16:creationId xmlns:a16="http://schemas.microsoft.com/office/drawing/2014/main" id="{BAD96926-D189-E7E8-FA7E-D3723CEF5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CC3A6E12-8422-ADE3-5FBF-61C860E7D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D5367-0D80-4FBB-A9E4-DB735D8DF7C7}" type="slidenum">
              <a:rPr lang="fr-BF" smtClean="0"/>
              <a:t>‹N°›</a:t>
            </a:fld>
            <a:endParaRPr lang="fr-BF"/>
          </a:p>
        </p:txBody>
      </p:sp>
    </p:spTree>
    <p:extLst>
      <p:ext uri="{BB962C8B-B14F-4D97-AF65-F5344CB8AC3E}">
        <p14:creationId xmlns:p14="http://schemas.microsoft.com/office/powerpoint/2010/main" val="10636104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1" y="642025"/>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6" name="Rectangle 10">
            <a:extLst>
              <a:ext uri="{FF2B5EF4-FFF2-40B4-BE49-F238E27FC236}">
                <a16:creationId xmlns:a16="http://schemas.microsoft.com/office/drawing/2014/main" id="{6E9A476F-D4A5-D5A6-5781-C85A7B653F82}"/>
              </a:ext>
            </a:extLst>
          </p:cNvPr>
          <p:cNvSpPr/>
          <p:nvPr/>
        </p:nvSpPr>
        <p:spPr>
          <a:xfrm>
            <a:off x="1070042" y="981595"/>
            <a:ext cx="10145949" cy="1781957"/>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1" i="0" u="sng" strike="noStrike" kern="1200" cap="none" spc="0" baseline="0" dirty="0">
                <a:solidFill>
                  <a:srgbClr val="000000"/>
                </a:solidFill>
                <a:uFillTx/>
                <a:latin typeface="Times New Roman" pitchFamily="18"/>
                <a:cs typeface="Times New Roman" pitchFamily="18"/>
              </a:rPr>
              <a:t>THEME</a:t>
            </a:r>
            <a:r>
              <a:rPr lang="fr-FR" sz="4000" b="0" i="0" u="none" strike="noStrike" kern="1200" cap="none" spc="0" baseline="0" dirty="0">
                <a:solidFill>
                  <a:srgbClr val="000000"/>
                </a:solidFill>
                <a:uFillTx/>
                <a:latin typeface="Times New Roman" pitchFamily="18"/>
                <a:cs typeface="Times New Roman" pitchFamily="18"/>
              </a:rPr>
              <a:t>: </a:t>
            </a:r>
            <a:r>
              <a:rPr lang="fr-FR" sz="4000" b="1" i="0" u="none" strike="noStrike" kern="1200" cap="none" spc="0" baseline="0" dirty="0">
                <a:solidFill>
                  <a:srgbClr val="000000"/>
                </a:solidFill>
                <a:uFillTx/>
                <a:latin typeface="Times New Roman" pitchFamily="18"/>
                <a:cs typeface="Times New Roman" pitchFamily="18"/>
              </a:rPr>
              <a:t>le Recensement</a:t>
            </a:r>
          </a:p>
        </p:txBody>
      </p:sp>
      <p:sp>
        <p:nvSpPr>
          <p:cNvPr id="18" name="Rectangle 17">
            <a:extLst>
              <a:ext uri="{FF2B5EF4-FFF2-40B4-BE49-F238E27FC236}">
                <a16:creationId xmlns:a16="http://schemas.microsoft.com/office/drawing/2014/main" id="{5228381D-1538-DCB7-9635-95FFD3727320}"/>
              </a:ext>
            </a:extLst>
          </p:cNvPr>
          <p:cNvSpPr/>
          <p:nvPr/>
        </p:nvSpPr>
        <p:spPr>
          <a:xfrm>
            <a:off x="1439694" y="3054485"/>
            <a:ext cx="2752927" cy="2538919"/>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fr-FR" b="1" dirty="0">
                <a:latin typeface="Times New Roman" panose="02020603050405020304" pitchFamily="18" charset="0"/>
                <a:cs typeface="Times New Roman" panose="02020603050405020304" pitchFamily="18" charset="0"/>
              </a:rPr>
              <a:t>Groupe1</a:t>
            </a:r>
          </a:p>
          <a:p>
            <a:r>
              <a:rPr lang="fr-FR" b="1" dirty="0">
                <a:latin typeface="Times New Roman" panose="02020603050405020304" pitchFamily="18" charset="0"/>
                <a:cs typeface="Times New Roman" panose="02020603050405020304" pitchFamily="18" charset="0"/>
              </a:rPr>
              <a:t>Les membres sont:</a:t>
            </a:r>
          </a:p>
          <a:p>
            <a:endParaRPr lang="fr-FR" b="1"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OUEDRAOGO Abdoul </a:t>
            </a:r>
            <a:r>
              <a:rPr lang="fr-FR" sz="1600" dirty="0" err="1">
                <a:latin typeface="Times New Roman" panose="02020603050405020304" pitchFamily="18" charset="0"/>
                <a:cs typeface="Times New Roman" panose="02020603050405020304" pitchFamily="18" charset="0"/>
              </a:rPr>
              <a:t>Faiçal</a:t>
            </a:r>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SAWADOGO Yacouba</a:t>
            </a:r>
          </a:p>
          <a:p>
            <a:r>
              <a:rPr lang="fr-FR" sz="1600" dirty="0">
                <a:latin typeface="Times New Roman" panose="02020603050405020304" pitchFamily="18" charset="0"/>
                <a:cs typeface="Times New Roman" panose="02020603050405020304" pitchFamily="18" charset="0"/>
              </a:rPr>
              <a:t>SANKARA Ibrahima</a:t>
            </a:r>
          </a:p>
        </p:txBody>
      </p:sp>
      <p:sp>
        <p:nvSpPr>
          <p:cNvPr id="19" name="Rectangle 18">
            <a:extLst>
              <a:ext uri="{FF2B5EF4-FFF2-40B4-BE49-F238E27FC236}">
                <a16:creationId xmlns:a16="http://schemas.microsoft.com/office/drawing/2014/main" id="{491FD884-3135-1C23-1AFE-D8588EE7492B}"/>
              </a:ext>
            </a:extLst>
          </p:cNvPr>
          <p:cNvSpPr/>
          <p:nvPr/>
        </p:nvSpPr>
        <p:spPr>
          <a:xfrm>
            <a:off x="6906638" y="5214027"/>
            <a:ext cx="4309353" cy="85206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Times New Roman" panose="02020603050405020304" pitchFamily="18" charset="0"/>
                <a:cs typeface="Times New Roman" panose="02020603050405020304" pitchFamily="18" charset="0"/>
              </a:rPr>
              <a:t>Professeur</a:t>
            </a:r>
            <a:r>
              <a:rPr lang="fr-FR" dirty="0"/>
              <a:t>: </a:t>
            </a:r>
            <a:r>
              <a:rPr lang="fr-FR" b="1" dirty="0">
                <a:solidFill>
                  <a:srgbClr val="000000"/>
                </a:solidFill>
                <a:latin typeface="Times New Roman" pitchFamily="18"/>
                <a:cs typeface="Times New Roman" pitchFamily="18"/>
              </a:rPr>
              <a:t>Dr Yacouba COMPAORE</a:t>
            </a:r>
            <a:endParaRPr lang="fr-FR" sz="1800" dirty="0">
              <a:solidFill>
                <a:srgbClr val="000000"/>
              </a:solidFill>
              <a:latin typeface="Times New Roman" pitchFamily="18"/>
              <a:cs typeface="Times New Roman" pitchFamily="18"/>
            </a:endParaRPr>
          </a:p>
          <a:p>
            <a:pPr algn="ctr"/>
            <a:endParaRPr lang="fr-FR" dirty="0"/>
          </a:p>
        </p:txBody>
      </p:sp>
      <p:sp>
        <p:nvSpPr>
          <p:cNvPr id="20" name="ZoneTexte 19">
            <a:extLst>
              <a:ext uri="{FF2B5EF4-FFF2-40B4-BE49-F238E27FC236}">
                <a16:creationId xmlns:a16="http://schemas.microsoft.com/office/drawing/2014/main" id="{1AC331E7-2B61-FE2F-AA46-066AD8FA0516}"/>
              </a:ext>
            </a:extLst>
          </p:cNvPr>
          <p:cNvSpPr txBox="1"/>
          <p:nvPr/>
        </p:nvSpPr>
        <p:spPr>
          <a:xfrm>
            <a:off x="687421" y="211645"/>
            <a:ext cx="5912162"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ISSP(Institut Supérieur des Sciences de la Population)</a:t>
            </a:r>
          </a:p>
        </p:txBody>
      </p:sp>
      <p:sp>
        <p:nvSpPr>
          <p:cNvPr id="21" name="ZoneTexte 20">
            <a:extLst>
              <a:ext uri="{FF2B5EF4-FFF2-40B4-BE49-F238E27FC236}">
                <a16:creationId xmlns:a16="http://schemas.microsoft.com/office/drawing/2014/main" id="{4651D8F8-4655-7248-A6D6-D8F734C8F9FF}"/>
              </a:ext>
            </a:extLst>
          </p:cNvPr>
          <p:cNvSpPr txBox="1"/>
          <p:nvPr/>
        </p:nvSpPr>
        <p:spPr>
          <a:xfrm>
            <a:off x="7092563" y="6268846"/>
            <a:ext cx="4444780"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Année Académique: 2023-2024</a:t>
            </a:r>
          </a:p>
        </p:txBody>
      </p:sp>
    </p:spTree>
    <p:extLst>
      <p:ext uri="{BB962C8B-B14F-4D97-AF65-F5344CB8AC3E}">
        <p14:creationId xmlns:p14="http://schemas.microsoft.com/office/powerpoint/2010/main" val="32308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b="1" dirty="0">
                <a:effectLst/>
                <a:latin typeface="Times New Roman" panose="02020603050405020304" pitchFamily="18" charset="0"/>
                <a:ea typeface="Calibri" panose="020F0502020204030204" pitchFamily="34" charset="0"/>
                <a:cs typeface="Times New Roman" panose="02020603050405020304" pitchFamily="18" charset="0"/>
              </a:rPr>
              <a:t>Inexactitudes</a:t>
            </a:r>
            <a:r>
              <a:rPr lang="fr-FR" dirty="0">
                <a:effectLst/>
                <a:latin typeface="Times New Roman" panose="02020603050405020304" pitchFamily="18" charset="0"/>
                <a:ea typeface="Calibri" panose="020F0502020204030204" pitchFamily="34" charset="0"/>
                <a:cs typeface="Times New Roman" panose="02020603050405020304" pitchFamily="18" charset="0"/>
              </a:rPr>
              <a:t> : Les erreurs de collecte, les omissions et les réponses incorrectes peuvent affecter la précision des données.</a:t>
            </a:r>
          </a:p>
          <a:p>
            <a:pPr marL="285750" indent="-285750">
              <a:lnSpc>
                <a:spcPct val="107000"/>
              </a:lnSpc>
              <a:spcAft>
                <a:spcPts val="800"/>
              </a:spcAft>
              <a:buFont typeface="Wingdings" panose="05000000000000000000" pitchFamily="2" charset="2"/>
              <a:buChar char="q"/>
            </a:pP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Problèmes de Confidentialité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Bien que les données soient confidentielles, il existe des préoccupations concernant la vie privée et la sécurité des données.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p:txBody>
      </p:sp>
      <p:sp>
        <p:nvSpPr>
          <p:cNvPr id="3" name="Rectangle 10">
            <a:extLst>
              <a:ext uri="{FF2B5EF4-FFF2-40B4-BE49-F238E27FC236}">
                <a16:creationId xmlns:a16="http://schemas.microsoft.com/office/drawing/2014/main" id="{0E11FE1C-B048-F34A-9741-23758D53EF17}"/>
              </a:ext>
            </a:extLst>
          </p:cNvPr>
          <p:cNvSpPr/>
          <p:nvPr/>
        </p:nvSpPr>
        <p:spPr>
          <a:xfrm>
            <a:off x="1127555" y="898146"/>
            <a:ext cx="10145949" cy="134790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fr-FR" sz="4000" b="1" i="0" baseline="0" dirty="0">
                <a:latin typeface="Times New Roman" panose="02020603050405020304" pitchFamily="18" charset="0"/>
                <a:cs typeface="Times New Roman" panose="02020603050405020304" pitchFamily="18" charset="0"/>
              </a:rPr>
              <a:t> </a:t>
            </a: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algn="ctr">
              <a:defRPr sz="1800" b="0" i="0" u="none" strike="noStrike" kern="0" cap="none" spc="0" baseline="0">
                <a:solidFill>
                  <a:srgbClr val="000000"/>
                </a:solidFill>
                <a:uFillTx/>
              </a:defRPr>
            </a:pPr>
            <a:r>
              <a:rPr lang="fr-FR" sz="3200" b="1" dirty="0">
                <a:latin typeface="Times New Roman" panose="02020603050405020304" pitchFamily="18" charset="0"/>
                <a:cs typeface="Times New Roman" panose="02020603050405020304" pitchFamily="18" charset="0"/>
              </a:rPr>
              <a:t>Les inconvénients du Recensement</a:t>
            </a: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marR="0" lvl="0" algn="ctr" fontAlgn="auto">
              <a:lnSpc>
                <a:spcPct val="100000"/>
              </a:lnSpc>
              <a:spcBef>
                <a:spcPts val="0"/>
              </a:spcBef>
              <a:spcAft>
                <a:spcPts val="0"/>
              </a:spcAft>
              <a:tabLst/>
              <a:defRPr sz="1800" b="0" i="0" u="none" strike="noStrike" kern="0" cap="none" spc="0" baseline="0">
                <a:solidFill>
                  <a:srgbClr val="000000"/>
                </a:solidFill>
                <a:uFillTx/>
              </a:defRPr>
            </a:pPr>
            <a:r>
              <a:rPr lang="fr-FR" sz="3200" b="1" kern="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828051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endParaRPr lang="fr-FR" sz="2000" dirty="0">
              <a:latin typeface="Times New Roman" panose="02020603050405020304" pitchFamily="18" charset="0"/>
              <a:cs typeface="Times New Roman" panose="02020603050405020304" pitchFamily="18" charset="0"/>
            </a:endParaRPr>
          </a:p>
          <a:p>
            <a:pPr lvl="5"/>
            <a:endParaRPr lang="fr-FR" dirty="0">
              <a:effectLst/>
              <a:latin typeface="Times New Roman" panose="02020603050405020304" pitchFamily="18" charset="0"/>
              <a:ea typeface="Times New Roman" panose="02020603050405020304" pitchFamily="18" charset="0"/>
            </a:endParaRPr>
          </a:p>
          <a:p>
            <a:pPr lvl="8"/>
            <a:endParaRPr lang="fr-FR" sz="2000" dirty="0">
              <a:latin typeface="Times New Roman" panose="02020603050405020304" pitchFamily="18" charset="0"/>
              <a:cs typeface="Times New Roman" panose="02020603050405020304" pitchFamily="18" charset="0"/>
            </a:endParaRPr>
          </a:p>
          <a:p>
            <a:pPr algn="just"/>
            <a:r>
              <a:rPr lang="fr-FR" sz="2400" dirty="0">
                <a:effectLst/>
                <a:latin typeface="Times New Roman" panose="02020603050405020304" pitchFamily="18" charset="0"/>
                <a:ea typeface="Calibri" panose="020F0502020204030204" pitchFamily="34" charset="0"/>
                <a:cs typeface="Times New Roman" panose="02020603050405020304" pitchFamily="18" charset="0"/>
              </a:rPr>
              <a:t>Le recensement est un outil indispensable pour les gouvernements et les institutions, offrant une vue d'ensemble détaillée de la population et de ses besoins. En fournissant des données essentielles pour la prise de décision et la planification, il contribue à la mise en place de politiques publiques efficaces et à la distribution équitable des ressources. Cependant, les coûts élevés, la complexité logistique et les enjeux de confidentialité représentent des défis non négligeables. En dépit de ces inconvénients, les bénéfices d'un recensement bien mené sont inestimables pour le développement socio-économique et la gouvernance équitable.</a:t>
            </a:r>
          </a:p>
          <a:p>
            <a:pPr algn="just"/>
            <a:endParaRPr lang="fr-FR" sz="2000" dirty="0">
              <a:latin typeface="Times New Roman" panose="02020603050405020304" pitchFamily="18" charset="0"/>
              <a:cs typeface="Times New Roman" panose="02020603050405020304" pitchFamily="18" charset="0"/>
            </a:endParaRPr>
          </a:p>
        </p:txBody>
      </p:sp>
      <p:sp>
        <p:nvSpPr>
          <p:cNvPr id="3" name="Rectangle 10">
            <a:extLst>
              <a:ext uri="{FF2B5EF4-FFF2-40B4-BE49-F238E27FC236}">
                <a16:creationId xmlns:a16="http://schemas.microsoft.com/office/drawing/2014/main" id="{0E11FE1C-B048-F34A-9741-23758D53EF17}"/>
              </a:ext>
            </a:extLst>
          </p:cNvPr>
          <p:cNvSpPr/>
          <p:nvPr/>
        </p:nvSpPr>
        <p:spPr>
          <a:xfrm>
            <a:off x="4897513" y="862636"/>
            <a:ext cx="3784849" cy="66432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algn="ctr"/>
            <a:r>
              <a:rPr lang="fr-FR" sz="4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289149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endParaRPr lang="fr-FR" sz="2000" dirty="0">
              <a:latin typeface="Times New Roman" panose="02020603050405020304" pitchFamily="18" charset="0"/>
              <a:cs typeface="Times New Roman" panose="02020603050405020304" pitchFamily="18" charset="0"/>
            </a:endParaRPr>
          </a:p>
          <a:p>
            <a:pPr lvl="5"/>
            <a:endParaRPr lang="fr-FR" dirty="0">
              <a:effectLst/>
              <a:latin typeface="Times New Roman" panose="02020603050405020304" pitchFamily="18" charset="0"/>
              <a:ea typeface="Times New Roman" panose="02020603050405020304" pitchFamily="18" charset="0"/>
            </a:endParaRPr>
          </a:p>
          <a:p>
            <a:pPr lvl="8"/>
            <a:endParaRPr lang="fr-FR" sz="2000"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v"/>
            </a:pPr>
            <a:endParaRPr lang="fr-FR" sz="20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0B8FCC99-E86C-457C-BD9E-25D32E08F700}"/>
              </a:ext>
            </a:extLst>
          </p:cNvPr>
          <p:cNvSpPr txBox="1"/>
          <p:nvPr/>
        </p:nvSpPr>
        <p:spPr>
          <a:xfrm>
            <a:off x="1828799" y="2936555"/>
            <a:ext cx="8851037" cy="984885"/>
          </a:xfrm>
          <a:prstGeom prst="rect">
            <a:avLst/>
          </a:prstGeom>
          <a:noFill/>
        </p:spPr>
        <p:txBody>
          <a:bodyPr wrap="square" rtlCol="0">
            <a:spAutoFit/>
          </a:bodyPr>
          <a:lstStyle/>
          <a:p>
            <a:r>
              <a:rPr lang="fr-FR" sz="4000" dirty="0">
                <a:effectLst>
                  <a:glow rad="1016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Merci pour votre aimable attention!!!!!</a:t>
            </a:r>
            <a:endParaRPr lang="fr-BF" sz="4000" dirty="0">
              <a:effectLst>
                <a:glow rad="101600">
                  <a:schemeClr val="accent1">
                    <a:satMod val="175000"/>
                    <a:alpha val="40000"/>
                  </a:schemeClr>
                </a:glow>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06190383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7"/>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t"/>
          <a:lstStyle/>
          <a:p>
            <a:pPr lvl="0"/>
            <a:endParaRPr lang="fr-FR" sz="1800" b="0" i="0" baseline="0" dirty="0">
              <a:latin typeface="Times New Roman" panose="02020603050405020304" pitchFamily="18" charset="0"/>
              <a:cs typeface="Times New Roman" panose="02020603050405020304" pitchFamily="18" charset="0"/>
            </a:endParaRPr>
          </a:p>
          <a:p>
            <a:pPr lvl="0"/>
            <a:endParaRPr lang="fr-FR" dirty="0">
              <a:latin typeface="Times New Roman" panose="02020603050405020304" pitchFamily="18" charset="0"/>
              <a:cs typeface="Times New Roman" panose="02020603050405020304" pitchFamily="18" charset="0"/>
            </a:endParaRPr>
          </a:p>
          <a:p>
            <a:pPr lvl="0"/>
            <a:endParaRPr lang="fr-FR" sz="1800" b="0" i="0" baseline="0" dirty="0">
              <a:latin typeface="Times New Roman" panose="02020603050405020304" pitchFamily="18" charset="0"/>
              <a:cs typeface="Times New Roman" panose="02020603050405020304" pitchFamily="18" charset="0"/>
            </a:endParaRPr>
          </a:p>
          <a:p>
            <a:pPr lvl="0"/>
            <a:endParaRPr lang="fr-FR" dirty="0">
              <a:latin typeface="Times New Roman" panose="02020603050405020304" pitchFamily="18" charset="0"/>
              <a:cs typeface="Times New Roman" panose="02020603050405020304" pitchFamily="18" charset="0"/>
            </a:endParaRPr>
          </a:p>
          <a:p>
            <a:pPr lvl="8" algn="just"/>
            <a:r>
              <a:rPr lang="fr-FR" sz="3200" b="0" i="0" baseline="0" dirty="0">
                <a:latin typeface="Times New Roman" panose="02020603050405020304" pitchFamily="18" charset="0"/>
                <a:cs typeface="Times New Roman" panose="02020603050405020304" pitchFamily="18" charset="0"/>
              </a:rPr>
              <a:t>Introduction</a:t>
            </a:r>
          </a:p>
          <a:p>
            <a:pPr lvl="8" algn="just"/>
            <a:endParaRPr lang="fr-FR" b="0" i="0" baseline="0" dirty="0">
              <a:latin typeface="Times New Roman" panose="02020603050405020304" pitchFamily="18" charset="0"/>
              <a:cs typeface="Times New Roman" panose="02020603050405020304" pitchFamily="18" charset="0"/>
            </a:endParaRPr>
          </a:p>
          <a:p>
            <a:pPr marL="4057650" lvl="8" indent="-400050" algn="just">
              <a:buFont typeface="+mj-lt"/>
              <a:buAutoNum type="romanUcPeriod"/>
            </a:pPr>
            <a:r>
              <a:rPr lang="fr-FR" b="1" dirty="0">
                <a:latin typeface="Times New Roman" panose="02020603050405020304" pitchFamily="18" charset="0"/>
                <a:cs typeface="Times New Roman" panose="02020603050405020304" pitchFamily="18" charset="0"/>
              </a:rPr>
              <a:t>L</a:t>
            </a:r>
            <a:r>
              <a:rPr lang="fr-FR" b="1" i="0" baseline="0" dirty="0">
                <a:latin typeface="Times New Roman" panose="02020603050405020304" pitchFamily="18" charset="0"/>
                <a:cs typeface="Times New Roman" panose="02020603050405020304" pitchFamily="18" charset="0"/>
              </a:rPr>
              <a:t>es objectifs</a:t>
            </a:r>
          </a:p>
          <a:p>
            <a:pPr marL="4057650" lvl="8" indent="-400050" algn="just">
              <a:buFont typeface="+mj-lt"/>
              <a:buAutoNum type="romanUcPeriod"/>
            </a:pPr>
            <a:endParaRPr lang="fr-FR" b="1" i="0" baseline="0" dirty="0">
              <a:latin typeface="Times New Roman" panose="02020603050405020304" pitchFamily="18" charset="0"/>
              <a:cs typeface="Times New Roman" panose="02020603050405020304" pitchFamily="18" charset="0"/>
            </a:endParaRPr>
          </a:p>
          <a:p>
            <a:pPr marL="4057650" lvl="8" indent="-400050" algn="just">
              <a:buFont typeface="+mj-lt"/>
              <a:buAutoNum type="romanUcPeriod"/>
            </a:pPr>
            <a:r>
              <a:rPr lang="fr-FR" b="1" i="0" baseline="0" dirty="0">
                <a:latin typeface="Times New Roman" panose="02020603050405020304" pitchFamily="18" charset="0"/>
                <a:cs typeface="Times New Roman" panose="02020603050405020304" pitchFamily="18" charset="0"/>
              </a:rPr>
              <a:t>Les caractéristiques</a:t>
            </a:r>
          </a:p>
          <a:p>
            <a:pPr marL="4057650" lvl="8" indent="-400050" algn="just">
              <a:buFont typeface="+mj-lt"/>
              <a:buAutoNum type="romanUcPeriod"/>
            </a:pPr>
            <a:endParaRPr lang="fr-FR" b="1" dirty="0">
              <a:latin typeface="Times New Roman" panose="02020603050405020304" pitchFamily="18" charset="0"/>
              <a:cs typeface="Times New Roman" panose="02020603050405020304" pitchFamily="18" charset="0"/>
            </a:endParaRPr>
          </a:p>
          <a:p>
            <a:pPr marL="4057650" lvl="8" indent="-400050" algn="just">
              <a:buFont typeface="+mj-lt"/>
              <a:buAutoNum type="romanUcPeriod"/>
            </a:pPr>
            <a:r>
              <a:rPr lang="fr-FR" b="1" i="0" baseline="0" dirty="0">
                <a:latin typeface="Times New Roman" panose="02020603050405020304" pitchFamily="18" charset="0"/>
                <a:cs typeface="Times New Roman" panose="02020603050405020304" pitchFamily="18" charset="0"/>
              </a:rPr>
              <a:t>La méthode de collecte</a:t>
            </a:r>
          </a:p>
          <a:p>
            <a:pPr marL="4057650" lvl="8" indent="-400050" algn="just">
              <a:buFont typeface="+mj-lt"/>
              <a:buAutoNum type="romanUcPeriod"/>
            </a:pPr>
            <a:endParaRPr lang="fr-FR" b="1" dirty="0">
              <a:latin typeface="Times New Roman" panose="02020603050405020304" pitchFamily="18" charset="0"/>
              <a:cs typeface="Times New Roman" panose="02020603050405020304" pitchFamily="18" charset="0"/>
            </a:endParaRPr>
          </a:p>
          <a:p>
            <a:pPr marL="4057650" lvl="8" indent="-400050" algn="just">
              <a:buFont typeface="+mj-lt"/>
              <a:buAutoNum type="romanUcPeriod"/>
            </a:pPr>
            <a:r>
              <a:rPr lang="fr-FR" b="1" dirty="0">
                <a:latin typeface="Times New Roman" panose="02020603050405020304" pitchFamily="18" charset="0"/>
                <a:cs typeface="Times New Roman" panose="02020603050405020304" pitchFamily="18" charset="0"/>
              </a:rPr>
              <a:t>Les Avantages</a:t>
            </a:r>
          </a:p>
          <a:p>
            <a:pPr marL="4057650" lvl="8" indent="-400050" algn="just">
              <a:buFont typeface="+mj-lt"/>
              <a:buAutoNum type="romanUcPeriod"/>
            </a:pPr>
            <a:endParaRPr lang="fr-FR" b="1" dirty="0">
              <a:latin typeface="Times New Roman" panose="02020603050405020304" pitchFamily="18" charset="0"/>
              <a:cs typeface="Times New Roman" panose="02020603050405020304" pitchFamily="18" charset="0"/>
            </a:endParaRPr>
          </a:p>
          <a:p>
            <a:pPr marL="4057650" lvl="8" indent="-400050" algn="just">
              <a:buFont typeface="+mj-lt"/>
              <a:buAutoNum type="romanUcPeriod"/>
            </a:pPr>
            <a:r>
              <a:rPr lang="fr-FR" b="1" dirty="0">
                <a:latin typeface="Times New Roman" panose="02020603050405020304" pitchFamily="18" charset="0"/>
                <a:cs typeface="Times New Roman" panose="02020603050405020304" pitchFamily="18" charset="0"/>
              </a:rPr>
              <a:t>Les inconvénients</a:t>
            </a:r>
            <a:endParaRPr lang="fr-FR" dirty="0">
              <a:latin typeface="Times New Roman" panose="02020603050405020304" pitchFamily="18" charset="0"/>
              <a:cs typeface="Times New Roman" panose="02020603050405020304" pitchFamily="18" charset="0"/>
            </a:endParaRPr>
          </a:p>
          <a:p>
            <a:pPr lvl="8" algn="just"/>
            <a:r>
              <a:rPr lang="fr-FR" sz="3600" dirty="0">
                <a:latin typeface="Times New Roman" panose="02020603050405020304" pitchFamily="18" charset="0"/>
                <a:cs typeface="Times New Roman" panose="02020603050405020304" pitchFamily="18" charset="0"/>
              </a:rPr>
              <a:t>Conclusion</a:t>
            </a:r>
          </a:p>
          <a:p>
            <a:pPr algn="ctr"/>
            <a:endParaRPr lang="fr-FR" sz="1800" dirty="0">
              <a:latin typeface="Times New Roman" panose="02020603050405020304" pitchFamily="18" charset="0"/>
              <a:cs typeface="Times New Roman" panose="02020603050405020304" pitchFamily="18" charset="0"/>
            </a:endParaRPr>
          </a:p>
          <a:p>
            <a:pPr lvl="0" algn="ctr"/>
            <a:endParaRPr lang="fr-FR" sz="1800" dirty="0">
              <a:latin typeface="Times New Roman" panose="02020603050405020304" pitchFamily="18" charset="0"/>
              <a:cs typeface="Times New Roman" panose="02020603050405020304" pitchFamily="18" charset="0"/>
            </a:endParaRPr>
          </a:p>
          <a:p>
            <a:pPr lvl="0" algn="ctr"/>
            <a:endParaRPr lang="fr-FR" dirty="0">
              <a:latin typeface="Times New Roman" panose="02020603050405020304" pitchFamily="18" charset="0"/>
              <a:cs typeface="Times New Roman" panose="02020603050405020304" pitchFamily="18" charset="0"/>
            </a:endParaRPr>
          </a:p>
          <a:p>
            <a:pPr lvl="0" algn="ctr"/>
            <a:r>
              <a:rPr lang="fr-FR" sz="1800" dirty="0">
                <a:latin typeface="Times New Roman" panose="02020603050405020304" pitchFamily="18" charset="0"/>
                <a:cs typeface="Times New Roman" panose="02020603050405020304" pitchFamily="18" charset="0"/>
              </a:rPr>
              <a:t>                                                                                                                                                                                            1</a:t>
            </a:r>
          </a:p>
        </p:txBody>
      </p:sp>
      <p:sp>
        <p:nvSpPr>
          <p:cNvPr id="3" name="Rectangle : coins arrondis 2">
            <a:extLst>
              <a:ext uri="{FF2B5EF4-FFF2-40B4-BE49-F238E27FC236}">
                <a16:creationId xmlns:a16="http://schemas.microsoft.com/office/drawing/2014/main" id="{C91FE28B-EEC5-BDE1-C5B4-C489A3F30DCD}"/>
              </a:ext>
            </a:extLst>
          </p:cNvPr>
          <p:cNvSpPr/>
          <p:nvPr/>
        </p:nvSpPr>
        <p:spPr>
          <a:xfrm>
            <a:off x="2796207" y="71562"/>
            <a:ext cx="6599583" cy="763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tx1"/>
                </a:solidFill>
                <a:latin typeface="Times New Roman" panose="02020603050405020304" pitchFamily="18" charset="0"/>
                <a:cs typeface="Times New Roman" panose="02020603050405020304" pitchFamily="18" charset="0"/>
              </a:rPr>
              <a:t>Plan de la Présentation</a:t>
            </a:r>
          </a:p>
        </p:txBody>
      </p:sp>
    </p:spTree>
    <p:extLst>
      <p:ext uri="{BB962C8B-B14F-4D97-AF65-F5344CB8AC3E}">
        <p14:creationId xmlns:p14="http://schemas.microsoft.com/office/powerpoint/2010/main" val="27728256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1" y="642025"/>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just"/>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fr-FR" sz="2400" dirty="0">
                <a:effectLst/>
                <a:latin typeface="Times New Roman" panose="02020603050405020304" pitchFamily="18" charset="0"/>
                <a:ea typeface="Calibri" panose="020F0502020204030204" pitchFamily="34" charset="0"/>
                <a:cs typeface="Times New Roman" panose="02020603050405020304" pitchFamily="18" charset="0"/>
              </a:rPr>
              <a:t>Le recensement constitue un pilier fondamental pour la compréhension et la gestion des populations. Réalisé à intervalles réguliers, il permet de collecter des données démographiques, économiques et sociales essentielles. Ces informations sont cruciales pour la planification des politiques publiques, la répartition équitable des ressources et la représentation politique.</a:t>
            </a:r>
          </a:p>
          <a:p>
            <a:pPr algn="just"/>
            <a:r>
              <a:rPr lang="fr-FR" sz="2400" dirty="0">
                <a:effectLst/>
                <a:latin typeface="Times New Roman" panose="02020603050405020304" pitchFamily="18" charset="0"/>
                <a:ea typeface="Calibri" panose="020F0502020204030204" pitchFamily="34" charset="0"/>
                <a:cs typeface="Times New Roman" panose="02020603050405020304" pitchFamily="18" charset="0"/>
              </a:rPr>
              <a:t>Malgré son importance indéniable, le recensement présente des défis, notamment en termes de coûts et de complexité.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dirty="0"/>
          </a:p>
        </p:txBody>
      </p:sp>
      <p:sp>
        <p:nvSpPr>
          <p:cNvPr id="16" name="Rectangle 10">
            <a:extLst>
              <a:ext uri="{FF2B5EF4-FFF2-40B4-BE49-F238E27FC236}">
                <a16:creationId xmlns:a16="http://schemas.microsoft.com/office/drawing/2014/main" id="{6E9A476F-D4A5-D5A6-5781-C85A7B653F82}"/>
              </a:ext>
            </a:extLst>
          </p:cNvPr>
          <p:cNvSpPr/>
          <p:nvPr/>
        </p:nvSpPr>
        <p:spPr>
          <a:xfrm>
            <a:off x="3641402" y="917523"/>
            <a:ext cx="5502599" cy="1008932"/>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1" i="0" u="none" strike="noStrike" kern="1200" cap="none" spc="0" baseline="0" dirty="0">
                <a:solidFill>
                  <a:srgbClr val="000000"/>
                </a:solidFill>
                <a:uFillTx/>
                <a:latin typeface="Times New Roman" pitchFamily="18"/>
                <a:cs typeface="Times New Roman" pitchFamily="18"/>
              </a:rPr>
              <a:t>Introduction</a:t>
            </a:r>
          </a:p>
        </p:txBody>
      </p:sp>
    </p:spTree>
    <p:extLst>
      <p:ext uri="{BB962C8B-B14F-4D97-AF65-F5344CB8AC3E}">
        <p14:creationId xmlns:p14="http://schemas.microsoft.com/office/powerpoint/2010/main" val="32749943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Dénombrement : Il vise à compter les logements et la population résidant dans un pays</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Planification et Politique Publique : Aider les gouvernements à élaborer des politiques et des programmes adaptés aux besoins de la population.</a:t>
            </a:r>
          </a:p>
          <a:p>
            <a:pPr marL="285750" indent="-285750">
              <a:lnSpc>
                <a:spcPct val="107000"/>
              </a:lnSpc>
              <a:spcAft>
                <a:spcPts val="800"/>
              </a:spcAft>
              <a:buFont typeface="Wingdings" panose="05000000000000000000" pitchFamily="2" charset="2"/>
              <a:buChar char="q"/>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Répartition des Ressources: Assurer une distribution équitable des ressources publiques en fonction de la population et de ses caractéristiques.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p:txBody>
      </p:sp>
      <p:sp>
        <p:nvSpPr>
          <p:cNvPr id="16" name="Rectangle 10">
            <a:extLst>
              <a:ext uri="{FF2B5EF4-FFF2-40B4-BE49-F238E27FC236}">
                <a16:creationId xmlns:a16="http://schemas.microsoft.com/office/drawing/2014/main" id="{6E9A476F-D4A5-D5A6-5781-C85A7B653F82}"/>
              </a:ext>
            </a:extLst>
          </p:cNvPr>
          <p:cNvSpPr/>
          <p:nvPr/>
        </p:nvSpPr>
        <p:spPr>
          <a:xfrm>
            <a:off x="1109799" y="1164476"/>
            <a:ext cx="10145949" cy="90286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1" i="0" baseline="0" dirty="0">
                <a:latin typeface="Times New Roman" panose="02020603050405020304" pitchFamily="18" charset="0"/>
                <a:cs typeface="Times New Roman" panose="02020603050405020304" pitchFamily="18" charset="0"/>
              </a:rPr>
              <a:t> Les objectifs du Recensement</a:t>
            </a:r>
            <a:endParaRPr lang="fr-FR" sz="4000" b="1"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19394061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Recherche et Analyse : Fournir des données de base pour les chercheurs, les institutions académiques et les organisations non gouvernementales.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Représentation Politique: Déterminer la répartition des sièges au parlement et autres instances électives en fonction de la population.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p:txBody>
      </p:sp>
      <p:sp>
        <p:nvSpPr>
          <p:cNvPr id="16" name="Rectangle 10">
            <a:extLst>
              <a:ext uri="{FF2B5EF4-FFF2-40B4-BE49-F238E27FC236}">
                <a16:creationId xmlns:a16="http://schemas.microsoft.com/office/drawing/2014/main" id="{6E9A476F-D4A5-D5A6-5781-C85A7B653F82}"/>
              </a:ext>
            </a:extLst>
          </p:cNvPr>
          <p:cNvSpPr/>
          <p:nvPr/>
        </p:nvSpPr>
        <p:spPr>
          <a:xfrm>
            <a:off x="1109799" y="1164476"/>
            <a:ext cx="10145949" cy="90286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1" i="0" baseline="0" dirty="0">
                <a:latin typeface="Times New Roman" panose="02020603050405020304" pitchFamily="18" charset="0"/>
                <a:cs typeface="Times New Roman" panose="02020603050405020304" pitchFamily="18" charset="0"/>
              </a:rPr>
              <a:t> Les objectifs du Recensement</a:t>
            </a:r>
            <a:endParaRPr lang="fr-FR" sz="4000" b="1"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370477087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pPr algn="ctr"/>
            <a:endParaRPr lang="fr-FR" dirty="0"/>
          </a:p>
          <a:p>
            <a:pPr algn="ctr"/>
            <a:endParaRPr lang="fr-FR" dirty="0"/>
          </a:p>
          <a:p>
            <a:pPr algn="ctr"/>
            <a:endParaRPr lang="fr-FR" dirty="0"/>
          </a:p>
          <a:p>
            <a:pPr algn="ctr"/>
            <a:endParaRPr lang="fr-FR" dirty="0"/>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Universalité: Couvre l'ensemble de la population d'un pays.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Périodicité : Réalisé à intervalles réguliers, généralement tous les 10 ans.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Individualité : Recueille des informations sur chaque individu de manière distincte.</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Simultanéité : Les données sont collectées pendant une période spécifique.</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Confidentialité : Les informations individuelles sont protégées par des lois strictes sur la confidentialité.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sp>
        <p:nvSpPr>
          <p:cNvPr id="16" name="Rectangle 10">
            <a:extLst>
              <a:ext uri="{FF2B5EF4-FFF2-40B4-BE49-F238E27FC236}">
                <a16:creationId xmlns:a16="http://schemas.microsoft.com/office/drawing/2014/main" id="{6E9A476F-D4A5-D5A6-5781-C85A7B653F82}"/>
              </a:ext>
            </a:extLst>
          </p:cNvPr>
          <p:cNvSpPr/>
          <p:nvPr/>
        </p:nvSpPr>
        <p:spPr>
          <a:xfrm>
            <a:off x="1100922" y="862636"/>
            <a:ext cx="10145949" cy="90286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000" b="1" i="0" baseline="0" dirty="0">
                <a:latin typeface="Times New Roman" panose="02020603050405020304" pitchFamily="18" charset="0"/>
                <a:cs typeface="Times New Roman" panose="02020603050405020304" pitchFamily="18" charset="0"/>
              </a:rPr>
              <a:t> les </a:t>
            </a:r>
            <a:r>
              <a:rPr lang="fr-FR" sz="4000" b="1" dirty="0">
                <a:effectLst/>
                <a:latin typeface="Times New Roman" panose="02020603050405020304" pitchFamily="18" charset="0"/>
                <a:ea typeface="Calibri" panose="020F0502020204030204" pitchFamily="34" charset="0"/>
              </a:rPr>
              <a:t>Caractéristiques du Recensement</a:t>
            </a:r>
            <a:endParaRPr lang="fr-FR" sz="4000" b="1"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19036568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Questionnaires : Des enquêteurs formés visitent les ménages pour aider à remplir les questionnaires et s'assurer de la précision des réponses.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dirty="0">
                <a:latin typeface="Times New Roman" panose="02020603050405020304" pitchFamily="18" charset="0"/>
                <a:ea typeface="Calibri" panose="020F0502020204030204" pitchFamily="34" charset="0"/>
                <a:cs typeface="Times New Roman" panose="02020603050405020304" pitchFamily="18" charset="0"/>
              </a:rPr>
              <a:t>Photographie aérienne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c’est un moyen utilisé dans certains contexte où l’accès à des  localités pose un problème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En ligne : De plus en plus de recensements offrent la possibilité de remplir le questionnaire en ligne.</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Téléphone : Dans certains cas, les données peuvent être collectées par téléphone.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p:txBody>
      </p:sp>
      <p:sp>
        <p:nvSpPr>
          <p:cNvPr id="16" name="Rectangle 10">
            <a:extLst>
              <a:ext uri="{FF2B5EF4-FFF2-40B4-BE49-F238E27FC236}">
                <a16:creationId xmlns:a16="http://schemas.microsoft.com/office/drawing/2014/main" id="{6E9A476F-D4A5-D5A6-5781-C85A7B653F82}"/>
              </a:ext>
            </a:extLst>
          </p:cNvPr>
          <p:cNvSpPr/>
          <p:nvPr/>
        </p:nvSpPr>
        <p:spPr>
          <a:xfrm>
            <a:off x="1100922" y="862636"/>
            <a:ext cx="10145949" cy="90286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fr-FR" sz="4000" b="1" i="0" baseline="0" dirty="0">
                <a:latin typeface="Times New Roman" panose="02020603050405020304" pitchFamily="18" charset="0"/>
                <a:cs typeface="Times New Roman" panose="02020603050405020304" pitchFamily="18" charset="0"/>
              </a:rPr>
              <a:t> </a:t>
            </a:r>
          </a:p>
          <a:p>
            <a:pPr algn="ctr">
              <a:defRPr sz="1800" b="0" i="0" u="none" strike="noStrike" kern="0" cap="none" spc="0" baseline="0">
                <a:solidFill>
                  <a:srgbClr val="000000"/>
                </a:solidFill>
                <a:uFillTx/>
              </a:defRPr>
            </a:pPr>
            <a:r>
              <a:rPr lang="fr-FR" sz="3200" b="1" dirty="0">
                <a:latin typeface="Times New Roman" panose="02020603050405020304" pitchFamily="18" charset="0"/>
                <a:cs typeface="Times New Roman" panose="02020603050405020304" pitchFamily="18" charset="0"/>
              </a:rPr>
              <a:t>La </a:t>
            </a:r>
            <a:r>
              <a:rPr lang="fr-FR" sz="4000" b="1" dirty="0">
                <a:latin typeface="Times New Roman" panose="02020603050405020304" pitchFamily="18" charset="0"/>
                <a:cs typeface="Times New Roman" panose="02020603050405020304" pitchFamily="18" charset="0"/>
              </a:rPr>
              <a:t>m</a:t>
            </a:r>
            <a:r>
              <a:rPr lang="fr-FR" sz="4000" b="1" dirty="0">
                <a:effectLst/>
                <a:latin typeface="Times New Roman" panose="02020603050405020304" pitchFamily="18" charset="0"/>
                <a:ea typeface="Calibri" panose="020F0502020204030204" pitchFamily="34" charset="0"/>
                <a:cs typeface="Times New Roman" panose="02020603050405020304" pitchFamily="18" charset="0"/>
              </a:rPr>
              <a:t>éthode de Collecte du Recensement</a:t>
            </a:r>
            <a:endParaRPr lang="fr-FR" sz="4000" b="1" dirty="0">
              <a:effectLst/>
              <a:latin typeface="Calibri" panose="020F0502020204030204" pitchFamily="34" charset="0"/>
              <a:ea typeface="Calibri" panose="020F0502020204030204" pitchFamily="34" charset="0"/>
              <a:cs typeface="Times New Roman" panose="02020603050405020304" pitchFamily="18" charset="0"/>
            </a:endParaRP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marR="0" lvl="0" algn="ctr"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endParaRPr lang="fr-FR" sz="4000" b="1"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348845550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Données Exhaustives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Offre une image complète et détaillée de la population.</a:t>
            </a:r>
          </a:p>
          <a:p>
            <a:pPr marL="285750" indent="-285750">
              <a:lnSpc>
                <a:spcPct val="107000"/>
              </a:lnSpc>
              <a:spcAft>
                <a:spcPts val="800"/>
              </a:spcAft>
              <a:buFont typeface="Wingdings" panose="05000000000000000000" pitchFamily="2" charset="2"/>
              <a:buChar char="q"/>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Base pour Politiques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Les gouvernements et les institutions disposent de données fiables pour prendre des décisions éclairées.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Historique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Permet de suivre les tendances démographiques et sociales sur de longues périodes.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Équité</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Facilite une répartition équitable des ressources et des services publics.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p:txBody>
      </p:sp>
      <p:sp>
        <p:nvSpPr>
          <p:cNvPr id="16" name="Rectangle 10">
            <a:extLst>
              <a:ext uri="{FF2B5EF4-FFF2-40B4-BE49-F238E27FC236}">
                <a16:creationId xmlns:a16="http://schemas.microsoft.com/office/drawing/2014/main" id="{6E9A476F-D4A5-D5A6-5781-C85A7B653F82}"/>
              </a:ext>
            </a:extLst>
          </p:cNvPr>
          <p:cNvSpPr/>
          <p:nvPr/>
        </p:nvSpPr>
        <p:spPr>
          <a:xfrm>
            <a:off x="1100922" y="862636"/>
            <a:ext cx="10145949" cy="90286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fr-FR" sz="4000" b="1" i="0" baseline="0" dirty="0">
                <a:latin typeface="Times New Roman" panose="02020603050405020304" pitchFamily="18" charset="0"/>
                <a:cs typeface="Times New Roman" panose="02020603050405020304" pitchFamily="18" charset="0"/>
              </a:rPr>
              <a:t> </a:t>
            </a: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algn="ctr">
              <a:defRPr sz="1800" b="0" i="0" u="none" strike="noStrike" kern="0" cap="none" spc="0" baseline="0">
                <a:solidFill>
                  <a:srgbClr val="000000"/>
                </a:solidFill>
                <a:uFillTx/>
              </a:defRPr>
            </a:pPr>
            <a:r>
              <a:rPr lang="fr-FR" sz="3200" b="1" dirty="0">
                <a:latin typeface="Times New Roman" panose="02020603050405020304" pitchFamily="18" charset="0"/>
                <a:cs typeface="Times New Roman" panose="02020603050405020304" pitchFamily="18" charset="0"/>
              </a:rPr>
              <a:t>Les </a:t>
            </a:r>
            <a:r>
              <a:rPr lang="fr-FR" sz="3600" b="1" dirty="0">
                <a:effectLst/>
                <a:latin typeface="Times New Roman" panose="02020603050405020304" pitchFamily="18" charset="0"/>
                <a:ea typeface="Calibri" panose="020F0502020204030204" pitchFamily="34" charset="0"/>
              </a:rPr>
              <a:t>Avantages du Recensement</a:t>
            </a:r>
            <a:endParaRPr lang="fr-FR" sz="3600" b="1" i="0" baseline="0" dirty="0">
              <a:latin typeface="Times New Roman" panose="02020603050405020304" pitchFamily="18" charset="0"/>
              <a:cs typeface="Times New Roman" panose="02020603050405020304" pitchFamily="18" charset="0"/>
            </a:endParaRP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marR="0" lvl="0" algn="ctr"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endParaRPr lang="fr-FR" sz="4000" b="1" i="0" u="none" strike="noStrike" kern="1200" cap="none" spc="0" baseline="0" dirty="0">
              <a:solidFill>
                <a:srgbClr val="000000"/>
              </a:solidFill>
              <a:uFillTx/>
              <a:latin typeface="Times New Roman" pitchFamily="18"/>
              <a:cs typeface="Times New Roman" pitchFamily="18"/>
            </a:endParaRPr>
          </a:p>
        </p:txBody>
      </p:sp>
    </p:spTree>
    <p:extLst>
      <p:ext uri="{BB962C8B-B14F-4D97-AF65-F5344CB8AC3E}">
        <p14:creationId xmlns:p14="http://schemas.microsoft.com/office/powerpoint/2010/main" val="126584443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7AC302-5BA7-7C2C-0DD6-7D3D9BE9EEA9}"/>
              </a:ext>
            </a:extLst>
          </p:cNvPr>
          <p:cNvSpPr/>
          <p:nvPr/>
        </p:nvSpPr>
        <p:spPr>
          <a:xfrm>
            <a:off x="0" y="-1"/>
            <a:ext cx="12192000" cy="6858000"/>
          </a:xfrm>
          <a:prstGeom prst="rect">
            <a:avLst/>
          </a:prstGeom>
          <a:blipFill dpi="0" rotWithShape="1">
            <a:blip r:embed="rId2">
              <a:alphaModFix amt="45000"/>
            </a:blip>
            <a:srcRect/>
            <a:tile tx="0" ty="0" sx="100000" sy="100000" flip="none" algn="tl"/>
          </a:blipFill>
        </p:spPr>
        <p:style>
          <a:lnRef idx="2">
            <a:schemeClr val="accent3"/>
          </a:lnRef>
          <a:fillRef idx="1">
            <a:schemeClr val="lt1"/>
          </a:fillRef>
          <a:effectRef idx="0">
            <a:schemeClr val="accent3"/>
          </a:effectRef>
          <a:fontRef idx="minor">
            <a:schemeClr val="dk1"/>
          </a:fontRef>
        </p:style>
        <p:txBody>
          <a:bodyPr rtlCol="0" anchor="ctr"/>
          <a:lstStyle/>
          <a:p>
            <a:pPr algn="ctr"/>
            <a:endParaRPr lang="fr-FR">
              <a:blipFill>
                <a:blip r:embed="rId2"/>
                <a:tile tx="0" ty="0" sx="100000" sy="100000" flip="none" algn="tl"/>
              </a:blipFill>
            </a:endParaRPr>
          </a:p>
        </p:txBody>
      </p:sp>
      <p:sp>
        <p:nvSpPr>
          <p:cNvPr id="13" name="Rectangle 12">
            <a:extLst>
              <a:ext uri="{FF2B5EF4-FFF2-40B4-BE49-F238E27FC236}">
                <a16:creationId xmlns:a16="http://schemas.microsoft.com/office/drawing/2014/main" id="{6C8F04F6-29D8-AC6E-3CC0-4980A5F98CFE}"/>
              </a:ext>
            </a:extLst>
          </p:cNvPr>
          <p:cNvSpPr/>
          <p:nvPr/>
        </p:nvSpPr>
        <p:spPr>
          <a:xfrm>
            <a:off x="343269" y="277426"/>
            <a:ext cx="11505461" cy="6303146"/>
          </a:xfrm>
          <a:prstGeom prst="rect">
            <a:avLst/>
          </a:prstGeom>
          <a:effectLst>
            <a:glow rad="228600">
              <a:schemeClr val="tx1">
                <a:lumMod val="95000"/>
                <a:lumOff val="5000"/>
                <a:alpha val="40000"/>
              </a:schemeClr>
            </a:glow>
            <a:outerShdw blurRad="50800" dir="7440000" algn="ctr" rotWithShape="0">
              <a:srgbClr val="000000"/>
            </a:outerShdw>
            <a:reflection blurRad="660400" endPos="0" dist="2794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DCFAB614-2E6E-F6FA-B418-6099DCFF0826}"/>
              </a:ext>
            </a:extLst>
          </p:cNvPr>
          <p:cNvSpPr/>
          <p:nvPr/>
        </p:nvSpPr>
        <p:spPr>
          <a:xfrm>
            <a:off x="687420" y="642024"/>
            <a:ext cx="10817158" cy="5573949"/>
          </a:xfrm>
          <a:prstGeom prst="rect">
            <a:avLst/>
          </a:prstGeom>
          <a:solidFill>
            <a:schemeClr val="lt1"/>
          </a:solidFill>
          <a:ln w="76200">
            <a:solidFill>
              <a:schemeClr val="accent1">
                <a:lumMod val="75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endParaRPr lang="fr-FR" dirty="0"/>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Coût Élevé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La réalisation d'un recensement est coûteuse en termes de ressources humaines et financières.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Temps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La collecte et le traitement des données peuvent prendre beaucoup de temps.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Complexité</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La coordination d'un recensement à grande échelle est logiquement complexe.</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fr-FR" sz="2000" dirty="0">
              <a:latin typeface="Times New Roman" panose="02020603050405020304" pitchFamily="18" charset="0"/>
              <a:cs typeface="Times New Roman" panose="02020603050405020304" pitchFamily="18" charset="0"/>
            </a:endParaRPr>
          </a:p>
        </p:txBody>
      </p:sp>
      <p:sp>
        <p:nvSpPr>
          <p:cNvPr id="3" name="Rectangle 10">
            <a:extLst>
              <a:ext uri="{FF2B5EF4-FFF2-40B4-BE49-F238E27FC236}">
                <a16:creationId xmlns:a16="http://schemas.microsoft.com/office/drawing/2014/main" id="{0E11FE1C-B048-F34A-9741-23758D53EF17}"/>
              </a:ext>
            </a:extLst>
          </p:cNvPr>
          <p:cNvSpPr/>
          <p:nvPr/>
        </p:nvSpPr>
        <p:spPr>
          <a:xfrm>
            <a:off x="1127555" y="898146"/>
            <a:ext cx="10145949" cy="1347904"/>
          </a:xfrm>
          <a:prstGeom prst="rect">
            <a:avLst/>
          </a:prstGeom>
          <a:solidFill>
            <a:schemeClr val="accent1">
              <a:lumMod val="75000"/>
            </a:schemeClr>
          </a:solidFill>
          <a:ln cap="flat">
            <a:noFill/>
            <a:prstDash val="solid"/>
          </a:ln>
          <a:effectLst>
            <a:outerShdw blurRad="50800" dist="127000" dir="5400000" algn="t" rotWithShape="0">
              <a:prstClr val="black">
                <a:alpha val="40000"/>
              </a:prstClr>
            </a:outerShdw>
          </a:effectLst>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fr-FR" sz="4000" b="1" i="0" baseline="0" dirty="0">
                <a:latin typeface="Times New Roman" panose="02020603050405020304" pitchFamily="18" charset="0"/>
                <a:cs typeface="Times New Roman" panose="02020603050405020304" pitchFamily="18" charset="0"/>
              </a:rPr>
              <a:t> </a:t>
            </a: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algn="ctr">
              <a:defRPr sz="1800" b="0" i="0" u="none" strike="noStrike" kern="0" cap="none" spc="0" baseline="0">
                <a:solidFill>
                  <a:srgbClr val="000000"/>
                </a:solidFill>
                <a:uFillTx/>
              </a:defRPr>
            </a:pPr>
            <a:r>
              <a:rPr lang="fr-FR" sz="3200" b="1" dirty="0">
                <a:latin typeface="Times New Roman" panose="02020603050405020304" pitchFamily="18" charset="0"/>
                <a:cs typeface="Times New Roman" panose="02020603050405020304" pitchFamily="18" charset="0"/>
              </a:rPr>
              <a:t>Les inconvénients du Recensement</a:t>
            </a: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algn="ctr">
              <a:defRPr sz="1800" b="0" i="0" u="none" strike="noStrike" kern="0" cap="none" spc="0" baseline="0">
                <a:solidFill>
                  <a:srgbClr val="000000"/>
                </a:solidFill>
                <a:uFillTx/>
              </a:defRPr>
            </a:pPr>
            <a:endParaRPr lang="fr-FR" sz="3200" b="1" i="0" baseline="0" dirty="0">
              <a:latin typeface="Times New Roman" panose="02020603050405020304" pitchFamily="18" charset="0"/>
              <a:cs typeface="Times New Roman" panose="02020603050405020304" pitchFamily="18" charset="0"/>
            </a:endParaRPr>
          </a:p>
          <a:p>
            <a:pPr marR="0" lvl="0" algn="ctr" fontAlgn="auto">
              <a:lnSpc>
                <a:spcPct val="100000"/>
              </a:lnSpc>
              <a:spcBef>
                <a:spcPts val="0"/>
              </a:spcBef>
              <a:spcAft>
                <a:spcPts val="0"/>
              </a:spcAft>
              <a:tabLst/>
              <a:defRPr sz="1800" b="0" i="0" u="none" strike="noStrike" kern="0" cap="none" spc="0" baseline="0">
                <a:solidFill>
                  <a:srgbClr val="000000"/>
                </a:solidFill>
                <a:uFillTx/>
              </a:defRPr>
            </a:pPr>
            <a:r>
              <a:rPr lang="fr-FR" sz="3200" b="1" kern="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62121149"/>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TotalTime>
  <Words>662</Words>
  <Application>Microsoft Office PowerPoint</Application>
  <PresentationFormat>Grand écran</PresentationFormat>
  <Paragraphs>154</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USER</cp:lastModifiedBy>
  <cp:revision>14</cp:revision>
  <dcterms:created xsi:type="dcterms:W3CDTF">2022-03-10T14:08:00Z</dcterms:created>
  <dcterms:modified xsi:type="dcterms:W3CDTF">2024-07-08T17:42:56Z</dcterms:modified>
</cp:coreProperties>
</file>