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c734def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c734def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734def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734def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c734def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c734def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734def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734def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734def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734def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ee8fe0c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ee8fe0c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ee8fe0c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ee8fe0c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ee8fe0c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ee8fe0c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c3f3514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c3f3514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c3f3514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c3f3514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c9cc21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c9cc2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c3f3514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c3f3514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3f3514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3f3514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ee8fe0cc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ee8fe0cc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e8fe0c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e8fe0c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ee8fe0c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ee8fe0c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ee8fe0c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ee8fe0c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ee8fe0cc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ee8fe0cc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png"/><Relationship Id="rId4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61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42.png"/><Relationship Id="rId6" Type="http://schemas.openxmlformats.org/officeDocument/2006/relationships/image" Target="../media/image52.png"/><Relationship Id="rId7" Type="http://schemas.openxmlformats.org/officeDocument/2006/relationships/image" Target="../media/image40.png"/><Relationship Id="rId8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Relationship Id="rId5" Type="http://schemas.openxmlformats.org/officeDocument/2006/relationships/image" Target="../media/image60.png"/><Relationship Id="rId6" Type="http://schemas.openxmlformats.org/officeDocument/2006/relationships/image" Target="../media/image58.png"/><Relationship Id="rId7" Type="http://schemas.openxmlformats.org/officeDocument/2006/relationships/image" Target="../media/image51.png"/><Relationship Id="rId8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scipy.org/doc/scipy/tutorial/integrate.html" TargetMode="External"/><Relationship Id="rId4" Type="http://schemas.openxmlformats.org/officeDocument/2006/relationships/hyperlink" Target="https://www.tutorialspoint.com/scipy/scipy_integrate.htm" TargetMode="External"/><Relationship Id="rId9" Type="http://schemas.openxmlformats.org/officeDocument/2006/relationships/hyperlink" Target="https://www.johndcook.com/blog/2012/03/20/scipy-integration/" TargetMode="External"/><Relationship Id="rId5" Type="http://schemas.openxmlformats.org/officeDocument/2006/relationships/hyperlink" Target="https://www.geeksforgeeks.org/scipy-integration/" TargetMode="External"/><Relationship Id="rId6" Type="http://schemas.openxmlformats.org/officeDocument/2006/relationships/hyperlink" Target="https://www.integral-calculator.com/" TargetMode="External"/><Relationship Id="rId7" Type="http://schemas.openxmlformats.org/officeDocument/2006/relationships/hyperlink" Target="https://www.symbolab.com/" TargetMode="External"/><Relationship Id="rId8" Type="http://schemas.openxmlformats.org/officeDocument/2006/relationships/hyperlink" Target="https://medium.com/@mathcube7/what-they-dont-tell-you-about-numerical-integration-4a95de9f4e8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tegral-calculator.com/" TargetMode="External"/><Relationship Id="rId4" Type="http://schemas.openxmlformats.org/officeDocument/2006/relationships/hyperlink" Target="https://www.symbolab.com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 Integration Comparison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Computations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 Burkhalter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3227575"/>
            <a:ext cx="4010692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6700"/>
            <a:ext cx="3016975" cy="214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963" y="1711450"/>
            <a:ext cx="3110075" cy="2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25" y="1844015"/>
            <a:ext cx="2853575" cy="197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33225" y="3311350"/>
            <a:ext cx="29433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073150" y="3650350"/>
            <a:ext cx="30171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063450" y="3537250"/>
            <a:ext cx="30171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6168750" y="3484600"/>
            <a:ext cx="28119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6168750" y="3690249"/>
            <a:ext cx="28119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168750" y="3597700"/>
            <a:ext cx="28119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167475" y="3278950"/>
            <a:ext cx="28119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Offset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25" y="1381725"/>
            <a:ext cx="45243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1942363" y="3759975"/>
            <a:ext cx="44811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942363" y="4424236"/>
            <a:ext cx="44811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Non-Quad Methods Break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1054425"/>
            <a:ext cx="4419625" cy="30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50" y="445025"/>
            <a:ext cx="3755475" cy="182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650" y="2420175"/>
            <a:ext cx="3831857" cy="18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8259425" y="3418524"/>
            <a:ext cx="748200" cy="8082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182925" y="1814025"/>
            <a:ext cx="748200" cy="2727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31" y="1017725"/>
            <a:ext cx="12038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Non-Quad Methods Break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1139900"/>
            <a:ext cx="44862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00" y="1608450"/>
            <a:ext cx="38100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5979738" y="2311526"/>
            <a:ext cx="373500" cy="1323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5979738" y="2460052"/>
            <a:ext cx="373500" cy="1323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Identities</a:t>
            </a:r>
            <a:r>
              <a:rPr lang="en"/>
              <a:t> 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82669" l="0" r="0" t="0"/>
          <a:stretch/>
        </p:blipFill>
        <p:spPr>
          <a:xfrm>
            <a:off x="5247300" y="1670088"/>
            <a:ext cx="3446200" cy="4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00" y="1427100"/>
            <a:ext cx="4458850" cy="3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300" y="2802425"/>
            <a:ext cx="2936225" cy="16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Limits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7818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3925"/>
            <a:ext cx="6877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31575"/>
            <a:ext cx="6343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507550"/>
            <a:ext cx="7913524" cy="1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4090950"/>
            <a:ext cx="6232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4000" y="366711"/>
            <a:ext cx="1422400" cy="7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Limits With Quad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73" y="1446575"/>
            <a:ext cx="2675000" cy="1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487" y="1446575"/>
            <a:ext cx="2904670" cy="1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502" y="3380100"/>
            <a:ext cx="3481493" cy="1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575" y="3380100"/>
            <a:ext cx="3447300" cy="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Quad’s Major Weakness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424625"/>
            <a:ext cx="2623195" cy="1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3975"/>
            <a:ext cx="2675001" cy="82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100" y="1424625"/>
            <a:ext cx="2617376" cy="1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100" y="3533975"/>
            <a:ext cx="2676851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400" y="204763"/>
            <a:ext cx="2644851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6400" y="1299362"/>
            <a:ext cx="2674974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5462" y="2311624"/>
            <a:ext cx="2676849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4357" y="3328838"/>
            <a:ext cx="2659055" cy="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Interpretation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</a:t>
            </a:r>
            <a:r>
              <a:rPr b="1" lang="en"/>
              <a:t>Efficiency:</a:t>
            </a:r>
            <a:r>
              <a:rPr lang="en"/>
              <a:t> Quad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Best Accuracy: </a:t>
            </a:r>
            <a:r>
              <a:rPr lang="en"/>
              <a:t>Quad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Worst Efficiency:</a:t>
            </a:r>
            <a:r>
              <a:rPr lang="en"/>
              <a:t> Quadrature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Worst Accuracy:</a:t>
            </a:r>
            <a:r>
              <a:rPr lang="en"/>
              <a:t> Trapz, Cumtrapz, Quadrature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method has its pros and cons, but overall Quad is the best option for </a:t>
            </a:r>
            <a:r>
              <a:rPr i="1" lang="en"/>
              <a:t>nearly </a:t>
            </a:r>
            <a:r>
              <a:rPr lang="en"/>
              <a:t>every integrand you throw at it! 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900" y="620975"/>
            <a:ext cx="1468426" cy="146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https://docs.scipy.org/doc/scipy/tutorial/integrate.html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https://www.tutorialspoint.com/scipy/scipy_integrate.htm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https://www.geeksforgeeks.org/scipy-integration/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https://www.integral-calculator.com/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https://www.symbolab.com/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https://medium.com/@mathcube7/what-they-dont-tell-you-about-numerical-integration-4a95de9f4e86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https://www.johndcook.com/blog/2012/03/20/scipy-integration/</a:t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22199" y="1314075"/>
            <a:ext cx="2394501" cy="13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Motivation:</a:t>
            </a:r>
            <a:r>
              <a:rPr lang="en"/>
              <a:t> To find which SciPy </a:t>
            </a:r>
            <a:r>
              <a:rPr lang="en"/>
              <a:t>integration</a:t>
            </a:r>
            <a:r>
              <a:rPr lang="en"/>
              <a:t> </a:t>
            </a:r>
            <a:r>
              <a:rPr lang="en"/>
              <a:t>methods</a:t>
            </a:r>
            <a:r>
              <a:rPr lang="en"/>
              <a:t> are best for certain problems and determine the accuracy and efficiency of each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What I Did:</a:t>
            </a:r>
            <a:r>
              <a:rPr lang="en"/>
              <a:t> Tested SciPy methods: quad, fixed_quad, quadrature, romberg, trapz, cumtrapz, and simps with a myriad of different integrands and benchmarked them for their run-time and error relative to the true </a:t>
            </a:r>
            <a:r>
              <a:rPr lang="en"/>
              <a:t>mathematical</a:t>
            </a:r>
            <a:r>
              <a:rPr lang="en"/>
              <a:t> solution.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How:</a:t>
            </a:r>
            <a:r>
              <a:rPr lang="en"/>
              <a:t> I created a Python notebook and wrote code for many different integrand functions and tested each SciPy method of integration behaved for each of these integrands. The time was benchmarked using the </a:t>
            </a:r>
            <a:r>
              <a:rPr i="1" lang="en"/>
              <a:t>timeit</a:t>
            </a:r>
            <a:r>
              <a:rPr lang="en"/>
              <a:t> package and the integral’s </a:t>
            </a:r>
            <a:r>
              <a:rPr lang="en"/>
              <a:t>mathematical</a:t>
            </a:r>
            <a:r>
              <a:rPr lang="en"/>
              <a:t> value used to compare to the absolute error was found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https://www.integral-calculator.com/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https://www.symbolab.com/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250" y="3303100"/>
            <a:ext cx="1776625" cy="16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047" y="3460222"/>
            <a:ext cx="2024900" cy="13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Code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27" y="1481487"/>
            <a:ext cx="753817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25" y="2452100"/>
            <a:ext cx="8603750" cy="13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99" y="219325"/>
            <a:ext cx="6182674" cy="44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Integrands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" y="1267825"/>
            <a:ext cx="2643500" cy="35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25" y="1852325"/>
            <a:ext cx="2643495" cy="43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25" y="2498927"/>
            <a:ext cx="2777400" cy="31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267825"/>
            <a:ext cx="3190151" cy="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3" y="1940325"/>
            <a:ext cx="3190149" cy="38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683275"/>
            <a:ext cx="2053990" cy="4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79525" y="1236325"/>
            <a:ext cx="1107375" cy="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1150" y="1861575"/>
            <a:ext cx="845503" cy="4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1150" y="2498925"/>
            <a:ext cx="970497" cy="3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61800" y="1304275"/>
            <a:ext cx="1166278" cy="3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61800" y="1945276"/>
            <a:ext cx="1107375" cy="3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07375" y="2714325"/>
            <a:ext cx="703417" cy="3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Trapz vs Cumtrapz</a:t>
            </a:r>
            <a:r>
              <a:rPr lang="en"/>
              <a:t> Computation Time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75"/>
            <a:ext cx="2678575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4" y="2566950"/>
            <a:ext cx="2752232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24" y="3935325"/>
            <a:ext cx="2703988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974" y="1198575"/>
            <a:ext cx="2703976" cy="106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975" y="2566192"/>
            <a:ext cx="2703974" cy="106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356488" y="1899743"/>
            <a:ext cx="25890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975" y="3932025"/>
            <a:ext cx="2588967" cy="10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335813" y="3256788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56413" y="4625138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417950" y="4625151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417950" y="3256776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417926" y="1888426"/>
            <a:ext cx="27522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56488" y="2024168"/>
            <a:ext cx="25890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35813" y="3381213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56413" y="4749563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417950" y="4749576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417950" y="3381201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417926" y="2012851"/>
            <a:ext cx="27522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Quad’s Computation Time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75"/>
            <a:ext cx="2678575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4" y="2566950"/>
            <a:ext cx="2752232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24" y="3935325"/>
            <a:ext cx="2703988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974" y="1198575"/>
            <a:ext cx="2703976" cy="106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975" y="2566192"/>
            <a:ext cx="2703974" cy="106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356488" y="1447567"/>
            <a:ext cx="25890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975" y="3932025"/>
            <a:ext cx="2588967" cy="10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335813" y="2804613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56413" y="4172963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417950" y="4172975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417950" y="2804600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417926" y="1436250"/>
            <a:ext cx="27522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Quadrature’s</a:t>
            </a:r>
            <a:r>
              <a:rPr lang="en"/>
              <a:t> Slow Computation Time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75"/>
            <a:ext cx="2678575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4" y="2566950"/>
            <a:ext cx="2752232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24" y="3935325"/>
            <a:ext cx="2703988" cy="10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7974" y="1198575"/>
            <a:ext cx="2703976" cy="106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975" y="2566192"/>
            <a:ext cx="2703974" cy="106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975" y="3932025"/>
            <a:ext cx="2588967" cy="10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356475" y="1673613"/>
            <a:ext cx="25890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35863" y="3041988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56463" y="4410338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418000" y="4410350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418000" y="3041975"/>
            <a:ext cx="27039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3417976" y="1673625"/>
            <a:ext cx="2752200" cy="113100"/>
          </a:xfrm>
          <a:prstGeom prst="rect">
            <a:avLst/>
          </a:prstGeom>
          <a:solidFill>
            <a:srgbClr val="FFFF00">
              <a:alpha val="4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2550"/>
            <a:ext cx="2902101" cy="2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100" y="1976849"/>
            <a:ext cx="3212850" cy="2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950" y="2134095"/>
            <a:ext cx="2902100" cy="20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22899" y="3863025"/>
            <a:ext cx="28563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22899" y="3976125"/>
            <a:ext cx="28563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902100" y="3656725"/>
            <a:ext cx="31539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160749" y="3817237"/>
            <a:ext cx="28563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160749" y="3930325"/>
            <a:ext cx="2856300" cy="113100"/>
          </a:xfrm>
          <a:prstGeom prst="rect">
            <a:avLst/>
          </a:prstGeom>
          <a:solidFill>
            <a:srgbClr val="FFFF00">
              <a:alpha val="30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2100" y="1943949"/>
            <a:ext cx="807554" cy="3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4950" y="2055825"/>
            <a:ext cx="1048379" cy="3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