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69" r:id="rId8"/>
    <p:sldId id="259" r:id="rId9"/>
    <p:sldId id="260" r:id="rId10"/>
    <p:sldId id="272" r:id="rId11"/>
    <p:sldId id="273" r:id="rId12"/>
    <p:sldId id="275" r:id="rId13"/>
    <p:sldId id="274" r:id="rId14"/>
    <p:sldId id="276" r:id="rId15"/>
    <p:sldId id="277" r:id="rId16"/>
    <p:sldId id="280" r:id="rId17"/>
    <p:sldId id="278" r:id="rId18"/>
    <p:sldId id="281" r:id="rId19"/>
    <p:sldId id="282" r:id="rId20"/>
    <p:sldId id="283" r:id="rId21"/>
    <p:sldId id="284" r:id="rId22"/>
    <p:sldId id="285" r:id="rId23"/>
    <p:sldId id="286" r:id="rId24"/>
    <p:sldId id="296" r:id="rId25"/>
    <p:sldId id="288" r:id="rId26"/>
    <p:sldId id="287" r:id="rId27"/>
    <p:sldId id="289" r:id="rId28"/>
    <p:sldId id="290" r:id="rId29"/>
    <p:sldId id="292" r:id="rId30"/>
    <p:sldId id="291" r:id="rId31"/>
    <p:sldId id="293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2225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8512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5278514" cy="2862225"/>
          </a:xfrm>
        </p:spPr>
        <p:txBody>
          <a:bodyPr/>
          <a:lstStyle/>
          <a:p>
            <a:r>
              <a:rPr lang="en-US" sz="4000" dirty="0"/>
              <a:t>Impact of covid on overseas migration to Australia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5568698"/>
            <a:ext cx="5278514" cy="618142"/>
          </a:xfrm>
        </p:spPr>
        <p:txBody>
          <a:bodyPr/>
          <a:lstStyle/>
          <a:p>
            <a:r>
              <a:rPr lang="en-US" dirty="0"/>
              <a:t>Bec, Anuja and Luz</a:t>
            </a:r>
          </a:p>
        </p:txBody>
      </p:sp>
      <p:pic>
        <p:nvPicPr>
          <p:cNvPr id="7" name="Picture Placeholder 6" descr="A picture containing sandy, distance">
            <a:extLst>
              <a:ext uri="{FF2B5EF4-FFF2-40B4-BE49-F238E27FC236}">
                <a16:creationId xmlns:a16="http://schemas.microsoft.com/office/drawing/2014/main" id="{5A492D51-4DBA-40BC-82AA-A33BD0D3F7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875" y="947737"/>
            <a:ext cx="4048124" cy="4962525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E291F-DE1E-26EC-2389-F42EAF6A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56" y="1481137"/>
            <a:ext cx="5195888" cy="41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93BF3-6B4B-B956-639F-09E647F7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69" y="1066801"/>
            <a:ext cx="8037831" cy="5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D2478-89DA-9DED-5F40-FAE1C2F0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43" y="1066801"/>
            <a:ext cx="9434513" cy="50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3E8A1-8B5C-BD4A-4098-686C40B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9" y="782864"/>
            <a:ext cx="3077093" cy="575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B6CFA-B9A9-9069-C870-1B0EBEDA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44" y="834426"/>
            <a:ext cx="3077093" cy="575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5C7EB-70C9-2EF5-B58B-07DBCA5C2924}"/>
              </a:ext>
            </a:extLst>
          </p:cNvPr>
          <p:cNvSpPr txBox="1"/>
          <p:nvPr/>
        </p:nvSpPr>
        <p:spPr>
          <a:xfrm>
            <a:off x="5650302" y="2070340"/>
            <a:ext cx="1328468" cy="62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7FAD72-94EF-87EF-3B35-9CF0101F3CF3}"/>
              </a:ext>
            </a:extLst>
          </p:cNvPr>
          <p:cNvSpPr txBox="1">
            <a:spLocks/>
          </p:cNvSpPr>
          <p:nvPr/>
        </p:nvSpPr>
        <p:spPr>
          <a:xfrm>
            <a:off x="586736" y="1411660"/>
            <a:ext cx="1142832" cy="567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accent4"/>
                </a:solidFill>
              </a:rPr>
              <a:t>Male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41AF66A-5E98-6ABD-3586-8A5B0BC27B18}"/>
              </a:ext>
            </a:extLst>
          </p:cNvPr>
          <p:cNvSpPr txBox="1">
            <a:spLocks/>
          </p:cNvSpPr>
          <p:nvPr/>
        </p:nvSpPr>
        <p:spPr>
          <a:xfrm>
            <a:off x="6772578" y="1411660"/>
            <a:ext cx="1142832" cy="567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accent4"/>
                </a:solidFill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108815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BCA2D-2DD3-846F-743C-D28A71F2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15" y="928600"/>
            <a:ext cx="5013567" cy="57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7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B21CE-D269-47D5-2FEC-9E1D93C1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38" y="633561"/>
            <a:ext cx="7023124" cy="572278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(Before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B5068-5E68-E841-8C7E-742F2309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97" y="641966"/>
            <a:ext cx="7022806" cy="557406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(After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19C0794-2549-BB81-E2DE-EE81614E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95" y="498928"/>
            <a:ext cx="6384410" cy="608062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B805-F9D3-D0F3-784D-882C913E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89" y="651415"/>
            <a:ext cx="6150222" cy="579119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(Before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2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58BE8-5BCF-B1B7-EF86-1E41EA5C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23" y="569433"/>
            <a:ext cx="6339554" cy="596947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(after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942423"/>
            <a:ext cx="4694420" cy="112439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0587" y="2329867"/>
            <a:ext cx="4058872" cy="3156533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Analysis </a:t>
            </a:r>
          </a:p>
        </p:txBody>
      </p:sp>
      <p:pic>
        <p:nvPicPr>
          <p:cNvPr id="37" name="Picture Placeholder 36" descr="A picture containing outdoor, tall, plant, grass, beach">
            <a:extLst>
              <a:ext uri="{FF2B5EF4-FFF2-40B4-BE49-F238E27FC236}">
                <a16:creationId xmlns:a16="http://schemas.microsoft.com/office/drawing/2014/main" id="{1573DF6C-A3E4-4821-B550-4A14F71D3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3361" y="0"/>
            <a:ext cx="3598052" cy="3258105"/>
          </a:xfrm>
        </p:spPr>
      </p:pic>
      <p:pic>
        <p:nvPicPr>
          <p:cNvPr id="31" name="Picture Placeholder 30" descr="Greylag goose in-flight">
            <a:extLst>
              <a:ext uri="{FF2B5EF4-FFF2-40B4-BE49-F238E27FC236}">
                <a16:creationId xmlns:a16="http://schemas.microsoft.com/office/drawing/2014/main" id="{8B396EA2-87A9-49C1-BCCC-F8C1867D92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183361" y="3599895"/>
            <a:ext cx="3598052" cy="32581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D0E9F-9D0F-BC45-B28A-222F0CB6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6" y="988965"/>
            <a:ext cx="10489453" cy="56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7B7C-A446-829A-9C3F-0D76BC7A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visa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05B73-E364-9EB8-C733-4A8D693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518DD-5537-82D8-1C19-0784645D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48871"/>
            <a:ext cx="11430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775-CD3E-66D1-3AD4-19AD510D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4" y="129117"/>
            <a:ext cx="9972675" cy="567873"/>
          </a:xfrm>
        </p:spPr>
        <p:txBody>
          <a:bodyPr/>
          <a:lstStyle/>
          <a:p>
            <a:r>
              <a:rPr lang="en-AU" dirty="0"/>
              <a:t>types of visa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D250A-2B8D-623F-DFD6-460E5914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F23BBA-7840-641C-1890-B4C29EF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81" y="696990"/>
            <a:ext cx="4418718" cy="61610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118D08-8357-9D50-497F-845D13CDCA70}"/>
              </a:ext>
            </a:extLst>
          </p:cNvPr>
          <p:cNvSpPr/>
          <p:nvPr/>
        </p:nvSpPr>
        <p:spPr>
          <a:xfrm>
            <a:off x="5563040" y="4343400"/>
            <a:ext cx="177359" cy="18176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8DF-63D0-DD5E-20D2-947F1DD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 hours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8541F-21DB-6B77-4558-DC74446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BBC19-6484-9935-6168-A7E74E73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70026"/>
            <a:ext cx="9829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E5B-33BE-EDFD-BA15-01460113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136525"/>
            <a:ext cx="9972675" cy="567873"/>
          </a:xfrm>
        </p:spPr>
        <p:txBody>
          <a:bodyPr/>
          <a:lstStyle/>
          <a:p>
            <a:r>
              <a:rPr lang="en-AU" b="1" dirty="0"/>
              <a:t>Correlation between migrant arrivals to Australia &amp; worked hours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22A1-DE53-E3CA-B73F-A782ED12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75E2-4C35-D203-467A-3F4F2172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1151467"/>
            <a:ext cx="6002868" cy="5706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B22BAD-C541-AD3E-3DD2-B3F7B6325E53}"/>
              </a:ext>
            </a:extLst>
          </p:cNvPr>
          <p:cNvSpPr/>
          <p:nvPr/>
        </p:nvSpPr>
        <p:spPr>
          <a:xfrm>
            <a:off x="2870200" y="1998133"/>
            <a:ext cx="2048933" cy="13038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45B8A-E559-555D-7CFE-53A0E8E0DB5B}"/>
              </a:ext>
            </a:extLst>
          </p:cNvPr>
          <p:cNvSpPr/>
          <p:nvPr/>
        </p:nvSpPr>
        <p:spPr>
          <a:xfrm>
            <a:off x="6705600" y="4817003"/>
            <a:ext cx="1032933" cy="18208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00292B-A658-12D8-F317-097AD8071B87}"/>
              </a:ext>
            </a:extLst>
          </p:cNvPr>
          <p:cNvSpPr/>
          <p:nvPr/>
        </p:nvSpPr>
        <p:spPr>
          <a:xfrm>
            <a:off x="2434166" y="2438398"/>
            <a:ext cx="364067" cy="16933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16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9E0FD-28E9-61AB-B5BF-6FDA749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0847E-51F2-37BA-D59C-E4C2947A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3" y="1896534"/>
            <a:ext cx="54864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B52A1-F420-608E-C721-E6BC4B6FFAA8}"/>
              </a:ext>
            </a:extLst>
          </p:cNvPr>
          <p:cNvSpPr txBox="1"/>
          <p:nvPr/>
        </p:nvSpPr>
        <p:spPr>
          <a:xfrm>
            <a:off x="1155700" y="914284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(part-time) vs. Total Migrant Arrivals Permanent Visas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8EDA6-9A7F-1DAE-51E1-7DFDAC7C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33" y="5176248"/>
            <a:ext cx="378195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9E0FD-28E9-61AB-B5BF-6FDA749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52A1-F420-608E-C721-E6BC4B6FFAA8}"/>
              </a:ext>
            </a:extLst>
          </p:cNvPr>
          <p:cNvSpPr txBox="1"/>
          <p:nvPr/>
        </p:nvSpPr>
        <p:spPr>
          <a:xfrm>
            <a:off x="1155700" y="886767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vs. Total Migrant Arrivals Permanent Visas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5E324-7F90-CA68-24B3-D31FEF40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96" y="1473200"/>
            <a:ext cx="5400675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CDD6B-7D17-1F3B-C308-553E0F36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71" y="5059331"/>
            <a:ext cx="380100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7A922-94D5-6B50-A92B-365D96E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94E0-9A9D-9BDB-3802-081D840D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22" y="1577975"/>
            <a:ext cx="5400675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46128-9B4D-8D09-9B2B-AFAC2A29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97" y="4916457"/>
            <a:ext cx="3934374" cy="42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3B066-F29C-4970-6E45-08207F1C2FEC}"/>
              </a:ext>
            </a:extLst>
          </p:cNvPr>
          <p:cNvSpPr txBox="1"/>
          <p:nvPr/>
        </p:nvSpPr>
        <p:spPr>
          <a:xfrm>
            <a:off x="1155700" y="677775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vs. Total Migrant Arrivals Permanent Visa - Skill</a:t>
            </a:r>
          </a:p>
        </p:txBody>
      </p:sp>
    </p:spTree>
    <p:extLst>
      <p:ext uri="{BB962C8B-B14F-4D97-AF65-F5344CB8AC3E}">
        <p14:creationId xmlns:p14="http://schemas.microsoft.com/office/powerpoint/2010/main" val="2285596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50E51-B819-129E-DCB6-6117A1F3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62EBC-F910-BE55-4ECF-35391F3A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29" y="2150533"/>
            <a:ext cx="5400675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94505-CA91-8E5A-8855-9D40B24A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04" y="5493251"/>
            <a:ext cx="3801005" cy="409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EB2ED-9545-475F-8874-CC81F998C815}"/>
              </a:ext>
            </a:extLst>
          </p:cNvPr>
          <p:cNvSpPr txBox="1"/>
          <p:nvPr/>
        </p:nvSpPr>
        <p:spPr>
          <a:xfrm>
            <a:off x="677333" y="866069"/>
            <a:ext cx="1035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(part-time) vs. Total Migrant Arrivals Permanent Visa - Skill</a:t>
            </a:r>
          </a:p>
        </p:txBody>
      </p:sp>
    </p:spTree>
    <p:extLst>
      <p:ext uri="{BB962C8B-B14F-4D97-AF65-F5344CB8AC3E}">
        <p14:creationId xmlns:p14="http://schemas.microsoft.com/office/powerpoint/2010/main" val="23245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37" y="1096375"/>
            <a:ext cx="4045527" cy="159079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13" name="Picture Placeholder 12" descr="Sand, sea, beach, grass">
            <a:extLst>
              <a:ext uri="{FF2B5EF4-FFF2-40B4-BE49-F238E27FC236}">
                <a16:creationId xmlns:a16="http://schemas.microsoft.com/office/drawing/2014/main" id="{681D276C-2EB5-4A5D-AD46-BA67480003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1274"/>
            <a:ext cx="2743201" cy="474756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493815-2B96-4CA9-8D15-F0EB9A155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07354" y="2910720"/>
            <a:ext cx="4011410" cy="2061261"/>
          </a:xfrm>
        </p:spPr>
        <p:txBody>
          <a:bodyPr/>
          <a:lstStyle/>
          <a:p>
            <a:r>
              <a:rPr lang="en-US" dirty="0"/>
              <a:t>Bec, Anuja &amp; Luz</a:t>
            </a:r>
          </a:p>
        </p:txBody>
      </p:sp>
      <p:pic>
        <p:nvPicPr>
          <p:cNvPr id="15" name="Picture Placeholder 14" descr="Binoculars reflecting a sunset and laying on table by the sea">
            <a:extLst>
              <a:ext uri="{FF2B5EF4-FFF2-40B4-BE49-F238E27FC236}">
                <a16:creationId xmlns:a16="http://schemas.microsoft.com/office/drawing/2014/main" id="{EDC61EE9-9548-4422-9A3B-8519063F01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24929"/>
          <a:stretch/>
        </p:blipFill>
        <p:spPr>
          <a:xfrm>
            <a:off x="8180590" y="951274"/>
            <a:ext cx="4011410" cy="47475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028" y="1426441"/>
            <a:ext cx="4749800" cy="5270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6481" y="3137500"/>
            <a:ext cx="4749800" cy="212997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abcsans"/>
              </a:rPr>
              <a:t>Australia's migrant population is expected to have grown by more than 700,000 between the 2022 and 2024 financial years.”</a:t>
            </a:r>
          </a:p>
          <a:p>
            <a:r>
              <a:rPr lang="en-US" dirty="0">
                <a:solidFill>
                  <a:srgbClr val="000000"/>
                </a:solidFill>
                <a:latin typeface="abcsans"/>
              </a:rPr>
              <a:t>- ABC News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Stuart Highway in Northern Territory, Australia | Britannica">
            <a:extLst>
              <a:ext uri="{FF2B5EF4-FFF2-40B4-BE49-F238E27FC236}">
                <a16:creationId xmlns:a16="http://schemas.microsoft.com/office/drawing/2014/main" id="{76F235B1-0F44-1C57-4E61-EC966145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47401"/>
          <a:stretch/>
        </p:blipFill>
        <p:spPr bwMode="auto">
          <a:xfrm>
            <a:off x="657090" y="548842"/>
            <a:ext cx="4564766" cy="51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FBF5C7-D44C-E3CF-3F51-3DE468BD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28" y="2114543"/>
            <a:ext cx="6062707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2BE730E-3A48-4CBD-8E48-B35F154D83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4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985311D1-54C5-4629-99A1-D0E53D8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81910"/>
            <a:ext cx="12903202" cy="1121343"/>
          </a:xfrm>
        </p:spPr>
        <p:txBody>
          <a:bodyPr/>
          <a:lstStyle/>
          <a:p>
            <a:r>
              <a:rPr lang="en-US" sz="3500" dirty="0"/>
              <a:t>Research question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72E38AD-9DB1-4BF6-B4CA-5E36E2D4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2" y="2303252"/>
            <a:ext cx="12903203" cy="3372837"/>
          </a:xfrm>
        </p:spPr>
        <p:txBody>
          <a:bodyPr/>
          <a:lstStyle/>
          <a:p>
            <a:r>
              <a:rPr lang="en-US" dirty="0"/>
              <a:t>How has COVID affected migration </a:t>
            </a:r>
          </a:p>
          <a:p>
            <a:r>
              <a:rPr lang="en-US" dirty="0"/>
              <a:t>arrivals to Australia pre and post </a:t>
            </a:r>
          </a:p>
          <a:p>
            <a:r>
              <a:rPr lang="en-US" dirty="0"/>
              <a:t>2020, and specifically:</a:t>
            </a:r>
          </a:p>
          <a:p>
            <a:pPr marL="457200" indent="-457200">
              <a:buAutoNum type="arabicPeriod"/>
            </a:pPr>
            <a:r>
              <a:rPr lang="en-US" dirty="0"/>
              <a:t>State / Location;</a:t>
            </a:r>
          </a:p>
          <a:p>
            <a:pPr marL="457200" indent="-457200">
              <a:buAutoNum type="arabicPeriod"/>
            </a:pPr>
            <a:r>
              <a:rPr lang="en-US" dirty="0"/>
              <a:t>Gender;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Age; </a:t>
            </a:r>
          </a:p>
          <a:p>
            <a:pPr marL="457200" indent="-457200">
              <a:buAutoNum type="arabicPeriod"/>
            </a:pPr>
            <a:r>
              <a:rPr lang="en-US" dirty="0"/>
              <a:t>Purpose (visa status);and</a:t>
            </a:r>
          </a:p>
          <a:p>
            <a:pPr marL="457200" indent="-457200">
              <a:buAutoNum type="arabicPeriod"/>
            </a:pPr>
            <a:r>
              <a:rPr lang="en-US" dirty="0"/>
              <a:t>Work Hours.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7DBE8E2-71E9-40A8-B25F-2D4F23E766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98402" y="598401"/>
            <a:ext cx="9645056" cy="5661198"/>
          </a:xfr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78" y="3443968"/>
            <a:ext cx="6022021" cy="882499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9979" y="4326467"/>
            <a:ext cx="6022021" cy="8304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Summary of Migrant arrivals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587A0B-CB4B-74CC-08B4-7CF65C27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00125"/>
            <a:ext cx="8039100" cy="54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5AA36-B8A7-6D54-64F5-CAABF9F6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67179"/>
            <a:ext cx="7886700" cy="53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F3020-DB5F-BA33-1FDB-C0473C4C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490" y="1066801"/>
            <a:ext cx="3579019" cy="53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CAEA-0C6A-FD3A-61CE-ED2BBA15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2" y="1533526"/>
            <a:ext cx="4905375" cy="396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0063BD-DCF5-A250-CC92-E584C6E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34" y="1552576"/>
            <a:ext cx="4905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369</TotalTime>
  <Words>218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abcsans</vt:lpstr>
      <vt:lpstr>Arial</vt:lpstr>
      <vt:lpstr>Calibri</vt:lpstr>
      <vt:lpstr>Segoe UI</vt:lpstr>
      <vt:lpstr>Segoe UI Light</vt:lpstr>
      <vt:lpstr>Office Theme</vt:lpstr>
      <vt:lpstr>Impact of covid on overseas migration to Australia</vt:lpstr>
      <vt:lpstr>Agenda</vt:lpstr>
      <vt:lpstr>Introduction</vt:lpstr>
      <vt:lpstr>Research question</vt:lpstr>
      <vt:lpstr>Analysis</vt:lpstr>
      <vt:lpstr>Summary of Migrant arrivals</vt:lpstr>
      <vt:lpstr>Location</vt:lpstr>
      <vt:lpstr>Location</vt:lpstr>
      <vt:lpstr>Location</vt:lpstr>
      <vt:lpstr>Location</vt:lpstr>
      <vt:lpstr>Location</vt:lpstr>
      <vt:lpstr>Gender</vt:lpstr>
      <vt:lpstr>Gender</vt:lpstr>
      <vt:lpstr>Age</vt:lpstr>
      <vt:lpstr>Age (Before COVID)</vt:lpstr>
      <vt:lpstr>Age (After COVID)</vt:lpstr>
      <vt:lpstr>Age</vt:lpstr>
      <vt:lpstr>Age (Before COVID)</vt:lpstr>
      <vt:lpstr>Age (after COVID)</vt:lpstr>
      <vt:lpstr>Age</vt:lpstr>
      <vt:lpstr>types of visa</vt:lpstr>
      <vt:lpstr>types of visa</vt:lpstr>
      <vt:lpstr>Work hours</vt:lpstr>
      <vt:lpstr>Correlation between migrant arrivals to Australia &amp; worked hours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 on overseas migration to Australia</dc:title>
  <dc:creator>Rebecca Ngooi</dc:creator>
  <cp:lastModifiedBy>Rebecca Ngooi</cp:lastModifiedBy>
  <cp:revision>8</cp:revision>
  <dcterms:created xsi:type="dcterms:W3CDTF">2023-05-07T09:43:59Z</dcterms:created>
  <dcterms:modified xsi:type="dcterms:W3CDTF">2023-05-08T09:25:41Z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