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59" r:id="rId4"/>
    <p:sldId id="256" r:id="rId5"/>
    <p:sldId id="257" r:id="rId6"/>
  </p:sldIdLst>
  <p:sldSz cx="7772400" cy="4379913"/>
  <p:notesSz cx="6858000" cy="9144000"/>
  <p:defaultTextStyle>
    <a:defPPr>
      <a:defRPr lang="en-US"/>
    </a:defPPr>
    <a:lvl1pPr marL="0" algn="l" defTabSz="583296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1pPr>
    <a:lvl2pPr marL="291648" algn="l" defTabSz="583296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2pPr>
    <a:lvl3pPr marL="583296" algn="l" defTabSz="583296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3pPr>
    <a:lvl4pPr marL="874944" algn="l" defTabSz="583296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4pPr>
    <a:lvl5pPr marL="1166592" algn="l" defTabSz="583296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5pPr>
    <a:lvl6pPr marL="1458239" algn="l" defTabSz="583296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6pPr>
    <a:lvl7pPr marL="1749887" algn="l" defTabSz="583296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7pPr>
    <a:lvl8pPr marL="2041535" algn="l" defTabSz="583296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8pPr>
    <a:lvl9pPr marL="2333183" algn="l" defTabSz="583296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A0"/>
    <a:srgbClr val="AFF1DE"/>
    <a:srgbClr val="37E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/>
    <p:restoredTop sz="94643"/>
  </p:normalViewPr>
  <p:slideViewPr>
    <p:cSldViewPr snapToGrid="0" snapToObjects="1">
      <p:cViewPr>
        <p:scale>
          <a:sx n="231" d="100"/>
          <a:sy n="231" d="100"/>
        </p:scale>
        <p:origin x="-296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716805"/>
            <a:ext cx="5829300" cy="1524859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300468"/>
            <a:ext cx="5829300" cy="1057465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5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33190"/>
            <a:ext cx="1675924" cy="37117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33190"/>
            <a:ext cx="4930616" cy="37117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6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091937"/>
            <a:ext cx="6703695" cy="1821922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2931095"/>
            <a:ext cx="6703695" cy="958106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165949"/>
            <a:ext cx="3303270" cy="27790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165949"/>
            <a:ext cx="3303270" cy="27790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33190"/>
            <a:ext cx="6703695" cy="8465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073687"/>
            <a:ext cx="3288089" cy="526198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599885"/>
            <a:ext cx="3288089" cy="2353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073687"/>
            <a:ext cx="3304282" cy="526198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599885"/>
            <a:ext cx="3304282" cy="2353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91994"/>
            <a:ext cx="2506801" cy="102198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630627"/>
            <a:ext cx="3934778" cy="3112577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13974"/>
            <a:ext cx="2506801" cy="243429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91994"/>
            <a:ext cx="2506801" cy="102198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630627"/>
            <a:ext cx="3934778" cy="3112577"/>
          </a:xfrm>
        </p:spPr>
        <p:txBody>
          <a:bodyPr anchor="t"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313974"/>
            <a:ext cx="2506801" cy="243429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33190"/>
            <a:ext cx="6703695" cy="846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165949"/>
            <a:ext cx="6703695" cy="277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059531"/>
            <a:ext cx="1748790" cy="233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399F-92ED-B74C-8F62-B83979A7A65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059531"/>
            <a:ext cx="2623185" cy="233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059531"/>
            <a:ext cx="1748790" cy="233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82FA-8E0B-4A41-B594-77486771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0625" y="826014"/>
            <a:ext cx="7429098" cy="2900911"/>
            <a:chOff x="-55852" y="1054614"/>
            <a:chExt cx="7429098" cy="290091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852" y="1054614"/>
              <a:ext cx="2900911" cy="290091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67464" y="3737508"/>
              <a:ext cx="125386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/>
                <a:t>© step2 (push around buggy)</a:t>
              </a:r>
              <a:endParaRPr lang="en-US" sz="7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0985" y="1356952"/>
              <a:ext cx="3572261" cy="23815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105831" y="3472037"/>
              <a:ext cx="5918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/>
                <a:t>© WAYMO</a:t>
              </a:r>
              <a:endParaRPr lang="en-US" sz="7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84007" y="1157850"/>
              <a:ext cx="1433406" cy="1152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SDN-Controller</a:t>
              </a:r>
            </a:p>
            <a:p>
              <a:r>
                <a:rPr lang="en-US"/>
                <a:t>  SDN-Orchestrator</a:t>
              </a:r>
            </a:p>
            <a:p>
              <a:r>
                <a:rPr lang="en-US"/>
                <a:t>   SDN-Developer</a:t>
              </a:r>
            </a:p>
            <a:p>
              <a:r>
                <a:rPr lang="en-US"/>
                <a:t>    Data Analyst</a:t>
              </a:r>
            </a:p>
            <a:p>
              <a:r>
                <a:rPr lang="en-US"/>
                <a:t>     Network operator</a:t>
              </a:r>
            </a:p>
            <a:p>
              <a:r>
                <a:rPr lang="en-US"/>
                <a:t>     Security Expert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906484" y="2740862"/>
              <a:ext cx="1894501" cy="235974"/>
            </a:xfrm>
            <a:prstGeom prst="rightArrow">
              <a:avLst>
                <a:gd name="adj1" fmla="val 5624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36503" y="2503790"/>
              <a:ext cx="1569660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In-network intelligence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47400" y="2953696"/>
              <a:ext cx="780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ANIMA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1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589935" y="1170675"/>
            <a:ext cx="3360299" cy="2583390"/>
          </a:xfrm>
          <a:prstGeom prst="roundRect">
            <a:avLst>
              <a:gd name="adj" fmla="val 805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Rounded Rectangle 2078"/>
          <p:cNvSpPr/>
          <p:nvPr/>
        </p:nvSpPr>
        <p:spPr>
          <a:xfrm>
            <a:off x="4059869" y="1140017"/>
            <a:ext cx="1292796" cy="2569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orkgroup Switc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135" y="2485176"/>
            <a:ext cx="255639" cy="2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uter Icon | Cisco Networking Iconset | Yudha Agung Priba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93" y="2278624"/>
            <a:ext cx="272845" cy="2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5429208" y="1932015"/>
            <a:ext cx="1008462" cy="619454"/>
          </a:xfrm>
          <a:prstGeom prst="cloud">
            <a:avLst/>
          </a:prstGeom>
          <a:solidFill>
            <a:schemeClr val="bg2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9379" y="2099568"/>
            <a:ext cx="673582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Internet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672379" y="2057076"/>
            <a:ext cx="692818" cy="379594"/>
            <a:chOff x="5927586" y="1711938"/>
            <a:chExt cx="692818" cy="379594"/>
          </a:xfrm>
        </p:grpSpPr>
        <p:sp>
          <p:nvSpPr>
            <p:cNvPr id="9" name="Rounded Rectangle 8"/>
            <p:cNvSpPr/>
            <p:nvPr/>
          </p:nvSpPr>
          <p:spPr>
            <a:xfrm>
              <a:off x="5927586" y="1711938"/>
              <a:ext cx="692818" cy="369332"/>
            </a:xfrm>
            <a:prstGeom prst="roundRect">
              <a:avLst/>
            </a:prstGeom>
            <a:solidFill>
              <a:srgbClr val="AFF1DE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7586" y="1722200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/>
                <a:t>Manufacturer</a:t>
              </a:r>
            </a:p>
            <a:p>
              <a:r>
                <a:rPr lang="en-US" sz="1100"/>
                <a:t>N MASA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88024" y="1498470"/>
            <a:ext cx="708831" cy="379594"/>
            <a:chOff x="5802225" y="1128887"/>
            <a:chExt cx="708831" cy="379594"/>
          </a:xfrm>
        </p:grpSpPr>
        <p:sp>
          <p:nvSpPr>
            <p:cNvPr id="13" name="Rounded Rectangle 12"/>
            <p:cNvSpPr/>
            <p:nvPr/>
          </p:nvSpPr>
          <p:spPr>
            <a:xfrm>
              <a:off x="5818238" y="1128887"/>
              <a:ext cx="692818" cy="369332"/>
            </a:xfrm>
            <a:prstGeom prst="roundRect">
              <a:avLst/>
            </a:prstGeom>
            <a:solidFill>
              <a:srgbClr val="AFF1DE"/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02225" y="113914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/>
                <a:t>Manufacturer</a:t>
              </a:r>
            </a:p>
            <a:p>
              <a:r>
                <a:rPr lang="en-US" sz="1100"/>
                <a:t>1 MASA</a:t>
              </a:r>
            </a:p>
          </p:txBody>
        </p:sp>
      </p:grpSp>
      <p:cxnSp>
        <p:nvCxnSpPr>
          <p:cNvPr id="16" name="Straight Connector 15"/>
          <p:cNvCxnSpPr>
            <a:stCxn id="14" idx="1"/>
          </p:cNvCxnSpPr>
          <p:nvPr/>
        </p:nvCxnSpPr>
        <p:spPr>
          <a:xfrm flipH="1">
            <a:off x="6282812" y="1693398"/>
            <a:ext cx="205212" cy="23861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1"/>
            <a:endCxn id="5" idx="0"/>
          </p:cNvCxnSpPr>
          <p:nvPr/>
        </p:nvCxnSpPr>
        <p:spPr>
          <a:xfrm flipH="1">
            <a:off x="6436830" y="2241742"/>
            <a:ext cx="23554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2052" idx="3"/>
          </p:cNvCxnSpPr>
          <p:nvPr/>
        </p:nvCxnSpPr>
        <p:spPr>
          <a:xfrm flipH="1">
            <a:off x="4903838" y="2241742"/>
            <a:ext cx="528498" cy="17330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omputer Hardware Lapto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74" y="1749318"/>
            <a:ext cx="290678" cy="29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outer Icon | Cisco Networking Iconset | Yudha Agung Priba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86" y="1928740"/>
            <a:ext cx="272845" cy="2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outer Icon | Cisco Networking Iconset | Yudha Agung Priba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00" y="2940598"/>
            <a:ext cx="272845" cy="2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outer Icon | Cisco Networking Iconset | Yudha Agung Priba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44" y="1801577"/>
            <a:ext cx="272845" cy="2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rkgroup Switc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88" y="1964722"/>
            <a:ext cx="255639" cy="2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outer Icon | Cisco Networking Iconset | Yudha Agung Priba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27" y="2182493"/>
            <a:ext cx="272845" cy="2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outer Icon | Cisco Networking Iconset | Yudha Agung Priba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66" y="1595390"/>
            <a:ext cx="272845" cy="2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outer Icon | Cisco Networking Iconset | Yudha Agung Priba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73" y="2794831"/>
            <a:ext cx="272845" cy="2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me Serv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80" y="1728017"/>
            <a:ext cx="353961" cy="35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outer Icon | Cisco Networking Iconset | Yudha Agung Priba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45" y="2238048"/>
            <a:ext cx="272845" cy="2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outer Icon | Cisco Networking Iconset | Yudha Agung Pribad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09" y="3250461"/>
            <a:ext cx="272845" cy="27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515499" y="1170675"/>
            <a:ext cx="8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Controller</a:t>
            </a:r>
          </a:p>
          <a:p>
            <a:pPr algn="ctr"/>
            <a:r>
              <a:rPr lang="en-US" sz="1000"/>
              <a:t>Orchestrator</a:t>
            </a:r>
          </a:p>
          <a:p>
            <a:pPr algn="ctr"/>
            <a:r>
              <a:rPr lang="is-IS" sz="1000"/>
              <a:t>…</a:t>
            </a:r>
            <a:endParaRPr lang="en-US" sz="1000"/>
          </a:p>
        </p:txBody>
      </p:sp>
      <p:cxnSp>
        <p:nvCxnSpPr>
          <p:cNvPr id="35" name="Straight Connector 34"/>
          <p:cNvCxnSpPr>
            <a:stCxn id="2052" idx="1"/>
            <a:endCxn id="32" idx="3"/>
          </p:cNvCxnSpPr>
          <p:nvPr/>
        </p:nvCxnSpPr>
        <p:spPr>
          <a:xfrm flipH="1" flipV="1">
            <a:off x="3761590" y="2374471"/>
            <a:ext cx="869403" cy="4057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52" idx="0"/>
            <a:endCxn id="2054" idx="2"/>
          </p:cNvCxnSpPr>
          <p:nvPr/>
        </p:nvCxnSpPr>
        <p:spPr>
          <a:xfrm flipH="1" flipV="1">
            <a:off x="4456513" y="2039996"/>
            <a:ext cx="310903" cy="2386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52" idx="0"/>
            <a:endCxn id="2056" idx="2"/>
          </p:cNvCxnSpPr>
          <p:nvPr/>
        </p:nvCxnSpPr>
        <p:spPr>
          <a:xfrm flipV="1">
            <a:off x="4767416" y="2081978"/>
            <a:ext cx="175445" cy="1966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52" idx="1"/>
            <a:endCxn id="25" idx="3"/>
          </p:cNvCxnSpPr>
          <p:nvPr/>
        </p:nvCxnSpPr>
        <p:spPr>
          <a:xfrm flipH="1">
            <a:off x="3488745" y="2415047"/>
            <a:ext cx="1142248" cy="66197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1"/>
            <a:endCxn id="24" idx="3"/>
          </p:cNvCxnSpPr>
          <p:nvPr/>
        </p:nvCxnSpPr>
        <p:spPr>
          <a:xfrm flipH="1" flipV="1">
            <a:off x="2981631" y="2065163"/>
            <a:ext cx="507114" cy="30930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5" idx="1"/>
            <a:endCxn id="2050" idx="3"/>
          </p:cNvCxnSpPr>
          <p:nvPr/>
        </p:nvCxnSpPr>
        <p:spPr>
          <a:xfrm flipH="1" flipV="1">
            <a:off x="2826774" y="2612996"/>
            <a:ext cx="389126" cy="46402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50" idx="0"/>
            <a:endCxn id="24" idx="2"/>
          </p:cNvCxnSpPr>
          <p:nvPr/>
        </p:nvCxnSpPr>
        <p:spPr>
          <a:xfrm flipV="1">
            <a:off x="2698955" y="2201585"/>
            <a:ext cx="146254" cy="283591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050" idx="1"/>
            <a:endCxn id="26" idx="2"/>
          </p:cNvCxnSpPr>
          <p:nvPr/>
        </p:nvCxnSpPr>
        <p:spPr>
          <a:xfrm flipH="1" flipV="1">
            <a:off x="2085667" y="2074422"/>
            <a:ext cx="485468" cy="53857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1"/>
            <a:endCxn id="30" idx="3"/>
          </p:cNvCxnSpPr>
          <p:nvPr/>
        </p:nvCxnSpPr>
        <p:spPr>
          <a:xfrm flipH="1" flipV="1">
            <a:off x="1666918" y="2931254"/>
            <a:ext cx="759191" cy="45563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1"/>
            <a:endCxn id="33" idx="3"/>
          </p:cNvCxnSpPr>
          <p:nvPr/>
        </p:nvCxnSpPr>
        <p:spPr>
          <a:xfrm flipH="1">
            <a:off x="2698954" y="3077021"/>
            <a:ext cx="516946" cy="30986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6" idx="1"/>
            <a:endCxn id="27" idx="3"/>
          </p:cNvCxnSpPr>
          <p:nvPr/>
        </p:nvCxnSpPr>
        <p:spPr>
          <a:xfrm flipH="1">
            <a:off x="1677627" y="1938000"/>
            <a:ext cx="271617" cy="15454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7" idx="1"/>
            <a:endCxn id="29" idx="3"/>
          </p:cNvCxnSpPr>
          <p:nvPr/>
        </p:nvCxnSpPr>
        <p:spPr>
          <a:xfrm flipH="1" flipV="1">
            <a:off x="1222011" y="1731813"/>
            <a:ext cx="199977" cy="36072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" idx="0"/>
          </p:cNvCxnSpPr>
          <p:nvPr/>
        </p:nvCxnSpPr>
        <p:spPr>
          <a:xfrm flipH="1" flipV="1">
            <a:off x="1216265" y="2234061"/>
            <a:ext cx="314231" cy="56077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0"/>
            <a:endCxn id="27" idx="2"/>
          </p:cNvCxnSpPr>
          <p:nvPr/>
        </p:nvCxnSpPr>
        <p:spPr>
          <a:xfrm flipV="1">
            <a:off x="1530496" y="2220361"/>
            <a:ext cx="19312" cy="57447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8" name="TextBox 2077"/>
          <p:cNvSpPr txBox="1"/>
          <p:nvPr/>
        </p:nvSpPr>
        <p:spPr>
          <a:xfrm>
            <a:off x="4673234" y="2496416"/>
            <a:ext cx="349776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27966" y="1186412"/>
            <a:ext cx="2000869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(2) Install network  equipment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90380" y="3328256"/>
            <a:ext cx="122822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“NOC” </a:t>
            </a:r>
          </a:p>
          <a:p>
            <a:r>
              <a:rPr lang="en-US" sz="900" i="1"/>
              <a:t>Configured equipment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05541" y="3519455"/>
            <a:ext cx="17796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Autonomous network with ANI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41929" y="176597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/>
              <a:t>…</a:t>
            </a: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569352" y="1100867"/>
            <a:ext cx="349776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(3)</a:t>
            </a:r>
          </a:p>
        </p:txBody>
      </p:sp>
      <p:pic>
        <p:nvPicPr>
          <p:cNvPr id="89" name="Picture 6" descr="omputer Hardware Lapto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77" y="3330523"/>
            <a:ext cx="290678" cy="29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/>
          <p:cNvCxnSpPr>
            <a:stCxn id="30" idx="2"/>
            <a:endCxn id="89" idx="0"/>
          </p:cNvCxnSpPr>
          <p:nvPr/>
        </p:nvCxnSpPr>
        <p:spPr>
          <a:xfrm flipH="1">
            <a:off x="1126016" y="3067676"/>
            <a:ext cx="404480" cy="26284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ghtning Bolt 45"/>
          <p:cNvSpPr/>
          <p:nvPr/>
        </p:nvSpPr>
        <p:spPr>
          <a:xfrm>
            <a:off x="1251799" y="3110939"/>
            <a:ext cx="94409" cy="17344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04327" y="3305867"/>
            <a:ext cx="461986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(4.3)</a:t>
            </a:r>
          </a:p>
        </p:txBody>
      </p:sp>
      <p:pic>
        <p:nvPicPr>
          <p:cNvPr id="47" name="Picture 10" descr="py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88" y="3127112"/>
            <a:ext cx="265578" cy="2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ealthcare Stethoscop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666" y="3129179"/>
            <a:ext cx="310400" cy="3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Lightning Bolt 99"/>
          <p:cNvSpPr/>
          <p:nvPr/>
        </p:nvSpPr>
        <p:spPr>
          <a:xfrm>
            <a:off x="1979481" y="3213443"/>
            <a:ext cx="117770" cy="17344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384091" y="3125883"/>
            <a:ext cx="461986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(4.2)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62556" y="2584383"/>
            <a:ext cx="268224" cy="274320"/>
            <a:chOff x="143283" y="2683591"/>
            <a:chExt cx="268224" cy="274320"/>
          </a:xfrm>
        </p:grpSpPr>
        <p:sp>
          <p:nvSpPr>
            <p:cNvPr id="55" name="Oval 54"/>
            <p:cNvSpPr/>
            <p:nvPr/>
          </p:nvSpPr>
          <p:spPr>
            <a:xfrm>
              <a:off x="152115" y="2699229"/>
              <a:ext cx="248517" cy="241369"/>
            </a:xfrm>
            <a:prstGeom prst="ellipse">
              <a:avLst/>
            </a:prstGeom>
            <a:solidFill>
              <a:srgbClr val="FF9D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83" y="2683591"/>
              <a:ext cx="268224" cy="274320"/>
            </a:xfrm>
            <a:prstGeom prst="rect">
              <a:avLst/>
            </a:prstGeom>
          </p:spPr>
        </p:pic>
      </p:grpSp>
      <p:cxnSp>
        <p:nvCxnSpPr>
          <p:cNvPr id="106" name="Straight Connector 105"/>
          <p:cNvCxnSpPr>
            <a:stCxn id="30" idx="1"/>
            <a:endCxn id="53" idx="3"/>
          </p:cNvCxnSpPr>
          <p:nvPr/>
        </p:nvCxnSpPr>
        <p:spPr>
          <a:xfrm flipH="1" flipV="1">
            <a:off x="1130780" y="2721543"/>
            <a:ext cx="263293" cy="209711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91546" y="2792620"/>
            <a:ext cx="461986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(4.1)</a:t>
            </a:r>
          </a:p>
        </p:txBody>
      </p:sp>
      <p:sp>
        <p:nvSpPr>
          <p:cNvPr id="110" name="Lightning Bolt 109"/>
          <p:cNvSpPr/>
          <p:nvPr/>
        </p:nvSpPr>
        <p:spPr>
          <a:xfrm>
            <a:off x="1251218" y="2742825"/>
            <a:ext cx="94409" cy="173440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054470" y="1357134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Mgmt</a:t>
            </a:r>
          </a:p>
          <a:p>
            <a:pPr algn="ctr"/>
            <a:r>
              <a:rPr lang="en-US" sz="1000"/>
              <a:t>Laptop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5701227" y="2841391"/>
            <a:ext cx="1663969" cy="867828"/>
          </a:xfrm>
          <a:prstGeom prst="wedgeRoundRectCallout">
            <a:avLst>
              <a:gd name="adj1" fmla="val -98804"/>
              <a:gd name="adj2" fmla="val -91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38976" y="2492555"/>
            <a:ext cx="721672" cy="445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ANI </a:t>
            </a:r>
          </a:p>
          <a:p>
            <a:pPr algn="ctr"/>
            <a:r>
              <a:rPr lang="en-US"/>
              <a:t>Registrar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84745" y="2833568"/>
            <a:ext cx="168026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ani registrar                                        ! [A]</a:t>
            </a:r>
          </a:p>
          <a:p>
            <a:r>
              <a:rPr lang="en-US" sz="700"/>
              <a:t>   domain-name </a:t>
            </a:r>
            <a:r>
              <a:rPr lang="en-US" sz="700" i="1"/>
              <a:t>ani.example.com</a:t>
            </a:r>
          </a:p>
          <a:p>
            <a:endParaRPr lang="en-US" sz="700" i="1"/>
          </a:p>
          <a:p>
            <a:r>
              <a:rPr lang="en-US" sz="700" i="1">
                <a:solidFill>
                  <a:srgbClr val="FF0000"/>
                </a:solidFill>
              </a:rPr>
              <a:t>Ethernet 0                                            ! [B]</a:t>
            </a:r>
          </a:p>
          <a:p>
            <a:r>
              <a:rPr lang="en-US" sz="700" i="1">
                <a:solidFill>
                  <a:srgbClr val="FF0000"/>
                </a:solidFill>
              </a:rPr>
              <a:t>   acp-connect</a:t>
            </a:r>
          </a:p>
          <a:p>
            <a:endParaRPr lang="en-US" sz="700" i="1"/>
          </a:p>
          <a:p>
            <a:r>
              <a:rPr lang="en-US" sz="700" i="1"/>
              <a:t>Register my cert with vendor MASAs ! [C]</a:t>
            </a:r>
          </a:p>
        </p:txBody>
      </p:sp>
    </p:spTree>
    <p:extLst>
      <p:ext uri="{BB962C8B-B14F-4D97-AF65-F5344CB8AC3E}">
        <p14:creationId xmlns:p14="http://schemas.microsoft.com/office/powerpoint/2010/main" val="20461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83966" y="224008"/>
            <a:ext cx="7717388" cy="3999718"/>
            <a:chOff x="131710" y="345160"/>
            <a:chExt cx="12105707" cy="627406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31710" y="345160"/>
              <a:ext cx="12105707" cy="6274067"/>
              <a:chOff x="131710" y="345160"/>
              <a:chExt cx="12105707" cy="627406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308125" y="3101706"/>
                <a:ext cx="1766619" cy="23022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458245" y="5533448"/>
                <a:ext cx="1766619" cy="488252"/>
                <a:chOff x="4514127" y="4074289"/>
                <a:chExt cx="1527858" cy="474562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4629876" y="4132161"/>
                  <a:ext cx="872479" cy="312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32" dirty="0"/>
                    <a:t>Network OS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514127" y="4074289"/>
                  <a:ext cx="1527858" cy="47456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pic>
            <p:nvPicPr>
              <p:cNvPr id="32" name="图片 1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9152" y="5901485"/>
                <a:ext cx="541497" cy="370385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358415" y="5486090"/>
                <a:ext cx="430691" cy="535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58415" y="3101705"/>
                <a:ext cx="430691" cy="23022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pic>
            <p:nvPicPr>
              <p:cNvPr id="33" name="图片 1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9287" y="5888797"/>
                <a:ext cx="541497" cy="370385"/>
              </a:xfrm>
              <a:prstGeom prst="rect">
                <a:avLst/>
              </a:prstGeom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4308125" y="5486091"/>
                <a:ext cx="1766619" cy="488252"/>
                <a:chOff x="4514127" y="4074289"/>
                <a:chExt cx="1527858" cy="474562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4629876" y="4132161"/>
                  <a:ext cx="872479" cy="312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32" dirty="0"/>
                    <a:t>Network OS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514127" y="4074289"/>
                  <a:ext cx="1527858" cy="47456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4418888" y="3792383"/>
                <a:ext cx="1518610" cy="5450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93" b="1" dirty="0"/>
                  <a:t>ACP</a:t>
                </a:r>
                <a:r>
                  <a:rPr lang="en-US" sz="893" dirty="0"/>
                  <a:t>  - </a:t>
                </a:r>
                <a:r>
                  <a:rPr lang="en-US" sz="765" dirty="0"/>
                  <a:t>Autonomic</a:t>
                </a:r>
              </a:p>
              <a:p>
                <a:pPr algn="ctr"/>
                <a:r>
                  <a:rPr lang="en-US" sz="765" dirty="0"/>
                  <a:t>Control Plane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019330" y="4877712"/>
                <a:ext cx="2259995" cy="514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65" b="1" i="1" dirty="0"/>
                  <a:t>ANI</a:t>
                </a:r>
                <a:r>
                  <a:rPr lang="en-US" sz="765" i="1" dirty="0"/>
                  <a:t> Autonomic Network</a:t>
                </a:r>
              </a:p>
              <a:p>
                <a:pPr algn="ctr"/>
                <a:r>
                  <a:rPr lang="en-US" sz="765" i="1" dirty="0"/>
                  <a:t>Infrastructure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418888" y="4362961"/>
                <a:ext cx="1518610" cy="5450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93" b="1" dirty="0"/>
                  <a:t>BRSKI</a:t>
                </a:r>
                <a:r>
                  <a:rPr lang="en-US" sz="893" dirty="0"/>
                  <a:t> – </a:t>
                </a:r>
                <a:r>
                  <a:rPr lang="en-US" sz="765" dirty="0"/>
                  <a:t>Secure</a:t>
                </a:r>
              </a:p>
              <a:p>
                <a:pPr algn="ctr"/>
                <a:r>
                  <a:rPr lang="en-US" sz="765" dirty="0"/>
                  <a:t>Bootstrap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418888" y="3193529"/>
                <a:ext cx="1518610" cy="5450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93" b="1" dirty="0"/>
                  <a:t>GRASP</a:t>
                </a:r>
              </a:p>
              <a:p>
                <a:pPr algn="ctr"/>
                <a:r>
                  <a:rPr lang="en-US" sz="765" dirty="0"/>
                  <a:t>Generic Signaling</a:t>
                </a:r>
              </a:p>
            </p:txBody>
          </p:sp>
          <p:pic>
            <p:nvPicPr>
              <p:cNvPr id="41" name="图片 1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99032" y="5854128"/>
                <a:ext cx="541497" cy="370385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6684958" y="5451421"/>
                <a:ext cx="430691" cy="535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684958" y="3067036"/>
                <a:ext cx="430691" cy="23022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pic>
            <p:nvPicPr>
              <p:cNvPr id="54" name="图片 1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25830" y="5854128"/>
                <a:ext cx="541497" cy="370385"/>
              </a:xfrm>
              <a:prstGeom prst="rect">
                <a:avLst/>
              </a:prstGeom>
            </p:spPr>
          </p:pic>
          <p:sp>
            <p:nvSpPr>
              <p:cNvPr id="59" name="Rounded Rectangle 58"/>
              <p:cNvSpPr/>
              <p:nvPr/>
            </p:nvSpPr>
            <p:spPr>
              <a:xfrm>
                <a:off x="511444" y="2262175"/>
                <a:ext cx="6504600" cy="4285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469122" y="2472969"/>
                <a:ext cx="1766620" cy="514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93" b="1" dirty="0"/>
                  <a:t>ASA</a:t>
                </a:r>
                <a:r>
                  <a:rPr lang="en-US" sz="893" dirty="0"/>
                  <a:t> 1</a:t>
                </a:r>
              </a:p>
              <a:p>
                <a:pPr algn="ctr"/>
                <a:r>
                  <a:rPr lang="en-US" sz="638" dirty="0"/>
                  <a:t>Autonomic Service Agent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308124" y="2468911"/>
                <a:ext cx="1766620" cy="5143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93" b="1" dirty="0"/>
                  <a:t>       ASA</a:t>
                </a:r>
                <a:r>
                  <a:rPr lang="en-US" sz="893" dirty="0"/>
                  <a:t> 1</a:t>
                </a:r>
              </a:p>
              <a:p>
                <a:pPr algn="ctr"/>
                <a:r>
                  <a:rPr lang="en-US" sz="638" dirty="0"/>
                  <a:t>Autonomic Service Agent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78918" y="2189350"/>
                <a:ext cx="2245062" cy="39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20" dirty="0"/>
                  <a:t>Autonomic Function 1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452988" y="3107881"/>
                <a:ext cx="1766619" cy="23022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63751" y="3798558"/>
                <a:ext cx="1518610" cy="5450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93" b="1" dirty="0"/>
                  <a:t>ACP</a:t>
                </a:r>
                <a:r>
                  <a:rPr lang="en-US" sz="893" dirty="0"/>
                  <a:t>  - </a:t>
                </a:r>
                <a:r>
                  <a:rPr lang="en-US" sz="765" dirty="0"/>
                  <a:t>Autonomic</a:t>
                </a:r>
              </a:p>
              <a:p>
                <a:pPr algn="ctr"/>
                <a:r>
                  <a:rPr lang="en-US" sz="765" dirty="0"/>
                  <a:t>Control Plane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194737" y="4883888"/>
                <a:ext cx="2214380" cy="514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65" b="1" i="1" dirty="0"/>
                  <a:t>ANI</a:t>
                </a:r>
                <a:r>
                  <a:rPr lang="en-US" sz="765" i="1" dirty="0"/>
                  <a:t> Autonomic Network</a:t>
                </a:r>
              </a:p>
              <a:p>
                <a:pPr algn="ctr"/>
                <a:r>
                  <a:rPr lang="en-US" sz="765" i="1" dirty="0"/>
                  <a:t>Infrastructure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563751" y="4369135"/>
                <a:ext cx="1518610" cy="5450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93" b="1" dirty="0"/>
                  <a:t>BRSKI</a:t>
                </a:r>
                <a:r>
                  <a:rPr lang="en-US" sz="893" dirty="0"/>
                  <a:t> – </a:t>
                </a:r>
                <a:r>
                  <a:rPr lang="en-US" sz="765" dirty="0"/>
                  <a:t>Secure</a:t>
                </a:r>
              </a:p>
              <a:p>
                <a:pPr algn="ctr"/>
                <a:r>
                  <a:rPr lang="en-US" sz="765" dirty="0"/>
                  <a:t>Bootstrap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563751" y="3199703"/>
                <a:ext cx="1518610" cy="5450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93" b="1" dirty="0"/>
                  <a:t>GRASP</a:t>
                </a:r>
              </a:p>
              <a:p>
                <a:pPr algn="ctr"/>
                <a:r>
                  <a:rPr lang="en-US" sz="765" dirty="0"/>
                  <a:t>Generic Signaling</a:t>
                </a: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70617" y="1536627"/>
                <a:ext cx="6645427" cy="4285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60367" y="1747420"/>
                <a:ext cx="1584904" cy="360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93" b="1" dirty="0"/>
                  <a:t>ASA</a:t>
                </a:r>
                <a:r>
                  <a:rPr lang="en-US" sz="893" dirty="0"/>
                  <a:t> </a:t>
                </a:r>
                <a:r>
                  <a:rPr lang="en-US" sz="893" i="1" dirty="0"/>
                  <a:t>N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99370" y="1743362"/>
                <a:ext cx="1584904" cy="360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93" b="1" dirty="0"/>
                  <a:t>       ASA</a:t>
                </a:r>
                <a:r>
                  <a:rPr lang="en-US" sz="893" dirty="0"/>
                  <a:t> </a:t>
                </a:r>
                <a:r>
                  <a:rPr lang="en-US" sz="893" i="1" dirty="0"/>
                  <a:t>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887039" y="1463801"/>
                <a:ext cx="2322781" cy="39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20" dirty="0"/>
                  <a:t>Autonomic </a:t>
                </a:r>
                <a:r>
                  <a:rPr lang="en-US" sz="1020"/>
                  <a:t>Function </a:t>
                </a:r>
                <a:r>
                  <a:rPr lang="en-US" sz="1020" i="1" smtClean="0"/>
                  <a:t> N</a:t>
                </a:r>
                <a:endParaRPr lang="en-US" sz="1020" i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506844" y="1657496"/>
                <a:ext cx="512486" cy="69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z="2295" dirty="0"/>
                  <a:t>…</a:t>
                </a:r>
                <a:endParaRPr lang="en-US" sz="732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70616" y="1463445"/>
                <a:ext cx="430691" cy="13425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676839" y="1463803"/>
                <a:ext cx="430691" cy="13064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78736" y="690449"/>
                <a:ext cx="6766637" cy="52412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049153" y="674827"/>
                <a:ext cx="3509048" cy="606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20" b="1" dirty="0"/>
                  <a:t>Intent and Reporting</a:t>
                </a:r>
              </a:p>
              <a:p>
                <a:r>
                  <a:rPr lang="en-US" sz="893" i="1" dirty="0"/>
                  <a:t>     Network wide, abstract management </a:t>
                </a: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 flipV="1">
                <a:off x="3288145" y="4022493"/>
                <a:ext cx="968012" cy="138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3219607" y="4055183"/>
                <a:ext cx="1096924" cy="1068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65" i="1" dirty="0"/>
                  <a:t>secure</a:t>
                </a:r>
              </a:p>
              <a:p>
                <a:pPr algn="ctr"/>
                <a:r>
                  <a:rPr lang="en-US" sz="765" i="1" dirty="0"/>
                  <a:t>resilient</a:t>
                </a:r>
              </a:p>
              <a:p>
                <a:pPr algn="ctr"/>
                <a:r>
                  <a:rPr lang="en-US" sz="765" i="1" dirty="0"/>
                  <a:t>zero-touch</a:t>
                </a:r>
              </a:p>
              <a:p>
                <a:pPr algn="ctr"/>
                <a:r>
                  <a:rPr lang="en-US" sz="765" i="1" dirty="0"/>
                  <a:t>hop-by-hop</a:t>
                </a:r>
              </a:p>
              <a:p>
                <a:pPr algn="ctr"/>
                <a:r>
                  <a:rPr lang="en-US" sz="765" i="1" dirty="0"/>
                  <a:t>channels</a:t>
                </a:r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272160" y="2557187"/>
                <a:ext cx="968013" cy="138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3278767" y="1830496"/>
                <a:ext cx="968013" cy="138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137153" y="2602637"/>
                <a:ext cx="1281735" cy="514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65" i="1" dirty="0"/>
                  <a:t>Secure GRASP</a:t>
                </a:r>
              </a:p>
              <a:p>
                <a:pPr algn="ctr"/>
                <a:r>
                  <a:rPr lang="en-US" sz="765" i="1" dirty="0"/>
                  <a:t>messages</a:t>
                </a:r>
              </a:p>
            </p:txBody>
          </p:sp>
          <p:sp>
            <p:nvSpPr>
              <p:cNvPr id="83" name="Cloud 82"/>
              <p:cNvSpPr/>
              <p:nvPr/>
            </p:nvSpPr>
            <p:spPr>
              <a:xfrm>
                <a:off x="8146473" y="1832191"/>
                <a:ext cx="3624257" cy="2904359"/>
              </a:xfrm>
              <a:prstGeom prst="cloud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pic>
            <p:nvPicPr>
              <p:cNvPr id="84" name="图片 1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4401" y="2688022"/>
                <a:ext cx="543771" cy="374400"/>
              </a:xfrm>
              <a:prstGeom prst="rect">
                <a:avLst/>
              </a:prstGeom>
            </p:spPr>
          </p:pic>
          <p:sp>
            <p:nvSpPr>
              <p:cNvPr id="85" name="文本框 110"/>
              <p:cNvSpPr txBox="1"/>
              <p:nvPr/>
            </p:nvSpPr>
            <p:spPr>
              <a:xfrm>
                <a:off x="9185142" y="3118416"/>
                <a:ext cx="875555" cy="28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74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Controller</a:t>
                </a:r>
                <a:endParaRPr lang="zh-CN" altLang="en-US" sz="574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6" name="图片 17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5165" y="2713222"/>
                <a:ext cx="879467" cy="698400"/>
              </a:xfrm>
              <a:prstGeom prst="rect">
                <a:avLst/>
              </a:prstGeom>
            </p:spPr>
          </p:pic>
          <p:sp>
            <p:nvSpPr>
              <p:cNvPr id="87" name="文本框 121"/>
              <p:cNvSpPr txBox="1"/>
              <p:nvPr/>
            </p:nvSpPr>
            <p:spPr>
              <a:xfrm>
                <a:off x="10510473" y="3490220"/>
                <a:ext cx="543639" cy="28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574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EMS</a:t>
                </a:r>
                <a:endParaRPr lang="zh-CN" altLang="en-US" sz="574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8" name="图片 17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0506" y="3613468"/>
                <a:ext cx="864000" cy="564000"/>
              </a:xfrm>
              <a:prstGeom prst="rect">
                <a:avLst/>
              </a:prstGeom>
            </p:spPr>
          </p:pic>
          <p:sp>
            <p:nvSpPr>
              <p:cNvPr id="89" name="文本框 119"/>
              <p:cNvSpPr txBox="1"/>
              <p:nvPr/>
            </p:nvSpPr>
            <p:spPr>
              <a:xfrm>
                <a:off x="9053561" y="4241499"/>
                <a:ext cx="845380" cy="28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574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MSO OSS</a:t>
                </a:r>
                <a:endParaRPr lang="zh-CN" altLang="en-US" sz="574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文本框 110"/>
              <p:cNvSpPr txBox="1"/>
              <p:nvPr/>
            </p:nvSpPr>
            <p:spPr>
              <a:xfrm>
                <a:off x="9899290" y="3827645"/>
                <a:ext cx="1421205" cy="42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574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Simple, legacy</a:t>
                </a:r>
              </a:p>
              <a:p>
                <a:pPr algn="ctr"/>
                <a:r>
                  <a:rPr lang="en-US" altLang="zh-CN" sz="574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Management Tools</a:t>
                </a:r>
                <a:endParaRPr lang="zh-CN" altLang="en-US" sz="574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838171" y="3118416"/>
                <a:ext cx="609016" cy="698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2295" dirty="0"/>
                  <a:t>…</a:t>
                </a:r>
                <a:endParaRPr lang="en-US" sz="732" dirty="0"/>
              </a:p>
            </p:txBody>
          </p:sp>
          <p:pic>
            <p:nvPicPr>
              <p:cNvPr id="94" name="图片 16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2148" y="2095690"/>
                <a:ext cx="829667" cy="471600"/>
              </a:xfrm>
              <a:prstGeom prst="rect">
                <a:avLst/>
              </a:prstGeom>
            </p:spPr>
          </p:pic>
          <p:sp>
            <p:nvSpPr>
              <p:cNvPr id="95" name="文本框 110"/>
              <p:cNvSpPr txBox="1"/>
              <p:nvPr/>
            </p:nvSpPr>
            <p:spPr>
              <a:xfrm>
                <a:off x="10486498" y="2097919"/>
                <a:ext cx="966077" cy="560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74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Reporting/</a:t>
                </a:r>
              </a:p>
              <a:p>
                <a:r>
                  <a:rPr lang="en-US" altLang="zh-CN" sz="574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Telemetry /</a:t>
                </a:r>
              </a:p>
              <a:p>
                <a:r>
                  <a:rPr lang="en-US" altLang="zh-CN" sz="574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Analytics</a:t>
                </a:r>
                <a:endParaRPr lang="zh-CN" altLang="en-US" sz="574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119086" y="6012625"/>
                <a:ext cx="4118331" cy="606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20" b="1" dirty="0"/>
                  <a:t>NOC – Network Operations Center</a:t>
                </a:r>
              </a:p>
              <a:p>
                <a:r>
                  <a:rPr lang="en-US" sz="893" i="1" dirty="0"/>
                  <a:t>OAM – Operation, Administration, Maintenance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475448" y="1086173"/>
                <a:ext cx="3251610" cy="79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93" i="1" dirty="0"/>
                  <a:t>Autonomic Network (</a:t>
                </a:r>
                <a:r>
                  <a:rPr lang="en-US" sz="893" b="1" dirty="0"/>
                  <a:t>AN</a:t>
                </a:r>
                <a:r>
                  <a:rPr lang="en-US" sz="893" i="1" dirty="0"/>
                  <a:t>):</a:t>
                </a:r>
              </a:p>
              <a:p>
                <a:r>
                  <a:rPr lang="en-US" sz="893" i="1" dirty="0"/>
                  <a:t>        Intent based </a:t>
                </a:r>
              </a:p>
              <a:p>
                <a:r>
                  <a:rPr lang="en-US" sz="893" i="1" dirty="0"/>
                  <a:t>                network management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411865" y="4424468"/>
                <a:ext cx="4763312" cy="100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93" b="1" i="1" dirty="0"/>
                  <a:t>ANI:</a:t>
                </a:r>
              </a:p>
              <a:p>
                <a:r>
                  <a:rPr lang="en-US" sz="893" i="1" dirty="0"/>
                  <a:t>Secure, reliable and automatic IPv6 NOC  connectivity,</a:t>
                </a:r>
              </a:p>
              <a:p>
                <a:r>
                  <a:rPr lang="en-US" sz="893" i="1" dirty="0"/>
                  <a:t>Secure bootstrap, Zero touch service  auto configuration</a:t>
                </a:r>
              </a:p>
              <a:p>
                <a:r>
                  <a:rPr lang="en-US" sz="893" i="1" dirty="0"/>
                  <a:t>Domain wide (NOC and infrastructure) zero-touch certificates</a:t>
                </a: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131710" y="345160"/>
                <a:ext cx="7231750" cy="6258839"/>
              </a:xfrm>
              <a:prstGeom prst="roundRect">
                <a:avLst>
                  <a:gd name="adj" fmla="val 3610"/>
                </a:avLst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41770" y="363916"/>
                <a:ext cx="3308573" cy="360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93" i="1" dirty="0"/>
                  <a:t>Autonomic Network (</a:t>
                </a:r>
                <a:r>
                  <a:rPr lang="en-US" sz="893" b="1"/>
                  <a:t>AN</a:t>
                </a:r>
                <a:r>
                  <a:rPr lang="en-US" sz="893" i="1"/>
                  <a:t>)</a:t>
                </a:r>
                <a:endParaRPr lang="en-US" sz="893" i="1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30908" y="6203459"/>
                <a:ext cx="3308573" cy="360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93" i="1" dirty="0"/>
                  <a:t>Autonomic Network Infrastructure (</a:t>
                </a:r>
                <a:r>
                  <a:rPr lang="en-US" sz="893" b="1" dirty="0"/>
                  <a:t>ANI</a:t>
                </a:r>
                <a:r>
                  <a:rPr lang="en-US" sz="893" i="1" dirty="0"/>
                  <a:t>)</a:t>
                </a:r>
              </a:p>
            </p:txBody>
          </p:sp>
          <p:sp>
            <p:nvSpPr>
              <p:cNvPr id="98" name="Left-Right Arrow 97"/>
              <p:cNvSpPr/>
              <p:nvPr/>
            </p:nvSpPr>
            <p:spPr>
              <a:xfrm rot="2438064">
                <a:off x="6918811" y="1874836"/>
                <a:ext cx="2447637" cy="184155"/>
              </a:xfrm>
              <a:prstGeom prst="left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230909" y="3031900"/>
                <a:ext cx="6987097" cy="3470499"/>
              </a:xfrm>
              <a:prstGeom prst="roundRect">
                <a:avLst>
                  <a:gd name="adj" fmla="val 3610"/>
                </a:avLst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00" name="Left-Right Arrow 99"/>
              <p:cNvSpPr/>
              <p:nvPr/>
            </p:nvSpPr>
            <p:spPr>
              <a:xfrm rot="21439946">
                <a:off x="7181007" y="3907500"/>
                <a:ext cx="1660859" cy="167329"/>
              </a:xfrm>
              <a:prstGeom prst="leftRight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V="1">
                <a:off x="6015967" y="1831789"/>
                <a:ext cx="608149" cy="125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879202" y="1849849"/>
                <a:ext cx="608149" cy="125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814293" y="4030039"/>
                <a:ext cx="608149" cy="125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1">
                <a:off x="6053657" y="4019550"/>
                <a:ext cx="608149" cy="125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V="1">
                <a:off x="6064741" y="2575671"/>
                <a:ext cx="608149" cy="125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850096" y="2566190"/>
                <a:ext cx="608149" cy="125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5516569" y="5116710"/>
              <a:ext cx="888128" cy="483189"/>
              <a:chOff x="6658741" y="4049557"/>
              <a:chExt cx="888128" cy="483189"/>
            </a:xfrm>
          </p:grpSpPr>
          <p:sp>
            <p:nvSpPr>
              <p:cNvPr id="117" name="Snip Single Corner Rectangle 116"/>
              <p:cNvSpPr/>
              <p:nvPr/>
            </p:nvSpPr>
            <p:spPr>
              <a:xfrm>
                <a:off x="6758308" y="4084823"/>
                <a:ext cx="671590" cy="418756"/>
              </a:xfrm>
              <a:prstGeom prst="snip1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658741" y="4049557"/>
                <a:ext cx="888128" cy="483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1" dirty="0"/>
                  <a:t>Domain</a:t>
                </a:r>
              </a:p>
              <a:p>
                <a:pPr algn="ctr"/>
                <a:r>
                  <a:rPr lang="en-US" sz="701" dirty="0"/>
                  <a:t>Certificate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2664662" y="5105589"/>
              <a:ext cx="888128" cy="483189"/>
              <a:chOff x="6647174" y="4037990"/>
              <a:chExt cx="888128" cy="483189"/>
            </a:xfrm>
          </p:grpSpPr>
          <p:sp>
            <p:nvSpPr>
              <p:cNvPr id="120" name="Snip Single Corner Rectangle 119"/>
              <p:cNvSpPr/>
              <p:nvPr/>
            </p:nvSpPr>
            <p:spPr>
              <a:xfrm>
                <a:off x="6758308" y="4084823"/>
                <a:ext cx="671590" cy="418756"/>
              </a:xfrm>
              <a:prstGeom prst="snip1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647174" y="4037990"/>
                <a:ext cx="888128" cy="483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1" dirty="0"/>
                  <a:t>Domain</a:t>
                </a:r>
              </a:p>
              <a:p>
                <a:pPr algn="ctr"/>
                <a:r>
                  <a:rPr lang="en-US" sz="701" dirty="0"/>
                  <a:t>Certificate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0952102" y="3380845"/>
              <a:ext cx="1173915" cy="483189"/>
              <a:chOff x="6473381" y="4056779"/>
              <a:chExt cx="1173915" cy="483189"/>
            </a:xfrm>
          </p:grpSpPr>
          <p:sp>
            <p:nvSpPr>
              <p:cNvPr id="123" name="Snip Single Corner Rectangle 122"/>
              <p:cNvSpPr/>
              <p:nvPr/>
            </p:nvSpPr>
            <p:spPr>
              <a:xfrm>
                <a:off x="6690781" y="4084823"/>
                <a:ext cx="739117" cy="418756"/>
              </a:xfrm>
              <a:prstGeom prst="snip1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473381" y="4056779"/>
                <a:ext cx="1173915" cy="483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1" dirty="0"/>
                  <a:t>Domain</a:t>
                </a:r>
              </a:p>
              <a:p>
                <a:pPr algn="ctr"/>
                <a:r>
                  <a:rPr lang="en-US" sz="701" dirty="0"/>
                  <a:t>Certificates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83254" y="4224142"/>
            <a:ext cx="1737976" cy="210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65" dirty="0">
                <a:solidFill>
                  <a:srgbClr val="000000"/>
                </a:solidFill>
              </a:rPr>
              <a:t>© 2018, Huawei. Used with permission</a:t>
            </a:r>
            <a:endParaRPr lang="en-US" sz="765" dirty="0"/>
          </a:p>
        </p:txBody>
      </p:sp>
    </p:spTree>
    <p:extLst>
      <p:ext uri="{BB962C8B-B14F-4D97-AF65-F5344CB8AC3E}">
        <p14:creationId xmlns:p14="http://schemas.microsoft.com/office/powerpoint/2010/main" val="88191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/>
          <p:cNvGrpSpPr/>
          <p:nvPr/>
        </p:nvGrpSpPr>
        <p:grpSpPr>
          <a:xfrm>
            <a:off x="298963" y="52044"/>
            <a:ext cx="7443581" cy="4334959"/>
            <a:chOff x="468962" y="147130"/>
            <a:chExt cx="11676204" cy="6799936"/>
          </a:xfrm>
        </p:grpSpPr>
        <p:sp>
          <p:nvSpPr>
            <p:cNvPr id="190" name="TextBox 189"/>
            <p:cNvSpPr txBox="1"/>
            <p:nvPr/>
          </p:nvSpPr>
          <p:spPr>
            <a:xfrm>
              <a:off x="8305788" y="6371141"/>
              <a:ext cx="3649063" cy="575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i="1" dirty="0"/>
                <a:t>Data Plane IPv4/IPv6 </a:t>
              </a:r>
            </a:p>
            <a:p>
              <a:pPr algn="ctr"/>
              <a:r>
                <a:rPr lang="en-US" sz="893" i="1" dirty="0"/>
                <a:t>between registrar and CA, registrar and MASA</a:t>
              </a: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68962" y="147130"/>
              <a:ext cx="11676204" cy="6652718"/>
              <a:chOff x="468962" y="147130"/>
              <a:chExt cx="11676204" cy="6652718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7713287" y="1825364"/>
                <a:ext cx="4297742" cy="4298722"/>
              </a:xfrm>
              <a:prstGeom prst="roundRect">
                <a:avLst>
                  <a:gd name="adj" fmla="val 6787"/>
                </a:avLst>
              </a:prstGeom>
              <a:pattFill prst="ltDn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 dirty="0"/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2706188" y="2569915"/>
                <a:ext cx="9213448" cy="2742240"/>
              </a:xfrm>
              <a:custGeom>
                <a:avLst/>
                <a:gdLst>
                  <a:gd name="connsiteX0" fmla="*/ 9155575 w 9213448"/>
                  <a:gd name="connsiteY0" fmla="*/ 1388962 h 2685326"/>
                  <a:gd name="connsiteX1" fmla="*/ 7905509 w 9213448"/>
                  <a:gd name="connsiteY1" fmla="*/ 1388962 h 2685326"/>
                  <a:gd name="connsiteX2" fmla="*/ 6412375 w 9213448"/>
                  <a:gd name="connsiteY2" fmla="*/ 11574 h 2685326"/>
                  <a:gd name="connsiteX3" fmla="*/ 185195 w 9213448"/>
                  <a:gd name="connsiteY3" fmla="*/ 0 h 2685326"/>
                  <a:gd name="connsiteX4" fmla="*/ 11575 w 9213448"/>
                  <a:gd name="connsiteY4" fmla="*/ 104172 h 2685326"/>
                  <a:gd name="connsiteX5" fmla="*/ 0 w 9213448"/>
                  <a:gd name="connsiteY5" fmla="*/ 1180618 h 2685326"/>
                  <a:gd name="connsiteX6" fmla="*/ 150471 w 9213448"/>
                  <a:gd name="connsiteY6" fmla="*/ 1296364 h 2685326"/>
                  <a:gd name="connsiteX7" fmla="*/ 6516547 w 9213448"/>
                  <a:gd name="connsiteY7" fmla="*/ 1307939 h 2685326"/>
                  <a:gd name="connsiteX8" fmla="*/ 7986532 w 9213448"/>
                  <a:gd name="connsiteY8" fmla="*/ 2685326 h 2685326"/>
                  <a:gd name="connsiteX9" fmla="*/ 9213448 w 9213448"/>
                  <a:gd name="connsiteY9" fmla="*/ 2685326 h 2685326"/>
                  <a:gd name="connsiteX10" fmla="*/ 9213448 w 9213448"/>
                  <a:gd name="connsiteY10" fmla="*/ 1400537 h 268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213448" h="2685326">
                    <a:moveTo>
                      <a:pt x="9155575" y="1388962"/>
                    </a:moveTo>
                    <a:lnTo>
                      <a:pt x="7905509" y="1388962"/>
                    </a:lnTo>
                    <a:lnTo>
                      <a:pt x="6412375" y="11574"/>
                    </a:lnTo>
                    <a:lnTo>
                      <a:pt x="185195" y="0"/>
                    </a:lnTo>
                    <a:lnTo>
                      <a:pt x="11575" y="104172"/>
                    </a:lnTo>
                    <a:lnTo>
                      <a:pt x="0" y="1180618"/>
                    </a:lnTo>
                    <a:lnTo>
                      <a:pt x="150471" y="1296364"/>
                    </a:lnTo>
                    <a:lnTo>
                      <a:pt x="6516547" y="1307939"/>
                    </a:lnTo>
                    <a:lnTo>
                      <a:pt x="7986532" y="2685326"/>
                    </a:lnTo>
                    <a:lnTo>
                      <a:pt x="9213448" y="2685326"/>
                    </a:lnTo>
                    <a:lnTo>
                      <a:pt x="9213448" y="1400537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861887" y="3249472"/>
                <a:ext cx="1132034" cy="698834"/>
                <a:chOff x="2504485" y="2218770"/>
                <a:chExt cx="1132034" cy="698834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588963" y="2269475"/>
                  <a:ext cx="963079" cy="534685"/>
                </a:xfrm>
                <a:prstGeom prst="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504485" y="2218770"/>
                  <a:ext cx="1132034" cy="698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Autonomic</a:t>
                  </a:r>
                </a:p>
                <a:p>
                  <a:pPr algn="ctr"/>
                  <a:r>
                    <a:rPr lang="en-US" sz="765" dirty="0"/>
                    <a:t>Control Plane</a:t>
                  </a:r>
                </a:p>
                <a:p>
                  <a:pPr algn="ctr"/>
                  <a:r>
                    <a:rPr lang="en-US" sz="765" dirty="0"/>
                    <a:t>VRF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932753" y="4656981"/>
                <a:ext cx="963079" cy="539256"/>
                <a:chOff x="2588963" y="2269475"/>
                <a:chExt cx="963079" cy="53925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588963" y="2269475"/>
                  <a:ext cx="963079" cy="534685"/>
                </a:xfrm>
                <a:prstGeom prst="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753423" y="2294564"/>
                  <a:ext cx="634161" cy="514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Data</a:t>
                  </a:r>
                </a:p>
                <a:p>
                  <a:pPr algn="ctr"/>
                  <a:r>
                    <a:rPr lang="en-US" sz="765" dirty="0"/>
                    <a:t>Plane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047160" y="2606660"/>
                <a:ext cx="761487" cy="698834"/>
                <a:chOff x="6603860" y="420546"/>
                <a:chExt cx="869836" cy="698834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6633499" y="420546"/>
                  <a:ext cx="810563" cy="698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ACP</a:t>
                  </a:r>
                </a:p>
                <a:p>
                  <a:pPr algn="ctr"/>
                  <a:r>
                    <a:rPr lang="en-US" sz="765" dirty="0"/>
                    <a:t>GRASP</a:t>
                  </a:r>
                </a:p>
                <a:p>
                  <a:pPr algn="ctr"/>
                  <a:r>
                    <a:rPr lang="en-US" sz="765" dirty="0"/>
                    <a:t>Agent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603860" y="463295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7918501" y="1848777"/>
                <a:ext cx="1368400" cy="698834"/>
                <a:chOff x="8832577" y="1390660"/>
                <a:chExt cx="1368400" cy="698834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8832577" y="1390660"/>
                  <a:ext cx="1368400" cy="698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BRSKI</a:t>
                  </a:r>
                </a:p>
                <a:p>
                  <a:pPr algn="ctr"/>
                  <a:r>
                    <a:rPr lang="en-US" sz="765" dirty="0"/>
                    <a:t>Domain Registrar</a:t>
                  </a:r>
                </a:p>
                <a:p>
                  <a:pPr algn="ctr"/>
                  <a:r>
                    <a:rPr lang="en-US" sz="765" dirty="0"/>
                    <a:t>(PKI RA)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8887822" y="1433409"/>
                  <a:ext cx="1257907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>
                <a:off x="2799375" y="1240077"/>
                <a:ext cx="1238007" cy="41091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8086753" y="3232996"/>
                <a:ext cx="1132034" cy="698835"/>
                <a:chOff x="2504485" y="2220351"/>
                <a:chExt cx="1132034" cy="698835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588963" y="2269475"/>
                  <a:ext cx="963079" cy="534685"/>
                </a:xfrm>
                <a:prstGeom prst="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504485" y="2220351"/>
                  <a:ext cx="1132034" cy="698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Autonomic</a:t>
                  </a:r>
                </a:p>
                <a:p>
                  <a:pPr algn="ctr"/>
                  <a:r>
                    <a:rPr lang="en-US" sz="765" dirty="0"/>
                    <a:t>Control Plane</a:t>
                  </a:r>
                </a:p>
                <a:p>
                  <a:pPr algn="ctr"/>
                  <a:r>
                    <a:rPr lang="en-US" sz="765" dirty="0"/>
                    <a:t>VRF</a:t>
                  </a:r>
                </a:p>
              </p:txBody>
            </p:sp>
          </p:grpSp>
          <p:sp>
            <p:nvSpPr>
              <p:cNvPr id="39" name="Rounded Rectangle 38"/>
              <p:cNvSpPr/>
              <p:nvPr/>
            </p:nvSpPr>
            <p:spPr>
              <a:xfrm>
                <a:off x="7796880" y="1240078"/>
                <a:ext cx="1592505" cy="410916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059493" y="3948356"/>
                <a:ext cx="709596" cy="698834"/>
                <a:chOff x="6566995" y="420546"/>
                <a:chExt cx="943568" cy="698834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6566995" y="420546"/>
                  <a:ext cx="943568" cy="698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DULL</a:t>
                  </a:r>
                </a:p>
                <a:p>
                  <a:pPr algn="ctr"/>
                  <a:r>
                    <a:rPr lang="en-US" sz="765" dirty="0"/>
                    <a:t>GRASP</a:t>
                  </a:r>
                </a:p>
                <a:p>
                  <a:pPr algn="ctr"/>
                  <a:r>
                    <a:rPr lang="en-US" sz="765" dirty="0"/>
                    <a:t>Agent</a:t>
                  </a: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6603860" y="463295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sp>
            <p:nvSpPr>
              <p:cNvPr id="58" name="Rounded Rectangle 57"/>
              <p:cNvSpPr/>
              <p:nvPr/>
            </p:nvSpPr>
            <p:spPr>
              <a:xfrm>
                <a:off x="468962" y="1240077"/>
                <a:ext cx="1154588" cy="410916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665043" y="1870542"/>
                <a:ext cx="709597" cy="698834"/>
                <a:chOff x="7830037" y="472237"/>
                <a:chExt cx="909678" cy="698834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7830037" y="472237"/>
                  <a:ext cx="909678" cy="698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BRSKI</a:t>
                  </a:r>
                </a:p>
                <a:p>
                  <a:pPr algn="ctr"/>
                  <a:r>
                    <a:rPr lang="en-US" sz="765" dirty="0"/>
                    <a:t>Pledge</a:t>
                  </a:r>
                </a:p>
                <a:p>
                  <a:pPr algn="ctr"/>
                  <a:r>
                    <a:rPr lang="en-US" sz="765" dirty="0"/>
                    <a:t>Agent</a:t>
                  </a: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7849955" y="514986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8234483" y="2597180"/>
                <a:ext cx="761487" cy="698834"/>
                <a:chOff x="6603860" y="420546"/>
                <a:chExt cx="869836" cy="698834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6633499" y="420546"/>
                  <a:ext cx="810563" cy="698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ACP</a:t>
                  </a:r>
                </a:p>
                <a:p>
                  <a:pPr algn="ctr"/>
                  <a:r>
                    <a:rPr lang="en-US" sz="765" dirty="0"/>
                    <a:t>GRASP</a:t>
                  </a:r>
                </a:p>
                <a:p>
                  <a:pPr algn="ctr"/>
                  <a:r>
                    <a:rPr lang="en-US" sz="765" dirty="0"/>
                    <a:t>Agent</a:t>
                  </a: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6603860" y="463295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5540562" y="3200302"/>
                <a:ext cx="1132034" cy="698835"/>
                <a:chOff x="2504485" y="2204915"/>
                <a:chExt cx="1132034" cy="698835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588963" y="2269475"/>
                  <a:ext cx="963079" cy="534685"/>
                </a:xfrm>
                <a:prstGeom prst="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504485" y="2204915"/>
                  <a:ext cx="1132034" cy="6988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Autonomic</a:t>
                  </a:r>
                </a:p>
                <a:p>
                  <a:pPr algn="ctr"/>
                  <a:r>
                    <a:rPr lang="en-US" sz="765" dirty="0"/>
                    <a:t>Control Plane</a:t>
                  </a:r>
                </a:p>
                <a:p>
                  <a:pPr algn="ctr"/>
                  <a:r>
                    <a:rPr lang="en-US" sz="765" dirty="0"/>
                    <a:t>VRF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5625039" y="4682069"/>
                <a:ext cx="963079" cy="539256"/>
                <a:chOff x="2588963" y="2269475"/>
                <a:chExt cx="963079" cy="539256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588963" y="2269475"/>
                  <a:ext cx="963079" cy="534685"/>
                </a:xfrm>
                <a:prstGeom prst="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753423" y="2294564"/>
                  <a:ext cx="634161" cy="514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Data</a:t>
                  </a:r>
                </a:p>
                <a:p>
                  <a:pPr algn="ctr"/>
                  <a:r>
                    <a:rPr lang="en-US" sz="765" dirty="0"/>
                    <a:t>Plane</a:t>
                  </a:r>
                </a:p>
              </p:txBody>
            </p:sp>
          </p:grpSp>
          <p:sp>
            <p:nvSpPr>
              <p:cNvPr id="90" name="Rounded Rectangle 89"/>
              <p:cNvSpPr/>
              <p:nvPr/>
            </p:nvSpPr>
            <p:spPr>
              <a:xfrm>
                <a:off x="5507043" y="1240077"/>
                <a:ext cx="1206908" cy="41091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5696759" y="2601873"/>
                <a:ext cx="761487" cy="698834"/>
                <a:chOff x="6603860" y="420546"/>
                <a:chExt cx="869836" cy="698834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6633499" y="420546"/>
                  <a:ext cx="810563" cy="698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ACP</a:t>
                  </a:r>
                </a:p>
                <a:p>
                  <a:pPr algn="ctr"/>
                  <a:r>
                    <a:rPr lang="en-US" sz="765" dirty="0"/>
                    <a:t>GRASP</a:t>
                  </a:r>
                </a:p>
                <a:p>
                  <a:pPr algn="ctr"/>
                  <a:r>
                    <a:rPr lang="en-US" sz="765" dirty="0"/>
                    <a:t>Agent</a:t>
                  </a:r>
                </a:p>
              </p:txBody>
            </p:sp>
            <p:sp>
              <p:nvSpPr>
                <p:cNvPr id="93" name="Rounded Rectangle 92"/>
                <p:cNvSpPr/>
                <p:nvPr/>
              </p:nvSpPr>
              <p:spPr>
                <a:xfrm>
                  <a:off x="6603860" y="463295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700901" y="3950961"/>
                <a:ext cx="709596" cy="698834"/>
                <a:chOff x="6566995" y="420546"/>
                <a:chExt cx="943568" cy="698834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6566995" y="420546"/>
                  <a:ext cx="943568" cy="698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DULL</a:t>
                  </a:r>
                </a:p>
                <a:p>
                  <a:pPr algn="ctr"/>
                  <a:r>
                    <a:rPr lang="en-US" sz="765" dirty="0"/>
                    <a:t>GRASP</a:t>
                  </a:r>
                </a:p>
                <a:p>
                  <a:pPr algn="ctr"/>
                  <a:r>
                    <a:rPr lang="en-US" sz="765" dirty="0"/>
                    <a:t>Agent</a:t>
                  </a: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6603860" y="463295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8184568" y="4721670"/>
                <a:ext cx="963079" cy="539256"/>
                <a:chOff x="2588963" y="2269475"/>
                <a:chExt cx="963079" cy="539256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2588963" y="2269475"/>
                  <a:ext cx="963079" cy="534685"/>
                </a:xfrm>
                <a:prstGeom prst="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753423" y="2294564"/>
                  <a:ext cx="634161" cy="514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Data</a:t>
                  </a:r>
                </a:p>
                <a:p>
                  <a:pPr algn="ctr"/>
                  <a:r>
                    <a:rPr lang="en-US" sz="765" dirty="0"/>
                    <a:t>Plane</a:t>
                  </a: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8260430" y="4029199"/>
                <a:ext cx="709596" cy="698834"/>
                <a:chOff x="6566995" y="420546"/>
                <a:chExt cx="943568" cy="698834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6566995" y="420546"/>
                  <a:ext cx="943568" cy="698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DULL</a:t>
                  </a:r>
                </a:p>
                <a:p>
                  <a:pPr algn="ctr"/>
                  <a:r>
                    <a:rPr lang="en-US" sz="765" dirty="0"/>
                    <a:t>GRASP</a:t>
                  </a:r>
                </a:p>
                <a:p>
                  <a:pPr algn="ctr"/>
                  <a:r>
                    <a:rPr lang="en-US" sz="765" dirty="0"/>
                    <a:t>Agent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6603860" y="463295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573246" y="4635201"/>
                <a:ext cx="963079" cy="539256"/>
                <a:chOff x="2588963" y="2269475"/>
                <a:chExt cx="963079" cy="539256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2588963" y="2269475"/>
                  <a:ext cx="963079" cy="534685"/>
                </a:xfrm>
                <a:prstGeom prst="rect">
                  <a:avLst/>
                </a:prstGeom>
                <a:noFill/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2753423" y="2294564"/>
                  <a:ext cx="634161" cy="514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Data</a:t>
                  </a:r>
                </a:p>
                <a:p>
                  <a:pPr algn="ctr"/>
                  <a:r>
                    <a:rPr lang="en-US" sz="765" dirty="0"/>
                    <a:t>Plane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699986" y="3926576"/>
                <a:ext cx="709596" cy="698834"/>
                <a:chOff x="6566995" y="420546"/>
                <a:chExt cx="943568" cy="698834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6566995" y="420546"/>
                  <a:ext cx="943568" cy="698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DULL</a:t>
                  </a:r>
                </a:p>
                <a:p>
                  <a:pPr algn="ctr"/>
                  <a:r>
                    <a:rPr lang="en-US" sz="765" dirty="0"/>
                    <a:t>GRASP</a:t>
                  </a:r>
                </a:p>
                <a:p>
                  <a:pPr algn="ctr"/>
                  <a:r>
                    <a:rPr lang="en-US" sz="765" dirty="0"/>
                    <a:t>Agent</a:t>
                  </a: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603860" y="463295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2936014" y="1380084"/>
                <a:ext cx="888128" cy="483189"/>
                <a:chOff x="6635607" y="4072691"/>
                <a:chExt cx="888128" cy="483189"/>
              </a:xfrm>
            </p:grpSpPr>
            <p:sp>
              <p:nvSpPr>
                <p:cNvPr id="114" name="Snip Single Corner Rectangle 113"/>
                <p:cNvSpPr/>
                <p:nvPr/>
              </p:nvSpPr>
              <p:spPr>
                <a:xfrm>
                  <a:off x="6758308" y="4084823"/>
                  <a:ext cx="671590" cy="418756"/>
                </a:xfrm>
                <a:prstGeom prst="snip1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635607" y="4072691"/>
                  <a:ext cx="888128" cy="483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1" dirty="0"/>
                    <a:t>Domain</a:t>
                  </a:r>
                </a:p>
                <a:p>
                  <a:pPr algn="ctr"/>
                  <a:r>
                    <a:rPr lang="en-US" sz="701" dirty="0"/>
                    <a:t>Certificate</a:t>
                  </a: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575775" y="1377360"/>
                <a:ext cx="888128" cy="483189"/>
                <a:chOff x="6635607" y="4072691"/>
                <a:chExt cx="888128" cy="483189"/>
              </a:xfrm>
            </p:grpSpPr>
            <p:sp>
              <p:nvSpPr>
                <p:cNvPr id="117" name="Snip Single Corner Rectangle 116"/>
                <p:cNvSpPr/>
                <p:nvPr/>
              </p:nvSpPr>
              <p:spPr>
                <a:xfrm>
                  <a:off x="6758308" y="4084823"/>
                  <a:ext cx="671590" cy="418756"/>
                </a:xfrm>
                <a:prstGeom prst="snip1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6635607" y="4072691"/>
                  <a:ext cx="888128" cy="483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1" dirty="0"/>
                    <a:t>IDevID</a:t>
                  </a:r>
                </a:p>
                <a:p>
                  <a:pPr algn="ctr"/>
                  <a:r>
                    <a:rPr lang="en-US" sz="701" dirty="0"/>
                    <a:t>Certificate</a:t>
                  </a:r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5625295" y="1370381"/>
                <a:ext cx="888128" cy="483189"/>
                <a:chOff x="6635607" y="4072691"/>
                <a:chExt cx="888128" cy="483189"/>
              </a:xfrm>
            </p:grpSpPr>
            <p:sp>
              <p:nvSpPr>
                <p:cNvPr id="120" name="Snip Single Corner Rectangle 119"/>
                <p:cNvSpPr/>
                <p:nvPr/>
              </p:nvSpPr>
              <p:spPr>
                <a:xfrm>
                  <a:off x="6758308" y="4084823"/>
                  <a:ext cx="671590" cy="418756"/>
                </a:xfrm>
                <a:prstGeom prst="snip1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635607" y="4072691"/>
                  <a:ext cx="888128" cy="483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1" dirty="0"/>
                    <a:t>Domain</a:t>
                  </a:r>
                </a:p>
                <a:p>
                  <a:pPr algn="ctr"/>
                  <a:r>
                    <a:rPr lang="en-US" sz="701" dirty="0"/>
                    <a:t>Certificate</a:t>
                  </a:r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589240" y="762793"/>
                <a:ext cx="757371" cy="321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32" dirty="0"/>
                  <a:t>PLEDGE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748355" y="574324"/>
                <a:ext cx="1041512" cy="498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32" dirty="0"/>
                  <a:t>ANI DEVICE</a:t>
                </a:r>
              </a:p>
              <a:p>
                <a:r>
                  <a:rPr lang="en-US" sz="732" dirty="0"/>
                  <a:t>Circuit Proxy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421948" y="608035"/>
                <a:ext cx="895671" cy="63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20" dirty="0"/>
                  <a:t>ANI </a:t>
                </a:r>
              </a:p>
              <a:p>
                <a:pPr algn="ctr"/>
                <a:r>
                  <a:rPr lang="en-US" sz="1020" dirty="0"/>
                  <a:t>DEVICE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014399" y="593525"/>
                <a:ext cx="976135" cy="498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32" dirty="0"/>
                  <a:t>ANI DEVICE</a:t>
                </a:r>
              </a:p>
              <a:p>
                <a:r>
                  <a:rPr lang="en-US" sz="732" dirty="0"/>
                  <a:t>Registrar</a:t>
                </a: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7045328" y="1240076"/>
                <a:ext cx="535169" cy="410916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866433" y="580611"/>
                <a:ext cx="782519" cy="498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32" dirty="0"/>
                  <a:t>ANI</a:t>
                </a:r>
              </a:p>
              <a:p>
                <a:pPr algn="ctr"/>
                <a:r>
                  <a:rPr lang="en-US" sz="732" dirty="0"/>
                  <a:t>DEVICEs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096345" y="2835621"/>
                <a:ext cx="538610" cy="575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785" dirty="0"/>
                  <a:t>…</a:t>
                </a:r>
                <a:endParaRPr lang="en-US" sz="732" dirty="0"/>
              </a:p>
            </p:txBody>
          </p:sp>
          <p:sp>
            <p:nvSpPr>
              <p:cNvPr id="134" name="Left-Right Arrow 133"/>
              <p:cNvSpPr/>
              <p:nvPr/>
            </p:nvSpPr>
            <p:spPr>
              <a:xfrm>
                <a:off x="1370067" y="2051847"/>
                <a:ext cx="6602171" cy="222325"/>
              </a:xfrm>
              <a:prstGeom prst="leftRight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886939" y="1897651"/>
                <a:ext cx="1079231" cy="698834"/>
                <a:chOff x="7745258" y="472237"/>
                <a:chExt cx="1079231" cy="698834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7849955" y="514986"/>
                  <a:ext cx="869836" cy="579197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745258" y="472237"/>
                  <a:ext cx="1079231" cy="6988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BRSKI</a:t>
                  </a:r>
                </a:p>
                <a:p>
                  <a:pPr algn="ctr"/>
                  <a:r>
                    <a:rPr lang="en-US" sz="765" dirty="0"/>
                    <a:t>Circuit Proxy</a:t>
                  </a:r>
                </a:p>
                <a:p>
                  <a:pPr algn="ctr"/>
                  <a:r>
                    <a:rPr lang="en-US" sz="765" dirty="0"/>
                    <a:t>Agent</a:t>
                  </a:r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969864" y="1459351"/>
                <a:ext cx="1549445" cy="1460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32" dirty="0"/>
                  <a:t>BRSKI-EST</a:t>
                </a:r>
              </a:p>
              <a:p>
                <a:pPr algn="ctr"/>
                <a:r>
                  <a:rPr lang="en-US" sz="1020" dirty="0"/>
                  <a:t>TLS connection</a:t>
                </a:r>
              </a:p>
              <a:p>
                <a:pPr algn="ctr"/>
                <a:endParaRPr lang="en-US" sz="1020" dirty="0"/>
              </a:p>
              <a:p>
                <a:pPr algn="ctr"/>
                <a:r>
                  <a:rPr lang="en-US" sz="893" dirty="0"/>
                  <a:t>Pledge-Registrar</a:t>
                </a:r>
              </a:p>
              <a:p>
                <a:pPr algn="ctr"/>
                <a:endParaRPr lang="en-US" sz="893" dirty="0"/>
              </a:p>
              <a:p>
                <a:pPr algn="ctr"/>
                <a:r>
                  <a:rPr lang="en-US" sz="893" dirty="0"/>
                  <a:t>via</a:t>
                </a: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8130773" y="1384395"/>
                <a:ext cx="888128" cy="483189"/>
                <a:chOff x="6635607" y="4072691"/>
                <a:chExt cx="888128" cy="483189"/>
              </a:xfrm>
            </p:grpSpPr>
            <p:sp>
              <p:nvSpPr>
                <p:cNvPr id="138" name="Snip Single Corner Rectangle 137"/>
                <p:cNvSpPr/>
                <p:nvPr/>
              </p:nvSpPr>
              <p:spPr>
                <a:xfrm>
                  <a:off x="6758308" y="4084823"/>
                  <a:ext cx="671590" cy="418756"/>
                </a:xfrm>
                <a:prstGeom prst="snip1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635607" y="4072691"/>
                  <a:ext cx="888128" cy="483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1" dirty="0"/>
                    <a:t>Domain</a:t>
                  </a:r>
                </a:p>
                <a:p>
                  <a:pPr algn="ctr"/>
                  <a:r>
                    <a:rPr lang="en-US" sz="701" dirty="0"/>
                    <a:t>Certificate</a:t>
                  </a:r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1538824" y="1559097"/>
                <a:ext cx="1396060" cy="165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20" dirty="0"/>
                  <a:t>BRSKI-EST</a:t>
                </a:r>
              </a:p>
              <a:p>
                <a:pPr algn="ctr"/>
                <a:r>
                  <a:rPr lang="en-US" sz="893" dirty="0"/>
                  <a:t>TLS connection</a:t>
                </a:r>
              </a:p>
              <a:p>
                <a:pPr algn="ctr"/>
                <a:endParaRPr lang="en-US" sz="893" dirty="0"/>
              </a:p>
              <a:p>
                <a:pPr algn="ctr"/>
                <a:r>
                  <a:rPr lang="en-US" sz="765" dirty="0"/>
                  <a:t>Pledge-Registrar</a:t>
                </a:r>
              </a:p>
              <a:p>
                <a:pPr algn="ctr"/>
                <a:endParaRPr lang="en-US" sz="893" dirty="0"/>
              </a:p>
              <a:p>
                <a:pPr algn="ctr"/>
                <a:r>
                  <a:rPr lang="en-US" sz="893" dirty="0"/>
                  <a:t>Via Data </a:t>
                </a:r>
              </a:p>
              <a:p>
                <a:pPr algn="ctr"/>
                <a:r>
                  <a:rPr lang="en-US" sz="893" dirty="0"/>
                  <a:t>Plane</a:t>
                </a: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0767443" y="2729346"/>
                <a:ext cx="992261" cy="11446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0817896" y="3224242"/>
                <a:ext cx="880583" cy="659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32" dirty="0"/>
                  <a:t>PKI CA</a:t>
                </a:r>
              </a:p>
              <a:p>
                <a:pPr algn="ctr"/>
                <a:r>
                  <a:rPr lang="en-US" sz="701" i="1" dirty="0"/>
                  <a:t>Certificate</a:t>
                </a:r>
              </a:p>
              <a:p>
                <a:pPr algn="ctr"/>
                <a:r>
                  <a:rPr lang="en-US" sz="701" i="1" dirty="0"/>
                  <a:t>Authority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345073" y="608035"/>
                <a:ext cx="538610" cy="575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785" dirty="0"/>
                  <a:t>…</a:t>
                </a:r>
                <a:endParaRPr lang="en-US" sz="732" dirty="0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1054783" y="5729331"/>
                <a:ext cx="209405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1255820" y="5374327"/>
                <a:ext cx="0" cy="347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3087217" y="5381731"/>
                <a:ext cx="0" cy="347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498926" y="5729331"/>
                <a:ext cx="25567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34746" y="5721927"/>
                <a:ext cx="548779" cy="74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196076" y="5349239"/>
                <a:ext cx="0" cy="347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3679749" y="5381731"/>
                <a:ext cx="0" cy="347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5891933" y="5381731"/>
                <a:ext cx="0" cy="347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V="1">
                <a:off x="7312912" y="5381731"/>
                <a:ext cx="3751" cy="229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6408887" y="5379164"/>
                <a:ext cx="3751" cy="3151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283661" y="5729331"/>
                <a:ext cx="7788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7112907" y="5397332"/>
                <a:ext cx="538610" cy="575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785" dirty="0"/>
                  <a:t>…</a:t>
                </a:r>
                <a:endParaRPr lang="en-US" sz="732" dirty="0"/>
              </a:p>
            </p:txBody>
          </p:sp>
          <p:sp>
            <p:nvSpPr>
              <p:cNvPr id="170" name="Left-Right Arrow 169"/>
              <p:cNvSpPr/>
              <p:nvPr/>
            </p:nvSpPr>
            <p:spPr>
              <a:xfrm rot="20192092" flipV="1">
                <a:off x="9177251" y="1585424"/>
                <a:ext cx="1549449" cy="190282"/>
              </a:xfrm>
              <a:prstGeom prst="leftRight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 rot="2021821">
                <a:off x="9675842" y="2549797"/>
                <a:ext cx="817721" cy="636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32" dirty="0"/>
                  <a:t>    EST</a:t>
                </a:r>
              </a:p>
              <a:p>
                <a:r>
                  <a:rPr lang="en-US" sz="574" dirty="0"/>
                  <a:t/>
                </a:r>
                <a:br>
                  <a:rPr lang="en-US" sz="574" dirty="0"/>
                </a:br>
                <a:r>
                  <a:rPr lang="en-US" sz="732" dirty="0"/>
                  <a:t>RFC7030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486060" y="147130"/>
                <a:ext cx="1368400" cy="506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32" dirty="0"/>
                  <a:t>VENDOR  SERVICE</a:t>
                </a:r>
              </a:p>
              <a:p>
                <a:pPr algn="ctr"/>
                <a:r>
                  <a:rPr lang="en-US" sz="765" i="1" dirty="0"/>
                  <a:t>via Internet</a:t>
                </a:r>
              </a:p>
            </p:txBody>
          </p:sp>
          <p:sp>
            <p:nvSpPr>
              <p:cNvPr id="174" name="Left-Right Arrow 173"/>
              <p:cNvSpPr/>
              <p:nvPr/>
            </p:nvSpPr>
            <p:spPr>
              <a:xfrm>
                <a:off x="3642253" y="5812163"/>
                <a:ext cx="2249680" cy="230899"/>
              </a:xfrm>
              <a:prstGeom prst="left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 flipH="1" flipV="1">
                <a:off x="8836828" y="5362918"/>
                <a:ext cx="6362" cy="7951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8806626" y="6158044"/>
                <a:ext cx="548779" cy="74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9443431" y="5846793"/>
                <a:ext cx="538610" cy="575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785" dirty="0"/>
                  <a:t>…</a:t>
                </a:r>
                <a:endParaRPr lang="en-US" sz="732" dirty="0"/>
              </a:p>
            </p:txBody>
          </p:sp>
          <p:sp>
            <p:nvSpPr>
              <p:cNvPr id="181" name="Right Arrow 180"/>
              <p:cNvSpPr/>
              <p:nvPr/>
            </p:nvSpPr>
            <p:spPr>
              <a:xfrm flipV="1">
                <a:off x="7596394" y="5808162"/>
                <a:ext cx="657080" cy="212830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82" name="Right Arrow 181"/>
              <p:cNvSpPr/>
              <p:nvPr/>
            </p:nvSpPr>
            <p:spPr>
              <a:xfrm flipH="1" flipV="1">
                <a:off x="6419586" y="5810201"/>
                <a:ext cx="657080" cy="212830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420684" y="2968484"/>
                <a:ext cx="780505" cy="51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30" i="1" dirty="0"/>
                  <a:t>ACP</a:t>
                </a:r>
                <a:endParaRPr lang="en-US" sz="732" i="1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162466" y="6018539"/>
                <a:ext cx="1033969" cy="321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32"/>
                  <a:t>ACP channel</a:t>
                </a:r>
                <a:endParaRPr lang="en-US" sz="732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7559" y="6046346"/>
                <a:ext cx="1315594" cy="321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32" dirty="0"/>
                  <a:t>ACP channel(s) </a:t>
                </a:r>
                <a:r>
                  <a:rPr lang="is-IS" sz="732" dirty="0"/>
                  <a:t>…</a:t>
                </a:r>
                <a:endParaRPr lang="en-US" sz="732" dirty="0"/>
              </a:p>
            </p:txBody>
          </p:sp>
          <p:sp>
            <p:nvSpPr>
              <p:cNvPr id="186" name="Left-Right Arrow 185"/>
              <p:cNvSpPr/>
              <p:nvPr/>
            </p:nvSpPr>
            <p:spPr>
              <a:xfrm>
                <a:off x="1255820" y="6243675"/>
                <a:ext cx="1840934" cy="200020"/>
              </a:xfrm>
              <a:prstGeom prst="left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27710" y="6439467"/>
                <a:ext cx="3302059" cy="360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93" i="1" dirty="0"/>
                  <a:t>Data </a:t>
                </a:r>
                <a:r>
                  <a:rPr lang="en-US" sz="893" i="1"/>
                  <a:t>Plane IPv6 link-local </a:t>
                </a:r>
                <a:r>
                  <a:rPr lang="en-US" sz="893" i="1" dirty="0"/>
                  <a:t>pledge to proxy</a:t>
                </a:r>
              </a:p>
            </p:txBody>
          </p:sp>
          <p:sp>
            <p:nvSpPr>
              <p:cNvPr id="189" name="Right Arrow 188"/>
              <p:cNvSpPr/>
              <p:nvPr/>
            </p:nvSpPr>
            <p:spPr>
              <a:xfrm flipH="1" flipV="1">
                <a:off x="8825324" y="6232360"/>
                <a:ext cx="870679" cy="182605"/>
              </a:xfrm>
              <a:prstGeom prst="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10673883" y="706918"/>
                <a:ext cx="1087168" cy="940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10572535" y="675285"/>
                <a:ext cx="1280392" cy="860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32" dirty="0"/>
                  <a:t>MASA</a:t>
                </a:r>
              </a:p>
              <a:p>
                <a:pPr algn="ctr"/>
                <a:r>
                  <a:rPr lang="en-US" sz="765" i="1" dirty="0"/>
                  <a:t>Manufacturer</a:t>
                </a:r>
              </a:p>
              <a:p>
                <a:pPr algn="ctr"/>
                <a:r>
                  <a:rPr lang="en-US" sz="765" i="1" dirty="0"/>
                  <a:t>Authorized</a:t>
                </a:r>
              </a:p>
              <a:p>
                <a:pPr algn="ctr"/>
                <a:r>
                  <a:rPr lang="en-US" sz="701" i="1" dirty="0"/>
                  <a:t>Signing Authority</a:t>
                </a:r>
              </a:p>
            </p:txBody>
          </p:sp>
          <p:sp>
            <p:nvSpPr>
              <p:cNvPr id="193" name="Left-Right Arrow 192"/>
              <p:cNvSpPr/>
              <p:nvPr/>
            </p:nvSpPr>
            <p:spPr>
              <a:xfrm rot="1958039" flipH="1" flipV="1">
                <a:off x="9124953" y="2666544"/>
                <a:ext cx="1766852" cy="216750"/>
              </a:xfrm>
              <a:prstGeom prst="leftRight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 rot="20161340">
                <a:off x="9297440" y="1278860"/>
                <a:ext cx="1330681" cy="39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20" dirty="0"/>
                  <a:t>BRSKI-MASA</a:t>
                </a:r>
                <a:endParaRPr lang="en-US" sz="732" dirty="0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 flipH="1" flipV="1">
                <a:off x="9069128" y="5337243"/>
                <a:ext cx="6362" cy="331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Rounded Rectangle 199"/>
              <p:cNvSpPr/>
              <p:nvPr/>
            </p:nvSpPr>
            <p:spPr>
              <a:xfrm>
                <a:off x="10695298" y="4079682"/>
                <a:ext cx="1085716" cy="119969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0660268" y="4098822"/>
                <a:ext cx="1192383" cy="1222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93" i="1" dirty="0"/>
                  <a:t>ACP capable</a:t>
                </a:r>
              </a:p>
              <a:p>
                <a:pPr algn="ctr"/>
                <a:r>
                  <a:rPr lang="en-US" sz="765" i="1" dirty="0"/>
                  <a:t>And Non-ACP</a:t>
                </a:r>
              </a:p>
              <a:p>
                <a:pPr algn="ctr"/>
                <a:r>
                  <a:rPr lang="en-US" sz="893" i="1" dirty="0"/>
                  <a:t>capable</a:t>
                </a:r>
              </a:p>
              <a:p>
                <a:pPr algn="ctr"/>
                <a:r>
                  <a:rPr lang="en-US" sz="1020" dirty="0"/>
                  <a:t>NOC/OAM</a:t>
                </a:r>
                <a:endParaRPr lang="en-US" sz="732" dirty="0"/>
              </a:p>
              <a:p>
                <a:pPr algn="ctr"/>
                <a:r>
                  <a:rPr lang="en-US" sz="893" i="1" dirty="0"/>
                  <a:t>Devices</a:t>
                </a:r>
              </a:p>
            </p:txBody>
          </p:sp>
          <p:cxnSp>
            <p:nvCxnSpPr>
              <p:cNvPr id="202" name="Straight Connector 201"/>
              <p:cNvCxnSpPr/>
              <p:nvPr/>
            </p:nvCxnSpPr>
            <p:spPr>
              <a:xfrm>
                <a:off x="9021617" y="5697788"/>
                <a:ext cx="2300850" cy="46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H="1" flipV="1">
                <a:off x="11045000" y="5323440"/>
                <a:ext cx="6362" cy="331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Left-Right Arrow 204"/>
              <p:cNvSpPr/>
              <p:nvPr/>
            </p:nvSpPr>
            <p:spPr>
              <a:xfrm>
                <a:off x="9035708" y="5758058"/>
                <a:ext cx="2066647" cy="210497"/>
              </a:xfrm>
              <a:prstGeom prst="leftRightArrow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9159935" y="5331334"/>
                <a:ext cx="2985231" cy="360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93" i="1" dirty="0"/>
                  <a:t>Autonomic Connect -        ACP to NOC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9702960" y="5155917"/>
                <a:ext cx="895671" cy="360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93" i="1"/>
                  <a:t>optional</a:t>
                </a:r>
                <a:endParaRPr lang="en-US" sz="893" i="1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0713054" y="1789546"/>
                <a:ext cx="1008825" cy="498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32"/>
                  <a:t>ANI Domain</a:t>
                </a:r>
              </a:p>
              <a:p>
                <a:pPr algn="ctr"/>
                <a:r>
                  <a:rPr lang="en-US" sz="732" dirty="0"/>
                  <a:t> NOC</a:t>
                </a:r>
              </a:p>
            </p:txBody>
          </p:sp>
          <p:grpSp>
            <p:nvGrpSpPr>
              <p:cNvPr id="211" name="Group 210"/>
              <p:cNvGrpSpPr/>
              <p:nvPr/>
            </p:nvGrpSpPr>
            <p:grpSpPr>
              <a:xfrm>
                <a:off x="10791506" y="2753423"/>
                <a:ext cx="888128" cy="652366"/>
                <a:chOff x="6635607" y="4072691"/>
                <a:chExt cx="888128" cy="523403"/>
              </a:xfrm>
            </p:grpSpPr>
            <p:sp>
              <p:nvSpPr>
                <p:cNvPr id="212" name="Snip Single Corner Rectangle 211"/>
                <p:cNvSpPr/>
                <p:nvPr/>
              </p:nvSpPr>
              <p:spPr>
                <a:xfrm>
                  <a:off x="6758308" y="4084823"/>
                  <a:ext cx="671590" cy="418756"/>
                </a:xfrm>
                <a:prstGeom prst="snip1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6635607" y="4072691"/>
                  <a:ext cx="888128" cy="5234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1" dirty="0"/>
                    <a:t>Domain</a:t>
                  </a:r>
                </a:p>
                <a:p>
                  <a:pPr algn="ctr"/>
                  <a:r>
                    <a:rPr lang="en-US" sz="701" dirty="0"/>
                    <a:t>Root</a:t>
                  </a:r>
                </a:p>
                <a:p>
                  <a:pPr algn="ctr"/>
                  <a:r>
                    <a:rPr lang="en-US" sz="701" dirty="0"/>
                    <a:t>Certificate</a:t>
                  </a: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9481142" y="5858937"/>
                <a:ext cx="1536870" cy="39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20" dirty="0"/>
                  <a:t>ACP channel(s)</a:t>
                </a:r>
              </a:p>
            </p:txBody>
          </p:sp>
        </p:grpSp>
      </p:grpSp>
      <p:sp>
        <p:nvSpPr>
          <p:cNvPr id="131" name="Rectangle 130"/>
          <p:cNvSpPr/>
          <p:nvPr/>
        </p:nvSpPr>
        <p:spPr>
          <a:xfrm>
            <a:off x="83254" y="4178422"/>
            <a:ext cx="1737976" cy="210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65" dirty="0">
                <a:solidFill>
                  <a:srgbClr val="000000"/>
                </a:solidFill>
              </a:rPr>
              <a:t>© 2018, Huawei. Used with permission</a:t>
            </a:r>
            <a:endParaRPr lang="en-US" sz="765" dirty="0"/>
          </a:p>
        </p:txBody>
      </p:sp>
    </p:spTree>
    <p:extLst>
      <p:ext uri="{BB962C8B-B14F-4D97-AF65-F5344CB8AC3E}">
        <p14:creationId xmlns:p14="http://schemas.microsoft.com/office/powerpoint/2010/main" val="66273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338"/>
          <p:cNvGrpSpPr/>
          <p:nvPr/>
        </p:nvGrpSpPr>
        <p:grpSpPr>
          <a:xfrm>
            <a:off x="-38893" y="1305"/>
            <a:ext cx="7910041" cy="4356351"/>
            <a:chOff x="-61009" y="24509"/>
            <a:chExt cx="12407909" cy="6833491"/>
          </a:xfrm>
        </p:grpSpPr>
        <p:grpSp>
          <p:nvGrpSpPr>
            <p:cNvPr id="3" name="Group 2"/>
            <p:cNvGrpSpPr/>
            <p:nvPr/>
          </p:nvGrpSpPr>
          <p:grpSpPr>
            <a:xfrm>
              <a:off x="3940636" y="63024"/>
              <a:ext cx="1592505" cy="1342911"/>
              <a:chOff x="7796880" y="526651"/>
              <a:chExt cx="1592505" cy="134291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7813264" y="1242027"/>
                <a:ext cx="1540757" cy="329504"/>
                <a:chOff x="8727340" y="2082622"/>
                <a:chExt cx="1540757" cy="329504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8727340" y="2082622"/>
                  <a:ext cx="1540757" cy="329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65" dirty="0"/>
                    <a:t>Domain Registrar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8860691" y="2089511"/>
                  <a:ext cx="1331102" cy="251052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sp>
            <p:nvSpPr>
              <p:cNvPr id="39" name="Rounded Rectangle 38"/>
              <p:cNvSpPr/>
              <p:nvPr/>
            </p:nvSpPr>
            <p:spPr>
              <a:xfrm>
                <a:off x="7796880" y="526651"/>
                <a:ext cx="1592505" cy="134291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7948477" y="1545825"/>
                <a:ext cx="1353255" cy="314013"/>
                <a:chOff x="6277161" y="773919"/>
                <a:chExt cx="1545805" cy="314013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6294569" y="773919"/>
                  <a:ext cx="1488425" cy="314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1" dirty="0"/>
                    <a:t>ACP GRASP Agent</a:t>
                  </a: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6277161" y="774063"/>
                  <a:ext cx="1545805" cy="26842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</p:grpSp>
        <p:grpSp>
          <p:nvGrpSpPr>
            <p:cNvPr id="116" name="Group 115"/>
            <p:cNvGrpSpPr/>
            <p:nvPr/>
          </p:nvGrpSpPr>
          <p:grpSpPr>
            <a:xfrm>
              <a:off x="-37598" y="1850765"/>
              <a:ext cx="888128" cy="821541"/>
              <a:chOff x="6635607" y="4072691"/>
              <a:chExt cx="888128" cy="493282"/>
            </a:xfrm>
          </p:grpSpPr>
          <p:sp>
            <p:nvSpPr>
              <p:cNvPr id="117" name="Snip Single Corner Rectangle 116"/>
              <p:cNvSpPr/>
              <p:nvPr/>
            </p:nvSpPr>
            <p:spPr>
              <a:xfrm>
                <a:off x="6758308" y="4084823"/>
                <a:ext cx="671590" cy="418756"/>
              </a:xfrm>
              <a:prstGeom prst="snip1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635607" y="4072691"/>
                <a:ext cx="888128" cy="49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1" dirty="0"/>
                  <a:t>Pledge</a:t>
                </a:r>
              </a:p>
              <a:p>
                <a:pPr algn="ctr"/>
                <a:r>
                  <a:rPr lang="en-US" sz="701" dirty="0"/>
                  <a:t>IDevID</a:t>
                </a:r>
              </a:p>
              <a:p>
                <a:pPr algn="ctr"/>
                <a:r>
                  <a:rPr lang="en-US" sz="701" dirty="0"/>
                  <a:t>Certificate</a:t>
                </a:r>
              </a:p>
              <a:p>
                <a:pPr algn="ctr"/>
                <a:r>
                  <a:rPr lang="en-US" sz="701" b="1" dirty="0"/>
                  <a:t>PIC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851541" y="3083879"/>
              <a:ext cx="782201" cy="314013"/>
              <a:chOff x="6670371" y="4082452"/>
              <a:chExt cx="683087" cy="210460"/>
            </a:xfrm>
          </p:grpSpPr>
          <p:sp>
            <p:nvSpPr>
              <p:cNvPr id="138" name="Snip Single Corner Rectangle 137"/>
              <p:cNvSpPr/>
              <p:nvPr/>
            </p:nvSpPr>
            <p:spPr>
              <a:xfrm>
                <a:off x="6840216" y="4093402"/>
                <a:ext cx="348840" cy="165271"/>
              </a:xfrm>
              <a:prstGeom prst="snip1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670371" y="4082452"/>
                <a:ext cx="683087" cy="210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1" b="1" dirty="0"/>
                  <a:t>RDC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092559" y="162157"/>
              <a:ext cx="992261" cy="1144644"/>
              <a:chOff x="7874124" y="720303"/>
              <a:chExt cx="992261" cy="1144644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7874124" y="720303"/>
                <a:ext cx="992261" cy="11446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937682" y="1147167"/>
                <a:ext cx="880584" cy="659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32" dirty="0"/>
                  <a:t>PKI CA</a:t>
                </a:r>
              </a:p>
              <a:p>
                <a:pPr algn="ctr"/>
                <a:r>
                  <a:rPr lang="en-US" sz="701" i="1" dirty="0"/>
                  <a:t>Certificate</a:t>
                </a:r>
              </a:p>
              <a:p>
                <a:pPr algn="ctr"/>
                <a:r>
                  <a:rPr lang="en-US" sz="701" i="1" dirty="0"/>
                  <a:t>Authority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721478" y="280119"/>
              <a:ext cx="1087168" cy="940353"/>
              <a:chOff x="10673883" y="706918"/>
              <a:chExt cx="1087168" cy="940353"/>
            </a:xfrm>
          </p:grpSpPr>
          <p:sp>
            <p:nvSpPr>
              <p:cNvPr id="191" name="Rounded Rectangle 190"/>
              <p:cNvSpPr/>
              <p:nvPr/>
            </p:nvSpPr>
            <p:spPr>
              <a:xfrm>
                <a:off x="10673883" y="706918"/>
                <a:ext cx="1087168" cy="9403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10890328" y="1223757"/>
                <a:ext cx="654277" cy="321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32"/>
                  <a:t>MASA</a:t>
                </a:r>
                <a:endParaRPr lang="en-US" sz="732" dirty="0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10283195" y="713372"/>
              <a:ext cx="888129" cy="314013"/>
              <a:chOff x="6635605" y="4072691"/>
              <a:chExt cx="888129" cy="355321"/>
            </a:xfrm>
          </p:grpSpPr>
          <p:sp>
            <p:nvSpPr>
              <p:cNvPr id="212" name="Snip Single Corner Rectangle 211"/>
              <p:cNvSpPr/>
              <p:nvPr/>
            </p:nvSpPr>
            <p:spPr>
              <a:xfrm>
                <a:off x="6690781" y="4084823"/>
                <a:ext cx="739117" cy="286070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6635605" y="4072691"/>
                <a:ext cx="888129" cy="355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1" dirty="0"/>
                  <a:t>Certificate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118402" y="24509"/>
              <a:ext cx="1269512" cy="1419941"/>
              <a:chOff x="2244477" y="571829"/>
              <a:chExt cx="1269512" cy="1419941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842112" y="1294124"/>
                <a:ext cx="671877" cy="667857"/>
                <a:chOff x="6444769" y="420546"/>
                <a:chExt cx="1188015" cy="667857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6444769" y="420546"/>
                  <a:ext cx="1188015" cy="66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ACP</a:t>
                  </a:r>
                </a:p>
                <a:p>
                  <a:pPr algn="ctr"/>
                  <a:r>
                    <a:rPr lang="en-US" sz="701" dirty="0"/>
                    <a:t>GRASP</a:t>
                  </a:r>
                </a:p>
                <a:p>
                  <a:pPr algn="ctr"/>
                  <a:r>
                    <a:rPr lang="en-US" sz="701" dirty="0"/>
                    <a:t>Agent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603860" y="463295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>
                <a:off x="2269286" y="571829"/>
                <a:ext cx="1238007" cy="141994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388283" y="598939"/>
                <a:ext cx="1016368" cy="683345"/>
                <a:chOff x="7776691" y="472237"/>
                <a:chExt cx="1016368" cy="683345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7849955" y="514986"/>
                  <a:ext cx="869836" cy="579197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776691" y="472237"/>
                  <a:ext cx="1016368" cy="6833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BRSKI</a:t>
                  </a:r>
                </a:p>
                <a:p>
                  <a:pPr algn="ctr"/>
                  <a:r>
                    <a:rPr lang="en-US" sz="701" dirty="0"/>
                    <a:t>Circuit Proxy</a:t>
                  </a:r>
                </a:p>
                <a:p>
                  <a:pPr algn="ctr"/>
                  <a:r>
                    <a:rPr lang="en-US" sz="765" dirty="0"/>
                    <a:t>Agent</a:t>
                  </a: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2244477" y="1294063"/>
                <a:ext cx="671877" cy="667857"/>
                <a:chOff x="6444769" y="420546"/>
                <a:chExt cx="1188015" cy="667857"/>
              </a:xfrm>
            </p:grpSpPr>
            <p:sp>
              <p:nvSpPr>
                <p:cNvPr id="131" name="TextBox 130"/>
                <p:cNvSpPr txBox="1"/>
                <p:nvPr/>
              </p:nvSpPr>
              <p:spPr>
                <a:xfrm>
                  <a:off x="6444769" y="420546"/>
                  <a:ext cx="1188015" cy="66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DULL</a:t>
                  </a:r>
                </a:p>
                <a:p>
                  <a:pPr algn="ctr"/>
                  <a:r>
                    <a:rPr lang="en-US" sz="701" dirty="0"/>
                    <a:t>GRASP</a:t>
                  </a:r>
                </a:p>
                <a:p>
                  <a:pPr algn="ctr"/>
                  <a:r>
                    <a:rPr lang="en-US" sz="701" dirty="0"/>
                    <a:t>Agent</a:t>
                  </a: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6603860" y="463295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29205" y="35040"/>
              <a:ext cx="1154588" cy="1398879"/>
              <a:chOff x="468962" y="526651"/>
              <a:chExt cx="1154588" cy="1398879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468962" y="526651"/>
                <a:ext cx="1154588" cy="139887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665043" y="571830"/>
                <a:ext cx="709597" cy="698836"/>
                <a:chOff x="7830037" y="472237"/>
                <a:chExt cx="909678" cy="698836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7830037" y="472237"/>
                  <a:ext cx="909678" cy="6988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BRSKI</a:t>
                  </a:r>
                </a:p>
                <a:p>
                  <a:pPr algn="ctr"/>
                  <a:r>
                    <a:rPr lang="en-US" sz="765" dirty="0"/>
                    <a:t>Pledge</a:t>
                  </a:r>
                </a:p>
                <a:p>
                  <a:pPr algn="ctr"/>
                  <a:r>
                    <a:rPr lang="en-US" sz="765" dirty="0"/>
                    <a:t>Agent</a:t>
                  </a: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7849955" y="514986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695839" y="1223231"/>
                <a:ext cx="671877" cy="667857"/>
                <a:chOff x="6444769" y="420546"/>
                <a:chExt cx="1188015" cy="667857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6444769" y="420546"/>
                  <a:ext cx="1188015" cy="667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65" dirty="0"/>
                    <a:t>DULL</a:t>
                  </a:r>
                </a:p>
                <a:p>
                  <a:pPr algn="ctr"/>
                  <a:r>
                    <a:rPr lang="en-US" sz="701" dirty="0"/>
                    <a:t>GRASP</a:t>
                  </a:r>
                </a:p>
                <a:p>
                  <a:pPr algn="ctr"/>
                  <a:r>
                    <a:rPr lang="en-US" sz="701" dirty="0"/>
                    <a:t>Agent</a:t>
                  </a:r>
                </a:p>
              </p:txBody>
            </p:sp>
            <p:sp>
              <p:nvSpPr>
                <p:cNvPr id="142" name="Rounded Rectangle 141"/>
                <p:cNvSpPr/>
                <p:nvPr/>
              </p:nvSpPr>
              <p:spPr>
                <a:xfrm>
                  <a:off x="6603860" y="463295"/>
                  <a:ext cx="869836" cy="57919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</p:grpSp>
        </p:grpSp>
        <p:cxnSp>
          <p:nvCxnSpPr>
            <p:cNvPr id="16" name="Straight Connector 15"/>
            <p:cNvCxnSpPr/>
            <p:nvPr/>
          </p:nvCxnSpPr>
          <p:spPr>
            <a:xfrm>
              <a:off x="1002166" y="2073027"/>
              <a:ext cx="42522" cy="456347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28" idx="2"/>
              <a:endCxn id="71" idx="0"/>
            </p:cNvCxnSpPr>
            <p:nvPr/>
          </p:nvCxnSpPr>
          <p:spPr>
            <a:xfrm flipH="1">
              <a:off x="2720955" y="1444450"/>
              <a:ext cx="41260" cy="126876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4759999" y="1405742"/>
              <a:ext cx="4746" cy="545225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594296" y="1335218"/>
              <a:ext cx="18775" cy="552278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78323" y="1244617"/>
              <a:ext cx="263" cy="561338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2757469" y="1652911"/>
              <a:ext cx="2002530" cy="13254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827514" y="1375157"/>
              <a:ext cx="2846933" cy="575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dirty="0"/>
                <a:t>Announce Registrar to all BRSKI</a:t>
              </a:r>
            </a:p>
            <a:p>
              <a:r>
                <a:rPr lang="en-US" sz="893" dirty="0"/>
                <a:t>Circuit Proxy agents via ACP GRASP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 flipH="1" flipV="1">
              <a:off x="1002166" y="2083558"/>
              <a:ext cx="7806481" cy="948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8814451" y="1929674"/>
              <a:ext cx="3012892" cy="360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i="1" dirty="0"/>
                <a:t>Pledge powers on / connects to Proxy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1" flipV="1">
              <a:off x="996777" y="2445624"/>
              <a:ext cx="1747487" cy="3615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8814451" y="2291735"/>
              <a:ext cx="2914825" cy="360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dirty="0"/>
                <a:t>Pledge learns Proxy via DULL GRASP</a:t>
              </a:r>
            </a:p>
          </p:txBody>
        </p:sp>
        <p:cxnSp>
          <p:nvCxnSpPr>
            <p:cNvPr id="180" name="Straight Connector 179"/>
            <p:cNvCxnSpPr/>
            <p:nvPr/>
          </p:nvCxnSpPr>
          <p:spPr>
            <a:xfrm flipH="1" flipV="1">
              <a:off x="4736888" y="1676890"/>
              <a:ext cx="4107545" cy="2093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77" idx="1"/>
            </p:cNvCxnSpPr>
            <p:nvPr/>
          </p:nvCxnSpPr>
          <p:spPr>
            <a:xfrm flipH="1" flipV="1">
              <a:off x="2767681" y="2452253"/>
              <a:ext cx="6046770" cy="1967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H="1">
              <a:off x="982309" y="2801825"/>
              <a:ext cx="3764146" cy="2287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flipH="1">
              <a:off x="982309" y="3052615"/>
              <a:ext cx="3764146" cy="2287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>
              <a:off x="2767677" y="2887090"/>
              <a:ext cx="6100007" cy="3711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8820271" y="2732146"/>
              <a:ext cx="3420243" cy="575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/>
                <a:t>TCP</a:t>
              </a:r>
              <a:r>
                <a:rPr lang="en-US" sz="893" dirty="0"/>
                <a:t>: Pledge &lt;-&gt; Proxy &lt;-&gt; Registrar</a:t>
              </a:r>
            </a:p>
            <a:p>
              <a:r>
                <a:rPr lang="en-US" sz="893" dirty="0"/>
                <a:t> TLS: Pledge </a:t>
              </a:r>
              <a:r>
                <a:rPr lang="en-US" sz="893" dirty="0">
                  <a:sym typeface="Wingdings"/>
                </a:rPr>
                <a:t>&lt;--------------</a:t>
              </a:r>
              <a:r>
                <a:rPr lang="en-US" sz="893" dirty="0"/>
                <a:t>&gt; Registrar (BRSKI)</a:t>
              </a:r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 flipH="1" flipV="1">
              <a:off x="4493614" y="3081159"/>
              <a:ext cx="526048" cy="153778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17" idx="1"/>
            </p:cNvCxnSpPr>
            <p:nvPr/>
          </p:nvCxnSpPr>
          <p:spPr>
            <a:xfrm flipH="1" flipV="1">
              <a:off x="420898" y="2568390"/>
              <a:ext cx="612772" cy="191381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2684440" y="2713219"/>
              <a:ext cx="73030" cy="41447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32"/>
            </a:p>
          </p:txBody>
        </p:sp>
        <p:cxnSp>
          <p:nvCxnSpPr>
            <p:cNvPr id="215" name="Straight Connector 214"/>
            <p:cNvCxnSpPr>
              <a:stCxn id="218" idx="1"/>
            </p:cNvCxnSpPr>
            <p:nvPr/>
          </p:nvCxnSpPr>
          <p:spPr>
            <a:xfrm flipH="1" flipV="1">
              <a:off x="1057110" y="3490987"/>
              <a:ext cx="7796530" cy="2948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8853640" y="3232509"/>
              <a:ext cx="2442096" cy="575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i="1" dirty="0"/>
                <a:t>Registrar now trusts PIC</a:t>
              </a:r>
            </a:p>
            <a:p>
              <a:r>
                <a:rPr lang="en-US" sz="893" i="1" dirty="0"/>
                <a:t>Pledge does not yet trust RDC</a:t>
              </a:r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 flipH="1">
              <a:off x="1033670" y="3847183"/>
              <a:ext cx="3764146" cy="2287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H="1" flipV="1">
              <a:off x="4736888" y="3942866"/>
              <a:ext cx="3536689" cy="12507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H="1" flipV="1">
              <a:off x="4736888" y="4076517"/>
              <a:ext cx="3536689" cy="12507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7634958" y="363660"/>
              <a:ext cx="1119464" cy="483189"/>
              <a:chOff x="6637132" y="4072692"/>
              <a:chExt cx="1119464" cy="290124"/>
            </a:xfrm>
          </p:grpSpPr>
          <p:sp>
            <p:nvSpPr>
              <p:cNvPr id="223" name="Snip Single Corner Rectangle 222"/>
              <p:cNvSpPr/>
              <p:nvPr/>
            </p:nvSpPr>
            <p:spPr>
              <a:xfrm>
                <a:off x="6758307" y="4084823"/>
                <a:ext cx="904225" cy="246589"/>
              </a:xfrm>
              <a:prstGeom prst="snip1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6637132" y="4072692"/>
                <a:ext cx="1119464" cy="290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1" dirty="0"/>
                  <a:t>Manufacturer</a:t>
                </a:r>
              </a:p>
              <a:p>
                <a:pPr algn="ctr"/>
                <a:r>
                  <a:rPr lang="en-US" sz="701" dirty="0"/>
                  <a:t>Certificate </a:t>
                </a:r>
                <a:r>
                  <a:rPr lang="en-US" sz="701" b="1" dirty="0"/>
                  <a:t>MC</a:t>
                </a: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8415627" y="56395"/>
              <a:ext cx="1517257" cy="483189"/>
              <a:chOff x="9846548" y="238507"/>
              <a:chExt cx="1517257" cy="483189"/>
            </a:xfrm>
          </p:grpSpPr>
          <p:sp>
            <p:nvSpPr>
              <p:cNvPr id="225" name="Snip Diagonal Corner Rectangle 224"/>
              <p:cNvSpPr/>
              <p:nvPr/>
            </p:nvSpPr>
            <p:spPr>
              <a:xfrm>
                <a:off x="10032092" y="248487"/>
                <a:ext cx="1157998" cy="394318"/>
              </a:xfrm>
              <a:prstGeom prst="snip2Diag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9846548" y="238507"/>
                <a:ext cx="1517257" cy="483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1" dirty="0"/>
                  <a:t>Manufacturer</a:t>
                </a:r>
              </a:p>
              <a:p>
                <a:pPr algn="ctr"/>
                <a:r>
                  <a:rPr lang="en-US" sz="701" dirty="0"/>
                  <a:t>Trust Anchor </a:t>
                </a:r>
                <a:r>
                  <a:rPr lang="en-US" sz="701" b="1" dirty="0"/>
                  <a:t>MTA</a:t>
                </a:r>
              </a:p>
            </p:txBody>
          </p:sp>
        </p:grpSp>
        <p:cxnSp>
          <p:nvCxnSpPr>
            <p:cNvPr id="229" name="Straight Connector 228"/>
            <p:cNvCxnSpPr/>
            <p:nvPr/>
          </p:nvCxnSpPr>
          <p:spPr>
            <a:xfrm flipH="1" flipV="1">
              <a:off x="8273577" y="3997388"/>
              <a:ext cx="535069" cy="1436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8808646" y="3774698"/>
              <a:ext cx="3359895" cy="545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dirty="0"/>
                <a:t>Pledge request voucher to trust RDC</a:t>
              </a:r>
            </a:p>
            <a:p>
              <a:r>
                <a:rPr lang="en-US" sz="765" dirty="0"/>
                <a:t>Registrar claim pledge to get voucher from MASA</a:t>
              </a:r>
            </a:p>
          </p:txBody>
        </p:sp>
        <p:cxnSp>
          <p:nvCxnSpPr>
            <p:cNvPr id="233" name="Straight Arrow Connector 232"/>
            <p:cNvCxnSpPr/>
            <p:nvPr/>
          </p:nvCxnSpPr>
          <p:spPr>
            <a:xfrm flipH="1" flipV="1">
              <a:off x="975798" y="4219353"/>
              <a:ext cx="3802743" cy="7204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Snip Same Side Corner Rectangle 237"/>
            <p:cNvSpPr/>
            <p:nvPr/>
          </p:nvSpPr>
          <p:spPr>
            <a:xfrm>
              <a:off x="6429311" y="4232229"/>
              <a:ext cx="2249790" cy="238510"/>
            </a:xfrm>
            <a:prstGeom prst="snip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32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228458" y="4215878"/>
              <a:ext cx="2608918" cy="314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1" dirty="0"/>
                <a:t>Voucher: (</a:t>
              </a:r>
              <a:r>
                <a:rPr lang="en-US" sz="701" b="1" dirty="0"/>
                <a:t>PIC,RDC</a:t>
              </a:r>
              <a:r>
                <a:rPr lang="en-US" sz="701" dirty="0"/>
                <a:t>) signed by </a:t>
              </a:r>
              <a:r>
                <a:rPr lang="en-US" sz="701" b="1" dirty="0"/>
                <a:t>MC</a:t>
              </a:r>
            </a:p>
          </p:txBody>
        </p:sp>
        <p:cxnSp>
          <p:nvCxnSpPr>
            <p:cNvPr id="241" name="Straight Arrow Connector 240"/>
            <p:cNvCxnSpPr/>
            <p:nvPr/>
          </p:nvCxnSpPr>
          <p:spPr>
            <a:xfrm flipH="1" flipV="1">
              <a:off x="5806909" y="4106550"/>
              <a:ext cx="508248" cy="21961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 flipV="1">
              <a:off x="1024668" y="4567546"/>
              <a:ext cx="7806481" cy="948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-4721" y="3100607"/>
              <a:ext cx="998677" cy="1252830"/>
              <a:chOff x="34993" y="4089024"/>
              <a:chExt cx="998677" cy="1252830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34993" y="4373708"/>
                <a:ext cx="998677" cy="314011"/>
                <a:chOff x="9942041" y="214401"/>
                <a:chExt cx="998677" cy="314011"/>
              </a:xfrm>
            </p:grpSpPr>
            <p:sp>
              <p:nvSpPr>
                <p:cNvPr id="236" name="Snip Diagonal Corner Rectangle 235"/>
                <p:cNvSpPr/>
                <p:nvPr/>
              </p:nvSpPr>
              <p:spPr>
                <a:xfrm>
                  <a:off x="10182529" y="248487"/>
                  <a:ext cx="471252" cy="227524"/>
                </a:xfrm>
                <a:prstGeom prst="snip2Diag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32"/>
                </a:p>
              </p:txBody>
            </p:sp>
            <p:sp>
              <p:nvSpPr>
                <p:cNvPr id="237" name="TextBox 236"/>
                <p:cNvSpPr txBox="1"/>
                <p:nvPr/>
              </p:nvSpPr>
              <p:spPr>
                <a:xfrm>
                  <a:off x="9942041" y="214401"/>
                  <a:ext cx="998677" cy="314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1" b="1" dirty="0"/>
                    <a:t>MTA</a:t>
                  </a:r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>
                <a:off x="122312" y="4089024"/>
                <a:ext cx="837838" cy="1252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65" dirty="0"/>
                  <a:t>Use</a:t>
                </a:r>
              </a:p>
              <a:p>
                <a:pPr algn="ctr"/>
                <a:endParaRPr lang="en-US" sz="765" dirty="0"/>
              </a:p>
              <a:p>
                <a:pPr algn="ctr"/>
                <a:endParaRPr lang="en-US" sz="765" dirty="0"/>
              </a:p>
              <a:p>
                <a:pPr algn="ctr"/>
                <a:r>
                  <a:rPr lang="en-US" sz="765" dirty="0"/>
                  <a:t>to verify</a:t>
                </a:r>
              </a:p>
              <a:p>
                <a:pPr algn="ctr"/>
                <a:r>
                  <a:rPr lang="en-US" sz="765" dirty="0"/>
                  <a:t>Voucher</a:t>
                </a:r>
              </a:p>
              <a:p>
                <a:pPr algn="ctr"/>
                <a:r>
                  <a:rPr lang="en-US" sz="765" i="1" dirty="0"/>
                  <a:t>succeeds</a:t>
                </a:r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8847824" y="4400634"/>
              <a:ext cx="1931650" cy="360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i="1" dirty="0"/>
                <a:t>Pledge now trusts RDC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8847436" y="5103981"/>
              <a:ext cx="2718693" cy="575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dirty="0"/>
                <a:t>Pledge requests  cert parameters</a:t>
              </a:r>
            </a:p>
            <a:p>
              <a:r>
                <a:rPr lang="en-US" sz="893" dirty="0"/>
                <a:t>to build its domain certificate</a:t>
              </a: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994836" y="5252922"/>
              <a:ext cx="7852601" cy="105361"/>
              <a:chOff x="994836" y="5187607"/>
              <a:chExt cx="7852601" cy="105361"/>
            </a:xfrm>
          </p:grpSpPr>
          <p:cxnSp>
            <p:nvCxnSpPr>
              <p:cNvPr id="247" name="Straight Arrow Connector 246"/>
              <p:cNvCxnSpPr/>
              <p:nvPr/>
            </p:nvCxnSpPr>
            <p:spPr>
              <a:xfrm flipH="1">
                <a:off x="1007899" y="5187607"/>
                <a:ext cx="3764146" cy="2287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/>
              <p:nvPr/>
            </p:nvCxnSpPr>
            <p:spPr>
              <a:xfrm flipH="1">
                <a:off x="994836" y="5290681"/>
                <a:ext cx="3764146" cy="2287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flipH="1">
                <a:off x="4778289" y="5192554"/>
                <a:ext cx="4069148" cy="128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4916185" y="5397368"/>
              <a:ext cx="3609515" cy="329503"/>
              <a:chOff x="8442622" y="5253787"/>
              <a:chExt cx="3609515" cy="329503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8442623" y="5253787"/>
                <a:ext cx="3609514" cy="2898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442622" y="5253787"/>
                <a:ext cx="3256798" cy="329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65" dirty="0"/>
                  <a:t>Cert </a:t>
                </a:r>
                <a:r>
                  <a:rPr lang="en-US" sz="765" dirty="0" err="1"/>
                  <a:t>parms</a:t>
                </a:r>
                <a:r>
                  <a:rPr lang="en-US" sz="765" dirty="0"/>
                  <a:t>: Pledge ACP address, Domain-Name</a:t>
                </a:r>
              </a:p>
            </p:txBody>
          </p:sp>
        </p:grpSp>
        <p:cxnSp>
          <p:nvCxnSpPr>
            <p:cNvPr id="256" name="Straight Arrow Connector 255"/>
            <p:cNvCxnSpPr/>
            <p:nvPr/>
          </p:nvCxnSpPr>
          <p:spPr>
            <a:xfrm flipH="1" flipV="1">
              <a:off x="4468725" y="5429391"/>
              <a:ext cx="459183" cy="141272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994836" y="5753444"/>
              <a:ext cx="3764146" cy="2287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4797816" y="5843279"/>
              <a:ext cx="1841624" cy="26699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H="1" flipV="1">
              <a:off x="4730998" y="5959812"/>
              <a:ext cx="1908441" cy="10089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 flipV="1">
              <a:off x="992021" y="6059735"/>
              <a:ext cx="3740053" cy="33522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8834909" y="4634184"/>
              <a:ext cx="2846933" cy="575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dirty="0"/>
                <a:t>(EST) Pledge requests trust anchor</a:t>
              </a:r>
            </a:p>
            <a:p>
              <a:r>
                <a:rPr lang="en-US" sz="893" dirty="0"/>
                <a:t>to later authenticate domain peers</a:t>
              </a:r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982309" y="4809251"/>
              <a:ext cx="7852601" cy="105361"/>
              <a:chOff x="994836" y="5187607"/>
              <a:chExt cx="7852601" cy="105361"/>
            </a:xfrm>
          </p:grpSpPr>
          <p:cxnSp>
            <p:nvCxnSpPr>
              <p:cNvPr id="266" name="Straight Arrow Connector 265"/>
              <p:cNvCxnSpPr/>
              <p:nvPr/>
            </p:nvCxnSpPr>
            <p:spPr>
              <a:xfrm flipH="1">
                <a:off x="1007899" y="5187607"/>
                <a:ext cx="3764146" cy="2287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 flipH="1">
                <a:off x="994836" y="5290681"/>
                <a:ext cx="3764146" cy="2287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H="1">
                <a:off x="4778289" y="5192554"/>
                <a:ext cx="4069148" cy="128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Arrow Connector 271"/>
            <p:cNvCxnSpPr/>
            <p:nvPr/>
          </p:nvCxnSpPr>
          <p:spPr>
            <a:xfrm flipH="1" flipV="1">
              <a:off x="4456198" y="4946531"/>
              <a:ext cx="459183" cy="141272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Group 272"/>
            <p:cNvGrpSpPr/>
            <p:nvPr/>
          </p:nvGrpSpPr>
          <p:grpSpPr>
            <a:xfrm>
              <a:off x="4789883" y="4932127"/>
              <a:ext cx="571580" cy="314012"/>
              <a:chOff x="6647554" y="4064941"/>
              <a:chExt cx="499154" cy="210459"/>
            </a:xfrm>
          </p:grpSpPr>
          <p:sp>
            <p:nvSpPr>
              <p:cNvPr id="274" name="Snip Single Corner Rectangle 273"/>
              <p:cNvSpPr/>
              <p:nvPr/>
            </p:nvSpPr>
            <p:spPr>
              <a:xfrm>
                <a:off x="6752190" y="4093402"/>
                <a:ext cx="370186" cy="122116"/>
              </a:xfrm>
              <a:prstGeom prst="snip1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6647554" y="4064941"/>
                <a:ext cx="499154" cy="210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1" b="1"/>
                  <a:t>DRC</a:t>
                </a:r>
                <a:endParaRPr lang="en-US" sz="701" b="1" dirty="0"/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5731060" y="226038"/>
              <a:ext cx="1967186" cy="483189"/>
              <a:chOff x="6317820" y="4090824"/>
              <a:chExt cx="1717921" cy="323846"/>
            </a:xfrm>
          </p:grpSpPr>
          <p:sp>
            <p:nvSpPr>
              <p:cNvPr id="277" name="Snip Single Corner Rectangle 276"/>
              <p:cNvSpPr/>
              <p:nvPr/>
            </p:nvSpPr>
            <p:spPr>
              <a:xfrm>
                <a:off x="6752191" y="4093402"/>
                <a:ext cx="889067" cy="257264"/>
              </a:xfrm>
              <a:prstGeom prst="snip1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6317820" y="4090824"/>
                <a:ext cx="1717921" cy="323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1"/>
                  <a:t>Domain Root</a:t>
                </a:r>
              </a:p>
              <a:p>
                <a:pPr algn="ctr"/>
                <a:r>
                  <a:rPr lang="en-US" sz="701" dirty="0"/>
                  <a:t>Certificate </a:t>
                </a:r>
                <a:r>
                  <a:rPr lang="en-US" sz="701" b="1" dirty="0"/>
                  <a:t>DRC</a:t>
                </a: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5141950" y="213313"/>
              <a:ext cx="1248049" cy="314012"/>
              <a:chOff x="9942041" y="214401"/>
              <a:chExt cx="1248049" cy="314012"/>
            </a:xfrm>
          </p:grpSpPr>
          <p:sp>
            <p:nvSpPr>
              <p:cNvPr id="283" name="Snip Diagonal Corner Rectangle 282"/>
              <p:cNvSpPr/>
              <p:nvPr/>
            </p:nvSpPr>
            <p:spPr>
              <a:xfrm>
                <a:off x="10407707" y="248487"/>
                <a:ext cx="364921" cy="163849"/>
              </a:xfrm>
              <a:prstGeom prst="snip2Diag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9942041" y="214401"/>
                <a:ext cx="1248049" cy="31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1" b="1" dirty="0"/>
                  <a:t>DRC</a:t>
                </a: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>
              <a:off x="3957548" y="306871"/>
              <a:ext cx="1753765" cy="483189"/>
              <a:chOff x="6587300" y="4050888"/>
              <a:chExt cx="1531543" cy="323846"/>
            </a:xfrm>
          </p:grpSpPr>
          <p:sp>
            <p:nvSpPr>
              <p:cNvPr id="286" name="Snip Single Corner Rectangle 285"/>
              <p:cNvSpPr/>
              <p:nvPr/>
            </p:nvSpPr>
            <p:spPr>
              <a:xfrm>
                <a:off x="6703294" y="4093402"/>
                <a:ext cx="1345525" cy="227702"/>
              </a:xfrm>
              <a:prstGeom prst="snip1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6587300" y="4050888"/>
                <a:ext cx="1531543" cy="323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1" dirty="0"/>
                  <a:t>Registrar</a:t>
                </a:r>
              </a:p>
              <a:p>
                <a:pPr algn="ctr"/>
                <a:r>
                  <a:rPr lang="en-US" sz="701" dirty="0"/>
                  <a:t>Domain Certificate </a:t>
                </a:r>
                <a:r>
                  <a:rPr lang="en-US" sz="701" b="1" dirty="0"/>
                  <a:t>RDC</a:t>
                </a:r>
              </a:p>
            </p:txBody>
          </p:sp>
        </p:grpSp>
        <p:cxnSp>
          <p:nvCxnSpPr>
            <p:cNvPr id="288" name="Straight Arrow Connector 287"/>
            <p:cNvCxnSpPr/>
            <p:nvPr/>
          </p:nvCxnSpPr>
          <p:spPr>
            <a:xfrm flipH="1" flipV="1">
              <a:off x="781528" y="4226557"/>
              <a:ext cx="210069" cy="34836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/>
            <p:cNvGrpSpPr/>
            <p:nvPr/>
          </p:nvGrpSpPr>
          <p:grpSpPr>
            <a:xfrm>
              <a:off x="7054538" y="5921657"/>
              <a:ext cx="778403" cy="318394"/>
              <a:chOff x="10229239" y="981362"/>
              <a:chExt cx="778403" cy="318394"/>
            </a:xfrm>
          </p:grpSpPr>
          <p:sp>
            <p:nvSpPr>
              <p:cNvPr id="291" name="Snip Diagonal Corner Rectangle 290"/>
              <p:cNvSpPr/>
              <p:nvPr/>
            </p:nvSpPr>
            <p:spPr>
              <a:xfrm>
                <a:off x="10266856" y="981362"/>
                <a:ext cx="413904" cy="257900"/>
              </a:xfrm>
              <a:prstGeom prst="snip2Diag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0229239" y="985743"/>
                <a:ext cx="778403" cy="314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1" b="1" dirty="0"/>
                  <a:t>DRC</a:t>
                </a: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655379" y="1700256"/>
              <a:ext cx="507221" cy="487571"/>
              <a:chOff x="10229239" y="981362"/>
              <a:chExt cx="507221" cy="487571"/>
            </a:xfrm>
          </p:grpSpPr>
          <p:sp>
            <p:nvSpPr>
              <p:cNvPr id="294" name="Snip Diagonal Corner Rectangle 293"/>
              <p:cNvSpPr/>
              <p:nvPr/>
            </p:nvSpPr>
            <p:spPr>
              <a:xfrm>
                <a:off x="10266856" y="981362"/>
                <a:ext cx="413904" cy="257900"/>
              </a:xfrm>
              <a:prstGeom prst="snip2Diag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10229239" y="985743"/>
                <a:ext cx="507221" cy="483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1" b="1"/>
                  <a:t>MTA</a:t>
                </a:r>
                <a:endParaRPr lang="en-US" sz="701" b="1" dirty="0"/>
              </a:p>
            </p:txBody>
          </p:sp>
        </p:grpSp>
        <p:cxnSp>
          <p:nvCxnSpPr>
            <p:cNvPr id="303" name="Straight Connector 302"/>
            <p:cNvCxnSpPr/>
            <p:nvPr/>
          </p:nvCxnSpPr>
          <p:spPr>
            <a:xfrm flipH="1">
              <a:off x="6672511" y="5869978"/>
              <a:ext cx="219517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/>
            <p:cNvSpPr txBox="1"/>
            <p:nvPr/>
          </p:nvSpPr>
          <p:spPr>
            <a:xfrm>
              <a:off x="8805960" y="5716090"/>
              <a:ext cx="3540940" cy="360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dirty="0"/>
                <a:t>(EST) Pledge requests signing of domain cert</a:t>
              </a: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493" y="4945145"/>
              <a:ext cx="888128" cy="821542"/>
              <a:chOff x="6658931" y="4078090"/>
              <a:chExt cx="888128" cy="493283"/>
            </a:xfrm>
          </p:grpSpPr>
          <p:sp>
            <p:nvSpPr>
              <p:cNvPr id="308" name="Snip Single Corner Rectangle 307"/>
              <p:cNvSpPr/>
              <p:nvPr/>
            </p:nvSpPr>
            <p:spPr>
              <a:xfrm>
                <a:off x="6758308" y="4084823"/>
                <a:ext cx="671590" cy="418756"/>
              </a:xfrm>
              <a:prstGeom prst="snip1Rect">
                <a:avLst/>
              </a:prstGeom>
              <a:pattFill prst="wdUpDiag">
                <a:fgClr>
                  <a:schemeClr val="bg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6658931" y="4078090"/>
                <a:ext cx="888128" cy="493283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1" dirty="0"/>
                  <a:t>Pledge</a:t>
                </a:r>
              </a:p>
              <a:p>
                <a:pPr algn="ctr"/>
                <a:r>
                  <a:rPr lang="en-US" sz="701" dirty="0"/>
                  <a:t>Domain</a:t>
                </a:r>
              </a:p>
              <a:p>
                <a:pPr algn="ctr"/>
                <a:r>
                  <a:rPr lang="en-US" sz="701" dirty="0"/>
                  <a:t>Certificate</a:t>
                </a:r>
              </a:p>
              <a:p>
                <a:pPr algn="ctr"/>
                <a:r>
                  <a:rPr lang="en-US" sz="701" b="1" dirty="0"/>
                  <a:t>PDC</a:t>
                </a:r>
              </a:p>
            </p:txBody>
          </p:sp>
        </p:grpSp>
        <p:sp>
          <p:nvSpPr>
            <p:cNvPr id="311" name="TextBox 310"/>
            <p:cNvSpPr txBox="1"/>
            <p:nvPr/>
          </p:nvSpPr>
          <p:spPr>
            <a:xfrm>
              <a:off x="207521" y="4674819"/>
              <a:ext cx="636676" cy="329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65"/>
                <a:t>build </a:t>
              </a:r>
              <a:endParaRPr lang="en-US" sz="765" dirty="0"/>
            </a:p>
          </p:txBody>
        </p:sp>
        <p:cxnSp>
          <p:nvCxnSpPr>
            <p:cNvPr id="314" name="Straight Arrow Connector 313"/>
            <p:cNvCxnSpPr/>
            <p:nvPr/>
          </p:nvCxnSpPr>
          <p:spPr>
            <a:xfrm flipH="1" flipV="1">
              <a:off x="814330" y="4007457"/>
              <a:ext cx="189965" cy="161384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>
              <a:off x="733787" y="4869978"/>
              <a:ext cx="274442" cy="486018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0" name="Group 319"/>
            <p:cNvGrpSpPr/>
            <p:nvPr/>
          </p:nvGrpSpPr>
          <p:grpSpPr>
            <a:xfrm>
              <a:off x="6534693" y="6128129"/>
              <a:ext cx="782201" cy="314013"/>
              <a:chOff x="6670371" y="4082452"/>
              <a:chExt cx="683087" cy="210460"/>
            </a:xfrm>
          </p:grpSpPr>
          <p:sp>
            <p:nvSpPr>
              <p:cNvPr id="321" name="Snip Single Corner Rectangle 320"/>
              <p:cNvSpPr/>
              <p:nvPr/>
            </p:nvSpPr>
            <p:spPr>
              <a:xfrm>
                <a:off x="6840216" y="4093402"/>
                <a:ext cx="348840" cy="165271"/>
              </a:xfrm>
              <a:prstGeom prst="snip1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6670371" y="4082452"/>
                <a:ext cx="683087" cy="210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1" b="1" dirty="0"/>
                  <a:t>PDC</a:t>
                </a:r>
              </a:p>
            </p:txBody>
          </p:sp>
        </p:grpSp>
        <p:cxnSp>
          <p:nvCxnSpPr>
            <p:cNvPr id="323" name="Straight Arrow Connector 322"/>
            <p:cNvCxnSpPr/>
            <p:nvPr/>
          </p:nvCxnSpPr>
          <p:spPr>
            <a:xfrm flipH="1" flipV="1">
              <a:off x="6235516" y="6004106"/>
              <a:ext cx="473840" cy="250319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4" name="Group 323"/>
            <p:cNvGrpSpPr/>
            <p:nvPr/>
          </p:nvGrpSpPr>
          <p:grpSpPr>
            <a:xfrm>
              <a:off x="477079" y="5840024"/>
              <a:ext cx="567609" cy="314013"/>
              <a:chOff x="10247482" y="968115"/>
              <a:chExt cx="567609" cy="314013"/>
            </a:xfrm>
          </p:grpSpPr>
          <p:sp>
            <p:nvSpPr>
              <p:cNvPr id="325" name="Snip Diagonal Corner Rectangle 324"/>
              <p:cNvSpPr/>
              <p:nvPr/>
            </p:nvSpPr>
            <p:spPr>
              <a:xfrm>
                <a:off x="10266856" y="981362"/>
                <a:ext cx="413904" cy="257900"/>
              </a:xfrm>
              <a:prstGeom prst="snip2Diag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10247482" y="968115"/>
                <a:ext cx="567609" cy="314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1" b="1" dirty="0"/>
                  <a:t>DRC</a:t>
                </a: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-61009" y="6059743"/>
              <a:ext cx="782201" cy="314013"/>
              <a:chOff x="6670371" y="4082452"/>
              <a:chExt cx="683087" cy="210460"/>
            </a:xfrm>
          </p:grpSpPr>
          <p:sp>
            <p:nvSpPr>
              <p:cNvPr id="328" name="Snip Single Corner Rectangle 327"/>
              <p:cNvSpPr/>
              <p:nvPr/>
            </p:nvSpPr>
            <p:spPr>
              <a:xfrm>
                <a:off x="6840216" y="4093402"/>
                <a:ext cx="348840" cy="165271"/>
              </a:xfrm>
              <a:prstGeom prst="snip1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6670371" y="4082452"/>
                <a:ext cx="683087" cy="210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1" b="1" dirty="0"/>
                  <a:t>PDC</a:t>
                </a:r>
              </a:p>
            </p:txBody>
          </p:sp>
        </p:grpSp>
        <p:cxnSp>
          <p:nvCxnSpPr>
            <p:cNvPr id="330" name="Straight Arrow Connector 329"/>
            <p:cNvCxnSpPr/>
            <p:nvPr/>
          </p:nvCxnSpPr>
          <p:spPr>
            <a:xfrm flipH="1" flipV="1">
              <a:off x="807068" y="5324639"/>
              <a:ext cx="210069" cy="348366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H="1">
              <a:off x="1045743" y="6591941"/>
              <a:ext cx="3764146" cy="2287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flipH="1">
              <a:off x="4809890" y="6591941"/>
              <a:ext cx="4057794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8861016" y="6438052"/>
              <a:ext cx="2655831" cy="360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dirty="0"/>
                <a:t>Pledge telemetry: I am enrolled!</a:t>
              </a: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10718630" y="501002"/>
              <a:ext cx="1248049" cy="314013"/>
              <a:chOff x="9942041" y="214401"/>
              <a:chExt cx="1248049" cy="314013"/>
            </a:xfrm>
            <a:noFill/>
          </p:grpSpPr>
          <p:sp>
            <p:nvSpPr>
              <p:cNvPr id="335" name="Snip Diagonal Corner Rectangle 334"/>
              <p:cNvSpPr/>
              <p:nvPr/>
            </p:nvSpPr>
            <p:spPr>
              <a:xfrm>
                <a:off x="10276553" y="248487"/>
                <a:ext cx="499734" cy="247213"/>
              </a:xfrm>
              <a:prstGeom prst="snip2Diag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32"/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9942041" y="214401"/>
                <a:ext cx="1248049" cy="31401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1" dirty="0"/>
                  <a:t>Signer</a:t>
                </a:r>
                <a:endParaRPr lang="en-US" sz="701" b="1" dirty="0"/>
              </a:p>
            </p:txBody>
          </p:sp>
        </p:grpSp>
        <p:sp>
          <p:nvSpPr>
            <p:cNvPr id="337" name="TextBox 336"/>
            <p:cNvSpPr txBox="1"/>
            <p:nvPr/>
          </p:nvSpPr>
          <p:spPr>
            <a:xfrm>
              <a:off x="10272293" y="161927"/>
              <a:ext cx="1149636" cy="360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dirty="0"/>
                <a:t>Explanation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9993588" y="122968"/>
              <a:ext cx="2063429" cy="106861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32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106288" y="6397261"/>
              <a:ext cx="940932" cy="360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93" i="1" dirty="0"/>
                <a:t>Enrolled!</a:t>
              </a: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72655" y="4216452"/>
            <a:ext cx="1737976" cy="210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65" dirty="0">
                <a:solidFill>
                  <a:srgbClr val="000000"/>
                </a:solidFill>
              </a:rPr>
              <a:t>© 2018, Huawei. Used with permission</a:t>
            </a:r>
            <a:endParaRPr lang="en-US" sz="765" dirty="0"/>
          </a:p>
        </p:txBody>
      </p:sp>
    </p:spTree>
    <p:extLst>
      <p:ext uri="{BB962C8B-B14F-4D97-AF65-F5344CB8AC3E}">
        <p14:creationId xmlns:p14="http://schemas.microsoft.com/office/powerpoint/2010/main" val="77281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21539</TotalTime>
  <Words>627</Words>
  <Application>Microsoft Macintosh PowerPoint</Application>
  <PresentationFormat>Custom</PresentationFormat>
  <Paragraphs>292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Wingdings</vt:lpstr>
      <vt:lpstr>微软雅黑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Toerless Eckert</cp:lastModifiedBy>
  <cp:revision>52</cp:revision>
  <cp:lastPrinted>2018-04-25T18:53:57Z</cp:lastPrinted>
  <dcterms:created xsi:type="dcterms:W3CDTF">2018-04-11T10:40:53Z</dcterms:created>
  <dcterms:modified xsi:type="dcterms:W3CDTF">2021-05-26T02:10:52Z</dcterms:modified>
</cp:coreProperties>
</file>