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7772400" cy="43799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0" userDrawn="1">
          <p15:clr>
            <a:srgbClr val="A4A3A4"/>
          </p15:clr>
        </p15:guide>
        <p15:guide id="2" pos="4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  <a:srgbClr val="E4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4"/>
  </p:normalViewPr>
  <p:slideViewPr>
    <p:cSldViewPr snapToGrid="0" snapToObjects="1" showGuides="1">
      <p:cViewPr>
        <p:scale>
          <a:sx n="179" d="100"/>
          <a:sy n="179" d="100"/>
        </p:scale>
        <p:origin x="200" y="-232"/>
      </p:cViewPr>
      <p:guideLst>
        <p:guide orient="horz" pos="2740"/>
        <p:guide pos="4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1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2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5800" indent="-145440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9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437040" lvl="1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3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728640" lvl="2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8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020240" lvl="3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311480" lvl="4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77030C4-F50D-46A4-B099-818638A2E72B}" type="datetime">
              <a:rPr lang="en-US" sz="770" b="0" strike="noStrike" spc="-1">
                <a:solidFill>
                  <a:srgbClr val="8B8B8B"/>
                </a:solidFill>
                <a:latin typeface="Calibri"/>
              </a:rPr>
              <a:t>5/28/21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50FDD9C-0A8F-4ED2-AD72-01AFFE83354C}" type="slidenum">
              <a:rPr lang="en-US" sz="77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71640" y="716760"/>
            <a:ext cx="5829120" cy="1524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3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8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10FB9DB-0119-448D-8CE8-8F7C7F4CD76A}" type="datetime">
              <a:rPr lang="en-US" sz="770" b="0" strike="noStrike" spc="-1">
                <a:solidFill>
                  <a:srgbClr val="8B8B8B"/>
                </a:solidFill>
                <a:latin typeface="Calibri"/>
              </a:rPr>
              <a:t>5/28/21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452307-764C-431B-8FA6-1FE32FB2B6E0}" type="slidenum">
              <a:rPr lang="en-US" sz="77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9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s://www.cisco.com/c/en/us/about/brand-center/network-topology-icon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0040" y="1170720"/>
            <a:ext cx="3359880" cy="2583000"/>
          </a:xfrm>
          <a:prstGeom prst="roundRect">
            <a:avLst>
              <a:gd name="adj" fmla="val 80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59720" y="1140120"/>
            <a:ext cx="1292400" cy="256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5429160" y="1932120"/>
            <a:ext cx="1008000" cy="619200"/>
          </a:xfrm>
          <a:prstGeom prst="cloud">
            <a:avLst/>
          </a:prstGeom>
          <a:solidFill>
            <a:schemeClr val="bg2"/>
          </a:solidFill>
          <a:ln w="93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5535000" y="2099520"/>
            <a:ext cx="6613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Internet</a:t>
            </a:r>
            <a:endParaRPr lang="en-US" sz="1150" b="0" strike="noStrike" spc="-1">
              <a:latin typeface="Arial"/>
            </a:endParaRPr>
          </a:p>
        </p:txBody>
      </p:sp>
      <p:grpSp>
        <p:nvGrpSpPr>
          <p:cNvPr id="88" name="Group 5"/>
          <p:cNvGrpSpPr/>
          <p:nvPr/>
        </p:nvGrpSpPr>
        <p:grpSpPr>
          <a:xfrm>
            <a:off x="6672240" y="2057040"/>
            <a:ext cx="692280" cy="374760"/>
            <a:chOff x="6672240" y="2057040"/>
            <a:chExt cx="692280" cy="374760"/>
          </a:xfrm>
        </p:grpSpPr>
        <p:sp>
          <p:nvSpPr>
            <p:cNvPr id="89" name="CustomShape 6"/>
            <p:cNvSpPr/>
            <p:nvPr/>
          </p:nvSpPr>
          <p:spPr>
            <a:xfrm>
              <a:off x="6672240" y="2057040"/>
              <a:ext cx="692280" cy="3690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36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7"/>
            <p:cNvSpPr/>
            <p:nvPr/>
          </p:nvSpPr>
          <p:spPr>
            <a:xfrm>
              <a:off x="6680160" y="2067480"/>
              <a:ext cx="676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Calibri"/>
                </a:rPr>
                <a:t>Manufacturer</a:t>
              </a:r>
              <a:endParaRPr lang="en-US" sz="7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0000"/>
                  </a:solidFill>
                  <a:latin typeface="Calibri"/>
                </a:rPr>
                <a:t>N MASA</a:t>
              </a:r>
              <a:endParaRPr lang="en-US" sz="1100" b="0" strike="noStrike" spc="-1">
                <a:latin typeface="Arial"/>
              </a:endParaRPr>
            </a:p>
          </p:txBody>
        </p:sp>
      </p:grpSp>
      <p:grpSp>
        <p:nvGrpSpPr>
          <p:cNvPr id="91" name="Group 8"/>
          <p:cNvGrpSpPr/>
          <p:nvPr/>
        </p:nvGrpSpPr>
        <p:grpSpPr>
          <a:xfrm>
            <a:off x="6495840" y="1498320"/>
            <a:ext cx="700560" cy="374760"/>
            <a:chOff x="6495840" y="1498320"/>
            <a:chExt cx="700560" cy="374760"/>
          </a:xfrm>
        </p:grpSpPr>
        <p:sp>
          <p:nvSpPr>
            <p:cNvPr id="92" name="CustomShape 9"/>
            <p:cNvSpPr/>
            <p:nvPr/>
          </p:nvSpPr>
          <p:spPr>
            <a:xfrm>
              <a:off x="6504120" y="1498320"/>
              <a:ext cx="692280" cy="3690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36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0"/>
            <p:cNvSpPr/>
            <p:nvPr/>
          </p:nvSpPr>
          <p:spPr>
            <a:xfrm>
              <a:off x="6495840" y="1508760"/>
              <a:ext cx="676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Calibri"/>
                </a:rPr>
                <a:t>Manufacturer</a:t>
              </a:r>
              <a:endParaRPr lang="en-US" sz="7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0000"/>
                  </a:solidFill>
                  <a:latin typeface="Calibri"/>
                </a:rPr>
                <a:t>1 MASA</a:t>
              </a:r>
              <a:endParaRPr lang="en-US" sz="1100" b="0" strike="noStrike" spc="-1">
                <a:latin typeface="Arial"/>
              </a:endParaRPr>
            </a:p>
          </p:txBody>
        </p:sp>
      </p:grpSp>
      <p:sp>
        <p:nvSpPr>
          <p:cNvPr id="94" name="Line 11"/>
          <p:cNvSpPr/>
          <p:nvPr/>
        </p:nvSpPr>
        <p:spPr>
          <a:xfrm flipH="1">
            <a:off x="6298560" y="1713510"/>
            <a:ext cx="205200" cy="238680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2"/>
          <p:cNvSpPr/>
          <p:nvPr/>
        </p:nvSpPr>
        <p:spPr>
          <a:xfrm flipH="1">
            <a:off x="6447519" y="2218830"/>
            <a:ext cx="235440" cy="0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Line 13"/>
          <p:cNvSpPr/>
          <p:nvPr/>
        </p:nvSpPr>
        <p:spPr>
          <a:xfrm flipH="1">
            <a:off x="4942800" y="2241720"/>
            <a:ext cx="489240" cy="302576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4525200" y="1170720"/>
            <a:ext cx="8348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Controller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Orchestrator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9" name="Line 15"/>
          <p:cNvSpPr/>
          <p:nvPr/>
        </p:nvSpPr>
        <p:spPr>
          <a:xfrm flipH="1" flipV="1">
            <a:off x="3761280" y="2374200"/>
            <a:ext cx="810066" cy="170096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6"/>
          <p:cNvSpPr/>
          <p:nvPr/>
        </p:nvSpPr>
        <p:spPr>
          <a:xfrm flipH="1" flipV="1">
            <a:off x="4456440" y="2039760"/>
            <a:ext cx="232099" cy="392040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 flipV="1">
            <a:off x="4800540" y="2081879"/>
            <a:ext cx="142260" cy="365571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8"/>
          <p:cNvSpPr/>
          <p:nvPr/>
        </p:nvSpPr>
        <p:spPr>
          <a:xfrm flipH="1">
            <a:off x="3488399" y="2579056"/>
            <a:ext cx="1077107" cy="497864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9"/>
          <p:cNvSpPr/>
          <p:nvPr/>
        </p:nvSpPr>
        <p:spPr>
          <a:xfrm flipH="1" flipV="1">
            <a:off x="2981520" y="2064960"/>
            <a:ext cx="506880" cy="3092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0"/>
          <p:cNvSpPr/>
          <p:nvPr/>
        </p:nvSpPr>
        <p:spPr>
          <a:xfrm flipH="1" flipV="1">
            <a:off x="2826720" y="2612880"/>
            <a:ext cx="389160" cy="4640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1"/>
          <p:cNvSpPr/>
          <p:nvPr/>
        </p:nvSpPr>
        <p:spPr>
          <a:xfrm flipV="1">
            <a:off x="2698920" y="2201400"/>
            <a:ext cx="146160" cy="2836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2"/>
          <p:cNvSpPr/>
          <p:nvPr/>
        </p:nvSpPr>
        <p:spPr>
          <a:xfrm flipH="1" flipV="1">
            <a:off x="2085480" y="2074320"/>
            <a:ext cx="485640" cy="5385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3"/>
          <p:cNvSpPr/>
          <p:nvPr/>
        </p:nvSpPr>
        <p:spPr>
          <a:xfrm flipH="1" flipV="1">
            <a:off x="1666800" y="2931120"/>
            <a:ext cx="759240" cy="4557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4"/>
          <p:cNvSpPr/>
          <p:nvPr/>
        </p:nvSpPr>
        <p:spPr>
          <a:xfrm flipH="1">
            <a:off x="2698920" y="3076920"/>
            <a:ext cx="516960" cy="3099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5"/>
          <p:cNvSpPr/>
          <p:nvPr/>
        </p:nvSpPr>
        <p:spPr>
          <a:xfrm flipH="1">
            <a:off x="1677600" y="1937880"/>
            <a:ext cx="271440" cy="1544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6"/>
          <p:cNvSpPr/>
          <p:nvPr/>
        </p:nvSpPr>
        <p:spPr>
          <a:xfrm flipH="1" flipV="1">
            <a:off x="1221840" y="1731600"/>
            <a:ext cx="199800" cy="36072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7"/>
          <p:cNvSpPr/>
          <p:nvPr/>
        </p:nvSpPr>
        <p:spPr>
          <a:xfrm flipH="1" flipV="1">
            <a:off x="1216080" y="2233800"/>
            <a:ext cx="332520" cy="591686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 flipH="1" flipV="1">
            <a:off x="1549800" y="2220120"/>
            <a:ext cx="9780" cy="6382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9"/>
          <p:cNvSpPr/>
          <p:nvPr/>
        </p:nvSpPr>
        <p:spPr>
          <a:xfrm>
            <a:off x="4675680" y="2707784"/>
            <a:ext cx="34416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(1)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1339920" y="1186560"/>
            <a:ext cx="2114338" cy="267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(2) Wire up network  equipment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4095360" y="3328200"/>
            <a:ext cx="1217520" cy="3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Calibri"/>
              </a:rPr>
              <a:t>“NOC”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000000"/>
                </a:solidFill>
                <a:latin typeface="Calibri"/>
              </a:rPr>
              <a:t>Configured equipment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6" name="CustomShape 32"/>
          <p:cNvSpPr/>
          <p:nvPr/>
        </p:nvSpPr>
        <p:spPr>
          <a:xfrm>
            <a:off x="1614240" y="3519360"/>
            <a:ext cx="17614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i="1" strike="noStrike" spc="-1">
                <a:solidFill>
                  <a:srgbClr val="000000"/>
                </a:solidFill>
                <a:latin typeface="Calibri"/>
              </a:rPr>
              <a:t>Autonomous network with ANI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6743520" y="176580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" name="CustomShape 34"/>
          <p:cNvSpPr/>
          <p:nvPr/>
        </p:nvSpPr>
        <p:spPr>
          <a:xfrm>
            <a:off x="6571800" y="1100880"/>
            <a:ext cx="34416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(3)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30" name="Line 35"/>
          <p:cNvSpPr/>
          <p:nvPr/>
        </p:nvSpPr>
        <p:spPr>
          <a:xfrm flipH="1">
            <a:off x="1125720" y="3067560"/>
            <a:ext cx="404640" cy="26280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7"/>
          <p:cNvSpPr/>
          <p:nvPr/>
        </p:nvSpPr>
        <p:spPr>
          <a:xfrm>
            <a:off x="607320" y="330588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(4.3)</a:t>
            </a:r>
            <a:endParaRPr lang="en-US" sz="1150" b="0" strike="noStrike" spc="-1">
              <a:latin typeface="Arial"/>
            </a:endParaRPr>
          </a:p>
        </p:txBody>
      </p:sp>
      <p:pic>
        <p:nvPicPr>
          <p:cNvPr id="133" name="Picture 10" descr="py icon"/>
          <p:cNvPicPr/>
          <p:nvPr/>
        </p:nvPicPr>
        <p:blipFill>
          <a:blip r:embed="rId2"/>
          <a:stretch/>
        </p:blipFill>
        <p:spPr>
          <a:xfrm>
            <a:off x="1713240" y="3126960"/>
            <a:ext cx="265320" cy="265320"/>
          </a:xfrm>
          <a:prstGeom prst="rect">
            <a:avLst/>
          </a:prstGeom>
          <a:ln>
            <a:noFill/>
          </a:ln>
        </p:spPr>
      </p:pic>
      <p:pic>
        <p:nvPicPr>
          <p:cNvPr id="134" name="Picture 12" descr="ealthcare Stethoscope icon"/>
          <p:cNvPicPr/>
          <p:nvPr/>
        </p:nvPicPr>
        <p:blipFill>
          <a:blip r:embed="rId3"/>
          <a:stretch/>
        </p:blipFill>
        <p:spPr>
          <a:xfrm flipH="1">
            <a:off x="1824120" y="3129120"/>
            <a:ext cx="309960" cy="309960"/>
          </a:xfrm>
          <a:prstGeom prst="rect">
            <a:avLst/>
          </a:prstGeom>
          <a:ln>
            <a:noFill/>
          </a:ln>
        </p:spPr>
      </p:pic>
      <p:sp>
        <p:nvSpPr>
          <p:cNvPr id="135" name="CustomShape 38"/>
          <p:cNvSpPr/>
          <p:nvPr/>
        </p:nvSpPr>
        <p:spPr>
          <a:xfrm>
            <a:off x="1387080" y="312588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(4.2)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39" name="Line 41"/>
          <p:cNvSpPr/>
          <p:nvPr/>
        </p:nvSpPr>
        <p:spPr>
          <a:xfrm flipH="1" flipV="1">
            <a:off x="1130760" y="2721240"/>
            <a:ext cx="263160" cy="2098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2"/>
          <p:cNvSpPr/>
          <p:nvPr/>
        </p:nvSpPr>
        <p:spPr>
          <a:xfrm>
            <a:off x="894600" y="279252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(4.1)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42" name="CustomShape 44"/>
          <p:cNvSpPr/>
          <p:nvPr/>
        </p:nvSpPr>
        <p:spPr>
          <a:xfrm>
            <a:off x="4058640" y="1357200"/>
            <a:ext cx="536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Mgmt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Laptop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3" name="CustomShape 45"/>
          <p:cNvSpPr/>
          <p:nvPr/>
        </p:nvSpPr>
        <p:spPr>
          <a:xfrm>
            <a:off x="5467943" y="2729723"/>
            <a:ext cx="2055793" cy="1019221"/>
          </a:xfrm>
          <a:prstGeom prst="wedgeRoundRectCallout">
            <a:avLst>
              <a:gd name="adj1" fmla="val -77907"/>
              <a:gd name="adj2" fmla="val -57010"/>
              <a:gd name="adj3" fmla="val 16667"/>
            </a:avLst>
          </a:prstGeom>
          <a:solidFill>
            <a:srgbClr val="E5F2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46"/>
          <p:cNvSpPr/>
          <p:nvPr/>
        </p:nvSpPr>
        <p:spPr>
          <a:xfrm>
            <a:off x="4156900" y="2724656"/>
            <a:ext cx="885284" cy="444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ANI </a:t>
            </a:r>
            <a:endParaRPr lang="en-US" sz="11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     Registrar</a:t>
            </a:r>
            <a:endParaRPr lang="en-US" sz="1150" b="0" strike="noStrike" spc="-1">
              <a:latin typeface="Arial"/>
            </a:endParaRPr>
          </a:p>
        </p:txBody>
      </p:sp>
      <p:sp>
        <p:nvSpPr>
          <p:cNvPr id="145" name="CustomShape 47"/>
          <p:cNvSpPr/>
          <p:nvPr/>
        </p:nvSpPr>
        <p:spPr>
          <a:xfrm>
            <a:off x="5464121" y="2736074"/>
            <a:ext cx="2682136" cy="937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ani registrar               ! [A]</a:t>
            </a:r>
            <a:endParaRPr lang="en-US" sz="8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domain-name </a:t>
            </a:r>
            <a:r>
              <a:rPr lang="en-US" sz="800" b="0" i="1" strike="noStrike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ani.example.com</a:t>
            </a:r>
            <a:endParaRPr lang="en-US" sz="8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lang="en-US" sz="8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r>
              <a:rPr lang="en-US" sz="800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800" b="0" strike="noStrike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thernet 0                  ! [B]</a:t>
            </a:r>
            <a:endParaRPr lang="en-US" sz="8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5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acp-connect</a:t>
            </a:r>
            <a:endParaRPr lang="en-US" sz="8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lang="en-US" sz="700" b="0" strike="noStrike" spc="-5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r>
              <a:rPr lang="en-US" sz="800" b="0" i="1" strike="noStrike" spc="-1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Register my cert with vendor MASAs ! [C]</a:t>
            </a:r>
            <a:endParaRPr lang="en-US" sz="800" b="0" strike="noStrike" spc="-1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7" name="CustomShape 36"/>
          <p:cNvSpPr/>
          <p:nvPr/>
        </p:nvSpPr>
        <p:spPr>
          <a:xfrm>
            <a:off x="1943146" y="3190500"/>
            <a:ext cx="169380" cy="21978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6"/>
          <p:cNvSpPr/>
          <p:nvPr/>
        </p:nvSpPr>
        <p:spPr>
          <a:xfrm>
            <a:off x="1245330" y="3069566"/>
            <a:ext cx="169380" cy="21978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6"/>
          <p:cNvSpPr/>
          <p:nvPr/>
        </p:nvSpPr>
        <p:spPr>
          <a:xfrm>
            <a:off x="1169640" y="2713860"/>
            <a:ext cx="169380" cy="219780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Picture 20" descr="C:\Users\ecoffey\AppData\Local\Temp\Rar$DRa1.653\30059_Device_laptop_3145_unkn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0" y="1741800"/>
            <a:ext cx="356280" cy="3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0" y="3223845"/>
            <a:ext cx="403500" cy="4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70" y="191196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5" y="220140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10" y="286875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10" y="318771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10" y="276390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3" y="1810263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0" y="2025148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0" y="1524060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7" descr="C:\Users\ecoffey\AppData\Local\Temp\Rar$DRa0.386\30067_Device_router_unreachable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5" y="2523105"/>
            <a:ext cx="377550" cy="3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0" descr="C:\Users\ecoffey\AppData\Local\Temp\Rar$DRa0.608\30080_Device_switch_unknown_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74" y="2403090"/>
            <a:ext cx="381293" cy="38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0" descr="C:\Users\ecoffey\AppData\Local\Temp\Rar$DRa0.608\30080_Device_switch_unknown_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8" y="1952426"/>
            <a:ext cx="381293" cy="38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07" y="2355749"/>
            <a:ext cx="378900" cy="37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7946" y="250523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14150" y="2552309"/>
            <a:ext cx="86450" cy="83835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5" y="1693080"/>
            <a:ext cx="408432" cy="402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7960" y="1937880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>
                <a:solidFill>
                  <a:schemeClr val="bg1"/>
                </a:solidFill>
              </a:rPr>
              <a:t>MGMT</a:t>
            </a:r>
          </a:p>
        </p:txBody>
      </p:sp>
      <p:sp>
        <p:nvSpPr>
          <p:cNvPr id="151" name="CustomShape 14"/>
          <p:cNvSpPr/>
          <p:nvPr/>
        </p:nvSpPr>
        <p:spPr>
          <a:xfrm>
            <a:off x="4040498" y="2060814"/>
            <a:ext cx="54794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solidFill>
                  <a:schemeClr val="accent1">
                    <a:lumMod val="50000"/>
                  </a:schemeClr>
                </a:solidFill>
                <a:latin typeface="Calibri"/>
              </a:rPr>
              <a:t>ACP</a:t>
            </a:r>
          </a:p>
          <a:p>
            <a:pPr algn="ctr">
              <a:lnSpc>
                <a:spcPct val="100000"/>
              </a:lnSpc>
            </a:pPr>
            <a:r>
              <a:rPr lang="en-US" sz="900" i="1" spc="-1">
                <a:solidFill>
                  <a:schemeClr val="accent1">
                    <a:lumMod val="50000"/>
                  </a:schemeClr>
                </a:solidFill>
                <a:latin typeface="Calibri"/>
              </a:rPr>
              <a:t>connect</a:t>
            </a:r>
            <a:endParaRPr lang="en-US" sz="900" b="0" i="1" strike="noStrike" spc="-1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32505" y="2203682"/>
            <a:ext cx="399034" cy="133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Line 17"/>
          <p:cNvSpPr/>
          <p:nvPr/>
        </p:nvSpPr>
        <p:spPr>
          <a:xfrm flipV="1">
            <a:off x="4861359" y="2092319"/>
            <a:ext cx="77689" cy="205649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6"/>
          <p:cNvSpPr/>
          <p:nvPr/>
        </p:nvSpPr>
        <p:spPr>
          <a:xfrm flipH="1" flipV="1">
            <a:off x="4480786" y="2088000"/>
            <a:ext cx="126881" cy="209968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2"/>
          <p:cNvSpPr/>
          <p:nvPr/>
        </p:nvSpPr>
        <p:spPr>
          <a:xfrm flipH="1">
            <a:off x="1736909" y="2655541"/>
            <a:ext cx="777663" cy="255922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498701" y="353678"/>
            <a:ext cx="6857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prstClr val="black"/>
                </a:solidFill>
                <a:latin typeface="Menlo-Regular" charset="0"/>
              </a:rPr>
              <a:t>According to Ole/IPJ, prefer to use Cisco brand icon library:</a:t>
            </a:r>
          </a:p>
          <a:p>
            <a:r>
              <a:rPr lang="en-US" sz="1100">
                <a:solidFill>
                  <a:prstClr val="black"/>
                </a:solidFill>
                <a:latin typeface="Menlo-Regular" charset="0"/>
                <a:hlinkClick r:id="rId10"/>
              </a:rPr>
              <a:t>https://www.cisco.com/c/en/us/about/brand-center/network-topology-icons.html</a:t>
            </a:r>
            <a:endParaRPr lang="en-US" sz="1100">
              <a:solidFill>
                <a:prstClr val="black"/>
              </a:solidFill>
              <a:latin typeface="Menlo-Regular" charset="0"/>
            </a:endParaRPr>
          </a:p>
          <a:p>
            <a:r>
              <a:rPr lang="en-US" sz="1100">
                <a:solidFill>
                  <a:prstClr val="black"/>
                </a:solidFill>
                <a:latin typeface="Menlo-Regular" charset="0"/>
              </a:rPr>
              <a:t>This is now using that library (except for the spy).</a:t>
            </a:r>
            <a:endParaRPr 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7772400" cy="3017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625" y="271461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Screendump of picture export as picture, insert into docx.</a:t>
            </a:r>
          </a:p>
        </p:txBody>
      </p:sp>
    </p:spTree>
    <p:extLst>
      <p:ext uri="{BB962C8B-B14F-4D97-AF65-F5344CB8AC3E}">
        <p14:creationId xmlns:p14="http://schemas.microsoft.com/office/powerpoint/2010/main" val="150309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21608</TotalTime>
  <Words>116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Calibri Light</vt:lpstr>
      <vt:lpstr>Courier</vt:lpstr>
      <vt:lpstr>DejaVu Sans</vt:lpstr>
      <vt:lpstr>Menlo-Regular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Toerless Eckert</cp:lastModifiedBy>
  <cp:revision>58</cp:revision>
  <cp:lastPrinted>2018-04-25T18:53:57Z</cp:lastPrinted>
  <dcterms:created xsi:type="dcterms:W3CDTF">2018-04-11T10:40:53Z</dcterms:created>
  <dcterms:modified xsi:type="dcterms:W3CDTF">2021-05-28T19:32:27Z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