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custDataLst>
    <p:tags r:id="rId2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4" d="100"/>
          <a:sy n="54" d="100"/>
        </p:scale>
        <p:origin x="37" y="85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Taylor Anderson</a:t>
            </a:r>
            <a:endParaRPr dirty="0"/>
          </a:p>
          <a:p>
            <a:pPr marL="0" lvl="0" indent="0" algn="l" rtl="0">
              <a:lnSpc>
                <a:spcPct val="70000"/>
              </a:lnSpc>
              <a:spcBef>
                <a:spcPts val="1000"/>
              </a:spcBef>
              <a:spcAft>
                <a:spcPts val="0"/>
              </a:spcAft>
              <a:buClr>
                <a:schemeClr val="lt1"/>
              </a:buClr>
              <a:buSzPts val="1850"/>
              <a:buNone/>
            </a:pPr>
            <a:endParaRPr sz="1850" i="1" dirty="0"/>
          </a:p>
          <a:p>
            <a:pPr marL="0" lvl="0" indent="0" algn="l" rtl="0">
              <a:lnSpc>
                <a:spcPct val="70000"/>
              </a:lnSpc>
              <a:spcBef>
                <a:spcPts val="1000"/>
              </a:spcBef>
              <a:spcAft>
                <a:spcPts val="0"/>
              </a:spcAft>
              <a:buSzPts val="1850"/>
              <a:buNone/>
            </a:pP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sz="1600" dirty="0"/>
              <a:t>Encryption tools that monitor and analyze the data and the networks</a:t>
            </a:r>
          </a:p>
          <a:p>
            <a:pPr marL="685800" lvl="1" indent="-228600" algn="l" rtl="0">
              <a:lnSpc>
                <a:spcPct val="90000"/>
              </a:lnSpc>
              <a:spcBef>
                <a:spcPts val="0"/>
              </a:spcBef>
              <a:spcAft>
                <a:spcPts val="0"/>
              </a:spcAft>
              <a:buClr>
                <a:schemeClr val="lt1"/>
              </a:buClr>
              <a:buSzPts val="2000"/>
              <a:buChar char="•"/>
            </a:pPr>
            <a:r>
              <a:rPr lang="en-US" sz="1600" dirty="0"/>
              <a:t>ANTIVIRUSES</a:t>
            </a:r>
          </a:p>
          <a:p>
            <a:pPr marL="685800" lvl="1" indent="-228600" algn="l" rtl="0">
              <a:lnSpc>
                <a:spcPct val="90000"/>
              </a:lnSpc>
              <a:spcBef>
                <a:spcPts val="0"/>
              </a:spcBef>
              <a:spcAft>
                <a:spcPts val="0"/>
              </a:spcAft>
              <a:buClr>
                <a:schemeClr val="lt1"/>
              </a:buClr>
              <a:buSzPts val="2000"/>
              <a:buChar char="•"/>
            </a:pPr>
            <a:r>
              <a:rPr lang="en-US" sz="1600" dirty="0"/>
              <a:t>Firewalls</a:t>
            </a: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The risk are that if hacked a lot of information gets </a:t>
            </a:r>
            <a:r>
              <a:rPr lang="en-US" sz="2000" dirty="0" err="1"/>
              <a:t>ou</a:t>
            </a:r>
            <a:r>
              <a:rPr lang="en-US" sz="2000" dirty="0"/>
              <a:t>.</a:t>
            </a:r>
          </a:p>
          <a:p>
            <a:pPr marL="228600" lvl="0" indent="-228600" algn="l" rtl="0">
              <a:lnSpc>
                <a:spcPct val="90000"/>
              </a:lnSpc>
              <a:spcBef>
                <a:spcPts val="0"/>
              </a:spcBef>
              <a:spcAft>
                <a:spcPts val="0"/>
              </a:spcAft>
              <a:buClr>
                <a:schemeClr val="lt1"/>
              </a:buClr>
              <a:buSzPts val="2000"/>
              <a:buChar char="•"/>
            </a:pPr>
            <a:r>
              <a:rPr lang="en-US" sz="2000" dirty="0"/>
              <a:t>Benefits its much harder to access the data.</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a:bodyPr>
          <a:lstStyle/>
          <a:p>
            <a:pPr algn="l">
              <a:buFont typeface="Arial" panose="020B0604020202020204" pitchFamily="34" charset="0"/>
              <a:buChar char="•"/>
            </a:pPr>
            <a:r>
              <a:rPr lang="en-US" b="0" i="0" dirty="0">
                <a:solidFill>
                  <a:srgbClr val="202124"/>
                </a:solidFill>
                <a:effectLst/>
                <a:highlight>
                  <a:srgbClr val="FFFF00"/>
                </a:highlight>
                <a:latin typeface="Roboto" panose="02000000000000000000" pitchFamily="2" charset="0"/>
              </a:rPr>
              <a:t>Unpreparedness. With the increase in frequency and complexity of cyber incidents, </a:t>
            </a:r>
            <a:r>
              <a:rPr lang="en-US" b="0" i="0" dirty="0" err="1">
                <a:solidFill>
                  <a:srgbClr val="202124"/>
                </a:solidFill>
                <a:effectLst/>
                <a:highlight>
                  <a:srgbClr val="FFFF00"/>
                </a:highlight>
                <a:latin typeface="Roboto" panose="02000000000000000000" pitchFamily="2" charset="0"/>
              </a:rPr>
              <a:t>organisations</a:t>
            </a:r>
            <a:r>
              <a:rPr lang="en-US" b="0" i="0" dirty="0">
                <a:solidFill>
                  <a:srgbClr val="202124"/>
                </a:solidFill>
                <a:effectLst/>
                <a:highlight>
                  <a:srgbClr val="FFFF00"/>
                </a:highlight>
                <a:latin typeface="Roboto" panose="02000000000000000000" pitchFamily="2" charset="0"/>
              </a:rPr>
              <a:t> cannot afford to be unprepared anymore. ...</a:t>
            </a:r>
          </a:p>
          <a:p>
            <a:pPr algn="l">
              <a:buFont typeface="Arial" panose="020B0604020202020204" pitchFamily="34" charset="0"/>
              <a:buChar char="•"/>
            </a:pPr>
            <a:r>
              <a:rPr lang="en-US" b="0" i="0" dirty="0">
                <a:solidFill>
                  <a:srgbClr val="202124"/>
                </a:solidFill>
                <a:effectLst/>
                <a:highlight>
                  <a:srgbClr val="FFFF00"/>
                </a:highlight>
                <a:latin typeface="Roboto" panose="02000000000000000000" pitchFamily="2" charset="0"/>
              </a:rPr>
              <a:t>Unknown threats. ...</a:t>
            </a:r>
          </a:p>
          <a:p>
            <a:pPr algn="l">
              <a:buFont typeface="Arial" panose="020B0604020202020204" pitchFamily="34" charset="0"/>
              <a:buChar char="•"/>
            </a:pPr>
            <a:r>
              <a:rPr lang="en-US" b="0" i="0" dirty="0">
                <a:solidFill>
                  <a:srgbClr val="202124"/>
                </a:solidFill>
                <a:effectLst/>
                <a:highlight>
                  <a:srgbClr val="FFFF00"/>
                </a:highlight>
                <a:latin typeface="Roboto" panose="02000000000000000000" pitchFamily="2" charset="0"/>
              </a:rPr>
              <a:t>Is it too late? ...</a:t>
            </a:r>
          </a:p>
          <a:p>
            <a:pPr algn="l">
              <a:buFont typeface="Arial" panose="020B0604020202020204" pitchFamily="34" charset="0"/>
              <a:buChar char="•"/>
            </a:pPr>
            <a:r>
              <a:rPr lang="en-US" b="0" i="0" dirty="0">
                <a:solidFill>
                  <a:srgbClr val="202124"/>
                </a:solidFill>
                <a:effectLst/>
                <a:highlight>
                  <a:srgbClr val="FFFF00"/>
                </a:highlight>
                <a:latin typeface="Roboto" panose="02000000000000000000" pitchFamily="2" charset="0"/>
              </a:rPr>
              <a:t>Lack of monitoring. ...</a:t>
            </a:r>
          </a:p>
          <a:p>
            <a:pPr algn="l">
              <a:buFont typeface="Arial" panose="020B0604020202020204" pitchFamily="34" charset="0"/>
              <a:buChar char="•"/>
            </a:pPr>
            <a:r>
              <a:rPr lang="en-US" b="0" i="0" dirty="0">
                <a:solidFill>
                  <a:srgbClr val="202124"/>
                </a:solidFill>
                <a:effectLst/>
                <a:highlight>
                  <a:srgbClr val="FFFF00"/>
                </a:highlight>
                <a:latin typeface="Roboto" panose="02000000000000000000" pitchFamily="2" charset="0"/>
              </a:rPr>
              <a:t>Open to Fraud. ...</a:t>
            </a:r>
          </a:p>
          <a:p>
            <a:pPr algn="l">
              <a:buFont typeface="Arial" panose="020B0604020202020204" pitchFamily="34" charset="0"/>
              <a:buChar char="•"/>
            </a:pPr>
            <a:r>
              <a:rPr lang="en-US" b="0" i="0" dirty="0">
                <a:solidFill>
                  <a:srgbClr val="202124"/>
                </a:solidFill>
                <a:effectLst/>
                <a:highlight>
                  <a:srgbClr val="FFFF00"/>
                </a:highlight>
                <a:latin typeface="Roboto" panose="02000000000000000000" pitchFamily="2" charset="0"/>
              </a:rPr>
              <a:t>Mobile / home / travel security. ...</a:t>
            </a:r>
          </a:p>
          <a:p>
            <a:pPr algn="l">
              <a:buFont typeface="Arial" panose="020B0604020202020204" pitchFamily="34" charset="0"/>
              <a:buChar char="•"/>
            </a:pPr>
            <a:r>
              <a:rPr lang="en-US" b="0" i="0" dirty="0">
                <a:solidFill>
                  <a:srgbClr val="202124"/>
                </a:solidFill>
                <a:effectLst/>
                <a:highlight>
                  <a:srgbClr val="FFFF00"/>
                </a:highlight>
                <a:latin typeface="Roboto" panose="02000000000000000000" pitchFamily="2" charset="0"/>
              </a:rPr>
              <a:t>Third Party / Vendor Risks. ...</a:t>
            </a:r>
          </a:p>
          <a:p>
            <a:pPr algn="l">
              <a:buFont typeface="Arial" panose="020B0604020202020204" pitchFamily="34" charset="0"/>
              <a:buChar char="•"/>
            </a:pPr>
            <a:r>
              <a:rPr lang="en-US" b="0" i="0" dirty="0">
                <a:solidFill>
                  <a:srgbClr val="202124"/>
                </a:solidFill>
                <a:effectLst/>
                <a:highlight>
                  <a:srgbClr val="FFFF00"/>
                </a:highlight>
                <a:latin typeface="Roboto" panose="02000000000000000000" pitchFamily="2" charset="0"/>
              </a:rPr>
              <a:t>Incident handling.</a:t>
            </a:r>
          </a:p>
          <a:p>
            <a:pPr algn="l">
              <a:buFont typeface="Arial" panose="020B0604020202020204" pitchFamily="34" charset="0"/>
              <a:buChar char="•"/>
            </a:pPr>
            <a:r>
              <a:rPr lang="en-US" dirty="0">
                <a:solidFill>
                  <a:srgbClr val="202124"/>
                </a:solidFill>
                <a:highlight>
                  <a:srgbClr val="FFFF00"/>
                </a:highlight>
                <a:latin typeface="Roboto" panose="02000000000000000000" pitchFamily="2" charset="0"/>
              </a:rPr>
              <a:t>By having </a:t>
            </a:r>
            <a:r>
              <a:rPr lang="en-US" dirty="0" err="1">
                <a:solidFill>
                  <a:srgbClr val="202124"/>
                </a:solidFill>
                <a:highlight>
                  <a:srgbClr val="FFFF00"/>
                </a:highlight>
                <a:latin typeface="Roboto" panose="02000000000000000000" pitchFamily="2" charset="0"/>
              </a:rPr>
              <a:t>thes</a:t>
            </a:r>
            <a:r>
              <a:rPr lang="en-US" dirty="0">
                <a:solidFill>
                  <a:srgbClr val="202124"/>
                </a:solidFill>
                <a:highlight>
                  <a:srgbClr val="FFFF00"/>
                </a:highlight>
                <a:latin typeface="Roboto" panose="02000000000000000000" pitchFamily="2" charset="0"/>
              </a:rPr>
              <a:t> checked more often will lesson the chances the gaps gets overlooked.</a:t>
            </a:r>
            <a:endParaRPr lang="en-US" b="0" i="0" dirty="0">
              <a:solidFill>
                <a:srgbClr val="202124"/>
              </a:solidFill>
              <a:effectLst/>
              <a:highlight>
                <a:srgbClr val="FFFF00"/>
              </a:highlight>
              <a:latin typeface="Roboto" panose="02000000000000000000" pitchFamily="2" charset="0"/>
            </a:endParaRP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At the end of the day to neutralize threats is to prevent them from happening in the first place by having strong protection of data and monitoring the data.</a:t>
            </a:r>
            <a:endParaRPr sz="1800"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[https://cybersecuritykings.com/2020/06/07/what-is-aaa-in-cyber-security-must-know-info/</a:t>
            </a:r>
            <a:endParaRPr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2200"/>
              <a:buNone/>
            </a:pPr>
            <a:r>
              <a:rPr lang="en-US" dirty="0"/>
              <a:t>Data breach response policy will be the focus. By implementing a response team, the fast we will be able to stop intruders.</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92174" y="3060804"/>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1000"/>
              </a:spcBef>
              <a:spcAft>
                <a:spcPts val="0"/>
              </a:spcAft>
              <a:buClr>
                <a:schemeClr val="lt1"/>
              </a:buClr>
              <a:buSzPts val="2200"/>
              <a:buNone/>
            </a:pPr>
            <a:r>
              <a:rPr lang="en-US" dirty="0"/>
              <a:t>The threat matrix is the probability of certain events and depend on the severity of it will trigger different responses. </a:t>
            </a:r>
            <a:endParaRPr dirty="0"/>
          </a:p>
        </p:txBody>
      </p:sp>
      <p:graphicFrame>
        <p:nvGraphicFramePr>
          <p:cNvPr id="161" name="Google Shape;161;p4" descr="Alt text required"/>
          <p:cNvGraphicFramePr/>
          <p:nvPr>
            <p:extLst>
              <p:ext uri="{D42A27DB-BD31-4B8C-83A1-F6EECF244321}">
                <p14:modId xmlns:p14="http://schemas.microsoft.com/office/powerpoint/2010/main" val="101055292"/>
              </p:ext>
            </p:extLst>
          </p:nvPr>
        </p:nvGraphicFramePr>
        <p:xfrm>
          <a:off x="3171900" y="2561050"/>
          <a:ext cx="7835225" cy="387090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Is a medium to very high chance</a:t>
                      </a:r>
                    </a:p>
                    <a:p>
                      <a:pPr marL="0" marR="0" lvl="0" indent="0" algn="ctr" rtl="0">
                        <a:lnSpc>
                          <a:spcPct val="100000"/>
                        </a:lnSpc>
                        <a:spcBef>
                          <a:spcPts val="0"/>
                        </a:spcBef>
                        <a:spcAft>
                          <a:spcPts val="0"/>
                        </a:spcAft>
                        <a:buClr>
                          <a:srgbClr val="000000"/>
                        </a:buClr>
                        <a:buSzPts val="3600"/>
                        <a:buFont typeface="Arial"/>
                        <a:buNone/>
                      </a:pP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Which threat needs to be executed first.</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Rare and low severity</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rare</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10000"/>
          </a:bodyPr>
          <a:lstStyle/>
          <a:p>
            <a:pPr algn="l">
              <a:buFont typeface="Arial" panose="020B0604020202020204" pitchFamily="34" charset="0"/>
              <a:buChar char="•"/>
            </a:pPr>
            <a:r>
              <a:rPr lang="en-US" b="0" i="0" dirty="0">
                <a:solidFill>
                  <a:srgbClr val="202124"/>
                </a:solidFill>
                <a:effectLst/>
                <a:highlight>
                  <a:srgbClr val="FFFF00"/>
                </a:highlight>
                <a:latin typeface="Roboto" panose="02000000000000000000" pitchFamily="2" charset="0"/>
              </a:rPr>
              <a:t>Risk management regime.</a:t>
            </a:r>
          </a:p>
          <a:p>
            <a:pPr algn="l">
              <a:buFont typeface="Arial" panose="020B0604020202020204" pitchFamily="34" charset="0"/>
              <a:buChar char="•"/>
            </a:pPr>
            <a:r>
              <a:rPr lang="en-US" b="0" i="0" dirty="0">
                <a:solidFill>
                  <a:srgbClr val="202124"/>
                </a:solidFill>
                <a:effectLst/>
                <a:highlight>
                  <a:srgbClr val="FFFF00"/>
                </a:highlight>
                <a:latin typeface="Roboto" panose="02000000000000000000" pitchFamily="2" charset="0"/>
              </a:rPr>
              <a:t>Secure configuration.</a:t>
            </a:r>
          </a:p>
          <a:p>
            <a:pPr algn="l">
              <a:buFont typeface="Arial" panose="020B0604020202020204" pitchFamily="34" charset="0"/>
              <a:buChar char="•"/>
            </a:pPr>
            <a:r>
              <a:rPr lang="en-US" b="0" i="0" dirty="0">
                <a:solidFill>
                  <a:srgbClr val="202124"/>
                </a:solidFill>
                <a:effectLst/>
                <a:highlight>
                  <a:srgbClr val="FFFF00"/>
                </a:highlight>
                <a:latin typeface="Roboto" panose="02000000000000000000" pitchFamily="2" charset="0"/>
              </a:rPr>
              <a:t>Network security.</a:t>
            </a:r>
          </a:p>
          <a:p>
            <a:pPr algn="l">
              <a:buFont typeface="Arial" panose="020B0604020202020204" pitchFamily="34" charset="0"/>
              <a:buChar char="•"/>
            </a:pPr>
            <a:r>
              <a:rPr lang="en-US" b="0" i="0" dirty="0">
                <a:solidFill>
                  <a:srgbClr val="202124"/>
                </a:solidFill>
                <a:effectLst/>
                <a:highlight>
                  <a:srgbClr val="FFFF00"/>
                </a:highlight>
                <a:latin typeface="Roboto" panose="02000000000000000000" pitchFamily="2" charset="0"/>
              </a:rPr>
              <a:t>Malware prevention.</a:t>
            </a:r>
          </a:p>
          <a:p>
            <a:pPr algn="l">
              <a:buFont typeface="Arial" panose="020B0604020202020204" pitchFamily="34" charset="0"/>
              <a:buChar char="•"/>
            </a:pPr>
            <a:r>
              <a:rPr lang="en-US" b="0" i="0" dirty="0">
                <a:solidFill>
                  <a:srgbClr val="202124"/>
                </a:solidFill>
                <a:effectLst/>
                <a:highlight>
                  <a:srgbClr val="FFFF00"/>
                </a:highlight>
                <a:latin typeface="Roboto" panose="02000000000000000000" pitchFamily="2" charset="0"/>
              </a:rPr>
              <a:t>Managing user privileges.</a:t>
            </a:r>
          </a:p>
          <a:p>
            <a:pPr algn="l">
              <a:buFont typeface="Arial" panose="020B0604020202020204" pitchFamily="34" charset="0"/>
              <a:buChar char="•"/>
            </a:pPr>
            <a:r>
              <a:rPr lang="en-US" b="0" i="0" dirty="0">
                <a:solidFill>
                  <a:srgbClr val="202124"/>
                </a:solidFill>
                <a:effectLst/>
                <a:highlight>
                  <a:srgbClr val="FFFF00"/>
                </a:highlight>
                <a:latin typeface="Roboto" panose="02000000000000000000" pitchFamily="2" charset="0"/>
              </a:rPr>
              <a:t>User education and awareness.</a:t>
            </a:r>
          </a:p>
          <a:p>
            <a:pPr algn="l">
              <a:buFont typeface="Arial" panose="020B0604020202020204" pitchFamily="34" charset="0"/>
              <a:buChar char="•"/>
            </a:pPr>
            <a:r>
              <a:rPr lang="en-US" b="0" i="0" dirty="0">
                <a:solidFill>
                  <a:srgbClr val="202124"/>
                </a:solidFill>
                <a:effectLst/>
                <a:highlight>
                  <a:srgbClr val="FFFF00"/>
                </a:highlight>
                <a:latin typeface="Roboto" panose="02000000000000000000" pitchFamily="2" charset="0"/>
              </a:rPr>
              <a:t>Incident management.</a:t>
            </a:r>
          </a:p>
          <a:p>
            <a:pPr algn="l">
              <a:buFont typeface="Arial" panose="020B0604020202020204" pitchFamily="34" charset="0"/>
              <a:buChar char="•"/>
            </a:pPr>
            <a:r>
              <a:rPr lang="en-US" b="0" i="0" dirty="0">
                <a:solidFill>
                  <a:srgbClr val="202124"/>
                </a:solidFill>
                <a:effectLst/>
                <a:highlight>
                  <a:srgbClr val="FFFF00"/>
                </a:highlight>
                <a:latin typeface="Roboto" panose="02000000000000000000" pitchFamily="2" charset="0"/>
              </a:rPr>
              <a:t>Home and mobile working.</a:t>
            </a:r>
          </a:p>
          <a:p>
            <a:pPr algn="l">
              <a:buFont typeface="Arial" panose="020B0604020202020204" pitchFamily="34" charset="0"/>
              <a:buChar char="•"/>
            </a:pPr>
            <a:r>
              <a:rPr lang="en-US" dirty="0">
                <a:solidFill>
                  <a:srgbClr val="202124"/>
                </a:solidFill>
                <a:highlight>
                  <a:srgbClr val="FFFF00"/>
                </a:highlight>
                <a:latin typeface="Roboto" panose="02000000000000000000" pitchFamily="2" charset="0"/>
              </a:rPr>
              <a:t>Removable media controls</a:t>
            </a:r>
          </a:p>
          <a:p>
            <a:pPr algn="l">
              <a:buFont typeface="Arial" panose="020B0604020202020204" pitchFamily="34" charset="0"/>
              <a:buChar char="•"/>
            </a:pPr>
            <a:r>
              <a:rPr lang="en-US" b="0" i="0" dirty="0">
                <a:solidFill>
                  <a:srgbClr val="202124"/>
                </a:solidFill>
                <a:effectLst/>
                <a:highlight>
                  <a:srgbClr val="FFFF00"/>
                </a:highlight>
                <a:latin typeface="Roboto" panose="02000000000000000000" pitchFamily="2" charset="0"/>
              </a:rPr>
              <a:t>Monitoring</a:t>
            </a:r>
          </a:p>
          <a:p>
            <a:pPr marL="228600" lvl="0" indent="-228600" algn="l" rtl="0">
              <a:lnSpc>
                <a:spcPct val="90000"/>
              </a:lnSpc>
              <a:spcBef>
                <a:spcPts val="0"/>
              </a:spcBef>
              <a:spcAft>
                <a:spcPts val="0"/>
              </a:spcAft>
              <a:buClr>
                <a:schemeClr val="lt1"/>
              </a:buClr>
              <a:buSzPts val="2200"/>
              <a:buChar char="•"/>
            </a:pPr>
            <a:endParaRPr lang="en-US"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sz="2000" dirty="0"/>
              <a:t>Validate Input data</a:t>
            </a:r>
          </a:p>
          <a:p>
            <a:pPr marL="228600" lvl="0" indent="-228600" algn="l" rtl="0">
              <a:lnSpc>
                <a:spcPct val="90000"/>
              </a:lnSpc>
              <a:spcBef>
                <a:spcPts val="0"/>
              </a:spcBef>
              <a:spcAft>
                <a:spcPts val="0"/>
              </a:spcAft>
              <a:buClr>
                <a:schemeClr val="lt1"/>
              </a:buClr>
              <a:buSzPts val="2200"/>
              <a:buChar char="•"/>
            </a:pPr>
            <a:r>
              <a:rPr lang="en-US" sz="2000" dirty="0"/>
              <a:t>Heed Compiler Warnings</a:t>
            </a:r>
          </a:p>
          <a:p>
            <a:pPr marL="228600" lvl="0" indent="-228600" algn="l" rtl="0">
              <a:lnSpc>
                <a:spcPct val="90000"/>
              </a:lnSpc>
              <a:spcBef>
                <a:spcPts val="0"/>
              </a:spcBef>
              <a:spcAft>
                <a:spcPts val="0"/>
              </a:spcAft>
              <a:buClr>
                <a:schemeClr val="lt1"/>
              </a:buClr>
              <a:buSzPts val="2200"/>
              <a:buChar char="•"/>
            </a:pPr>
            <a:r>
              <a:rPr lang="en-US" sz="2000" dirty="0"/>
              <a:t>Architect and Design for Security Policies</a:t>
            </a:r>
          </a:p>
          <a:p>
            <a:pPr marL="228600" lvl="0" indent="-228600" algn="l" rtl="0">
              <a:lnSpc>
                <a:spcPct val="90000"/>
              </a:lnSpc>
              <a:spcBef>
                <a:spcPts val="0"/>
              </a:spcBef>
              <a:spcAft>
                <a:spcPts val="0"/>
              </a:spcAft>
              <a:buClr>
                <a:schemeClr val="lt1"/>
              </a:buClr>
              <a:buSzPts val="2200"/>
              <a:buChar char="•"/>
            </a:pPr>
            <a:r>
              <a:rPr lang="en-US" sz="2000" dirty="0"/>
              <a:t>Keep it Simple</a:t>
            </a:r>
          </a:p>
          <a:p>
            <a:pPr marL="228600" lvl="0" indent="-228600" algn="l" rtl="0">
              <a:lnSpc>
                <a:spcPct val="90000"/>
              </a:lnSpc>
              <a:spcBef>
                <a:spcPts val="0"/>
              </a:spcBef>
              <a:spcAft>
                <a:spcPts val="0"/>
              </a:spcAft>
              <a:buClr>
                <a:schemeClr val="lt1"/>
              </a:buClr>
              <a:buSzPts val="2200"/>
              <a:buChar char="•"/>
            </a:pPr>
            <a:r>
              <a:rPr lang="en-US" sz="2000" dirty="0"/>
              <a:t>Default Deny</a:t>
            </a:r>
          </a:p>
          <a:p>
            <a:pPr marL="228600" lvl="0" indent="-228600" algn="l" rtl="0">
              <a:lnSpc>
                <a:spcPct val="90000"/>
              </a:lnSpc>
              <a:spcBef>
                <a:spcPts val="0"/>
              </a:spcBef>
              <a:spcAft>
                <a:spcPts val="0"/>
              </a:spcAft>
              <a:buClr>
                <a:schemeClr val="lt1"/>
              </a:buClr>
              <a:buSzPts val="2200"/>
              <a:buChar char="•"/>
            </a:pPr>
            <a:r>
              <a:rPr lang="en-US" sz="2000" dirty="0"/>
              <a:t>Adhere to the principle</a:t>
            </a:r>
          </a:p>
          <a:p>
            <a:pPr marL="228600" lvl="0" indent="-228600" algn="l" rtl="0">
              <a:lnSpc>
                <a:spcPct val="90000"/>
              </a:lnSpc>
              <a:spcBef>
                <a:spcPts val="0"/>
              </a:spcBef>
              <a:spcAft>
                <a:spcPts val="0"/>
              </a:spcAft>
              <a:buClr>
                <a:schemeClr val="lt1"/>
              </a:buClr>
              <a:buSzPts val="2200"/>
              <a:buChar char="•"/>
            </a:pPr>
            <a:r>
              <a:rPr lang="en-US" sz="2000" dirty="0"/>
              <a:t>Sanitize data</a:t>
            </a:r>
          </a:p>
          <a:p>
            <a:pPr marL="228600" lvl="0" indent="-228600" algn="l" rtl="0">
              <a:lnSpc>
                <a:spcPct val="90000"/>
              </a:lnSpc>
              <a:spcBef>
                <a:spcPts val="0"/>
              </a:spcBef>
              <a:spcAft>
                <a:spcPts val="0"/>
              </a:spcAft>
              <a:buClr>
                <a:schemeClr val="lt1"/>
              </a:buClr>
              <a:buSzPts val="2200"/>
              <a:buChar char="•"/>
            </a:pPr>
            <a:r>
              <a:rPr lang="en-US" sz="2000" dirty="0"/>
              <a:t>Practice Defense</a:t>
            </a:r>
          </a:p>
          <a:p>
            <a:pPr marL="228600" lvl="0" indent="-228600" algn="l" rtl="0">
              <a:lnSpc>
                <a:spcPct val="90000"/>
              </a:lnSpc>
              <a:spcBef>
                <a:spcPts val="0"/>
              </a:spcBef>
              <a:spcAft>
                <a:spcPts val="0"/>
              </a:spcAft>
              <a:buClr>
                <a:schemeClr val="lt1"/>
              </a:buClr>
              <a:buSzPts val="2200"/>
              <a:buChar char="•"/>
            </a:pPr>
            <a:r>
              <a:rPr lang="en-US" sz="2000" dirty="0"/>
              <a:t>Use effective techniques</a:t>
            </a:r>
          </a:p>
          <a:p>
            <a:pPr marL="228600" lvl="0" indent="-228600" algn="l" rtl="0">
              <a:lnSpc>
                <a:spcPct val="90000"/>
              </a:lnSpc>
              <a:spcBef>
                <a:spcPts val="0"/>
              </a:spcBef>
              <a:spcAft>
                <a:spcPts val="0"/>
              </a:spcAft>
              <a:buClr>
                <a:schemeClr val="lt1"/>
              </a:buClr>
              <a:buSzPts val="2200"/>
              <a:buChar char="•"/>
            </a:pPr>
            <a:r>
              <a:rPr lang="en-US" sz="2000" dirty="0"/>
              <a:t>Adopt secure coding standards</a:t>
            </a: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342900" marR="457200" lvl="0" indent="-342900" fontAlgn="base">
              <a:spcBef>
                <a:spcPts val="0"/>
              </a:spcBef>
              <a:spcAft>
                <a:spcPts val="1200"/>
              </a:spcAft>
              <a:buFont typeface="+mj-lt"/>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Policies, procedures, scenarios, and processes must identify Confidential Information or PII that must be encrypted to protect against persons or programs that have not been granted access.</a:t>
            </a:r>
            <a:r>
              <a:rPr lang="en-US" sz="18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AT-REST ENCRYPTION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drives that are not fully encrypted but connect to encrypted USB devices, may be vulnerable to security breach from the encrypted region to the unencrypted region.  </a:t>
            </a:r>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dirty="0"/>
              <a:t>Authentication uses identity and verification to identify legitimate attempts to get to the data. Like usernames and passwords.</a:t>
            </a:r>
          </a:p>
          <a:p>
            <a:pPr marL="228600" lvl="0" indent="-228600" algn="l" rtl="0">
              <a:lnSpc>
                <a:spcPct val="90000"/>
              </a:lnSpc>
              <a:spcBef>
                <a:spcPts val="0"/>
              </a:spcBef>
              <a:spcAft>
                <a:spcPts val="0"/>
              </a:spcAft>
              <a:buClr>
                <a:schemeClr val="lt1"/>
              </a:buClr>
              <a:buSzPts val="2400"/>
              <a:buChar char="•"/>
            </a:pPr>
            <a:r>
              <a:rPr lang="en-US" sz="2400" dirty="0"/>
              <a:t>Authorization is to determine if the authentication is complete than allows further access.</a:t>
            </a:r>
          </a:p>
          <a:p>
            <a:pPr marL="228600" lvl="0" indent="-228600" algn="l" rtl="0">
              <a:lnSpc>
                <a:spcPct val="90000"/>
              </a:lnSpc>
              <a:spcBef>
                <a:spcPts val="0"/>
              </a:spcBef>
              <a:spcAft>
                <a:spcPts val="0"/>
              </a:spcAft>
              <a:buClr>
                <a:schemeClr val="lt1"/>
              </a:buClr>
              <a:buSzPts val="2400"/>
              <a:buChar char="•"/>
            </a:pPr>
            <a:r>
              <a:rPr lang="en-US" sz="2400" dirty="0"/>
              <a:t>Accounting logs the information has the data is being accessed.</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a:t>[Identify the coding vulnerability you chose to test. Include four to six mixed tests for positive and negative results. Include a slide for each test. Use the question for the test as the title. Show the results.]</a:t>
            </a:r>
            <a:endParaRP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69</TotalTime>
  <Words>473</Words>
  <Application>Microsoft Office PowerPoint</Application>
  <PresentationFormat>Widescreen</PresentationFormat>
  <Paragraphs>67</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Century Gothic</vt:lpstr>
      <vt:lpstr>Times New Roman</vt:lpstr>
      <vt:lpstr>Arial</vt:lpstr>
      <vt:lpstr>Roboto</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Taylor Anderson</cp:lastModifiedBy>
  <cp:revision>9</cp:revision>
  <dcterms:created xsi:type="dcterms:W3CDTF">2020-08-19T17:59:24Z</dcterms:created>
  <dcterms:modified xsi:type="dcterms:W3CDTF">2022-04-17T22:57:39Z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