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4" r:id="rId1"/>
  </p:sldMasterIdLst>
  <p:notesMasterIdLst>
    <p:notesMasterId r:id="rId19"/>
  </p:notesMasterIdLst>
  <p:handoutMasterIdLst>
    <p:handoutMasterId r:id="rId20"/>
  </p:handoutMasterIdLst>
  <p:sldIdLst>
    <p:sldId id="264" r:id="rId2"/>
    <p:sldId id="273" r:id="rId3"/>
    <p:sldId id="270" r:id="rId4"/>
    <p:sldId id="274" r:id="rId5"/>
    <p:sldId id="275" r:id="rId6"/>
    <p:sldId id="280" r:id="rId7"/>
    <p:sldId id="281" r:id="rId8"/>
    <p:sldId id="279" r:id="rId9"/>
    <p:sldId id="278" r:id="rId10"/>
    <p:sldId id="283" r:id="rId11"/>
    <p:sldId id="282" r:id="rId12"/>
    <p:sldId id="284" r:id="rId13"/>
    <p:sldId id="287" r:id="rId14"/>
    <p:sldId id="285" r:id="rId15"/>
    <p:sldId id="288" r:id="rId16"/>
    <p:sldId id="286" r:id="rId17"/>
    <p:sldId id="260" r:id="rId18"/>
  </p:sldIdLst>
  <p:sldSz cx="9906000" cy="6858000" type="A4"/>
  <p:notesSz cx="6807200" cy="9939338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宜芬 林" initials="宜芬" lastIdx="1" clrIdx="0">
    <p:extLst>
      <p:ext uri="{19B8F6BF-5375-455C-9EA6-DF929625EA0E}">
        <p15:presenceInfo xmlns:p15="http://schemas.microsoft.com/office/powerpoint/2012/main" xmlns="" userId="aba83431a2d473a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3F3"/>
    <a:srgbClr val="FFF7EF"/>
    <a:srgbClr val="FFE9D1"/>
    <a:srgbClr val="FFF5E7"/>
    <a:srgbClr val="FDEDDF"/>
    <a:srgbClr val="FCDFC4"/>
    <a:srgbClr val="F7DA9F"/>
    <a:srgbClr val="90B7FE"/>
    <a:srgbClr val="4184F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327F97BB-C833-4FB7-BDE5-3F7075034690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660B408-B3CF-4A94-85FC-2B1E0A45F4A2}" styleName="深色樣式 2 - 輔色 1/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D083AE6-46FA-4A59-8FB0-9F97EB10719F}" styleName="淺色樣式 3 - 輔色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113A9D2-9D6B-4929-AA2D-F23B5EE8CBE7}" styleName="佈景主題樣式 2 - 輔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佈景主題樣式 2 - 輔色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E171933-4619-4E11-9A3F-F7608DF75F80}" styleName="中等深淺樣式 1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0A1B5D5-9B99-4C35-A422-299274C87663}" styleName="中等深淺樣式 1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25E5076-3810-47DD-B79F-674D7AD40C01}" styleName="深色樣式 1 - 輔色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5BE263C-DBD7-4A20-BB59-AAB30ACAA65A}" styleName="中等深淺樣式 3 - 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FECB4D8-DB02-4DC6-A0A2-4F2EBAE1DC90}" styleName="中等深淺樣式 1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D27102A9-8310-4765-A935-A1911B00CA55}" styleName="淺色樣式 1 - 輔色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18603FDC-E32A-4AB5-989C-0864C3EAD2B8}" styleName="佈景主題樣式 2 - 輔色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佈景主題樣式 2 - 輔色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 autoAdjust="0"/>
  </p:normalViewPr>
  <p:slideViewPr>
    <p:cSldViewPr showGuides="1">
      <p:cViewPr varScale="1">
        <p:scale>
          <a:sx n="88" d="100"/>
          <a:sy n="88" d="100"/>
        </p:scale>
        <p:origin x="-1099" y="-6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F5AB9-3463-4E65-AFD3-5431B79ADFDC}" type="datetimeFigureOut">
              <a:rPr lang="zh-TW" altLang="en-US" smtClean="0"/>
              <a:pPr/>
              <a:t>2022/7/17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A0C45D-A6E0-411D-9D9F-B22D9F5136D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21073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FF680-7B6B-4655-B6A1-33A8AD0AE8B4}" type="datetimeFigureOut">
              <a:rPr lang="zh-TW" altLang="en-US" smtClean="0"/>
              <a:pPr/>
              <a:t>2022/7/17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6125"/>
            <a:ext cx="5381625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5125" cy="44719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9E9FB9-4D1E-4A88-8F87-B34AFE16905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953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632520" y="2708920"/>
            <a:ext cx="8640960" cy="7200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封面</a:t>
            </a:r>
          </a:p>
        </p:txBody>
      </p:sp>
      <p:sp>
        <p:nvSpPr>
          <p:cNvPr id="6" name="副標題 2"/>
          <p:cNvSpPr>
            <a:spLocks noGrp="1"/>
          </p:cNvSpPr>
          <p:nvPr>
            <p:ph type="subTitle" idx="1"/>
          </p:nvPr>
        </p:nvSpPr>
        <p:spPr>
          <a:xfrm>
            <a:off x="1352600" y="3789040"/>
            <a:ext cx="7200800" cy="108012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54531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72480" y="764704"/>
            <a:ext cx="5328592" cy="5616624"/>
          </a:xfrm>
        </p:spPr>
        <p:txBody>
          <a:bodyPr/>
          <a:lstStyle>
            <a:lvl1pPr>
              <a:defRPr sz="2800">
                <a:solidFill>
                  <a:srgbClr val="FFFFFF"/>
                </a:solidFill>
              </a:defRPr>
            </a:lvl1pPr>
            <a:lvl2pPr>
              <a:defRPr sz="2400">
                <a:solidFill>
                  <a:srgbClr val="FFFFFF"/>
                </a:solidFill>
              </a:defRPr>
            </a:lvl2pPr>
            <a:lvl3pPr>
              <a:defRPr sz="2000">
                <a:solidFill>
                  <a:srgbClr val="FFFFFF"/>
                </a:solidFill>
              </a:defRPr>
            </a:lvl3pPr>
            <a:lvl4pPr>
              <a:defRPr sz="1800">
                <a:solidFill>
                  <a:srgbClr val="FFFFFF"/>
                </a:solidFill>
              </a:defRPr>
            </a:lvl4pPr>
            <a:lvl5pPr>
              <a:defRPr sz="18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 hasCustomPrompt="1"/>
          </p:nvPr>
        </p:nvSpPr>
        <p:spPr>
          <a:xfrm>
            <a:off x="5745088" y="764704"/>
            <a:ext cx="3888432" cy="5616624"/>
          </a:xfrm>
        </p:spPr>
        <p:txBody>
          <a:bodyPr/>
          <a:lstStyle>
            <a:lvl1pPr>
              <a:defRPr sz="2800">
                <a:solidFill>
                  <a:srgbClr val="FFFFFF"/>
                </a:solidFill>
              </a:defRPr>
            </a:lvl1pPr>
            <a:lvl2pPr>
              <a:defRPr sz="2400">
                <a:solidFill>
                  <a:srgbClr val="FFFFFF"/>
                </a:solidFill>
              </a:defRPr>
            </a:lvl2pPr>
            <a:lvl3pPr>
              <a:defRPr sz="2000">
                <a:solidFill>
                  <a:srgbClr val="FFFFFF"/>
                </a:solidFill>
              </a:defRPr>
            </a:lvl3pPr>
            <a:lvl4pPr>
              <a:defRPr sz="1800">
                <a:solidFill>
                  <a:srgbClr val="FFFFFF"/>
                </a:solidFill>
              </a:defRPr>
            </a:lvl4pPr>
            <a:lvl5pPr>
              <a:defRPr sz="18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按一下編輯文字樣式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8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0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1548763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00472" y="764704"/>
            <a:ext cx="5328592" cy="504056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FFFFF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200472" y="1340768"/>
            <a:ext cx="5328592" cy="5112568"/>
          </a:xfrm>
        </p:spPr>
        <p:txBody>
          <a:bodyPr/>
          <a:lstStyle>
            <a:lvl1pPr>
              <a:defRPr sz="2400">
                <a:solidFill>
                  <a:srgbClr val="FFFFFF"/>
                </a:solidFill>
              </a:defRPr>
            </a:lvl1pPr>
            <a:lvl2pPr>
              <a:defRPr sz="2000">
                <a:solidFill>
                  <a:srgbClr val="FFFFFF"/>
                </a:solidFill>
              </a:defRPr>
            </a:lvl2pPr>
            <a:lvl3pPr>
              <a:defRPr sz="1800">
                <a:solidFill>
                  <a:srgbClr val="FFFFFF"/>
                </a:solidFill>
              </a:defRPr>
            </a:lvl3pPr>
            <a:lvl4pPr>
              <a:defRPr sz="1600">
                <a:solidFill>
                  <a:srgbClr val="FFFFFF"/>
                </a:solidFill>
              </a:defRPr>
            </a:lvl4pPr>
            <a:lvl5pPr>
              <a:defRPr sz="1600">
                <a:solidFill>
                  <a:srgbClr val="FFFFFF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5601073" y="764704"/>
            <a:ext cx="4018285" cy="50405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 hasCustomPrompt="1"/>
          </p:nvPr>
        </p:nvSpPr>
        <p:spPr>
          <a:xfrm>
            <a:off x="5601073" y="1340768"/>
            <a:ext cx="4018285" cy="5112568"/>
          </a:xfrm>
        </p:spPr>
        <p:txBody>
          <a:bodyPr/>
          <a:lstStyle>
            <a:lvl1pPr>
              <a:defRPr sz="2400">
                <a:solidFill>
                  <a:srgbClr val="FFFFFF"/>
                </a:solidFill>
              </a:defRPr>
            </a:lvl1pPr>
            <a:lvl2pPr>
              <a:defRPr sz="2000">
                <a:solidFill>
                  <a:srgbClr val="FFFFFF"/>
                </a:solidFill>
              </a:defRPr>
            </a:lvl2pPr>
            <a:lvl3pPr>
              <a:defRPr sz="1800">
                <a:solidFill>
                  <a:srgbClr val="FFFFFF"/>
                </a:solidFill>
              </a:defRPr>
            </a:lvl3pPr>
            <a:lvl4pPr>
              <a:defRPr sz="1600">
                <a:solidFill>
                  <a:srgbClr val="FFFFFF"/>
                </a:solidFill>
              </a:defRPr>
            </a:lvl4pPr>
            <a:lvl5pPr>
              <a:defRPr sz="1600">
                <a:solidFill>
                  <a:srgbClr val="FFFFFF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/>
              <a:t>按一下以編輯文字樣式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9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0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21302552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0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085606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152772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72481" y="687735"/>
            <a:ext cx="348195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44888" y="1268760"/>
            <a:ext cx="4680520" cy="5184576"/>
          </a:xfrm>
        </p:spPr>
        <p:txBody>
          <a:bodyPr/>
          <a:lstStyle>
            <a:lvl1pPr>
              <a:defRPr sz="2800">
                <a:solidFill>
                  <a:srgbClr val="FFFFFF"/>
                </a:solidFill>
              </a:defRPr>
            </a:lvl1pPr>
            <a:lvl2pPr>
              <a:defRPr sz="2400">
                <a:solidFill>
                  <a:srgbClr val="FFFFFF"/>
                </a:solidFill>
              </a:defRPr>
            </a:lvl2pPr>
            <a:lvl3pPr>
              <a:defRPr sz="2400">
                <a:solidFill>
                  <a:srgbClr val="FFFFFF"/>
                </a:solidFill>
              </a:defRPr>
            </a:lvl3pPr>
            <a:lvl4pPr>
              <a:defRPr sz="2000">
                <a:solidFill>
                  <a:srgbClr val="FFFFFF"/>
                </a:solidFill>
              </a:defRPr>
            </a:lvl4pPr>
            <a:lvl5pPr>
              <a:defRPr sz="2000">
                <a:solidFill>
                  <a:srgbClr val="FFFFFF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72481" y="2060848"/>
            <a:ext cx="3481958" cy="4392488"/>
          </a:xfrm>
        </p:spPr>
        <p:txBody>
          <a:bodyPr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35271889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32520" y="2708921"/>
            <a:ext cx="8640960" cy="7168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52600" y="3789040"/>
            <a:ext cx="7200800" cy="108012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1933658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5600" y="979200"/>
            <a:ext cx="7775832" cy="4680520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b="1">
                <a:solidFill>
                  <a:srgbClr val="FFFFFF"/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FFFFFF"/>
                </a:solidFill>
              </a:defRPr>
            </a:lvl2pPr>
            <a:lvl3pPr marL="1076325" indent="-2667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FFFFFF"/>
                </a:solidFill>
              </a:defRPr>
            </a:lvl3pPr>
            <a:lvl4pPr marL="1343025" indent="-18097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FFFFFF"/>
                </a:solidFill>
              </a:defRPr>
            </a:lvl4pPr>
            <a:lvl5pPr marL="1619250" indent="-27622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tabLst>
                <a:tab pos="7981950" algn="l"/>
              </a:tabLst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7785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0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18894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065600" y="979200"/>
            <a:ext cx="7200800" cy="4680520"/>
          </a:xfrm>
        </p:spPr>
        <p:txBody>
          <a:bodyPr vert="eaVert"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0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72930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0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1065600" y="979200"/>
            <a:ext cx="7200800" cy="4680520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b="1">
                <a:solidFill>
                  <a:srgbClr val="FFFFFF"/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FFFFFF"/>
                </a:solidFill>
              </a:defRPr>
            </a:lvl2pPr>
            <a:lvl3pPr marL="1076325" indent="-2667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FFFFFF"/>
                </a:solidFill>
              </a:defRPr>
            </a:lvl3pPr>
            <a:lvl4pPr marL="1343025" indent="-18097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FFFFFF"/>
                </a:solidFill>
              </a:defRPr>
            </a:lvl4pPr>
            <a:lvl5pPr marL="1619250" indent="-27622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tabLst>
                <a:tab pos="7981950" algn="l"/>
              </a:tabLst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06461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>
          <a:xfrm>
            <a:off x="631825" y="1268759"/>
            <a:ext cx="4111947" cy="503996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4"/>
          </p:nvPr>
        </p:nvSpPr>
        <p:spPr>
          <a:xfrm>
            <a:off x="5168900" y="1268413"/>
            <a:ext cx="4105275" cy="5040312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0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91219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016897" y="908720"/>
            <a:ext cx="5259982" cy="5400600"/>
          </a:xfrm>
        </p:spPr>
        <p:txBody>
          <a:bodyPr/>
          <a:lstStyle>
            <a:lvl1pPr>
              <a:defRPr sz="2800">
                <a:solidFill>
                  <a:srgbClr val="FFFFFF"/>
                </a:solidFill>
              </a:defRPr>
            </a:lvl1pPr>
            <a:lvl2pPr>
              <a:defRPr sz="2400">
                <a:solidFill>
                  <a:srgbClr val="FFFFFF"/>
                </a:solidFill>
              </a:defRPr>
            </a:lvl2pPr>
            <a:lvl3pPr>
              <a:defRPr sz="2000">
                <a:solidFill>
                  <a:srgbClr val="FFFFFF"/>
                </a:solidFill>
              </a:defRPr>
            </a:lvl3pPr>
            <a:lvl4pPr>
              <a:defRPr sz="1800">
                <a:solidFill>
                  <a:srgbClr val="FFFFFF"/>
                </a:solidFill>
              </a:defRPr>
            </a:lvl4pPr>
            <a:lvl5pPr>
              <a:defRPr sz="1800">
                <a:solidFill>
                  <a:srgbClr val="FFFFFF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44490" y="908720"/>
            <a:ext cx="3481958" cy="5400600"/>
          </a:xfrm>
        </p:spPr>
        <p:txBody>
          <a:bodyPr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0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7751702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0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33833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blipFill dpi="0" rotWithShape="1">
          <a:blip r:embed="rId1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 bwMode="ltGray">
          <a:xfrm>
            <a:off x="1065600" y="979200"/>
            <a:ext cx="7776000" cy="496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第一層 </a:t>
            </a:r>
            <a:r>
              <a:rPr lang="en-US" altLang="zh-TW" dirty="0"/>
              <a:t>28</a:t>
            </a:r>
            <a:r>
              <a:rPr lang="zh-TW" altLang="en-US" dirty="0"/>
              <a:t>號 粗體</a:t>
            </a:r>
          </a:p>
          <a:p>
            <a:pPr lvl="1"/>
            <a:r>
              <a:rPr lang="zh-TW" altLang="en-US" dirty="0"/>
              <a:t>第二層 </a:t>
            </a:r>
            <a:r>
              <a:rPr lang="en-US" altLang="zh-TW" dirty="0"/>
              <a:t>24</a:t>
            </a:r>
            <a:r>
              <a:rPr lang="zh-TW" altLang="en-US" dirty="0"/>
              <a:t>號 </a:t>
            </a:r>
          </a:p>
          <a:p>
            <a:pPr lvl="2"/>
            <a:r>
              <a:rPr lang="zh-TW" altLang="en-US" dirty="0"/>
              <a:t>第三層 </a:t>
            </a:r>
            <a:r>
              <a:rPr lang="en-US" altLang="zh-TW" dirty="0"/>
              <a:t>20</a:t>
            </a:r>
            <a:r>
              <a:rPr lang="zh-TW" altLang="en-US" dirty="0"/>
              <a:t>號</a:t>
            </a:r>
          </a:p>
          <a:p>
            <a:pPr lvl="3"/>
            <a:r>
              <a:rPr lang="zh-TW" altLang="en-US" dirty="0"/>
              <a:t>第四層 </a:t>
            </a:r>
            <a:r>
              <a:rPr lang="en-US" altLang="zh-TW" dirty="0"/>
              <a:t>18</a:t>
            </a:r>
            <a:r>
              <a:rPr lang="zh-TW" altLang="en-US" dirty="0"/>
              <a:t>號</a:t>
            </a:r>
          </a:p>
          <a:p>
            <a:pPr lvl="4"/>
            <a:r>
              <a:rPr lang="zh-TW" altLang="en-US" dirty="0"/>
              <a:t>第五層 </a:t>
            </a:r>
            <a:r>
              <a:rPr lang="en-US" altLang="zh-TW" dirty="0"/>
              <a:t>18</a:t>
            </a:r>
            <a:r>
              <a:rPr lang="zh-TW" altLang="en-US" dirty="0"/>
              <a:t>號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574841" y="6649854"/>
            <a:ext cx="372218" cy="171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8F4EACC7-37E3-43A5-A5FB-BEB9CE95D266}" type="slidenum">
              <a:rPr lang="zh-TW" altLang="en-US" sz="1200" smtClean="0">
                <a:solidFill>
                  <a:schemeClr val="bg1"/>
                </a:solidFill>
              </a:rPr>
              <a:pPr/>
              <a:t>‹#›</a:t>
            </a:fld>
            <a:endParaRPr lang="zh-TW" altLang="en-US" sz="1200" dirty="0">
              <a:solidFill>
                <a:schemeClr val="bg1"/>
              </a:solidFill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xmlns="" id="{A38F83B7-CC73-4E3F-9287-CF590BE57B63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128464" y="41821"/>
            <a:ext cx="781050" cy="676275"/>
          </a:xfrm>
          <a:prstGeom prst="rect">
            <a:avLst/>
          </a:prstGeom>
        </p:spPr>
      </p:pic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81037" y="1"/>
            <a:ext cx="8543925" cy="692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xmlns="" id="{C165526D-DB92-4A98-9E03-1227F7138DBB}"/>
              </a:ext>
            </a:extLst>
          </p:cNvPr>
          <p:cNvGrpSpPr/>
          <p:nvPr userDrawn="1"/>
        </p:nvGrpSpPr>
        <p:grpSpPr>
          <a:xfrm>
            <a:off x="0" y="6629944"/>
            <a:ext cx="9906000" cy="261610"/>
            <a:chOff x="0" y="6233704"/>
            <a:chExt cx="9906000" cy="261610"/>
          </a:xfrm>
        </p:grpSpPr>
        <p:pic>
          <p:nvPicPr>
            <p:cNvPr id="8" name="圖片 7">
              <a:extLst>
                <a:ext uri="{FF2B5EF4-FFF2-40B4-BE49-F238E27FC236}">
                  <a16:creationId xmlns:a16="http://schemas.microsoft.com/office/drawing/2014/main" xmlns="" id="{15CFBFC1-A069-4FBC-A453-306DD6015A7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8"/>
            <a:stretch>
              <a:fillRect/>
            </a:stretch>
          </p:blipFill>
          <p:spPr>
            <a:xfrm>
              <a:off x="0" y="6284791"/>
              <a:ext cx="9906000" cy="177800"/>
            </a:xfrm>
            <a:prstGeom prst="rect">
              <a:avLst/>
            </a:prstGeom>
          </p:spPr>
        </p:pic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xmlns="" id="{3DEC8BE7-DA71-4BDA-8CB8-33EEA10823B6}"/>
                </a:ext>
              </a:extLst>
            </p:cNvPr>
            <p:cNvSpPr txBox="1"/>
            <p:nvPr userDrawn="1"/>
          </p:nvSpPr>
          <p:spPr>
            <a:xfrm>
              <a:off x="6645468" y="6265969"/>
              <a:ext cx="464343" cy="2154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zh-TW" sz="800" b="0" dirty="0">
                  <a:solidFill>
                    <a:srgbClr val="FFFFFF"/>
                  </a:solidFill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</a:rPr>
                <a:t>2022</a:t>
              </a:r>
              <a:endParaRPr lang="zh-TW" altLang="en-US" sz="800" b="0" dirty="0">
                <a:solidFill>
                  <a:srgbClr val="FFFFFF"/>
                </a:solidFill>
                <a:latin typeface="Liberation Sans" panose="020B0604020202020204" pitchFamily="34" charset="0"/>
                <a:ea typeface="Yu Gothic" panose="020B0400000000000000" pitchFamily="34" charset="-128"/>
                <a:cs typeface="Liberation Sans" panose="020B0604020202020204" pitchFamily="34" charset="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xmlns="" id="{0E2543E6-D835-43CF-8323-BB5950B7F5DC}"/>
                </a:ext>
              </a:extLst>
            </p:cNvPr>
            <p:cNvSpPr/>
            <p:nvPr userDrawn="1"/>
          </p:nvSpPr>
          <p:spPr>
            <a:xfrm>
              <a:off x="4574241" y="6233704"/>
              <a:ext cx="356188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fld id="{8F4EACC7-37E3-43A5-A5FB-BEB9CE95D266}" type="slidenum">
                <a:rPr lang="zh-TW" altLang="en-US" sz="1100" smtClean="0">
                  <a:solidFill>
                    <a:schemeClr val="bg1"/>
                  </a:solidFill>
                </a:rPr>
                <a:pPr/>
                <a:t>‹#›</a:t>
              </a:fld>
              <a:endParaRPr lang="zh-TW" alt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xmlns="" id="{56E7BB63-E6A1-4E5D-BBDE-09FA7D686D38}"/>
                </a:ext>
              </a:extLst>
            </p:cNvPr>
            <p:cNvSpPr txBox="1"/>
            <p:nvPr userDrawn="1"/>
          </p:nvSpPr>
          <p:spPr>
            <a:xfrm>
              <a:off x="6920020" y="6265969"/>
              <a:ext cx="335648" cy="2154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zh-TW" sz="800" b="0" i="0" dirty="0">
                  <a:solidFill>
                    <a:srgbClr val="FFFFFF"/>
                  </a:solidFill>
                  <a:effectLst/>
                  <a:latin typeface="+mj-lt"/>
                  <a:ea typeface="Yu Gothic" panose="020B0400000000000000" pitchFamily="34" charset="-128"/>
                </a:rPr>
                <a:t>©</a:t>
              </a:r>
              <a:endParaRPr lang="zh-TW" altLang="en-US" sz="800" b="0" dirty="0">
                <a:solidFill>
                  <a:srgbClr val="FFFFFF"/>
                </a:solidFill>
                <a:latin typeface="+mj-lt"/>
                <a:ea typeface="Yu Gothic" panose="020B0400000000000000" pitchFamily="34" charset="-128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xmlns="" id="{66D811A0-564C-4DD2-8EB6-01EBFFC8B991}"/>
                </a:ext>
              </a:extLst>
            </p:cNvPr>
            <p:cNvSpPr txBox="1"/>
            <p:nvPr userDrawn="1"/>
          </p:nvSpPr>
          <p:spPr>
            <a:xfrm>
              <a:off x="7044555" y="6265387"/>
              <a:ext cx="464235" cy="2154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zh-TW" sz="800" b="1" i="0" dirty="0">
                  <a:solidFill>
                    <a:srgbClr val="FFFFFF"/>
                  </a:solidFill>
                  <a:effectLst/>
                  <a:latin typeface="Avenir Next LT Pro Light" panose="020B0304020202020204" pitchFamily="34" charset="0"/>
                  <a:ea typeface="Yu Gothic" panose="020B0400000000000000" pitchFamily="34" charset="-128"/>
                </a:rPr>
                <a:t>iSpan</a:t>
              </a:r>
              <a:endParaRPr lang="zh-TW" altLang="en-US" sz="700" b="1" dirty="0">
                <a:solidFill>
                  <a:srgbClr val="FFFFFF"/>
                </a:solidFill>
                <a:latin typeface="Avenir Next LT Pro Light" panose="020B0304020202020204" pitchFamily="34" charset="0"/>
                <a:ea typeface="Yu Gothic" panose="020B0400000000000000" pitchFamily="34" charset="-128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xmlns="" id="{B589B725-0E0C-40CC-9549-C1BDEC14B51E}"/>
                </a:ext>
              </a:extLst>
            </p:cNvPr>
            <p:cNvSpPr txBox="1"/>
            <p:nvPr userDrawn="1"/>
          </p:nvSpPr>
          <p:spPr>
            <a:xfrm>
              <a:off x="7329592" y="6265969"/>
              <a:ext cx="1300055" cy="2154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zh-TW" altLang="en-US" sz="800" b="1" i="0" dirty="0">
                  <a:solidFill>
                    <a:srgbClr val="FFFFFF"/>
                  </a:solidFill>
                  <a:effectLst/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資展國際股份有限公司</a:t>
              </a:r>
              <a:endParaRPr lang="zh-TW" altLang="en-US" sz="800" b="1" dirty="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7912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53" r:id="rId6"/>
    <p:sldLayoutId id="2147483657" r:id="rId7"/>
    <p:sldLayoutId id="2147483671" r:id="rId8"/>
    <p:sldLayoutId id="2147483670" r:id="rId9"/>
    <p:sldLayoutId id="2147483673" r:id="rId10"/>
    <p:sldLayoutId id="2147483674" r:id="rId11"/>
    <p:sldLayoutId id="2147483675" r:id="rId12"/>
    <p:sldLayoutId id="2147483676" r:id="rId13"/>
    <p:sldLayoutId id="2147483677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lang="zh-TW" altLang="en-US" sz="3600" b="1" kern="1200" spc="300" dirty="0">
          <a:solidFill>
            <a:srgbClr val="FFC000"/>
          </a:solidFill>
          <a:latin typeface="+mn-ea"/>
          <a:ea typeface="+mn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l"/>
        <a:defRPr sz="2800" b="1" kern="1200">
          <a:solidFill>
            <a:schemeClr val="bg1"/>
          </a:solidFill>
          <a:latin typeface="微軟正黑體" pitchFamily="34" charset="-120"/>
          <a:ea typeface="微軟正黑體" pitchFamily="34" charset="-120"/>
          <a:cs typeface="+mn-cs"/>
        </a:defRPr>
      </a:lvl1pPr>
      <a:lvl2pPr marL="714375" indent="-352425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anose="05000000000000000000" pitchFamily="2" charset="2"/>
        <a:buChar char="u"/>
        <a:defRPr sz="2400" b="0" kern="1200">
          <a:solidFill>
            <a:schemeClr val="bg1"/>
          </a:solidFill>
          <a:latin typeface="微軟正黑體" pitchFamily="34" charset="-120"/>
          <a:ea typeface="微軟正黑體" pitchFamily="34" charset="-120"/>
          <a:cs typeface="+mn-cs"/>
        </a:defRPr>
      </a:lvl2pPr>
      <a:lvl3pPr marL="990600" indent="-276225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3"/>
        </a:buClr>
        <a:buFont typeface="Wingdings" panose="05000000000000000000" pitchFamily="2" charset="2"/>
        <a:buChar char="p"/>
        <a:defRPr sz="2000" kern="1200">
          <a:solidFill>
            <a:schemeClr val="bg1"/>
          </a:solidFill>
          <a:latin typeface="微軟正黑體" pitchFamily="34" charset="-120"/>
          <a:ea typeface="微軟正黑體" pitchFamily="34" charset="-120"/>
          <a:cs typeface="+mn-cs"/>
        </a:defRPr>
      </a:lvl3pPr>
      <a:lvl4pPr marL="1257300" indent="-2667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4"/>
        </a:buClr>
        <a:buFont typeface="Wingdings" panose="05000000000000000000" pitchFamily="2" charset="2"/>
        <a:buChar char="n"/>
        <a:defRPr sz="1800" kern="1200">
          <a:solidFill>
            <a:schemeClr val="bg1"/>
          </a:solidFill>
          <a:latin typeface="微軟正黑體" pitchFamily="34" charset="-120"/>
          <a:ea typeface="微軟正黑體" pitchFamily="34" charset="-120"/>
          <a:cs typeface="+mn-cs"/>
        </a:defRPr>
      </a:lvl4pPr>
      <a:lvl5pPr marL="1524000" indent="-2667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5"/>
        </a:buClr>
        <a:buFont typeface="Arial" pitchFamily="34" charset="0"/>
        <a:buChar char="»"/>
        <a:defRPr sz="1800" kern="1200">
          <a:solidFill>
            <a:schemeClr val="bg1"/>
          </a:solidFill>
          <a:latin typeface="微軟正黑體" pitchFamily="34" charset="-12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10" Type="http://schemas.openxmlformats.org/officeDocument/2006/relationships/image" Target="../media/image4.png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6.png"/><Relationship Id="rId3" Type="http://schemas.openxmlformats.org/officeDocument/2006/relationships/image" Target="../media/image7.png"/><Relationship Id="rId7" Type="http://schemas.openxmlformats.org/officeDocument/2006/relationships/image" Target="../media/image11.jpeg"/><Relationship Id="rId12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11" Type="http://schemas.openxmlformats.org/officeDocument/2006/relationships/image" Target="../media/image14.png"/><Relationship Id="rId5" Type="http://schemas.openxmlformats.org/officeDocument/2006/relationships/image" Target="../media/image9.png"/><Relationship Id="rId10" Type="http://schemas.openxmlformats.org/officeDocument/2006/relationships/image" Target="../media/image13.png"/><Relationship Id="rId4" Type="http://schemas.openxmlformats.org/officeDocument/2006/relationships/image" Target="../media/image8.jpeg"/><Relationship Id="rId9" Type="http://schemas.microsoft.com/office/2007/relationships/hdphoto" Target="../media/hdphoto1.wdp"/><Relationship Id="rId1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A_KSO_Shape"/>
          <p:cNvSpPr/>
          <p:nvPr>
            <p:custDataLst>
              <p:tags r:id="rId1"/>
            </p:custDataLst>
          </p:nvPr>
        </p:nvSpPr>
        <p:spPr>
          <a:xfrm rot="10800000">
            <a:off x="4139952" y="4900162"/>
            <a:ext cx="5766048" cy="1766300"/>
          </a:xfrm>
          <a:custGeom>
            <a:avLst/>
            <a:gdLst>
              <a:gd name="connsiteX0" fmla="*/ 0 w 1079818"/>
              <a:gd name="connsiteY0" fmla="*/ 0 h 1080105"/>
              <a:gd name="connsiteX1" fmla="*/ 1079818 w 1079818"/>
              <a:gd name="connsiteY1" fmla="*/ 0 h 1080105"/>
              <a:gd name="connsiteX2" fmla="*/ 110134 w 1079818"/>
              <a:gd name="connsiteY2" fmla="*/ 1074544 h 1080105"/>
              <a:gd name="connsiteX3" fmla="*/ 0 w 1079818"/>
              <a:gd name="connsiteY3" fmla="*/ 1080105 h 1080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9818" h="1080105">
                <a:moveTo>
                  <a:pt x="0" y="0"/>
                </a:moveTo>
                <a:lnTo>
                  <a:pt x="1079818" y="0"/>
                </a:lnTo>
                <a:cubicBezTo>
                  <a:pt x="1079818" y="559251"/>
                  <a:pt x="654791" y="1019231"/>
                  <a:pt x="110134" y="1074544"/>
                </a:cubicBezTo>
                <a:lnTo>
                  <a:pt x="0" y="1080105"/>
                </a:lnTo>
                <a:close/>
              </a:path>
            </a:pathLst>
          </a:custGeom>
          <a:solidFill>
            <a:srgbClr val="90B7FE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8" name="PA_KSO_Shape"/>
          <p:cNvSpPr/>
          <p:nvPr>
            <p:custDataLst>
              <p:tags r:id="rId2"/>
            </p:custDataLst>
          </p:nvPr>
        </p:nvSpPr>
        <p:spPr>
          <a:xfrm rot="10800000" flipH="1">
            <a:off x="-3" y="4290197"/>
            <a:ext cx="4932041" cy="2376266"/>
          </a:xfrm>
          <a:custGeom>
            <a:avLst/>
            <a:gdLst>
              <a:gd name="connsiteX0" fmla="*/ 0 w 1079818"/>
              <a:gd name="connsiteY0" fmla="*/ 0 h 1080105"/>
              <a:gd name="connsiteX1" fmla="*/ 1079818 w 1079818"/>
              <a:gd name="connsiteY1" fmla="*/ 0 h 1080105"/>
              <a:gd name="connsiteX2" fmla="*/ 110134 w 1079818"/>
              <a:gd name="connsiteY2" fmla="*/ 1074544 h 1080105"/>
              <a:gd name="connsiteX3" fmla="*/ 0 w 1079818"/>
              <a:gd name="connsiteY3" fmla="*/ 1080105 h 1080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9818" h="1080105">
                <a:moveTo>
                  <a:pt x="0" y="0"/>
                </a:moveTo>
                <a:lnTo>
                  <a:pt x="1079818" y="0"/>
                </a:lnTo>
                <a:cubicBezTo>
                  <a:pt x="1079818" y="559251"/>
                  <a:pt x="654791" y="1019231"/>
                  <a:pt x="110134" y="1074544"/>
                </a:cubicBezTo>
                <a:lnTo>
                  <a:pt x="0" y="1080105"/>
                </a:lnTo>
                <a:close/>
              </a:path>
            </a:pathLst>
          </a:custGeom>
          <a:solidFill>
            <a:srgbClr val="F7DA9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628800"/>
            <a:ext cx="9906000" cy="720080"/>
          </a:xfrm>
        </p:spPr>
        <p:txBody>
          <a:bodyPr>
            <a:noAutofit/>
          </a:bodyPr>
          <a:lstStyle/>
          <a:p>
            <a:r>
              <a:rPr lang="zh-TW" altLang="en-US" sz="8000" b="0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動吃動吃</a:t>
            </a:r>
          </a:p>
        </p:txBody>
      </p:sp>
      <p:sp>
        <p:nvSpPr>
          <p:cNvPr id="8" name="副標題 4"/>
          <p:cNvSpPr txBox="1">
            <a:spLocks/>
          </p:cNvSpPr>
          <p:nvPr/>
        </p:nvSpPr>
        <p:spPr bwMode="ltGray">
          <a:xfrm>
            <a:off x="310908" y="5138138"/>
            <a:ext cx="3489964" cy="1296144"/>
          </a:xfrm>
          <a:prstGeom prst="rect">
            <a:avLst/>
          </a:prstGeom>
          <a:effectLst>
            <a:softEdge rad="1270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None/>
              <a:defRPr sz="2000" b="1" kern="120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None/>
              <a:defRPr sz="2400" b="1" kern="1200"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ct val="10000"/>
              </a:spcBef>
              <a:buClrTx/>
              <a:defRPr/>
            </a:pPr>
            <a:r>
              <a:rPr lang="zh-TW" altLang="en-US" sz="2800" dirty="0">
                <a:solidFill>
                  <a:schemeClr val="tx1">
                    <a:lumMod val="50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組別 </a:t>
            </a:r>
            <a:r>
              <a:rPr lang="en-US" altLang="zh-TW" sz="2800" dirty="0">
                <a:solidFill>
                  <a:schemeClr val="tx1">
                    <a:lumMod val="50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:</a:t>
            </a:r>
            <a:r>
              <a:rPr lang="zh-TW" altLang="en-US" sz="2800" dirty="0">
                <a:solidFill>
                  <a:schemeClr val="tx1">
                    <a:lumMod val="50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 第三組</a:t>
            </a:r>
            <a:endParaRPr lang="en-US" altLang="zh-TW" sz="2800" dirty="0">
              <a:solidFill>
                <a:schemeClr val="tx1">
                  <a:lumMod val="50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  <a:p>
            <a:pPr algn="l">
              <a:lnSpc>
                <a:spcPct val="100000"/>
              </a:lnSpc>
              <a:spcBef>
                <a:spcPct val="10000"/>
              </a:spcBef>
              <a:buClrTx/>
              <a:defRPr/>
            </a:pPr>
            <a:r>
              <a:rPr lang="zh-TW" altLang="en-US" sz="2800" dirty="0">
                <a:solidFill>
                  <a:schemeClr val="tx1">
                    <a:lumMod val="50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指導老師 </a:t>
            </a:r>
            <a:r>
              <a:rPr lang="en-US" altLang="zh-TW" sz="2800" dirty="0">
                <a:solidFill>
                  <a:schemeClr val="tx1">
                    <a:lumMod val="50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:</a:t>
            </a:r>
            <a:r>
              <a:rPr lang="zh-TW" altLang="en-US" sz="2800" dirty="0">
                <a:solidFill>
                  <a:schemeClr val="tx1">
                    <a:lumMod val="50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 雅婷老師</a:t>
            </a:r>
            <a:endParaRPr lang="en-US" altLang="zh-TW" sz="2800" dirty="0">
              <a:solidFill>
                <a:schemeClr val="tx1">
                  <a:lumMod val="50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10" name="副標題 4"/>
          <p:cNvSpPr txBox="1">
            <a:spLocks/>
          </p:cNvSpPr>
          <p:nvPr/>
        </p:nvSpPr>
        <p:spPr bwMode="ltGray">
          <a:xfrm>
            <a:off x="3336801" y="2924944"/>
            <a:ext cx="3704431" cy="1296144"/>
          </a:xfrm>
          <a:prstGeom prst="rect">
            <a:avLst/>
          </a:pr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None/>
              <a:defRPr sz="2000" b="1" kern="120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None/>
              <a:defRPr sz="2400" b="1" kern="1200"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ct val="10000"/>
              </a:spcBef>
              <a:buClrTx/>
              <a:defRPr/>
            </a:pPr>
            <a:r>
              <a:rPr lang="zh-TW" altLang="en-US" sz="2800" b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組員 </a:t>
            </a:r>
            <a:r>
              <a:rPr lang="en-US" altLang="zh-TW" sz="2800" b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:</a:t>
            </a:r>
            <a:r>
              <a:rPr lang="zh-TW" altLang="en-US" sz="2800" b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蔡佳樺、鍾孟穎</a:t>
            </a:r>
            <a:endParaRPr lang="en-US" altLang="zh-TW" sz="2800" b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l">
              <a:lnSpc>
                <a:spcPct val="100000"/>
              </a:lnSpc>
              <a:spcBef>
                <a:spcPct val="10000"/>
              </a:spcBef>
              <a:buClrTx/>
              <a:defRPr/>
            </a:pPr>
            <a:r>
              <a:rPr lang="zh-TW" altLang="en-US" sz="2800" b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          林宜芬、賴威宇</a:t>
            </a:r>
            <a:endParaRPr lang="en-US" altLang="zh-TW" sz="2800" b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1" name="PA_椭圆 10"/>
          <p:cNvSpPr/>
          <p:nvPr>
            <p:custDataLst>
              <p:tags r:id="rId3"/>
            </p:custDataLst>
          </p:nvPr>
        </p:nvSpPr>
        <p:spPr>
          <a:xfrm>
            <a:off x="753244" y="1844824"/>
            <a:ext cx="478176" cy="432048"/>
          </a:xfrm>
          <a:prstGeom prst="ellipse">
            <a:avLst/>
          </a:prstGeom>
          <a:solidFill>
            <a:srgbClr val="66BFBD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PA_椭圆 12"/>
          <p:cNvSpPr/>
          <p:nvPr>
            <p:custDataLst>
              <p:tags r:id="rId4"/>
            </p:custDataLst>
          </p:nvPr>
        </p:nvSpPr>
        <p:spPr>
          <a:xfrm>
            <a:off x="1733559" y="2066379"/>
            <a:ext cx="393717" cy="420985"/>
          </a:xfrm>
          <a:prstGeom prst="ellipse">
            <a:avLst/>
          </a:prstGeom>
          <a:solidFill>
            <a:srgbClr val="FC6D5C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PA_椭圆 13"/>
          <p:cNvSpPr/>
          <p:nvPr>
            <p:custDataLst>
              <p:tags r:id="rId5"/>
            </p:custDataLst>
          </p:nvPr>
        </p:nvSpPr>
        <p:spPr>
          <a:xfrm>
            <a:off x="1354056" y="2966900"/>
            <a:ext cx="341908" cy="341908"/>
          </a:xfrm>
          <a:prstGeom prst="ellipse">
            <a:avLst/>
          </a:prstGeom>
          <a:solidFill>
            <a:srgbClr val="8BC066"/>
          </a:soli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PA_椭圆 14"/>
          <p:cNvSpPr/>
          <p:nvPr>
            <p:custDataLst>
              <p:tags r:id="rId6"/>
            </p:custDataLst>
          </p:nvPr>
        </p:nvSpPr>
        <p:spPr>
          <a:xfrm>
            <a:off x="1412305" y="1052736"/>
            <a:ext cx="493119" cy="493119"/>
          </a:xfrm>
          <a:prstGeom prst="ellipse">
            <a:avLst/>
          </a:prstGeom>
          <a:solidFill>
            <a:srgbClr val="FBC65C"/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PA_椭圆 10"/>
          <p:cNvSpPr/>
          <p:nvPr>
            <p:custDataLst>
              <p:tags r:id="rId7"/>
            </p:custDataLst>
          </p:nvPr>
        </p:nvSpPr>
        <p:spPr>
          <a:xfrm>
            <a:off x="7916265" y="3403785"/>
            <a:ext cx="360040" cy="360040"/>
          </a:xfrm>
          <a:prstGeom prst="ellipse">
            <a:avLst/>
          </a:prstGeom>
          <a:solidFill>
            <a:srgbClr val="66BFBD"/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PA_椭圆 14"/>
          <p:cNvSpPr/>
          <p:nvPr>
            <p:custDataLst>
              <p:tags r:id="rId8"/>
            </p:custDataLst>
          </p:nvPr>
        </p:nvSpPr>
        <p:spPr>
          <a:xfrm>
            <a:off x="8530378" y="2739712"/>
            <a:ext cx="493119" cy="493119"/>
          </a:xfrm>
          <a:prstGeom prst="ellipse">
            <a:avLst/>
          </a:prstGeom>
          <a:solidFill>
            <a:srgbClr val="FBC65C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8" name="Picture 4" descr="D:\本地全端應用網站開發120D\大專\start_fitness\Eva\AI\LOGO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237" y="5260811"/>
            <a:ext cx="1310700" cy="117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6117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 idx="4294967295"/>
          </p:nvPr>
        </p:nvSpPr>
        <p:spPr>
          <a:xfrm>
            <a:off x="632519" y="0"/>
            <a:ext cx="8658397" cy="90872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zh-TW" altLang="en-US" sz="4000" dirty="0" smtClean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開頭頁面</a:t>
            </a:r>
            <a:endParaRPr lang="zh-TW" altLang="en-US" sz="4000" dirty="0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xmlns="" id="{8DB7FFA7-816A-53CB-3132-C3F2C3746DD6}"/>
              </a:ext>
            </a:extLst>
          </p:cNvPr>
          <p:cNvSpPr txBox="1"/>
          <p:nvPr/>
        </p:nvSpPr>
        <p:spPr>
          <a:xfrm>
            <a:off x="-3327920" y="2924944"/>
            <a:ext cx="2664296" cy="10864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發想</a:t>
            </a:r>
            <a:r>
              <a:rPr lang="en-US" altLang="zh-TW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:</a:t>
            </a:r>
          </a:p>
          <a:p>
            <a:r>
              <a:rPr lang="zh-TW" alt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為了重現控制飲食的難度，遊戲利用健康食物及垃圾食物來影響主角的體重，其中誘惑較小的健康食物不會移動，誘惑較大的垃圾食物則會不停移動，雖不會追著玩家跑，但也閃躲不易，更貼近生活上不小心就跑去吃的現實。</a:t>
            </a:r>
          </a:p>
          <a:p>
            <a:r>
              <a:rPr lang="zh-TW" alt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</a:p>
          <a:p>
            <a:r>
              <a:rPr lang="zh-TW" alt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遊戲規則與目標</a:t>
            </a:r>
            <a:r>
              <a:rPr lang="en-US" altLang="zh-TW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:</a:t>
            </a:r>
          </a:p>
          <a:p>
            <a:r>
              <a:rPr lang="zh-TW" alt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使用滑鼠控制主角，設法在時間內將體重控制在標準值。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8744" y="908720"/>
            <a:ext cx="4564933" cy="2146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1264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 idx="4294967295"/>
          </p:nvPr>
        </p:nvSpPr>
        <p:spPr>
          <a:xfrm>
            <a:off x="632519" y="0"/>
            <a:ext cx="8658397" cy="90872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zh-TW" altLang="en-US" sz="4000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飲食控制遊戲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xmlns="" id="{E7331443-DBAE-A2E3-0286-03152B881B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454" r="60020" b="16470"/>
          <a:stretch/>
        </p:blipFill>
        <p:spPr>
          <a:xfrm>
            <a:off x="488504" y="1844824"/>
            <a:ext cx="4386925" cy="4386953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xmlns="" id="{226A5204-FF6E-DA34-9EF3-81878BBA33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525" r="60020" b="16400"/>
          <a:stretch/>
        </p:blipFill>
        <p:spPr>
          <a:xfrm>
            <a:off x="5169024" y="1844824"/>
            <a:ext cx="4386925" cy="4386891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xmlns="" id="{8269F421-1322-A4F0-303C-FA776DF35586}"/>
              </a:ext>
            </a:extLst>
          </p:cNvPr>
          <p:cNvSpPr txBox="1"/>
          <p:nvPr/>
        </p:nvSpPr>
        <p:spPr>
          <a:xfrm>
            <a:off x="488504" y="1052736"/>
            <a:ext cx="4386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體重不太妙</a:t>
            </a:r>
            <a:endParaRPr lang="en-US" altLang="zh-TW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xmlns="" id="{A4B17DD7-00C5-BD0F-657A-EA8DA62C45B6}"/>
              </a:ext>
            </a:extLst>
          </p:cNvPr>
          <p:cNvSpPr txBox="1"/>
          <p:nvPr/>
        </p:nvSpPr>
        <p:spPr>
          <a:xfrm>
            <a:off x="5169024" y="1052736"/>
            <a:ext cx="4386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認真控制</a:t>
            </a:r>
            <a:endParaRPr lang="en-US" altLang="zh-TW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6159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 idx="4294967295"/>
          </p:nvPr>
        </p:nvSpPr>
        <p:spPr>
          <a:xfrm>
            <a:off x="632519" y="0"/>
            <a:ext cx="8658397" cy="90872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zh-TW" altLang="en-US" sz="4000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後台管理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xmlns="" id="{8DB7FFA7-816A-53CB-3132-C3F2C3746DD6}"/>
              </a:ext>
            </a:extLst>
          </p:cNvPr>
          <p:cNvSpPr txBox="1"/>
          <p:nvPr/>
        </p:nvSpPr>
        <p:spPr>
          <a:xfrm>
            <a:off x="416496" y="1052736"/>
            <a:ext cx="9001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概念</a:t>
            </a:r>
            <a:r>
              <a:rPr lang="en-US" altLang="zh-TW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:</a:t>
            </a:r>
          </a:p>
          <a:p>
            <a:r>
              <a:rPr lang="zh-TW" alt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後台管理員可以透過網頁與程式介面去做新增、刪除、修改資料的動作，並立即在前台更新顯示。</a:t>
            </a:r>
          </a:p>
          <a:p>
            <a:r>
              <a:rPr lang="zh-TW" alt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那也由於管理員可以新增、刪除、修改資料，所以必須以帳號與密碼登入的動以防資料被竄改。</a:t>
            </a:r>
            <a:endParaRPr lang="en-US" altLang="zh-TW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2404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xmlns="" id="{7D919923-6A10-1B44-2D76-E0F03F438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717" y="1340769"/>
            <a:ext cx="9144000" cy="5143500"/>
          </a:xfrm>
          <a:prstGeom prst="rect">
            <a:avLst/>
          </a:prstGeom>
        </p:spPr>
      </p:pic>
      <p:sp>
        <p:nvSpPr>
          <p:cNvPr id="4" name="標題 3"/>
          <p:cNvSpPr>
            <a:spLocks noGrp="1"/>
          </p:cNvSpPr>
          <p:nvPr>
            <p:ph type="title" idx="4294967295"/>
          </p:nvPr>
        </p:nvSpPr>
        <p:spPr>
          <a:xfrm>
            <a:off x="632519" y="0"/>
            <a:ext cx="8658397" cy="90872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zh-TW" altLang="en-US" sz="4000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後台管理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EE2B4FEE-6F43-5A43-9C74-3764BCD26A1B}"/>
              </a:ext>
            </a:extLst>
          </p:cNvPr>
          <p:cNvSpPr txBox="1"/>
          <p:nvPr/>
        </p:nvSpPr>
        <p:spPr>
          <a:xfrm>
            <a:off x="2768253" y="908720"/>
            <a:ext cx="4386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登入畫面</a:t>
            </a:r>
            <a:endParaRPr lang="en-US" altLang="zh-TW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3972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xmlns="" id="{930E92E3-0113-271B-EC36-2D764ABB34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715" y="1340769"/>
            <a:ext cx="9144000" cy="5143500"/>
          </a:xfrm>
          <a:prstGeom prst="rect">
            <a:avLst/>
          </a:prstGeom>
        </p:spPr>
      </p:pic>
      <p:sp>
        <p:nvSpPr>
          <p:cNvPr id="4" name="標題 3"/>
          <p:cNvSpPr>
            <a:spLocks noGrp="1"/>
          </p:cNvSpPr>
          <p:nvPr>
            <p:ph type="title" idx="4294967295"/>
          </p:nvPr>
        </p:nvSpPr>
        <p:spPr>
          <a:xfrm>
            <a:off x="632519" y="0"/>
            <a:ext cx="8658397" cy="90872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zh-TW" altLang="en-US" sz="4000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後台管理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xmlns="" id="{55FC979A-B2F4-251B-3024-815C1EADD3D6}"/>
              </a:ext>
            </a:extLst>
          </p:cNvPr>
          <p:cNvSpPr txBox="1"/>
          <p:nvPr/>
        </p:nvSpPr>
        <p:spPr>
          <a:xfrm>
            <a:off x="2768253" y="908720"/>
            <a:ext cx="4386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會員管理頁</a:t>
            </a:r>
            <a:endParaRPr lang="en-US" altLang="zh-TW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17090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xmlns="" id="{09CD50C8-562E-FD4D-214D-2C775C446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715" y="1344191"/>
            <a:ext cx="9137915" cy="5140077"/>
          </a:xfrm>
          <a:prstGeom prst="rect">
            <a:avLst/>
          </a:prstGeom>
        </p:spPr>
      </p:pic>
      <p:sp>
        <p:nvSpPr>
          <p:cNvPr id="4" name="標題 3"/>
          <p:cNvSpPr>
            <a:spLocks noGrp="1"/>
          </p:cNvSpPr>
          <p:nvPr>
            <p:ph type="title" idx="4294967295"/>
          </p:nvPr>
        </p:nvSpPr>
        <p:spPr>
          <a:xfrm>
            <a:off x="632519" y="0"/>
            <a:ext cx="8658397" cy="90872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zh-TW" altLang="en-US" sz="4000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後台管理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xmlns="" id="{55FC979A-B2F4-251B-3024-815C1EADD3D6}"/>
              </a:ext>
            </a:extLst>
          </p:cNvPr>
          <p:cNvSpPr txBox="1"/>
          <p:nvPr/>
        </p:nvSpPr>
        <p:spPr>
          <a:xfrm>
            <a:off x="2768253" y="908720"/>
            <a:ext cx="4386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庫存管理頁</a:t>
            </a:r>
            <a:endParaRPr lang="en-US" altLang="zh-TW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6327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 idx="4294967295"/>
          </p:nvPr>
        </p:nvSpPr>
        <p:spPr>
          <a:xfrm>
            <a:off x="632519" y="0"/>
            <a:ext cx="8658397" cy="90872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zh-TW" altLang="en-US" sz="4000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後台管理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xmlns="" id="{55FC979A-B2F4-251B-3024-815C1EADD3D6}"/>
              </a:ext>
            </a:extLst>
          </p:cNvPr>
          <p:cNvSpPr txBox="1"/>
          <p:nvPr/>
        </p:nvSpPr>
        <p:spPr>
          <a:xfrm>
            <a:off x="2768253" y="908720"/>
            <a:ext cx="4386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登出畫面</a:t>
            </a:r>
            <a:endParaRPr lang="en-US" altLang="zh-TW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xmlns="" id="{E07BBFB9-AE43-3CB8-D5DC-C4598DBAF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715" y="1340768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9415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3512840" y="2996952"/>
            <a:ext cx="2880320" cy="72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solidFill>
                  <a:schemeClr val="accent1"/>
                </a:solidFill>
              </a:rPr>
              <a:t>T</a:t>
            </a:r>
            <a:r>
              <a:rPr lang="en-US" altLang="zh-TW" sz="4000" dirty="0">
                <a:solidFill>
                  <a:schemeClr val="accent2"/>
                </a:solidFill>
              </a:rPr>
              <a:t>h</a:t>
            </a:r>
            <a:r>
              <a:rPr lang="en-US" altLang="zh-TW" sz="4000" dirty="0">
                <a:solidFill>
                  <a:schemeClr val="accent3"/>
                </a:solidFill>
              </a:rPr>
              <a:t>a</a:t>
            </a:r>
            <a:r>
              <a:rPr lang="en-US" altLang="zh-TW" sz="4000" dirty="0">
                <a:solidFill>
                  <a:schemeClr val="accent4"/>
                </a:solidFill>
              </a:rPr>
              <a:t>n</a:t>
            </a:r>
            <a:r>
              <a:rPr lang="en-US" altLang="zh-TW" sz="4000" dirty="0">
                <a:solidFill>
                  <a:schemeClr val="accent5"/>
                </a:solidFill>
              </a:rPr>
              <a:t>k</a:t>
            </a:r>
            <a:r>
              <a:rPr lang="en-US" altLang="zh-TW" sz="40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altLang="zh-TW" sz="4000" dirty="0">
                <a:solidFill>
                  <a:schemeClr val="accent6"/>
                </a:solidFill>
              </a:rPr>
              <a:t>y</a:t>
            </a:r>
            <a:r>
              <a:rPr lang="en-US" altLang="zh-TW" sz="4000" dirty="0">
                <a:solidFill>
                  <a:schemeClr val="accent1"/>
                </a:solidFill>
              </a:rPr>
              <a:t>o</a:t>
            </a:r>
            <a:r>
              <a:rPr lang="en-US" altLang="zh-TW" sz="4000" dirty="0">
                <a:solidFill>
                  <a:schemeClr val="accent3"/>
                </a:solidFill>
              </a:rPr>
              <a:t>u</a:t>
            </a:r>
            <a:endParaRPr lang="zh-TW" altLang="en-US" sz="4000" dirty="0" err="1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723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 idx="4294967295"/>
          </p:nvPr>
        </p:nvSpPr>
        <p:spPr>
          <a:xfrm>
            <a:off x="632520" y="260648"/>
            <a:ext cx="8640960" cy="68102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zh-TW" altLang="en-US" sz="4000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小組成員與分工介紹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4741525"/>
              </p:ext>
            </p:extLst>
          </p:nvPr>
        </p:nvGraphicFramePr>
        <p:xfrm>
          <a:off x="0" y="1071776"/>
          <a:ext cx="9906000" cy="55975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765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925176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marL="0" indent="0" algn="ctr">
                        <a:buClr>
                          <a:srgbClr val="FFC000"/>
                        </a:buClr>
                        <a:buFont typeface="Wingdings" pitchFamily="2" charset="2"/>
                        <a:buNone/>
                      </a:pPr>
                      <a:r>
                        <a:rPr lang="zh-TW" altLang="en-US" sz="2000" b="1" spc="300" dirty="0">
                          <a:solidFill>
                            <a:srgbClr val="FFFFFF"/>
                          </a:solidFill>
                        </a:rPr>
                        <a:t>組長</a:t>
                      </a:r>
                      <a:r>
                        <a:rPr lang="en-US" altLang="zh-TW" sz="2000" b="1" spc="300" dirty="0">
                          <a:solidFill>
                            <a:srgbClr val="FFFFFF"/>
                          </a:solidFill>
                        </a:rPr>
                        <a:t>:</a:t>
                      </a:r>
                      <a:r>
                        <a:rPr lang="zh-TW" altLang="en-US" sz="2000" b="1" spc="300" dirty="0">
                          <a:solidFill>
                            <a:srgbClr val="FFFFFF"/>
                          </a:solidFill>
                        </a:rPr>
                        <a:t>蔡佳樺</a:t>
                      </a:r>
                      <a:endParaRPr lang="en-US" altLang="zh-TW" sz="2000" b="1" spc="300" dirty="0">
                        <a:solidFill>
                          <a:srgbClr val="FFFFFF"/>
                        </a:solidFill>
                      </a:endParaRPr>
                    </a:p>
                    <a:p>
                      <a:pPr marL="0" indent="0" algn="ctr">
                        <a:buClr>
                          <a:srgbClr val="FFC000"/>
                        </a:buClr>
                        <a:buFont typeface="Wingdings" pitchFamily="2" charset="2"/>
                        <a:buNone/>
                      </a:pPr>
                      <a:endParaRPr lang="en-US" altLang="zh-TW" sz="2000" b="1" spc="300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Clr>
                          <a:schemeClr val="accent4"/>
                        </a:buClr>
                        <a:buFont typeface="Wingdings" pitchFamily="2" charset="2"/>
                        <a:buNone/>
                      </a:pPr>
                      <a:r>
                        <a:rPr lang="zh-TW" altLang="en-US" sz="2000" b="1" spc="300" dirty="0">
                          <a:solidFill>
                            <a:srgbClr val="FFFFFF"/>
                          </a:solidFill>
                        </a:rPr>
                        <a:t>組員</a:t>
                      </a:r>
                      <a:r>
                        <a:rPr lang="en-US" altLang="zh-TW" sz="2000" b="1" spc="300" dirty="0">
                          <a:solidFill>
                            <a:srgbClr val="FFFFFF"/>
                          </a:solidFill>
                        </a:rPr>
                        <a:t>:</a:t>
                      </a:r>
                      <a:r>
                        <a:rPr lang="zh-TW" altLang="en-US" sz="2000" b="1" spc="300" dirty="0">
                          <a:solidFill>
                            <a:srgbClr val="FFFFFF"/>
                          </a:solidFill>
                        </a:rPr>
                        <a:t>鍾孟穎</a:t>
                      </a:r>
                      <a:endParaRPr lang="en-US" altLang="zh-TW" sz="2000" b="1" spc="300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Clr>
                          <a:schemeClr val="accent4"/>
                        </a:buClr>
                        <a:buFont typeface="Wingdings" pitchFamily="2" charset="2"/>
                        <a:buNone/>
                      </a:pPr>
                      <a:r>
                        <a:rPr lang="zh-TW" altLang="en-US" sz="2000" b="1" spc="300" dirty="0">
                          <a:solidFill>
                            <a:srgbClr val="FFFFFF"/>
                          </a:solidFill>
                        </a:rPr>
                        <a:t>組員</a:t>
                      </a:r>
                      <a:r>
                        <a:rPr lang="en-US" altLang="zh-TW" sz="2000" b="1" spc="300" dirty="0">
                          <a:solidFill>
                            <a:srgbClr val="FFFFFF"/>
                          </a:solidFill>
                        </a:rPr>
                        <a:t>:</a:t>
                      </a:r>
                      <a:r>
                        <a:rPr lang="zh-TW" altLang="en-US" sz="2000" b="1" spc="300" dirty="0">
                          <a:solidFill>
                            <a:srgbClr val="FFFFFF"/>
                          </a:solidFill>
                        </a:rPr>
                        <a:t>林宜芬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Clr>
                          <a:schemeClr val="accent4"/>
                        </a:buClr>
                        <a:buFont typeface="Wingdings" pitchFamily="2" charset="2"/>
                        <a:buNone/>
                      </a:pPr>
                      <a:r>
                        <a:rPr lang="zh-TW" altLang="en-US" sz="2000" b="1" spc="300" dirty="0">
                          <a:solidFill>
                            <a:srgbClr val="FFFFFF"/>
                          </a:solidFill>
                        </a:rPr>
                        <a:t>組員</a:t>
                      </a:r>
                      <a:r>
                        <a:rPr lang="en-US" altLang="zh-TW" sz="2000" b="1" spc="300" dirty="0">
                          <a:solidFill>
                            <a:srgbClr val="FFFFFF"/>
                          </a:solidFill>
                        </a:rPr>
                        <a:t>:</a:t>
                      </a:r>
                      <a:r>
                        <a:rPr lang="zh-TW" altLang="en-US" sz="2000" b="1" spc="300" dirty="0">
                          <a:solidFill>
                            <a:srgbClr val="FFFFFF"/>
                          </a:solidFill>
                        </a:rPr>
                        <a:t>賴威宇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368">
                <a:tc>
                  <a:txBody>
                    <a:bodyPr/>
                    <a:lstStyle/>
                    <a:p>
                      <a:pPr marL="342900" indent="-342900" algn="ctr">
                        <a:buClr>
                          <a:srgbClr val="FFC000"/>
                        </a:buClr>
                        <a:buFont typeface="Wingdings" pitchFamily="2" charset="2"/>
                        <a:buChar char="u"/>
                      </a:pPr>
                      <a:r>
                        <a:rPr lang="zh-TW" altLang="en-US" sz="2000" b="1" spc="300" dirty="0">
                          <a:solidFill>
                            <a:srgbClr val="FFFFFF"/>
                          </a:solidFill>
                        </a:rPr>
                        <a:t>規劃</a:t>
                      </a:r>
                      <a:endParaRPr lang="en-US" altLang="zh-TW" sz="2000" b="1" spc="300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>
                        <a:buClr>
                          <a:schemeClr val="accent4"/>
                        </a:buClr>
                        <a:buFont typeface="Wingdings" pitchFamily="2" charset="2"/>
                        <a:buChar char="u"/>
                      </a:pPr>
                      <a:r>
                        <a:rPr lang="en-US" altLang="zh-TW" sz="2000" b="1" spc="300" dirty="0">
                          <a:solidFill>
                            <a:srgbClr val="FFFFFF"/>
                          </a:solidFill>
                        </a:rPr>
                        <a:t>LOGO</a:t>
                      </a:r>
                      <a:r>
                        <a:rPr lang="zh-TW" altLang="en-US" sz="2000" b="1" spc="300" dirty="0">
                          <a:solidFill>
                            <a:srgbClr val="FFFFFF"/>
                          </a:solidFill>
                        </a:rPr>
                        <a:t>設計</a:t>
                      </a:r>
                      <a:endParaRPr lang="en-US" altLang="zh-TW" sz="2000" b="1" spc="300" dirty="0">
                        <a:solidFill>
                          <a:srgbClr val="FFFFFF"/>
                        </a:solidFill>
                      </a:endParaRPr>
                    </a:p>
                    <a:p>
                      <a:pPr marL="342900" indent="-342900" algn="l">
                        <a:buClr>
                          <a:schemeClr val="accent4"/>
                        </a:buClr>
                        <a:buFont typeface="Wingdings" pitchFamily="2" charset="2"/>
                        <a:buChar char="u"/>
                      </a:pPr>
                      <a:r>
                        <a:rPr lang="zh-TW" altLang="en-US" sz="2000" b="1" spc="300" dirty="0">
                          <a:solidFill>
                            <a:srgbClr val="FFFFFF"/>
                          </a:solidFill>
                        </a:rPr>
                        <a:t>前端網頁</a:t>
                      </a:r>
                      <a:endParaRPr lang="en-US" altLang="zh-TW" sz="2000" b="1" spc="300" dirty="0">
                        <a:solidFill>
                          <a:srgbClr val="FFFFFF"/>
                        </a:solidFill>
                      </a:endParaRPr>
                    </a:p>
                    <a:p>
                      <a:pPr marL="342900" indent="-342900" algn="l">
                        <a:buClr>
                          <a:schemeClr val="accent4"/>
                        </a:buClr>
                        <a:buFont typeface="Wingdings" pitchFamily="2" charset="2"/>
                        <a:buChar char="u"/>
                      </a:pPr>
                      <a:r>
                        <a:rPr lang="zh-TW" altLang="en-US" sz="2000" b="1" spc="300">
                          <a:solidFill>
                            <a:srgbClr val="FFFFFF"/>
                          </a:solidFill>
                        </a:rPr>
                        <a:t>企劃書</a:t>
                      </a:r>
                      <a:endParaRPr lang="zh-TW" altLang="en-US" sz="2000" b="1" spc="300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>
                        <a:buClr>
                          <a:schemeClr val="accent4"/>
                        </a:buClr>
                        <a:buFont typeface="Wingdings" pitchFamily="2" charset="2"/>
                        <a:buChar char="u"/>
                      </a:pPr>
                      <a:r>
                        <a:rPr lang="zh-TW" altLang="en-US" sz="2000" b="1" spc="300" dirty="0">
                          <a:solidFill>
                            <a:srgbClr val="FFFFFF"/>
                          </a:solidFill>
                        </a:rPr>
                        <a:t>地圖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>
                        <a:buClr>
                          <a:schemeClr val="accent4"/>
                        </a:buClr>
                        <a:buFont typeface="Wingdings" pitchFamily="2" charset="2"/>
                        <a:buChar char="u"/>
                      </a:pPr>
                      <a:r>
                        <a:rPr lang="zh-TW" altLang="en-US" sz="2000" b="1" spc="300" dirty="0">
                          <a:solidFill>
                            <a:srgbClr val="FFFFFF"/>
                          </a:solidFill>
                        </a:rPr>
                        <a:t>小遊戲</a:t>
                      </a:r>
                      <a:endParaRPr lang="en-US" altLang="zh-TW" sz="2000" b="1" spc="300" dirty="0">
                        <a:solidFill>
                          <a:srgbClr val="FFFFFF"/>
                        </a:solidFill>
                      </a:endParaRPr>
                    </a:p>
                    <a:p>
                      <a:pPr marL="285750" indent="-285750" algn="ctr">
                        <a:buClr>
                          <a:schemeClr val="accent4"/>
                        </a:buClr>
                        <a:buFont typeface="Wingdings" pitchFamily="2" charset="2"/>
                        <a:buChar char="u"/>
                      </a:pPr>
                      <a:r>
                        <a:rPr lang="zh-TW" altLang="en-US" sz="2000" b="1" spc="300" dirty="0">
                          <a:solidFill>
                            <a:srgbClr val="FFFFFF"/>
                          </a:solidFill>
                        </a:rPr>
                        <a:t>後台管理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5" name="圓角矩形 4"/>
          <p:cNvSpPr/>
          <p:nvPr/>
        </p:nvSpPr>
        <p:spPr>
          <a:xfrm>
            <a:off x="200472" y="1340768"/>
            <a:ext cx="1944216" cy="1434459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2720752" y="1340768"/>
            <a:ext cx="2016224" cy="1440348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5196855" y="1340768"/>
            <a:ext cx="1928664" cy="1480567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圓角矩形 7"/>
          <p:cNvSpPr/>
          <p:nvPr/>
        </p:nvSpPr>
        <p:spPr>
          <a:xfrm>
            <a:off x="7689304" y="1340768"/>
            <a:ext cx="2016224" cy="1480567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524508" y="1844824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chemeClr val="tx1">
                    <a:lumMod val="75000"/>
                  </a:schemeClr>
                </a:solidFill>
              </a:rPr>
              <a:t>大頭貼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3044788" y="1844824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chemeClr val="tx1">
                    <a:lumMod val="75000"/>
                  </a:schemeClr>
                </a:solidFill>
              </a:rPr>
              <a:t>大頭貼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5513115" y="1844824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chemeClr val="tx1">
                    <a:lumMod val="75000"/>
                  </a:schemeClr>
                </a:solidFill>
              </a:rPr>
              <a:t>大頭貼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8049344" y="1844824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chemeClr val="tx1">
                    <a:lumMod val="75000"/>
                  </a:schemeClr>
                </a:solidFill>
              </a:rPr>
              <a:t>大頭貼</a:t>
            </a:r>
          </a:p>
        </p:txBody>
      </p:sp>
    </p:spTree>
    <p:extLst>
      <p:ext uri="{BB962C8B-B14F-4D97-AF65-F5344CB8AC3E}">
        <p14:creationId xmlns:p14="http://schemas.microsoft.com/office/powerpoint/2010/main" val="1179930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1"/>
          <p:cNvSpPr txBox="1">
            <a:spLocks/>
          </p:cNvSpPr>
          <p:nvPr/>
        </p:nvSpPr>
        <p:spPr bwMode="ltGray">
          <a:xfrm>
            <a:off x="588694" y="332656"/>
            <a:ext cx="8900810" cy="6048672"/>
          </a:xfrm>
          <a:prstGeom prst="rect">
            <a:avLst/>
          </a:prstGeom>
          <a:solidFill>
            <a:srgbClr val="FFF7EF"/>
          </a:solidFill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31750"/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2800" b="1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714375" indent="-3524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Char char="–"/>
              <a:defRPr sz="2400" b="1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076325" indent="-2667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Arial" pitchFamily="34" charset="0"/>
              <a:buChar char="•"/>
              <a:defRPr sz="20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43025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Font typeface="Arial" pitchFamily="34" charset="0"/>
              <a:buChar char="–"/>
              <a:defRPr sz="18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1619250" indent="-2762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Font typeface="Arial" pitchFamily="34" charset="0"/>
              <a:buChar char="»"/>
              <a:tabLst>
                <a:tab pos="7981950" algn="l"/>
              </a:tabLst>
              <a:defRPr sz="18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76300" lvl="1" indent="-514350">
              <a:buClr>
                <a:schemeClr val="tx1">
                  <a:lumMod val="75000"/>
                </a:schemeClr>
              </a:buClr>
              <a:buFont typeface="+mj-lt"/>
              <a:buAutoNum type="arabicPeriod"/>
            </a:pPr>
            <a:r>
              <a:rPr kumimoji="0" lang="zh-TW" altLang="en-US" sz="300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開發技術 </a:t>
            </a:r>
            <a:r>
              <a:rPr kumimoji="0" lang="en-US" altLang="zh-TW" sz="300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| </a:t>
            </a:r>
            <a:r>
              <a:rPr kumimoji="0" lang="zh-TW" altLang="en-US" sz="300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使用工具</a:t>
            </a:r>
            <a:endParaRPr kumimoji="0" lang="en-US" altLang="zh-TW" sz="300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</a:endParaRPr>
          </a:p>
          <a:p>
            <a:pPr marL="876300" lvl="1" indent="-514350">
              <a:buClr>
                <a:schemeClr val="tx1">
                  <a:lumMod val="75000"/>
                </a:schemeClr>
              </a:buClr>
              <a:buFont typeface="+mj-lt"/>
              <a:buAutoNum type="arabicPeriod"/>
            </a:pPr>
            <a:r>
              <a:rPr lang="zh-TW" altLang="en-US" sz="3000" dirty="0">
                <a:solidFill>
                  <a:schemeClr val="bg2">
                    <a:lumMod val="10000"/>
                  </a:schemeClr>
                </a:solidFill>
              </a:rPr>
              <a:t>動機和目的</a:t>
            </a:r>
          </a:p>
          <a:p>
            <a:pPr marL="876300" lvl="1" indent="-514350">
              <a:buClr>
                <a:schemeClr val="tx1">
                  <a:lumMod val="75000"/>
                </a:schemeClr>
              </a:buClr>
              <a:buFont typeface="+mj-lt"/>
              <a:buAutoNum type="arabicPeriod"/>
            </a:pPr>
            <a:r>
              <a:rPr lang="zh-TW" altLang="en-US" sz="3000" dirty="0">
                <a:solidFill>
                  <a:schemeClr val="bg2">
                    <a:lumMod val="10000"/>
                  </a:schemeClr>
                </a:solidFill>
              </a:rPr>
              <a:t>目標客群</a:t>
            </a:r>
            <a:endParaRPr lang="en-US" altLang="zh-TW" sz="3000" dirty="0">
              <a:solidFill>
                <a:schemeClr val="bg2">
                  <a:lumMod val="10000"/>
                </a:schemeClr>
              </a:solidFill>
            </a:endParaRPr>
          </a:p>
          <a:p>
            <a:pPr marL="876300" lvl="1" indent="-514350">
              <a:buClr>
                <a:schemeClr val="tx1">
                  <a:lumMod val="75000"/>
                </a:schemeClr>
              </a:buClr>
              <a:buFont typeface="+mj-lt"/>
              <a:buAutoNum type="arabicPeriod"/>
            </a:pPr>
            <a:r>
              <a:rPr lang="zh-TW" altLang="en-US" sz="3000" dirty="0">
                <a:solidFill>
                  <a:schemeClr val="bg2">
                    <a:lumMod val="10000"/>
                  </a:schemeClr>
                </a:solidFill>
              </a:rPr>
              <a:t>網站架構圖 </a:t>
            </a:r>
            <a:r>
              <a:rPr lang="en-US" altLang="zh-TW" sz="3000" dirty="0">
                <a:solidFill>
                  <a:schemeClr val="bg2">
                    <a:lumMod val="10000"/>
                  </a:schemeClr>
                </a:solidFill>
              </a:rPr>
              <a:t>| </a:t>
            </a:r>
            <a:r>
              <a:rPr lang="zh-TW" altLang="en-US" sz="3000" dirty="0">
                <a:solidFill>
                  <a:srgbClr val="FF0000"/>
                </a:solidFill>
              </a:rPr>
              <a:t>網站流程圖</a:t>
            </a:r>
          </a:p>
          <a:p>
            <a:pPr marL="876300" lvl="1" indent="-514350">
              <a:buClr>
                <a:schemeClr val="tx1">
                  <a:lumMod val="75000"/>
                </a:schemeClr>
              </a:buClr>
              <a:buFont typeface="+mj-lt"/>
              <a:buAutoNum type="arabicPeriod"/>
            </a:pPr>
            <a:r>
              <a:rPr lang="en-US" altLang="zh-TW" sz="3000" dirty="0">
                <a:solidFill>
                  <a:schemeClr val="bg2">
                    <a:lumMod val="10000"/>
                  </a:schemeClr>
                </a:solidFill>
              </a:rPr>
              <a:t>Logo</a:t>
            </a:r>
            <a:r>
              <a:rPr lang="zh-TW" altLang="en-US" sz="3000" dirty="0">
                <a:solidFill>
                  <a:schemeClr val="bg2">
                    <a:lumMod val="10000"/>
                  </a:schemeClr>
                </a:solidFill>
              </a:rPr>
              <a:t>設計 </a:t>
            </a:r>
            <a:r>
              <a:rPr lang="en-US" altLang="zh-TW" sz="3000" dirty="0">
                <a:solidFill>
                  <a:schemeClr val="bg2">
                    <a:lumMod val="10000"/>
                  </a:schemeClr>
                </a:solidFill>
              </a:rPr>
              <a:t>| </a:t>
            </a:r>
            <a:r>
              <a:rPr lang="zh-TW" altLang="en-US" sz="3000" dirty="0">
                <a:solidFill>
                  <a:schemeClr val="bg2">
                    <a:lumMod val="10000"/>
                  </a:schemeClr>
                </a:solidFill>
              </a:rPr>
              <a:t>色彩計畫 </a:t>
            </a:r>
            <a:r>
              <a:rPr lang="en-US" altLang="zh-TW" sz="3000" dirty="0">
                <a:solidFill>
                  <a:schemeClr val="bg2">
                    <a:lumMod val="10000"/>
                  </a:schemeClr>
                </a:solidFill>
              </a:rPr>
              <a:t>| </a:t>
            </a:r>
            <a:r>
              <a:rPr lang="zh-TW" altLang="en-US" sz="3000" dirty="0">
                <a:solidFill>
                  <a:schemeClr val="bg2">
                    <a:lumMod val="10000"/>
                  </a:schemeClr>
                </a:solidFill>
              </a:rPr>
              <a:t>色彩配置 </a:t>
            </a:r>
            <a:endParaRPr lang="en-US" altLang="zh-TW" sz="3000" dirty="0">
              <a:solidFill>
                <a:schemeClr val="bg2">
                  <a:lumMod val="10000"/>
                </a:schemeClr>
              </a:solidFill>
            </a:endParaRPr>
          </a:p>
          <a:p>
            <a:pPr marL="876300" lvl="1" indent="-514350">
              <a:buClr>
                <a:schemeClr val="tx1">
                  <a:lumMod val="75000"/>
                </a:schemeClr>
              </a:buClr>
              <a:buFont typeface="+mj-lt"/>
              <a:buAutoNum type="arabicPeriod"/>
            </a:pPr>
            <a:r>
              <a:rPr lang="zh-TW" altLang="en-US" sz="3000" dirty="0">
                <a:solidFill>
                  <a:schemeClr val="bg2">
                    <a:lumMod val="10000"/>
                  </a:schemeClr>
                </a:solidFill>
              </a:rPr>
              <a:t>網站功能介紹 </a:t>
            </a:r>
          </a:p>
          <a:p>
            <a:pPr marL="876300" lvl="1" indent="-514350">
              <a:buClr>
                <a:schemeClr val="tx1">
                  <a:lumMod val="75000"/>
                </a:schemeClr>
              </a:buClr>
              <a:buFont typeface="+mj-lt"/>
              <a:buAutoNum type="arabicPeriod"/>
            </a:pPr>
            <a:r>
              <a:rPr lang="zh-TW" altLang="en-US" sz="3000" dirty="0">
                <a:solidFill>
                  <a:schemeClr val="bg2">
                    <a:lumMod val="10000"/>
                  </a:schemeClr>
                </a:solidFill>
              </a:rPr>
              <a:t>流程展示 </a:t>
            </a:r>
            <a:r>
              <a:rPr lang="en-US" altLang="zh-TW" sz="3000" dirty="0">
                <a:solidFill>
                  <a:schemeClr val="bg2">
                    <a:lumMod val="10000"/>
                  </a:schemeClr>
                </a:solidFill>
              </a:rPr>
              <a:t>| </a:t>
            </a:r>
            <a:r>
              <a:rPr lang="zh-TW" altLang="en-US" sz="3000" dirty="0">
                <a:solidFill>
                  <a:schemeClr val="bg2">
                    <a:lumMod val="10000"/>
                  </a:schemeClr>
                </a:solidFill>
              </a:rPr>
              <a:t>實際 </a:t>
            </a:r>
            <a:r>
              <a:rPr lang="en-US" altLang="zh-TW" sz="3000" dirty="0">
                <a:solidFill>
                  <a:schemeClr val="bg2">
                    <a:lumMod val="10000"/>
                  </a:schemeClr>
                </a:solidFill>
              </a:rPr>
              <a:t>DEMO</a:t>
            </a:r>
          </a:p>
        </p:txBody>
      </p:sp>
      <p:sp>
        <p:nvSpPr>
          <p:cNvPr id="4" name="標題 3"/>
          <p:cNvSpPr>
            <a:spLocks noGrp="1"/>
          </p:cNvSpPr>
          <p:nvPr>
            <p:ph type="title" idx="4294967295"/>
          </p:nvPr>
        </p:nvSpPr>
        <p:spPr>
          <a:xfrm>
            <a:off x="704528" y="476672"/>
            <a:ext cx="8640960" cy="692696"/>
          </a:xfrm>
          <a:prstGeom prst="rect">
            <a:avLst/>
          </a:prstGeom>
        </p:spPr>
        <p:txBody>
          <a:bodyPr>
            <a:no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zh-TW" altLang="en-US" sz="4000" dirty="0">
                <a:solidFill>
                  <a:schemeClr val="tx1"/>
                </a:solidFill>
              </a:rPr>
              <a:t>目錄</a:t>
            </a:r>
          </a:p>
        </p:txBody>
      </p:sp>
      <p:pic>
        <p:nvPicPr>
          <p:cNvPr id="2050" name="Picture 2" descr="D:\本地全端應用網站開發120D\大專\start_fitness\Eva\AI\opindex0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4689" y="4941168"/>
            <a:ext cx="3356194" cy="7920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201328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 idx="4294967295"/>
          </p:nvPr>
        </p:nvSpPr>
        <p:spPr>
          <a:xfrm>
            <a:off x="632520" y="332656"/>
            <a:ext cx="8640960" cy="692696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zh-TW" altLang="en-US" sz="4000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開發技術與工具</a:t>
            </a:r>
          </a:p>
        </p:txBody>
      </p:sp>
      <p:sp>
        <p:nvSpPr>
          <p:cNvPr id="6" name="內容版面配置區 1"/>
          <p:cNvSpPr txBox="1">
            <a:spLocks/>
          </p:cNvSpPr>
          <p:nvPr/>
        </p:nvSpPr>
        <p:spPr bwMode="ltGray">
          <a:xfrm>
            <a:off x="1065600" y="1268760"/>
            <a:ext cx="7920000" cy="48245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2800" b="1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714375" indent="-3524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Char char="–"/>
              <a:defRPr sz="2400" b="1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076325" indent="-2667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Arial" pitchFamily="34" charset="0"/>
              <a:buChar char="•"/>
              <a:defRPr sz="20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43025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Font typeface="Arial" pitchFamily="34" charset="0"/>
              <a:buChar char="–"/>
              <a:defRPr sz="18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1619250" indent="-2762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Font typeface="Arial" pitchFamily="34" charset="0"/>
              <a:buChar char="»"/>
              <a:tabLst>
                <a:tab pos="7981950" algn="l"/>
              </a:tabLst>
              <a:defRPr sz="18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600"/>
              </a:lnSpc>
              <a:buNone/>
            </a:pPr>
            <a:endParaRPr kumimoji="0" lang="en-US" altLang="zh-TW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1268760"/>
            <a:ext cx="9906000" cy="540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074" name="Picture 2" descr="C:\Users\User\OneDrive\桌面\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11" y="1552733"/>
            <a:ext cx="2703796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C:\Users\User\OneDrive\桌面\ppt0718\03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1" t="35783" r="59443" b="35081"/>
          <a:stretch/>
        </p:blipFill>
        <p:spPr bwMode="auto">
          <a:xfrm>
            <a:off x="4089497" y="3521741"/>
            <a:ext cx="1871615" cy="894637"/>
          </a:xfrm>
          <a:prstGeom prst="rect">
            <a:avLst/>
          </a:prstGeom>
          <a:noFill/>
          <a:scene3d>
            <a:camera prst="obliqueBottomRigh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C:\Users\User\OneDrive\桌面\ppt0718\10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13" t="24226" r="25633" b="51547"/>
          <a:stretch/>
        </p:blipFill>
        <p:spPr bwMode="auto">
          <a:xfrm>
            <a:off x="4074632" y="4923528"/>
            <a:ext cx="2183648" cy="735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D:\本地全端應用網站開發120D\大專\start_fitness\Maria\img\bootstrap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449" y="4690592"/>
            <a:ext cx="1371004" cy="1402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本地全端應用網站開發120D\大專\start_fitness\Maria\img\laravel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5877" y="5391944"/>
            <a:ext cx="2407827" cy="750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User\OneDrive\桌面\ppt0718\11.jp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17" t="27416" r="25625" b="19086"/>
          <a:stretch/>
        </p:blipFill>
        <p:spPr bwMode="auto">
          <a:xfrm>
            <a:off x="4074632" y="1986836"/>
            <a:ext cx="1973152" cy="111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User\OneDrive\桌面\ppt0718\04.pn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849" b="94761" l="600" r="95600">
                        <a14:foregroundMark x1="18100" y1="27273" x2="42800" y2="33898"/>
                        <a14:foregroundMark x1="13000" y1="43297" x2="25000" y2="363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2755" b="4255"/>
          <a:stretch/>
        </p:blipFill>
        <p:spPr bwMode="auto">
          <a:xfrm>
            <a:off x="2181850" y="4934603"/>
            <a:ext cx="1475006" cy="942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User\OneDrive\桌面\ppt0718\05.png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50" b="17537"/>
          <a:stretch/>
        </p:blipFill>
        <p:spPr bwMode="auto">
          <a:xfrm>
            <a:off x="708771" y="3507854"/>
            <a:ext cx="2469852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User\OneDrive\桌面\ppt0718\06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4765" y="1849342"/>
            <a:ext cx="2398818" cy="635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User\OneDrive\桌面\ppt0718\07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1522" y="3853790"/>
            <a:ext cx="2185305" cy="113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User\OneDrive\桌面\ppt0718\08.png"/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0" b="95139" l="0" r="100000">
                        <a14:foregroundMark x1="16524" y1="61806" x2="10826" y2="62500"/>
                        <a14:foregroundMark x1="31909" y1="22917" x2="31624" y2="36111"/>
                        <a14:foregroundMark x1="47863" y1="17361" x2="48433" y2="27083"/>
                        <a14:foregroundMark x1="85755" y1="43750" x2="88319" y2="56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3358"/>
          <a:stretch/>
        </p:blipFill>
        <p:spPr bwMode="auto">
          <a:xfrm>
            <a:off x="7398070" y="2856255"/>
            <a:ext cx="1872208" cy="66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8681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1268760"/>
            <a:ext cx="9906000" cy="540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title" idx="4294967295"/>
          </p:nvPr>
        </p:nvSpPr>
        <p:spPr>
          <a:xfrm>
            <a:off x="632520" y="332656"/>
            <a:ext cx="8640960" cy="692696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zh-TW" altLang="en-US" sz="4000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動機與目的</a:t>
            </a:r>
          </a:p>
        </p:txBody>
      </p:sp>
      <p:sp>
        <p:nvSpPr>
          <p:cNvPr id="6" name="內容版面配置區 1"/>
          <p:cNvSpPr txBox="1">
            <a:spLocks/>
          </p:cNvSpPr>
          <p:nvPr/>
        </p:nvSpPr>
        <p:spPr bwMode="ltGray">
          <a:xfrm>
            <a:off x="848544" y="1698737"/>
            <a:ext cx="8064896" cy="4610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2800" b="1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714375" indent="-3524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Char char="–"/>
              <a:defRPr sz="2400" b="1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076325" indent="-2667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Arial" pitchFamily="34" charset="0"/>
              <a:buChar char="•"/>
              <a:defRPr sz="20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43025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Font typeface="Arial" pitchFamily="34" charset="0"/>
              <a:buChar char="–"/>
              <a:defRPr sz="18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1619250" indent="-2762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Font typeface="Arial" pitchFamily="34" charset="0"/>
              <a:buChar char="»"/>
              <a:tabLst>
                <a:tab pos="7981950" algn="l"/>
              </a:tabLst>
              <a:defRPr sz="18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kumimoji="0" lang="zh-TW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    現代人對於健康、樣貌、健身與營養飲食的觀念越發普及。網路媒體的進步也造就網路資訊數量龐大。參雜許多正確或誤導的</a:t>
            </a:r>
            <a:r>
              <a:rPr lang="zh-TW" altLang="en-US" sz="2400" dirty="0">
                <a:solidFill>
                  <a:schemeClr val="tx1"/>
                </a:solidFill>
              </a:rPr>
              <a:t>觀念，</a:t>
            </a:r>
            <a:endParaRPr kumimoji="0" lang="zh-TW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kumimoji="0" lang="zh-TW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同時，近年來的健身</a:t>
            </a:r>
            <a:r>
              <a:rPr lang="zh-TW" altLang="en-US" sz="2400" dirty="0">
                <a:solidFill>
                  <a:schemeClr val="tx1"/>
                </a:solidFill>
              </a:rPr>
              <a:t>趨勢與重視</a:t>
            </a:r>
            <a:r>
              <a:rPr kumimoji="0" lang="zh-TW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造就健身房林立，許多人可能想踏出這一步，但苦於一個開頭或推手。</a:t>
            </a:r>
          </a:p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lang="zh-TW" altLang="en-US" sz="2400" dirty="0">
                <a:solidFill>
                  <a:schemeClr val="tx1"/>
                </a:solidFill>
              </a:rPr>
              <a:t>因此我們開創一個資訊整合平台，整合並提供客觀資訊提供使用者參考，成為健身小白的新手村。</a:t>
            </a:r>
            <a:endParaRPr lang="en-US" altLang="zh-TW" sz="2400" dirty="0">
              <a:solidFill>
                <a:schemeClr val="tx1"/>
              </a:solidFill>
            </a:endParaRPr>
          </a:p>
        </p:txBody>
      </p:sp>
      <p:pic>
        <p:nvPicPr>
          <p:cNvPr id="8" name="Picture 3" descr="D:\本地全端應用網站開發120D\大專\start_fitness\Eva\AI\SP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818" y="1419787"/>
            <a:ext cx="874006" cy="688980"/>
          </a:xfrm>
          <a:prstGeom prst="rect">
            <a:avLst/>
          </a:prstGeom>
          <a:noFill/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D:\本地全端應用網站開發120D\大專\start_fitness\Eva\AI\FOO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9424" y="5877272"/>
            <a:ext cx="864096" cy="639699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8314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1268760"/>
            <a:ext cx="9906000" cy="540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title" idx="4294967295"/>
          </p:nvPr>
        </p:nvSpPr>
        <p:spPr>
          <a:xfrm>
            <a:off x="632520" y="332656"/>
            <a:ext cx="8640960" cy="692696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zh-TW" altLang="en-US" sz="4000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目標客群</a:t>
            </a:r>
          </a:p>
        </p:txBody>
      </p:sp>
      <p:sp>
        <p:nvSpPr>
          <p:cNvPr id="6" name="內容版面配置區 1"/>
          <p:cNvSpPr txBox="1">
            <a:spLocks/>
          </p:cNvSpPr>
          <p:nvPr/>
        </p:nvSpPr>
        <p:spPr bwMode="ltGray">
          <a:xfrm>
            <a:off x="1538845" y="1916832"/>
            <a:ext cx="7269079" cy="39964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2800" b="1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714375" indent="-3524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Char char="–"/>
              <a:defRPr sz="2400" b="1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076325" indent="-2667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Arial" pitchFamily="34" charset="0"/>
              <a:buChar char="•"/>
              <a:defRPr sz="20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43025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Font typeface="Arial" pitchFamily="34" charset="0"/>
              <a:buChar char="–"/>
              <a:defRPr sz="18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1619250" indent="-2762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Font typeface="Arial" pitchFamily="34" charset="0"/>
              <a:buChar char="»"/>
              <a:tabLst>
                <a:tab pos="7981950" algn="l"/>
              </a:tabLst>
              <a:defRPr sz="18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lang="en-US" altLang="zh-TW" dirty="0">
                <a:solidFill>
                  <a:schemeClr val="tx1"/>
                </a:solidFill>
              </a:rPr>
              <a:t>1.</a:t>
            </a:r>
            <a:r>
              <a:rPr lang="zh-TW" altLang="en-US" dirty="0">
                <a:solidFill>
                  <a:schemeClr val="tx1"/>
                </a:solidFill>
              </a:rPr>
              <a:t>年紀</a:t>
            </a:r>
            <a:endParaRPr lang="en-US" altLang="zh-TW" dirty="0">
              <a:solidFill>
                <a:schemeClr val="tx1"/>
              </a:solidFill>
            </a:endParaRPr>
          </a:p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lang="en-US" altLang="zh-TW" dirty="0">
                <a:solidFill>
                  <a:schemeClr val="tx1"/>
                </a:solidFill>
              </a:rPr>
              <a:t>2.</a:t>
            </a:r>
            <a:r>
              <a:rPr lang="zh-TW" altLang="en-US" dirty="0">
                <a:solidFill>
                  <a:schemeClr val="tx1"/>
                </a:solidFill>
              </a:rPr>
              <a:t>工作</a:t>
            </a:r>
            <a:endParaRPr lang="en-US" altLang="zh-TW" dirty="0">
              <a:solidFill>
                <a:schemeClr val="tx1"/>
              </a:solidFill>
            </a:endParaRPr>
          </a:p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lang="zh-TW" altLang="en-US" dirty="0">
                <a:solidFill>
                  <a:schemeClr val="tx1"/>
                </a:solidFill>
              </a:rPr>
              <a:t>有健身觀念但還沒展開計畫的準健身小白	</a:t>
            </a:r>
          </a:p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lang="zh-TW" altLang="en-US" dirty="0">
                <a:solidFill>
                  <a:schemeClr val="tx1"/>
                </a:solidFill>
              </a:rPr>
              <a:t>想開始但還很徬徨的健身小白</a:t>
            </a:r>
          </a:p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lang="zh-TW" altLang="en-US" dirty="0">
                <a:solidFill>
                  <a:schemeClr val="tx1"/>
                </a:solidFill>
              </a:rPr>
              <a:t>剛開始但資訊還不成熟的健身小白	</a:t>
            </a:r>
            <a:endParaRPr kumimoji="0" lang="en-US" altLang="zh-TW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pic>
        <p:nvPicPr>
          <p:cNvPr id="2050" name="Picture 2" descr="D:\本地全端應用網站開發120D\大專\start_fitness\Eva\AI\FOO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5408" y="5733256"/>
            <a:ext cx="936104" cy="693007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本地全端應用網站開發120D\大專\start_fitness\Eva\AI\SP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818" y="1419787"/>
            <a:ext cx="874006" cy="688980"/>
          </a:xfrm>
          <a:prstGeom prst="rect">
            <a:avLst/>
          </a:prstGeom>
          <a:noFill/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3445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1268760"/>
            <a:ext cx="9906000" cy="540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title" idx="4294967295"/>
          </p:nvPr>
        </p:nvSpPr>
        <p:spPr>
          <a:xfrm>
            <a:off x="632520" y="332656"/>
            <a:ext cx="8640960" cy="692696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zh-TW" altLang="en-US" sz="4000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目標客群</a:t>
            </a:r>
          </a:p>
        </p:txBody>
      </p:sp>
      <p:sp>
        <p:nvSpPr>
          <p:cNvPr id="6" name="內容版面配置區 1"/>
          <p:cNvSpPr txBox="1">
            <a:spLocks/>
          </p:cNvSpPr>
          <p:nvPr/>
        </p:nvSpPr>
        <p:spPr bwMode="ltGray">
          <a:xfrm>
            <a:off x="1538845" y="1916832"/>
            <a:ext cx="7269079" cy="39964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2800" b="1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714375" indent="-3524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Char char="–"/>
              <a:defRPr sz="2400" b="1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076325" indent="-2667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Arial" pitchFamily="34" charset="0"/>
              <a:buChar char="•"/>
              <a:defRPr sz="20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43025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Font typeface="Arial" pitchFamily="34" charset="0"/>
              <a:buChar char="–"/>
              <a:defRPr sz="18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1619250" indent="-2762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Font typeface="Arial" pitchFamily="34" charset="0"/>
              <a:buChar char="»"/>
              <a:tabLst>
                <a:tab pos="7981950" algn="l"/>
              </a:tabLst>
              <a:defRPr sz="18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lang="en-US" altLang="zh-TW" b="0" dirty="0">
                <a:solidFill>
                  <a:schemeClr val="tx1"/>
                </a:solidFill>
              </a:rPr>
              <a:t>PPT</a:t>
            </a:r>
          </a:p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lang="en-US" altLang="zh-TW" b="0" dirty="0">
                <a:solidFill>
                  <a:schemeClr val="tx1"/>
                </a:solidFill>
              </a:rPr>
              <a:t>1.</a:t>
            </a:r>
            <a:r>
              <a:rPr lang="zh-TW" altLang="en-US" b="0" dirty="0">
                <a:solidFill>
                  <a:schemeClr val="tx1"/>
                </a:solidFill>
              </a:rPr>
              <a:t>分工表</a:t>
            </a:r>
          </a:p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lang="en-US" altLang="zh-TW" b="0" dirty="0">
                <a:solidFill>
                  <a:schemeClr val="tx1"/>
                </a:solidFill>
              </a:rPr>
              <a:t>2.</a:t>
            </a:r>
            <a:r>
              <a:rPr lang="zh-TW" altLang="en-US" b="0" dirty="0">
                <a:solidFill>
                  <a:schemeClr val="tx1"/>
                </a:solidFill>
              </a:rPr>
              <a:t>技術點</a:t>
            </a:r>
          </a:p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lang="en-US" altLang="zh-TW" b="0" dirty="0">
                <a:solidFill>
                  <a:schemeClr val="tx1"/>
                </a:solidFill>
              </a:rPr>
              <a:t>3.</a:t>
            </a:r>
            <a:r>
              <a:rPr lang="zh-TW" altLang="en-US" b="0" dirty="0">
                <a:solidFill>
                  <a:schemeClr val="tx1"/>
                </a:solidFill>
              </a:rPr>
              <a:t>系統畫面	</a:t>
            </a:r>
            <a:endParaRPr kumimoji="0" lang="en-US" altLang="zh-TW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pic>
        <p:nvPicPr>
          <p:cNvPr id="2050" name="Picture 2" descr="D:\本地全端應用網站開發120D\大專\start_fitness\Eva\AI\FOO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5408" y="5733256"/>
            <a:ext cx="936104" cy="693007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本地全端應用網站開發120D\大專\start_fitness\Eva\AI\SP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818" y="1419787"/>
            <a:ext cx="874006" cy="688980"/>
          </a:xfrm>
          <a:prstGeom prst="rect">
            <a:avLst/>
          </a:prstGeom>
          <a:noFill/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3475672" y="3152001"/>
            <a:ext cx="295465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lang="zh-TW" altLang="en-US" dirty="0">
                <a:solidFill>
                  <a:schemeClr val="bg1"/>
                </a:solidFill>
              </a:rPr>
              <a:t>佳樺</a:t>
            </a:r>
            <a:r>
              <a:rPr lang="en-US" altLang="zh-TW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 =&gt;</a:t>
            </a:r>
            <a:r>
              <a:rPr lang="zh-TW" altLang="en-US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人員介紹 理念 </a:t>
            </a:r>
            <a:r>
              <a:rPr lang="en-US" altLang="zh-TW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&gt; </a:t>
            </a:r>
          </a:p>
        </p:txBody>
      </p:sp>
      <p:sp>
        <p:nvSpPr>
          <p:cNvPr id="10" name="內容版面配置區 1"/>
          <p:cNvSpPr txBox="1">
            <a:spLocks/>
          </p:cNvSpPr>
          <p:nvPr/>
        </p:nvSpPr>
        <p:spPr bwMode="ltGray">
          <a:xfrm>
            <a:off x="3872880" y="2038287"/>
            <a:ext cx="5759608" cy="36949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2800" b="1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714375" indent="-3524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Char char="–"/>
              <a:defRPr sz="2400" b="1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076325" indent="-2667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Arial" pitchFamily="34" charset="0"/>
              <a:buChar char="•"/>
              <a:defRPr sz="20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43025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Font typeface="Arial" pitchFamily="34" charset="0"/>
              <a:buChar char="–"/>
              <a:defRPr sz="18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1619250" indent="-2762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Font typeface="Arial" pitchFamily="34" charset="0"/>
              <a:buChar char="»"/>
              <a:tabLst>
                <a:tab pos="7981950" algn="l"/>
              </a:tabLst>
              <a:defRPr sz="18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lang="zh-TW" altLang="en-US" sz="1800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組員報告順序</a:t>
            </a:r>
            <a:endParaRPr kumimoji="0" lang="en-US" altLang="zh-TW" sz="18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</a:endParaRPr>
          </a:p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從 前端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&gt;</a:t>
            </a: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後端 </a:t>
            </a:r>
            <a:r>
              <a:rPr kumimoji="0" lang="zh-TW" altLang="en-US" sz="1800" b="1" i="0" u="none" strike="noStrike" kern="1200" cap="none" spc="0" normalizeH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 </a:t>
            </a: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從 畫面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&gt;</a:t>
            </a: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管理</a:t>
            </a:r>
          </a:p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lang="zh-TW" altLang="en-US" sz="1800" dirty="0">
                <a:solidFill>
                  <a:schemeClr val="bg2">
                    <a:lumMod val="10000"/>
                  </a:schemeClr>
                </a:solidFill>
              </a:rPr>
              <a:t>佳樺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 =&gt;</a:t>
            </a: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人員介紹 理念 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&gt; </a:t>
            </a:r>
          </a:p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孟穎 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=&gt;</a:t>
            </a: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設計概念 色彩運用 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&gt; </a:t>
            </a:r>
          </a:p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宜芬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 =&gt; </a:t>
            </a: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功能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: </a:t>
            </a: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登入 地圖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API</a:t>
            </a: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 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 </a:t>
            </a: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購物車功能 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&gt; </a:t>
            </a:r>
          </a:p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威宇 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=&gt;  </a:t>
            </a: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功能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: </a:t>
            </a: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遊戲 後台</a:t>
            </a:r>
          </a:p>
        </p:txBody>
      </p:sp>
    </p:spTree>
    <p:extLst>
      <p:ext uri="{BB962C8B-B14F-4D97-AF65-F5344CB8AC3E}">
        <p14:creationId xmlns:p14="http://schemas.microsoft.com/office/powerpoint/2010/main" val="2101120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 idx="4294967295"/>
          </p:nvPr>
        </p:nvSpPr>
        <p:spPr>
          <a:xfrm>
            <a:off x="632520" y="216024"/>
            <a:ext cx="8640960" cy="692696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zh-TW" altLang="en-US" sz="4000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網站架構圖</a:t>
            </a:r>
          </a:p>
        </p:txBody>
      </p:sp>
      <p:pic>
        <p:nvPicPr>
          <p:cNvPr id="2" name="Picture 2" descr="D:\本地全端應用網站開發120D\88.大磚啼\規劃資料\16578861950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956" y="1120527"/>
            <a:ext cx="9455002" cy="532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4687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 idx="4294967295"/>
          </p:nvPr>
        </p:nvSpPr>
        <p:spPr>
          <a:xfrm>
            <a:off x="632519" y="0"/>
            <a:ext cx="8658397" cy="90872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TW" sz="4000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Logo</a:t>
            </a:r>
            <a:r>
              <a:rPr lang="zh-TW" altLang="en-US" sz="4000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設計 </a:t>
            </a:r>
            <a:r>
              <a:rPr lang="en-US" altLang="zh-TW" sz="4000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| </a:t>
            </a:r>
            <a:r>
              <a:rPr lang="zh-TW" altLang="en-US" sz="4000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色彩計畫 </a:t>
            </a:r>
            <a:r>
              <a:rPr lang="en-US" altLang="zh-TW" sz="4000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| </a:t>
            </a:r>
            <a:r>
              <a:rPr lang="zh-TW" altLang="en-US" sz="4000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色彩配置 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xmlns="" id="{87E02326-0A66-F416-E27F-CCC25B44BF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477" y="985122"/>
            <a:ext cx="8913440" cy="2971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xmlns="" id="{5AA8709B-146C-1E0E-7948-190E737CA1E9}"/>
              </a:ext>
            </a:extLst>
          </p:cNvPr>
          <p:cNvSpPr/>
          <p:nvPr/>
        </p:nvSpPr>
        <p:spPr>
          <a:xfrm>
            <a:off x="377477" y="4149080"/>
            <a:ext cx="2487291" cy="2232248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xmlns="" id="{EF7A52C7-DE76-3F6C-64E6-4D83019BB8E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12" y="4365104"/>
            <a:ext cx="1972823" cy="1766313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xmlns="" id="{8DB7FFA7-816A-53CB-3132-C3F2C3746DD6}"/>
              </a:ext>
            </a:extLst>
          </p:cNvPr>
          <p:cNvSpPr txBox="1"/>
          <p:nvPr/>
        </p:nvSpPr>
        <p:spPr>
          <a:xfrm>
            <a:off x="3368824" y="4221088"/>
            <a:ext cx="592209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Logo</a:t>
            </a:r>
            <a:r>
              <a:rPr lang="zh-TW" altLang="en-US" sz="1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設計</a:t>
            </a:r>
            <a:r>
              <a:rPr lang="en-US" altLang="zh-TW" sz="1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:</a:t>
            </a:r>
          </a:p>
          <a:p>
            <a:r>
              <a:rPr lang="en-US" altLang="zh-TW" sz="1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LOGO</a:t>
            </a:r>
            <a:r>
              <a:rPr lang="zh-TW" altLang="en-US" sz="1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用「啞鈴」、「叉子」相交形成一個叉，表達運動與飲食兩者缺一不可，健身需要兩者相輔相成，並以文字表達健身動滋動滋的律動感。</a:t>
            </a:r>
          </a:p>
          <a:p>
            <a:r>
              <a:rPr lang="zh-TW" altLang="en-US" sz="1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</a:p>
          <a:p>
            <a:r>
              <a:rPr lang="zh-TW" altLang="en-US" sz="1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色彩計畫</a:t>
            </a:r>
            <a:r>
              <a:rPr lang="en-US" altLang="zh-TW" sz="1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:</a:t>
            </a:r>
          </a:p>
          <a:p>
            <a:r>
              <a:rPr lang="zh-TW" altLang="en-US" sz="1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使用代表運動的粉藍與飲食的淡橘色，營造健身新手無痛入門的氛圍，緩和減肥的沉重的感受</a:t>
            </a:r>
          </a:p>
        </p:txBody>
      </p:sp>
    </p:spTree>
    <p:extLst>
      <p:ext uri="{BB962C8B-B14F-4D97-AF65-F5344CB8AC3E}">
        <p14:creationId xmlns:p14="http://schemas.microsoft.com/office/powerpoint/2010/main" val="9406037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2020簡報範本_light">
  <a:themeElements>
    <a:clrScheme name="自訂 4">
      <a:dk1>
        <a:srgbClr val="545454"/>
      </a:dk1>
      <a:lt1>
        <a:srgbClr val="FFFFFF"/>
      </a:lt1>
      <a:dk2>
        <a:srgbClr val="C6C6C6"/>
      </a:dk2>
      <a:lt2>
        <a:srgbClr val="F2F2F2"/>
      </a:lt2>
      <a:accent1>
        <a:srgbClr val="FFFFFF"/>
      </a:accent1>
      <a:accent2>
        <a:srgbClr val="2D8F98"/>
      </a:accent2>
      <a:accent3>
        <a:srgbClr val="F0591B"/>
      </a:accent3>
      <a:accent4>
        <a:srgbClr val="FFC000"/>
      </a:accent4>
      <a:accent5>
        <a:srgbClr val="90C115"/>
      </a:accent5>
      <a:accent6>
        <a:srgbClr val="6ECBD4"/>
      </a:accent6>
      <a:hlink>
        <a:srgbClr val="F0591B"/>
      </a:hlink>
      <a:folHlink>
        <a:srgbClr val="2A2A2A"/>
      </a:folHlink>
    </a:clrScheme>
    <a:fontScheme name="自訂 1">
      <a:majorFont>
        <a:latin typeface="Arial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/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1">
                <a:lumMod val="7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資策會2021簡報範本_dark.potx" id="{81C76F81-1671-4B56-BD0F-02ECACBEA1CD}" vid="{64F81388-CB1B-4503-9A85-CB10ADCB8F38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資策會2021_簡報範本_dark_1</Template>
  <TotalTime>18</TotalTime>
  <Words>558</Words>
  <Application>Microsoft Office PowerPoint</Application>
  <PresentationFormat>A4 紙張 (210x297 公釐)</PresentationFormat>
  <Paragraphs>81</Paragraphs>
  <Slides>17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18" baseType="lpstr">
      <vt:lpstr>2020簡報範本_light</vt:lpstr>
      <vt:lpstr>動吃動吃</vt:lpstr>
      <vt:lpstr>小組成員與分工介紹</vt:lpstr>
      <vt:lpstr>目錄</vt:lpstr>
      <vt:lpstr>開發技術與工具</vt:lpstr>
      <vt:lpstr>動機與目的</vt:lpstr>
      <vt:lpstr>目標客群</vt:lpstr>
      <vt:lpstr>目標客群</vt:lpstr>
      <vt:lpstr>網站架構圖</vt:lpstr>
      <vt:lpstr>Logo設計 | 色彩計畫 | 色彩配置 </vt:lpstr>
      <vt:lpstr>開頭頁面</vt:lpstr>
      <vt:lpstr>飲食控制遊戲</vt:lpstr>
      <vt:lpstr>後台管理</vt:lpstr>
      <vt:lpstr>後台管理</vt:lpstr>
      <vt:lpstr>後台管理</vt:lpstr>
      <vt:lpstr>後台管理</vt:lpstr>
      <vt:lpstr>後台管理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題目</dc:title>
  <dc:creator>Wei-Tsung Wang</dc:creator>
  <cp:lastModifiedBy>鍾孟穎</cp:lastModifiedBy>
  <cp:revision>41</cp:revision>
  <dcterms:created xsi:type="dcterms:W3CDTF">2021-04-12T00:49:08Z</dcterms:created>
  <dcterms:modified xsi:type="dcterms:W3CDTF">2022-07-17T05:13:21Z</dcterms:modified>
</cp:coreProperties>
</file>