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>
        <p:scale>
          <a:sx n="75" d="100"/>
          <a:sy n="75" d="100"/>
        </p:scale>
        <p:origin x="56" y="7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ecbo\Desktop\EnsAmFindingsCcasSsff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ecbo\Desktop\EnsAmFindingsCcasSsff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ecbo\Desktop\EnsAmFindingsCcasSsff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b="1"/>
              <a:t>Number</a:t>
            </a:r>
            <a:r>
              <a:rPr lang="en-US" sz="2000" b="1" baseline="0"/>
              <a:t> of Rows of Data by Column # Classification</a:t>
            </a:r>
            <a:endParaRPr lang="en-US" sz="2000" b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Sheet3!$C$1</c:f>
              <c:strCache>
                <c:ptCount val="1"/>
                <c:pt idx="0">
                  <c:v>Rows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val>
            <c:numRef>
              <c:f>Sheet3!$C$2:$C$6</c:f>
              <c:numCache>
                <c:formatCode>General</c:formatCode>
                <c:ptCount val="5"/>
                <c:pt idx="0">
                  <c:v>579</c:v>
                </c:pt>
                <c:pt idx="1">
                  <c:v>233</c:v>
                </c:pt>
                <c:pt idx="2">
                  <c:v>48</c:v>
                </c:pt>
                <c:pt idx="3">
                  <c:v>19</c:v>
                </c:pt>
                <c:pt idx="4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434-450B-A224-A070658551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83766968"/>
        <c:axId val="483772544"/>
      </c:barChart>
      <c:catAx>
        <c:axId val="48376696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3772544"/>
        <c:crosses val="autoZero"/>
        <c:auto val="1"/>
        <c:lblAlgn val="ctr"/>
        <c:lblOffset val="100"/>
        <c:noMultiLvlLbl val="0"/>
      </c:catAx>
      <c:valAx>
        <c:axId val="4837725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37669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/>
              <a:t>Mean</a:t>
            </a:r>
            <a:r>
              <a:rPr lang="en-US" sz="1600" baseline="0"/>
              <a:t> of Three Features by Column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6.6580927384076991E-2"/>
          <c:y val="0.15740740740740741"/>
          <c:w val="0.90286351706036749"/>
          <c:h val="0.7351932050160395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Sheet3!$B$9</c:f>
              <c:strCache>
                <c:ptCount val="1"/>
                <c:pt idx="0">
                  <c:v>Average of ENCount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Sheet3!$A$10:$A$14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Sheet3!$B$10:$B$14</c:f>
              <c:numCache>
                <c:formatCode>General</c:formatCode>
                <c:ptCount val="5"/>
                <c:pt idx="0">
                  <c:v>6.3367875647668397</c:v>
                </c:pt>
                <c:pt idx="1">
                  <c:v>8.3605150214592268</c:v>
                </c:pt>
                <c:pt idx="2">
                  <c:v>9.25</c:v>
                </c:pt>
                <c:pt idx="3">
                  <c:v>10.157894736842104</c:v>
                </c:pt>
                <c:pt idx="4">
                  <c:v>20.5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700-4560-9963-FCDF8D2F407C}"/>
            </c:ext>
          </c:extLst>
        </c:ser>
        <c:ser>
          <c:idx val="1"/>
          <c:order val="1"/>
          <c:tx>
            <c:strRef>
              <c:f>Sheet3!$D$9</c:f>
              <c:strCache>
                <c:ptCount val="1"/>
                <c:pt idx="0">
                  <c:v>Average of TotalFindings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Sheet3!$A$10:$A$14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Sheet3!$D$10:$D$14</c:f>
              <c:numCache>
                <c:formatCode>General</c:formatCode>
                <c:ptCount val="5"/>
                <c:pt idx="0">
                  <c:v>9.6424870466321249</c:v>
                </c:pt>
                <c:pt idx="1">
                  <c:v>12.467811158798284</c:v>
                </c:pt>
                <c:pt idx="2">
                  <c:v>14.666666666666666</c:v>
                </c:pt>
                <c:pt idx="3">
                  <c:v>21.05263157894737</c:v>
                </c:pt>
                <c:pt idx="4">
                  <c:v>39.75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700-4560-9963-FCDF8D2F407C}"/>
            </c:ext>
          </c:extLst>
        </c:ser>
        <c:ser>
          <c:idx val="2"/>
          <c:order val="2"/>
          <c:tx>
            <c:strRef>
              <c:f>Sheet3!$E$9</c:f>
              <c:strCache>
                <c:ptCount val="1"/>
                <c:pt idx="0">
                  <c:v>Average of HU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Sheet3!$A$10:$A$14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Sheet3!$E$10:$E$14</c:f>
              <c:numCache>
                <c:formatCode>General</c:formatCode>
                <c:ptCount val="5"/>
                <c:pt idx="0">
                  <c:v>5.8531951640759932</c:v>
                </c:pt>
                <c:pt idx="1">
                  <c:v>7.6866952789699567</c:v>
                </c:pt>
                <c:pt idx="2">
                  <c:v>8.1458333333333339</c:v>
                </c:pt>
                <c:pt idx="3">
                  <c:v>12.842105263157896</c:v>
                </c:pt>
                <c:pt idx="4">
                  <c:v>21.75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700-4560-9963-FCDF8D2F407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84643384"/>
        <c:axId val="484641416"/>
      </c:barChart>
      <c:catAx>
        <c:axId val="4846433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4641416"/>
        <c:crosses val="autoZero"/>
        <c:auto val="1"/>
        <c:lblAlgn val="ctr"/>
        <c:lblOffset val="100"/>
        <c:noMultiLvlLbl val="0"/>
      </c:catAx>
      <c:valAx>
        <c:axId val="484641416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46433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14139698162729655"/>
          <c:y val="0.17931612715077283"/>
          <c:w val="0.29471412948381454"/>
          <c:h val="0.2343766404199475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/>
              <a:t>Mean of Two</a:t>
            </a:r>
            <a:r>
              <a:rPr lang="en-US" sz="1600" baseline="0"/>
              <a:t> Other Features by Column</a:t>
            </a:r>
            <a:endParaRPr lang="en-US" sz="16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3914260717410324E-2"/>
          <c:y val="0.17171296296296296"/>
          <c:w val="0.87673315835520571"/>
          <c:h val="0.7208876494604841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Sheet3!$C$9</c:f>
              <c:strCache>
                <c:ptCount val="1"/>
                <c:pt idx="0">
                  <c:v>Average of ScramCount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Sheet3!$C$10:$C$14</c:f>
              <c:numCache>
                <c:formatCode>General</c:formatCode>
                <c:ptCount val="5"/>
                <c:pt idx="0">
                  <c:v>0.80829015544041449</c:v>
                </c:pt>
                <c:pt idx="1">
                  <c:v>1.2403433476394849</c:v>
                </c:pt>
                <c:pt idx="2">
                  <c:v>1.5208333333333333</c:v>
                </c:pt>
                <c:pt idx="3">
                  <c:v>2.0526315789473686</c:v>
                </c:pt>
                <c:pt idx="4">
                  <c:v>0.75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A6F-41B6-8E1D-472CD971EAB8}"/>
            </c:ext>
          </c:extLst>
        </c:ser>
        <c:ser>
          <c:idx val="1"/>
          <c:order val="1"/>
          <c:tx>
            <c:strRef>
              <c:f>Sheet3!$G$9</c:f>
              <c:strCache>
                <c:ptCount val="1"/>
                <c:pt idx="0">
                  <c:v>Average of SSFF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val>
            <c:numRef>
              <c:f>Sheet3!$G$10:$G$14</c:f>
              <c:numCache>
                <c:formatCode>General</c:formatCode>
                <c:ptCount val="5"/>
                <c:pt idx="0">
                  <c:v>1.2227979274611398</c:v>
                </c:pt>
                <c:pt idx="1">
                  <c:v>1.592274678111588</c:v>
                </c:pt>
                <c:pt idx="2">
                  <c:v>2.0833333333333335</c:v>
                </c:pt>
                <c:pt idx="3">
                  <c:v>2.263157894736842</c:v>
                </c:pt>
                <c:pt idx="4">
                  <c:v>7.5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A6F-41B6-8E1D-472CD971EA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41531376"/>
        <c:axId val="341532032"/>
      </c:barChart>
      <c:catAx>
        <c:axId val="34153137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1532032"/>
        <c:crosses val="autoZero"/>
        <c:auto val="1"/>
        <c:lblAlgn val="ctr"/>
        <c:lblOffset val="100"/>
        <c:noMultiLvlLbl val="0"/>
      </c:catAx>
      <c:valAx>
        <c:axId val="341532032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15313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6.953630796150484E-2"/>
          <c:y val="0.1906011227763196"/>
          <c:w val="0.28662524001084544"/>
          <c:h val="0.1562510936132983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4BF4A-0F8C-4B60-B990-DF7733C10E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A19106-E499-49FA-A606-130E64263F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AA3CA4-AF5A-427E-9CD7-F738C073A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73CF3-B2C6-4ABC-9B08-D0537AA8801C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7D390-A0CE-43DF-AF56-2F88B6C1F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20815B-EE8F-4359-B3D7-7E0B42394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396FA-5CF4-4112-804A-23B771957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255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07195-1F04-42F5-971A-849F1D9D9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B6F571-C3FB-46D5-A65D-896647F6ED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4B16CC-1F80-4CFD-A2C2-8FD95DAEC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73CF3-B2C6-4ABC-9B08-D0537AA8801C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37CC9D-4D6F-4F55-ADA7-AE68121EE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E86B2-3678-46A4-B282-79903BA64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396FA-5CF4-4112-804A-23B771957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247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E38A92-8C9E-4DC4-8CC4-1BE062B86E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42084B-9914-4CD5-901D-48B50CD06A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1EA799-C26A-48A3-A415-502775F3F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73CF3-B2C6-4ABC-9B08-D0537AA8801C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698BCF-6ED5-4438-A77F-4A8A0AB4B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C76C0-474C-4F28-AEC5-27303F4D0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396FA-5CF4-4112-804A-23B771957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314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AF9F8-DFB5-4D1B-B6D6-59317F37D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E8F72-D5C8-4A18-BABF-0314051D12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D7D8A0-186F-4029-BC5D-9465CD054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73CF3-B2C6-4ABC-9B08-D0537AA8801C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D4F008-0C7E-426D-8C6E-CBABBCAD7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2230A-0472-4949-AE79-8F7B3C4A6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396FA-5CF4-4112-804A-23B771957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95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71095-A7EF-4A8E-8B8D-F071205C0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C663E0-27C2-4C28-BE53-2CBA32B516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EC4D65-1BEF-44A8-8F10-C3F03206B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73CF3-B2C6-4ABC-9B08-D0537AA8801C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C8D1AB-B1A7-49FB-AE34-5AD79B955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13CB9-20E2-4FC9-832A-DA27F0243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396FA-5CF4-4112-804A-23B771957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045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D91D8-B592-4692-9EBC-DAA925BFF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F700A-42F9-489B-B96C-A1688D7F9C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FDDF3A-7060-4F55-9E22-C864CA910D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1D671C-533E-448A-AB65-EB739FA01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73CF3-B2C6-4ABC-9B08-D0537AA8801C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C81B56-D025-4459-ADE6-DC07C7967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EFFF19-591D-475D-832D-F98851BC8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396FA-5CF4-4112-804A-23B771957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250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C8653-C3F0-4CCE-8C61-91DCD32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FA1EC6-ED22-437C-A4BB-AC50473B67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C5D629-9AD9-41EB-B13A-5ACEDECB0F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2C8D3B-32EB-4AE1-860A-D3136B930E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160FD9-7C9C-4A1B-BBDB-F737274399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4973BE-A522-492E-B5A2-8D21BD953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73CF3-B2C6-4ABC-9B08-D0537AA8801C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E03385-F34B-41C7-8C38-B4006221A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B1841F-ACF0-40D3-8828-CD4310421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396FA-5CF4-4112-804A-23B771957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322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3E56B-2589-4853-843A-3B9C138FE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AE4ED3-4BBE-4F3F-A867-1D94BD7AF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73CF3-B2C6-4ABC-9B08-D0537AA8801C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57A6F3-323F-42B3-B43A-6D9EE7529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7980F5-6089-433E-99C9-6C35B4AD4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396FA-5CF4-4112-804A-23B771957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326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9FA9F0-E479-4463-A2D1-52A4CA98C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73CF3-B2C6-4ABC-9B08-D0537AA8801C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21A3B0-5C32-4A6C-A5D9-E82283DB8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3D9061-A0D0-40D5-8D8F-2075A273F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396FA-5CF4-4112-804A-23B771957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8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2EC49-E400-4466-873A-BDCD016BA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AC968-CD61-4179-8493-E9FBA1F5A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96FAC4-B688-4D6C-80CB-C10DB2C150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8E0483-3FFB-4F8D-BE84-C929EEA39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73CF3-B2C6-4ABC-9B08-D0537AA8801C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148AEE-468B-4353-8191-4E1DE7FDA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E0DEF0-0626-492D-948C-1C0A39E79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396FA-5CF4-4112-804A-23B771957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819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ABB93-549A-4D09-8D5E-50E66BD65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5E89B4-ECAD-4FB6-88CA-5CA9519976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E1842-06DD-4761-81A1-A264E93ACB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BD95A5-06D1-43AA-AB53-E0E3A58B7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73CF3-B2C6-4ABC-9B08-D0537AA8801C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23D487-4264-41CB-B93F-BADD40D16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E1ACD2-6E0E-4006-AC77-C0E26099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396FA-5CF4-4112-804A-23B771957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755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A50A3B-90AD-4008-8079-03A1FBA9A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451417-069E-4CE9-9F0F-6AEF829C4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946A64-8BB1-46F0-BE50-F3DDE497B5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B73CF3-B2C6-4ABC-9B08-D0537AA8801C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B8E76-649E-4167-9A50-7A2B640CF5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6F44EA-4A35-4821-933F-18588D0302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E396FA-5CF4-4112-804A-23B771957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610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8D867-D9BF-4273-804A-69B433B35F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Predicting Nuclear Power Plant Safety Performance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AAF05C-02DE-4D8F-8A25-5B52366793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GA Final Project</a:t>
            </a:r>
          </a:p>
          <a:p>
            <a:r>
              <a:rPr lang="en-US" dirty="0"/>
              <a:t>Rebecca Sigmon</a:t>
            </a:r>
          </a:p>
        </p:txBody>
      </p:sp>
    </p:spTree>
    <p:extLst>
      <p:ext uri="{BB962C8B-B14F-4D97-AF65-F5344CB8AC3E}">
        <p14:creationId xmlns:p14="http://schemas.microsoft.com/office/powerpoint/2010/main" val="14695951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C47EC-76CA-4363-8E3C-B59778441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Next?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98CBF-CB79-44C6-BBCF-F72A56D341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data was compiled as raw counts of data pulled from four </a:t>
            </a:r>
            <a:r>
              <a:rPr lang="en-US"/>
              <a:t>different datasets</a:t>
            </a:r>
            <a:endParaRPr lang="en-US" dirty="0"/>
          </a:p>
          <a:p>
            <a:pPr lvl="1"/>
            <a:r>
              <a:rPr lang="en-US" dirty="0"/>
              <a:t>Looking at the underlying inputs to differentiate among more/less significant incident reports/system failures/violations etc. could yield a better model</a:t>
            </a:r>
          </a:p>
          <a:p>
            <a:r>
              <a:rPr lang="en-US" dirty="0"/>
              <a:t>Running the Column 1 plants through an unsupervised cluster model could illuminate differences within the largest class that could help to better select feature columns</a:t>
            </a:r>
          </a:p>
          <a:p>
            <a:r>
              <a:rPr lang="en-US" dirty="0"/>
              <a:t>Broader trends over time unrelated to performance influence several of the inputs</a:t>
            </a:r>
          </a:p>
          <a:p>
            <a:pPr lvl="1"/>
            <a:r>
              <a:rPr lang="en-US" dirty="0"/>
              <a:t>A model that pulls out the unrelated time-series trend could allow a better apples-to-apples comparison across year</a:t>
            </a:r>
          </a:p>
        </p:txBody>
      </p:sp>
    </p:spTree>
    <p:extLst>
      <p:ext uri="{BB962C8B-B14F-4D97-AF65-F5344CB8AC3E}">
        <p14:creationId xmlns:p14="http://schemas.microsoft.com/office/powerpoint/2010/main" val="3262492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948F2-DB28-4D59-90D4-0F81399AB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E5DDF-8EB6-43E2-B384-846BB69BC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Given a series of parameters related to power plant operations, oversight, and assessment:</a:t>
            </a:r>
          </a:p>
          <a:p>
            <a:pPr lvl="1"/>
            <a:r>
              <a:rPr lang="en-US" dirty="0"/>
              <a:t>Incident Reports</a:t>
            </a:r>
          </a:p>
          <a:p>
            <a:pPr lvl="1"/>
            <a:r>
              <a:rPr lang="en-US" dirty="0"/>
              <a:t>System Failures</a:t>
            </a:r>
          </a:p>
          <a:p>
            <a:pPr lvl="1"/>
            <a:r>
              <a:rPr lang="en-US" dirty="0"/>
              <a:t>Unplanned Shutdowns</a:t>
            </a:r>
          </a:p>
          <a:p>
            <a:pPr lvl="1"/>
            <a:r>
              <a:rPr lang="en-US" dirty="0"/>
              <a:t>Regulatory Violations</a:t>
            </a:r>
          </a:p>
          <a:p>
            <a:pPr marL="0" indent="0">
              <a:buNone/>
            </a:pPr>
            <a:r>
              <a:rPr lang="en-US" dirty="0"/>
              <a:t>Can we make a model that will accurately predict overall safety performance</a:t>
            </a:r>
          </a:p>
        </p:txBody>
      </p:sp>
    </p:spTree>
    <p:extLst>
      <p:ext uri="{BB962C8B-B14F-4D97-AF65-F5344CB8AC3E}">
        <p14:creationId xmlns:p14="http://schemas.microsoft.com/office/powerpoint/2010/main" val="3762020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00F85-C2BA-43EC-83D9-7FD591397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Is Performance Classified?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3F797-7629-4CBF-85EC-31FCFC74E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Value from 1 to 5</a:t>
            </a:r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1 means no concerns (majority of the data)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5 means significant concerns requiring the plant to remain shut down (4 data points out of 883)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066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9E2E0-20E1-4B55-8606-EF9EF0A04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1029"/>
            <a:ext cx="10515600" cy="1325563"/>
          </a:xfrm>
        </p:spPr>
        <p:txBody>
          <a:bodyPr/>
          <a:lstStyle/>
          <a:p>
            <a:r>
              <a:rPr lang="en-US" dirty="0"/>
              <a:t>Unbalanced Results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32F10EFD-64E6-4253-A4B7-6014A3E5D8F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50066409"/>
              </p:ext>
            </p:extLst>
          </p:nvPr>
        </p:nvGraphicFramePr>
        <p:xfrm>
          <a:off x="1313161" y="1473200"/>
          <a:ext cx="9508385" cy="50196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28623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3786E-B5F2-42DF-9A95-5CD571FC9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6904"/>
            <a:ext cx="10515600" cy="1325563"/>
          </a:xfrm>
        </p:spPr>
        <p:txBody>
          <a:bodyPr/>
          <a:lstStyle/>
          <a:p>
            <a:r>
              <a:rPr lang="en-US" dirty="0"/>
              <a:t>What Do We Expect to See?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8DC0D-517C-4432-86A9-AE93FBDB52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067"/>
            <a:ext cx="10515600" cy="1964266"/>
          </a:xfrm>
        </p:spPr>
        <p:txBody>
          <a:bodyPr/>
          <a:lstStyle/>
          <a:p>
            <a:r>
              <a:rPr lang="en-US" dirty="0"/>
              <a:t>If the dominant class (Column 1) is assumed for every prediction, the accuracy will be about 65.6% (579/883)</a:t>
            </a:r>
          </a:p>
          <a:p>
            <a:r>
              <a:rPr lang="en-US" dirty="0"/>
              <a:t>An effective model will reliably exceed this value, including accurately identifying plants that are not Column 1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5E11FD40-F64D-47E9-B9D2-F4AE07C837F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92592109"/>
              </p:ext>
            </p:extLst>
          </p:nvPr>
        </p:nvGraphicFramePr>
        <p:xfrm>
          <a:off x="1126067" y="3496733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719C042F-8CEB-4435-B7AD-8B52844B417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5777290"/>
              </p:ext>
            </p:extLst>
          </p:nvPr>
        </p:nvGraphicFramePr>
        <p:xfrm>
          <a:off x="6547908" y="3496733"/>
          <a:ext cx="4518025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35920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23C25-B90A-4AFC-8008-0B8985237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Problem – How to Approach?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8C1B6-4B09-4D2C-A834-AFAD3E88B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KNN – Predict how the performance will be classified based on how the closest point(s) were classified when all of the data is plotted out </a:t>
            </a:r>
          </a:p>
          <a:p>
            <a:endParaRPr lang="en-US" dirty="0"/>
          </a:p>
          <a:p>
            <a:r>
              <a:rPr lang="en-US" dirty="0"/>
              <a:t>Logistic Regression – Which side of a binary curve does the data indicate a new point falls on?</a:t>
            </a:r>
          </a:p>
          <a:p>
            <a:endParaRPr lang="en-US" dirty="0"/>
          </a:p>
          <a:p>
            <a:r>
              <a:rPr lang="en-US" dirty="0"/>
              <a:t>Random Forest – Apply a series of yes/no questions based on the data to match known answers, and then apply the same questions to new data to see how it gets classified</a:t>
            </a:r>
          </a:p>
        </p:txBody>
      </p:sp>
    </p:spTree>
    <p:extLst>
      <p:ext uri="{BB962C8B-B14F-4D97-AF65-F5344CB8AC3E}">
        <p14:creationId xmlns:p14="http://schemas.microsoft.com/office/powerpoint/2010/main" val="4277137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F74A2-8C86-4E66-9322-5D5E1EE7C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BF8B2F-84CF-4481-9F46-4F954928B5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933" y="1825625"/>
            <a:ext cx="10828867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The number of data points varies from 4 in Column 5 to 579 in Column 1.  </a:t>
            </a:r>
          </a:p>
          <a:p>
            <a:pPr lvl="1"/>
            <a:r>
              <a:rPr lang="en-US" dirty="0"/>
              <a:t>Reduce the number of classification bins</a:t>
            </a:r>
          </a:p>
          <a:p>
            <a:pPr lvl="1"/>
            <a:r>
              <a:rPr lang="en-US" dirty="0"/>
              <a:t>Weight the under-represented bins to ensure enough data in the training model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The values for some of the features are much larger than those for other features</a:t>
            </a:r>
          </a:p>
          <a:p>
            <a:pPr lvl="1"/>
            <a:r>
              <a:rPr lang="en-US" dirty="0"/>
              <a:t>Scale the data before running the model so all of the features are better represented when making the model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There are some known outliers where the data inputs are known to not be representative of safety performance</a:t>
            </a:r>
          </a:p>
        </p:txBody>
      </p:sp>
    </p:spTree>
    <p:extLst>
      <p:ext uri="{BB962C8B-B14F-4D97-AF65-F5344CB8AC3E}">
        <p14:creationId xmlns:p14="http://schemas.microsoft.com/office/powerpoint/2010/main" val="2856244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7AE57-9659-423F-A5B9-15FE4F6F7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A1932-B75A-439A-A4C3-1A6304FBB1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4800"/>
            <a:ext cx="10515600" cy="460216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KNN applied using just two classification bins and averaged over multiple training runs returned the correct classification about 69% of the time.  </a:t>
            </a:r>
          </a:p>
          <a:p>
            <a:r>
              <a:rPr lang="en-US" dirty="0"/>
              <a:t>Marginal improvement over baseline (65.6%)</a:t>
            </a:r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r>
              <a:rPr lang="en-US" dirty="0"/>
              <a:t>Logistic regression using four feature columns on two classification bins returned the correct classification about 71% of the time.</a:t>
            </a:r>
          </a:p>
          <a:p>
            <a:r>
              <a:rPr lang="en-US" dirty="0"/>
              <a:t>Best result, but still of marginal use</a:t>
            </a:r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r>
              <a:rPr lang="en-US" dirty="0"/>
              <a:t>Random Forest using two classification bins and adjusting for the best fit, returned the correct classification about 64% of the time </a:t>
            </a:r>
          </a:p>
          <a:p>
            <a:r>
              <a:rPr lang="en-US" dirty="0"/>
              <a:t>Worse than baseline</a:t>
            </a:r>
          </a:p>
        </p:txBody>
      </p:sp>
    </p:spTree>
    <p:extLst>
      <p:ext uri="{BB962C8B-B14F-4D97-AF65-F5344CB8AC3E}">
        <p14:creationId xmlns:p14="http://schemas.microsoft.com/office/powerpoint/2010/main" val="1042823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130F7-D45E-4814-874F-130BA8B8E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E955D-B597-4AEF-8D43-5D000FA64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models, with the parameters that were tuned, were not adequate to accurately predict performance much better than just assuming the majority classification</a:t>
            </a:r>
          </a:p>
          <a:p>
            <a:r>
              <a:rPr lang="en-US" dirty="0"/>
              <a:t>While the mean data showed distinctions among the columns, there was sufficient variance in the individual data points that the models were not able to reliably sort the rows</a:t>
            </a:r>
          </a:p>
          <a:p>
            <a:r>
              <a:rPr lang="en-US" dirty="0"/>
              <a:t>Correcting for known outliers might lead to models with better performance scores</a:t>
            </a:r>
          </a:p>
        </p:txBody>
      </p:sp>
    </p:spTree>
    <p:extLst>
      <p:ext uri="{BB962C8B-B14F-4D97-AF65-F5344CB8AC3E}">
        <p14:creationId xmlns:p14="http://schemas.microsoft.com/office/powerpoint/2010/main" val="2074047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590</Words>
  <Application>Microsoft Office PowerPoint</Application>
  <PresentationFormat>Widescreen</PresentationFormat>
  <Paragraphs>57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Predicting Nuclear Power Plant Safety Performance</vt:lpstr>
      <vt:lpstr>Problem Statement</vt:lpstr>
      <vt:lpstr>How Is Performance Classified? </vt:lpstr>
      <vt:lpstr>Unbalanced Results</vt:lpstr>
      <vt:lpstr>What Do We Expect to See?</vt:lpstr>
      <vt:lpstr>Classification Problem – How to Approach?</vt:lpstr>
      <vt:lpstr>Challenges</vt:lpstr>
      <vt:lpstr>Results</vt:lpstr>
      <vt:lpstr>Conclusions</vt:lpstr>
      <vt:lpstr>What Next?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Nuclear Power Plant Safety Performance</dc:title>
  <dc:creator>Rebecca Sigmon</dc:creator>
  <cp:lastModifiedBy>Rebecca Sigmon</cp:lastModifiedBy>
  <cp:revision>17</cp:revision>
  <dcterms:created xsi:type="dcterms:W3CDTF">2020-04-16T15:27:56Z</dcterms:created>
  <dcterms:modified xsi:type="dcterms:W3CDTF">2020-04-16T19:08:18Z</dcterms:modified>
</cp:coreProperties>
</file>