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5" r:id="rId3"/>
    <p:sldId id="260" r:id="rId4"/>
    <p:sldId id="259" r:id="rId5"/>
    <p:sldId id="262" r:id="rId6"/>
    <p:sldId id="263" r:id="rId7"/>
    <p:sldId id="265" r:id="rId8"/>
    <p:sldId id="266" r:id="rId9"/>
    <p:sldId id="267" r:id="rId10"/>
    <p:sldId id="272" r:id="rId11"/>
    <p:sldId id="268" r:id="rId12"/>
    <p:sldId id="269" r:id="rId13"/>
    <p:sldId id="274" r:id="rId14"/>
    <p:sldId id="271" r:id="rId15"/>
    <p:sldId id="273"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937"/>
    <a:srgbClr val="FAB37E"/>
    <a:srgbClr val="FA9500"/>
    <a:srgbClr val="F5CF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E2C34-04FC-61F4-CE28-69255E0F19C1}" v="7" dt="2023-12-06T11:55:58.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66416-5D82-445B-B9E3-696328065A2D}" type="datetimeFigureOut">
              <a:rPr lang="en-NG" smtClean="0"/>
              <a:t>31/01/2024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873C5-5C02-444D-AFBF-80C6D620CC39}" type="slidenum">
              <a:rPr lang="en-NG" smtClean="0"/>
              <a:t>‹#›</a:t>
            </a:fld>
            <a:endParaRPr lang="en-NG"/>
          </a:p>
        </p:txBody>
      </p:sp>
    </p:spTree>
    <p:extLst>
      <p:ext uri="{BB962C8B-B14F-4D97-AF65-F5344CB8AC3E}">
        <p14:creationId xmlns:p14="http://schemas.microsoft.com/office/powerpoint/2010/main" val="70638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1C5873C5-5C02-444D-AFBF-80C6D620CC39}" type="slidenum">
              <a:rPr lang="en-NG" smtClean="0"/>
              <a:t>8</a:t>
            </a:fld>
            <a:endParaRPr lang="en-NG"/>
          </a:p>
        </p:txBody>
      </p:sp>
    </p:spTree>
    <p:extLst>
      <p:ext uri="{BB962C8B-B14F-4D97-AF65-F5344CB8AC3E}">
        <p14:creationId xmlns:p14="http://schemas.microsoft.com/office/powerpoint/2010/main" val="404372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1C5873C5-5C02-444D-AFBF-80C6D620CC39}" type="slidenum">
              <a:rPr lang="en-NG" smtClean="0"/>
              <a:t>9</a:t>
            </a:fld>
            <a:endParaRPr lang="en-NG"/>
          </a:p>
        </p:txBody>
      </p:sp>
    </p:spTree>
    <p:extLst>
      <p:ext uri="{BB962C8B-B14F-4D97-AF65-F5344CB8AC3E}">
        <p14:creationId xmlns:p14="http://schemas.microsoft.com/office/powerpoint/2010/main" val="348279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1C5873C5-5C02-444D-AFBF-80C6D620CC39}" type="slidenum">
              <a:rPr lang="en-NG" smtClean="0"/>
              <a:t>11</a:t>
            </a:fld>
            <a:endParaRPr lang="en-NG"/>
          </a:p>
        </p:txBody>
      </p:sp>
    </p:spTree>
    <p:extLst>
      <p:ext uri="{BB962C8B-B14F-4D97-AF65-F5344CB8AC3E}">
        <p14:creationId xmlns:p14="http://schemas.microsoft.com/office/powerpoint/2010/main" val="385880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1C5873C5-5C02-444D-AFBF-80C6D620CC39}" type="slidenum">
              <a:rPr lang="en-NG" smtClean="0"/>
              <a:t>12</a:t>
            </a:fld>
            <a:endParaRPr lang="en-NG"/>
          </a:p>
        </p:txBody>
      </p:sp>
    </p:spTree>
    <p:extLst>
      <p:ext uri="{BB962C8B-B14F-4D97-AF65-F5344CB8AC3E}">
        <p14:creationId xmlns:p14="http://schemas.microsoft.com/office/powerpoint/2010/main" val="320599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D11-E611-4861-ADB0-61D8FC93C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556A9BD-DAAF-4CE2-B03E-91C3BA63C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C7047AA-A1A3-409C-9A0E-CF4DEF54ECE9}"/>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EC59418A-E874-4178-B6E7-2E1F03C0227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6D242B0-B8AB-441C-BBC8-A7CAACB20F0A}"/>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333897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58AE-EBFE-426D-B5B8-578BA0B2B682}"/>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70CCB6F-C103-47C9-BD8F-D461D730C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6BD88AE-D681-4EE6-8F7D-3C9B3E367974}"/>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3B6EC889-7981-4926-A556-3A8E7009D7B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C8D7AD3-E697-4EB6-87C2-91E6D42FA13A}"/>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4587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3E6C0-5E5D-43CB-989E-8F4D612037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18BAD3E-D995-48B6-8CCF-AD3C41A9C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9A91DB4-EC5F-4E40-B6CF-F2BDD9167580}"/>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D9FBA097-27F4-47B0-9570-6E2A026A401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21A9D36-4365-411B-814D-7E4F92A175F5}"/>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192173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4FF8-8B07-4865-9474-737CD75A927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85B881C-5128-4B80-BAD7-D7C4173D0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0F088F2-1008-4924-83D6-989CB214E893}"/>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162B3CAE-938C-48AA-BE00-F636E030A38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6BCE190-8F3B-41D3-A241-D3E927A4E522}"/>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88639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3CD8-FF13-488A-89F3-74B82E729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F4CC4B6-1B57-4690-B9E4-3A315FBB4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71E42-043F-4337-B3F5-FB4D61751423}"/>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3DF294B8-1016-4DE1-BCB3-7A6D9C3755C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AE9948D-BD76-48C1-8466-D17A5C8E1281}"/>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24536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1A62-3BA9-41C3-BE13-A67FA46B457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702779F-C923-4EF4-A5E2-31B5009A6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5912DC8-8768-4BB4-A64F-B99A5F00C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39D563FC-67EB-4FC8-9A04-73D74FE64869}"/>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6" name="Footer Placeholder 5">
            <a:extLst>
              <a:ext uri="{FF2B5EF4-FFF2-40B4-BE49-F238E27FC236}">
                <a16:creationId xmlns:a16="http://schemas.microsoft.com/office/drawing/2014/main" id="{B6B522BE-93F1-4375-BA96-B11D0E356A5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9C4D945-8CF9-40E6-890A-D8044BA348DB}"/>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94214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488-54C8-4EE1-AC6B-6C67AB903CE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421E06F-964D-479C-8F96-A1310B8F5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FA965-503D-4988-BAC4-F94A7DACD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591E93D-61EF-494A-9165-C681C0060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A07B4-D04A-41DE-8E06-53CD2C293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1F164BE-A6A4-47C7-941D-004632A0B2CC}"/>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8" name="Footer Placeholder 7">
            <a:extLst>
              <a:ext uri="{FF2B5EF4-FFF2-40B4-BE49-F238E27FC236}">
                <a16:creationId xmlns:a16="http://schemas.microsoft.com/office/drawing/2014/main" id="{EAFA1372-23AA-4C7D-BA39-F44D7219A77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7FE4527-CF1C-40B5-B584-BB4681620393}"/>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379546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6314-AFAD-4D4A-8970-22D53737E78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25CDC25-3A2A-4D6F-89A3-914CECD2B532}"/>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4" name="Footer Placeholder 3">
            <a:extLst>
              <a:ext uri="{FF2B5EF4-FFF2-40B4-BE49-F238E27FC236}">
                <a16:creationId xmlns:a16="http://schemas.microsoft.com/office/drawing/2014/main" id="{DD2CE5B3-1B91-45CA-B192-3F7D0D1B86C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49BA56CB-F045-4673-AE20-2663EE936912}"/>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184942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288EC-BB52-48F9-B7AD-5F67629D2E37}"/>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3" name="Footer Placeholder 2">
            <a:extLst>
              <a:ext uri="{FF2B5EF4-FFF2-40B4-BE49-F238E27FC236}">
                <a16:creationId xmlns:a16="http://schemas.microsoft.com/office/drawing/2014/main" id="{9D91D32D-19FA-47C2-BACD-AA85C48E27D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CCD43DB-335C-4BC0-A49D-76527963BA9F}"/>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378771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6B99-E621-45AA-880B-B8971FD7D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8896B4D-6F1A-42C4-B106-A2B9D45FD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9F0717B-7E0A-4C27-9E4E-D040225F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7FD6F-C589-40AD-B34F-DC98B51F0CED}"/>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6" name="Footer Placeholder 5">
            <a:extLst>
              <a:ext uri="{FF2B5EF4-FFF2-40B4-BE49-F238E27FC236}">
                <a16:creationId xmlns:a16="http://schemas.microsoft.com/office/drawing/2014/main" id="{05A78CEE-CB90-4E2B-9490-79299E8BBE2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F3F882C-DFC0-4F11-A347-0F8E3B11CC31}"/>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263939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5BBD-0033-4566-94AB-F737345ED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1E1337F-1905-467D-9ABE-4AA479600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19D62CC-9D3A-43B0-8E6E-45B5DDCFB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75D9D-E5A0-486B-ACFA-29A8870C12E6}"/>
              </a:ext>
            </a:extLst>
          </p:cNvPr>
          <p:cNvSpPr>
            <a:spLocks noGrp="1"/>
          </p:cNvSpPr>
          <p:nvPr>
            <p:ph type="dt" sz="half" idx="10"/>
          </p:nvPr>
        </p:nvSpPr>
        <p:spPr/>
        <p:txBody>
          <a:bodyPr/>
          <a:lstStyle/>
          <a:p>
            <a:fld id="{E92D05DA-A503-44C7-A4A6-7ABA1018B585}" type="datetimeFigureOut">
              <a:rPr lang="en-NG" smtClean="0"/>
              <a:t>31/01/2024</a:t>
            </a:fld>
            <a:endParaRPr lang="en-NG"/>
          </a:p>
        </p:txBody>
      </p:sp>
      <p:sp>
        <p:nvSpPr>
          <p:cNvPr id="6" name="Footer Placeholder 5">
            <a:extLst>
              <a:ext uri="{FF2B5EF4-FFF2-40B4-BE49-F238E27FC236}">
                <a16:creationId xmlns:a16="http://schemas.microsoft.com/office/drawing/2014/main" id="{A55070A4-DF89-4889-9397-581F5819D79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B4835C5-FE93-4773-A454-3AB9FCA55365}"/>
              </a:ext>
            </a:extLst>
          </p:cNvPr>
          <p:cNvSpPr>
            <a:spLocks noGrp="1"/>
          </p:cNvSpPr>
          <p:nvPr>
            <p:ph type="sldNum" sz="quarter" idx="12"/>
          </p:nvPr>
        </p:nvSpPr>
        <p:spPr/>
        <p:txBody>
          <a:bodyPr/>
          <a:lstStyle/>
          <a:p>
            <a:fld id="{9B44CB56-99F5-4EDD-BFDF-5910016DB1D4}" type="slidenum">
              <a:rPr lang="en-NG" smtClean="0"/>
              <a:t>‹#›</a:t>
            </a:fld>
            <a:endParaRPr lang="en-NG"/>
          </a:p>
        </p:txBody>
      </p:sp>
    </p:spTree>
    <p:extLst>
      <p:ext uri="{BB962C8B-B14F-4D97-AF65-F5344CB8AC3E}">
        <p14:creationId xmlns:p14="http://schemas.microsoft.com/office/powerpoint/2010/main" val="403023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B767F-7257-46C6-AD89-E5CA33074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D8424C9-9417-4825-869C-B7721C02A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20B229F-FECF-4E4B-8FE4-5EC3D0D6F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D05DA-A503-44C7-A4A6-7ABA1018B585}" type="datetimeFigureOut">
              <a:rPr lang="en-NG" smtClean="0"/>
              <a:t>31/01/2024</a:t>
            </a:fld>
            <a:endParaRPr lang="en-NG"/>
          </a:p>
        </p:txBody>
      </p:sp>
      <p:sp>
        <p:nvSpPr>
          <p:cNvPr id="5" name="Footer Placeholder 4">
            <a:extLst>
              <a:ext uri="{FF2B5EF4-FFF2-40B4-BE49-F238E27FC236}">
                <a16:creationId xmlns:a16="http://schemas.microsoft.com/office/drawing/2014/main" id="{827ACBB0-A064-486E-B3AD-22F51CD6C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AB7E33B-4E18-48B7-9369-0255215F7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4CB56-99F5-4EDD-BFDF-5910016DB1D4}" type="slidenum">
              <a:rPr lang="en-NG" smtClean="0"/>
              <a:t>‹#›</a:t>
            </a:fld>
            <a:endParaRPr lang="en-NG"/>
          </a:p>
        </p:txBody>
      </p:sp>
    </p:spTree>
    <p:extLst>
      <p:ext uri="{BB962C8B-B14F-4D97-AF65-F5344CB8AC3E}">
        <p14:creationId xmlns:p14="http://schemas.microsoft.com/office/powerpoint/2010/main" val="305462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7" name="Rectangle 3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extBox 3">
            <a:extLst>
              <a:ext uri="{FF2B5EF4-FFF2-40B4-BE49-F238E27FC236}">
                <a16:creationId xmlns:a16="http://schemas.microsoft.com/office/drawing/2014/main" id="{84CB9E76-6700-4827-B560-D4A941BE29AE}"/>
              </a:ext>
            </a:extLst>
          </p:cNvPr>
          <p:cNvSpPr txBox="1"/>
          <p:nvPr/>
        </p:nvSpPr>
        <p:spPr>
          <a:xfrm>
            <a:off x="5638800" y="2881755"/>
            <a:ext cx="914400" cy="914400"/>
          </a:xfrm>
          <a:prstGeom prst="rect">
            <a:avLst/>
          </a:prstGeom>
          <a:noFill/>
        </p:spPr>
        <p:txBody>
          <a:bodyPr wrap="square" rtlCol="0">
            <a:spAutoFit/>
          </a:bodyPr>
          <a:lstStyle/>
          <a:p>
            <a:endParaRPr lang="en-NG"/>
          </a:p>
        </p:txBody>
      </p:sp>
      <p:pic>
        <p:nvPicPr>
          <p:cNvPr id="3" name="Picture 2">
            <a:extLst>
              <a:ext uri="{FF2B5EF4-FFF2-40B4-BE49-F238E27FC236}">
                <a16:creationId xmlns:a16="http://schemas.microsoft.com/office/drawing/2014/main" id="{15EE1C87-AB40-4240-8C59-5BA64F084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600" y="814316"/>
            <a:ext cx="2028452" cy="1514477"/>
          </a:xfrm>
          <a:prstGeom prst="rect">
            <a:avLst/>
          </a:prstGeom>
          <a:ln>
            <a:solidFill>
              <a:schemeClr val="bg1"/>
            </a:solidFill>
          </a:ln>
        </p:spPr>
      </p:pic>
      <p:sp>
        <p:nvSpPr>
          <p:cNvPr id="5" name="TextBox 4">
            <a:extLst>
              <a:ext uri="{FF2B5EF4-FFF2-40B4-BE49-F238E27FC236}">
                <a16:creationId xmlns:a16="http://schemas.microsoft.com/office/drawing/2014/main" id="{4D469531-39C2-49DF-8AD7-8F796FE29087}"/>
              </a:ext>
            </a:extLst>
          </p:cNvPr>
          <p:cNvSpPr txBox="1"/>
          <p:nvPr/>
        </p:nvSpPr>
        <p:spPr>
          <a:xfrm>
            <a:off x="826488" y="2145173"/>
            <a:ext cx="10358053" cy="1569660"/>
          </a:xfrm>
          <a:prstGeom prst="rect">
            <a:avLst/>
          </a:prstGeom>
          <a:noFill/>
        </p:spPr>
        <p:txBody>
          <a:bodyPr wrap="square" lIns="91440" tIns="45720" rIns="91440" bIns="45720" rtlCol="0" anchor="t">
            <a:spAutoFit/>
          </a:bodyPr>
          <a:lstStyle/>
          <a:p>
            <a:pPr algn="ctr" defTabSz="457200">
              <a:spcAft>
                <a:spcPts val="600"/>
              </a:spcAft>
            </a:pPr>
            <a:r>
              <a:rPr lang="en-US" sz="2400" b="1" dirty="0"/>
              <a:t> </a:t>
            </a:r>
            <a:r>
              <a:rPr lang="en-US" sz="3200" b="1" kern="1200" dirty="0">
                <a:latin typeface="+mn-lt"/>
                <a:ea typeface="+mn-ea"/>
                <a:cs typeface="+mn-cs"/>
              </a:rPr>
              <a:t>Using </a:t>
            </a:r>
            <a:r>
              <a:rPr lang="en-US" sz="3200" b="1" dirty="0"/>
              <a:t>The Diabetes Dataset To Create Predictive Models </a:t>
            </a:r>
            <a:r>
              <a:rPr lang="en-US" sz="3200" b="1" kern="1200" dirty="0">
                <a:latin typeface="+mn-lt"/>
                <a:ea typeface="+mn-ea"/>
                <a:cs typeface="+mn-cs"/>
              </a:rPr>
              <a:t>to </a:t>
            </a:r>
            <a:r>
              <a:rPr lang="en-US" sz="3200" b="1" dirty="0"/>
              <a:t>Find Significant Diabetes Predictors</a:t>
            </a:r>
            <a:r>
              <a:rPr lang="en-US" sz="3200" b="1" kern="1200" dirty="0">
                <a:latin typeface="+mn-lt"/>
                <a:ea typeface="+mn-ea"/>
                <a:cs typeface="+mn-cs"/>
              </a:rPr>
              <a:t>, </a:t>
            </a:r>
            <a:r>
              <a:rPr lang="en-US" sz="3200" b="1" dirty="0"/>
              <a:t>Using Support Vector Machine(SVM) And KNN</a:t>
            </a:r>
            <a:r>
              <a:rPr lang="en-US" sz="3200" b="1" kern="1200" dirty="0">
                <a:latin typeface="+mn-lt"/>
                <a:ea typeface="+mn-ea"/>
                <a:cs typeface="+mn-cs"/>
              </a:rPr>
              <a:t> </a:t>
            </a:r>
            <a:r>
              <a:rPr lang="en-US" sz="3200" b="1" dirty="0"/>
              <a:t>For Health Surveillances</a:t>
            </a:r>
            <a:r>
              <a:rPr lang="en-US" sz="3200" b="1" kern="1200" dirty="0">
                <a:latin typeface="+mn-lt"/>
                <a:ea typeface="+mn-ea"/>
                <a:cs typeface="+mn-cs"/>
              </a:rPr>
              <a:t>.</a:t>
            </a:r>
            <a:endParaRPr lang="en-NG" sz="3200" b="1" dirty="0"/>
          </a:p>
        </p:txBody>
      </p:sp>
      <p:sp>
        <p:nvSpPr>
          <p:cNvPr id="6" name="TextBox 5">
            <a:extLst>
              <a:ext uri="{FF2B5EF4-FFF2-40B4-BE49-F238E27FC236}">
                <a16:creationId xmlns:a16="http://schemas.microsoft.com/office/drawing/2014/main" id="{44879995-7181-4900-A9DF-961A2769B197}"/>
              </a:ext>
            </a:extLst>
          </p:cNvPr>
          <p:cNvSpPr txBox="1"/>
          <p:nvPr/>
        </p:nvSpPr>
        <p:spPr>
          <a:xfrm>
            <a:off x="1102187" y="3939874"/>
            <a:ext cx="9646071" cy="1354217"/>
          </a:xfrm>
          <a:prstGeom prst="rect">
            <a:avLst/>
          </a:prstGeom>
          <a:noFill/>
        </p:spPr>
        <p:txBody>
          <a:bodyPr wrap="square" lIns="91440" tIns="45720" rIns="91440" bIns="45720" rtlCol="0" anchor="t">
            <a:spAutoFit/>
          </a:bodyPr>
          <a:lstStyle/>
          <a:p>
            <a:pPr algn="ctr" defTabSz="457200">
              <a:spcAft>
                <a:spcPts val="600"/>
              </a:spcAft>
            </a:pPr>
            <a:r>
              <a:rPr lang="en-US" sz="2400" b="1" kern="1200" dirty="0">
                <a:latin typeface="+mn-lt"/>
                <a:ea typeface="+mn-ea"/>
                <a:cs typeface="+mn-cs"/>
              </a:rPr>
              <a:t>Data Science Foundation </a:t>
            </a:r>
            <a:endParaRPr lang="en-US" sz="2400" b="1" kern="1200" dirty="0">
              <a:latin typeface="+mn-lt"/>
              <a:cs typeface="Calibri"/>
            </a:endParaRPr>
          </a:p>
          <a:p>
            <a:pPr algn="ctr" defTabSz="457200">
              <a:spcAft>
                <a:spcPts val="600"/>
              </a:spcAft>
            </a:pPr>
            <a:endParaRPr lang="en-US" sz="2400" b="1" kern="1200" dirty="0">
              <a:latin typeface="+mn-lt"/>
              <a:cs typeface="Calibri"/>
            </a:endParaRPr>
          </a:p>
          <a:p>
            <a:pPr algn="ctr" defTabSz="457200">
              <a:spcAft>
                <a:spcPts val="600"/>
              </a:spcAft>
            </a:pPr>
            <a:r>
              <a:rPr lang="en-US" sz="2400" b="1" kern="1200" dirty="0">
                <a:latin typeface="+mn-lt"/>
                <a:ea typeface="+mn-ea"/>
                <a:cs typeface="+mn-cs"/>
              </a:rPr>
              <a:t>Rebecca Agbolade </a:t>
            </a:r>
            <a:endParaRPr lang="en-NG" sz="2400" b="1" dirty="0"/>
          </a:p>
        </p:txBody>
      </p:sp>
      <p:sp>
        <p:nvSpPr>
          <p:cNvPr id="2" name="TextBox 1">
            <a:extLst>
              <a:ext uri="{FF2B5EF4-FFF2-40B4-BE49-F238E27FC236}">
                <a16:creationId xmlns:a16="http://schemas.microsoft.com/office/drawing/2014/main" id="{393843D6-5DCD-E616-EBA2-A7469382D9CE}"/>
              </a:ext>
            </a:extLst>
          </p:cNvPr>
          <p:cNvSpPr txBox="1"/>
          <p:nvPr/>
        </p:nvSpPr>
        <p:spPr>
          <a:xfrm>
            <a:off x="558209" y="5768162"/>
            <a:ext cx="11075580" cy="584775"/>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sz="1400">
                <a:cs typeface="Calibri"/>
              </a:rPr>
              <a:t>School of Computing ,Engineering &amp;Digital Technologies</a:t>
            </a:r>
          </a:p>
          <a:p>
            <a:r>
              <a:rPr lang="en-US" sz="1400" dirty="0">
                <a:cs typeface="Calibri"/>
              </a:rPr>
              <a:t>                                                                                                                   Tees.ac.uk/computing</a:t>
            </a:r>
          </a:p>
        </p:txBody>
      </p:sp>
    </p:spTree>
    <p:extLst>
      <p:ext uri="{BB962C8B-B14F-4D97-AF65-F5344CB8AC3E}">
        <p14:creationId xmlns:p14="http://schemas.microsoft.com/office/powerpoint/2010/main" val="132009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Rplot.png">
            <a:extLst>
              <a:ext uri="{FF2B5EF4-FFF2-40B4-BE49-F238E27FC236}">
                <a16:creationId xmlns:a16="http://schemas.microsoft.com/office/drawing/2014/main" id="{F342D15A-82AC-96E1-7574-035C93B1165D}"/>
              </a:ext>
            </a:extLst>
          </p:cNvPr>
          <p:cNvPicPr>
            <a:picLocks noChangeAspect="1"/>
          </p:cNvPicPr>
          <p:nvPr/>
        </p:nvPicPr>
        <p:blipFill>
          <a:blip r:embed="rId2"/>
          <a:stretch>
            <a:fillRect/>
          </a:stretch>
        </p:blipFill>
        <p:spPr>
          <a:xfrm>
            <a:off x="641180" y="762630"/>
            <a:ext cx="6410084" cy="5346800"/>
          </a:xfrm>
          <a:prstGeom prst="rect">
            <a:avLst/>
          </a:prstGeom>
        </p:spPr>
      </p:pic>
      <p:sp>
        <p:nvSpPr>
          <p:cNvPr id="103" name="Rectangle 102">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37AC4F6-819F-86CC-D4A6-871F048F5345}"/>
              </a:ext>
            </a:extLst>
          </p:cNvPr>
          <p:cNvPicPr>
            <a:picLocks noChangeAspect="1"/>
          </p:cNvPicPr>
          <p:nvPr/>
        </p:nvPicPr>
        <p:blipFill rotWithShape="1">
          <a:blip r:embed="rId3">
            <a:extLst>
              <a:ext uri="{28A0092B-C50C-407E-A947-70E740481C1C}">
                <a14:useLocalDpi xmlns:a14="http://schemas.microsoft.com/office/drawing/2010/main" val="0"/>
              </a:ext>
            </a:extLst>
          </a:blip>
          <a:srcRect r="23175" b="4"/>
          <a:stretch/>
        </p:blipFill>
        <p:spPr>
          <a:xfrm>
            <a:off x="8095637" y="643467"/>
            <a:ext cx="3055417" cy="2475653"/>
          </a:xfrm>
          <a:prstGeom prst="rect">
            <a:avLst/>
          </a:prstGeom>
        </p:spPr>
      </p:pic>
      <p:sp>
        <p:nvSpPr>
          <p:cNvPr id="105" name="Rectangle 104">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172576-9570-4330-8869-B70095C6A94C}"/>
              </a:ext>
            </a:extLst>
          </p:cNvPr>
          <p:cNvPicPr>
            <a:picLocks noChangeAspect="1"/>
          </p:cNvPicPr>
          <p:nvPr/>
        </p:nvPicPr>
        <p:blipFill rotWithShape="1">
          <a:blip r:embed="rId4">
            <a:extLst>
              <a:ext uri="{28A0092B-C50C-407E-A947-70E740481C1C}">
                <a14:useLocalDpi xmlns:a14="http://schemas.microsoft.com/office/drawing/2010/main" val="0"/>
              </a:ext>
            </a:extLst>
          </a:blip>
          <a:srcRect l="16553" r="12498" b="-4"/>
          <a:stretch/>
        </p:blipFill>
        <p:spPr>
          <a:xfrm>
            <a:off x="8203484" y="3748194"/>
            <a:ext cx="2839722" cy="2471631"/>
          </a:xfrm>
          <a:prstGeom prst="rect">
            <a:avLst/>
          </a:prstGeom>
        </p:spPr>
      </p:pic>
      <p:sp>
        <p:nvSpPr>
          <p:cNvPr id="18" name="TextBox 17">
            <a:extLst>
              <a:ext uri="{FF2B5EF4-FFF2-40B4-BE49-F238E27FC236}">
                <a16:creationId xmlns:a16="http://schemas.microsoft.com/office/drawing/2014/main" id="{DA2D7AE8-AE64-49EA-89D0-82F326409D51}"/>
              </a:ext>
            </a:extLst>
          </p:cNvPr>
          <p:cNvSpPr txBox="1"/>
          <p:nvPr/>
        </p:nvSpPr>
        <p:spPr>
          <a:xfrm>
            <a:off x="-361562" y="7503823"/>
            <a:ext cx="11960086" cy="5883965"/>
          </a:xfrm>
          <a:prstGeom prst="rect">
            <a:avLst/>
          </a:prstGeom>
          <a:solidFill>
            <a:schemeClr val="accent2">
              <a:lumMod val="20000"/>
              <a:lumOff val="80000"/>
            </a:schemeClr>
          </a:solidFill>
          <a:ln>
            <a:solidFill>
              <a:schemeClr val="accent2"/>
            </a:solidFill>
          </a:ln>
        </p:spPr>
        <p:txBody>
          <a:bodyPr wrap="square" rtlCol="0">
            <a:spAutoFit/>
          </a:bodyPr>
          <a:lstStyle/>
          <a:p>
            <a:endParaRPr lang="en-NG"/>
          </a:p>
        </p:txBody>
      </p:sp>
    </p:spTree>
    <p:extLst>
      <p:ext uri="{BB962C8B-B14F-4D97-AF65-F5344CB8AC3E}">
        <p14:creationId xmlns:p14="http://schemas.microsoft.com/office/powerpoint/2010/main" val="231550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2C657D-117A-4B07-A515-F95A9EC220EF}"/>
              </a:ext>
            </a:extLst>
          </p:cNvPr>
          <p:cNvSpPr txBox="1"/>
          <p:nvPr/>
        </p:nvSpPr>
        <p:spPr>
          <a:xfrm>
            <a:off x="838200" y="365125"/>
            <a:ext cx="10515600" cy="13064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latin typeface="+mj-lt"/>
                <a:ea typeface="+mj-ea"/>
                <a:cs typeface="+mj-cs"/>
              </a:rPr>
              <a:t>Summary of  Snapshot</a:t>
            </a:r>
            <a:r>
              <a:rPr lang="en-US" sz="4000" b="1" dirty="0">
                <a:latin typeface="+mj-lt"/>
                <a:ea typeface="+mj-ea"/>
                <a:cs typeface="+mj-cs"/>
              </a:rPr>
              <a:t>.</a:t>
            </a:r>
          </a:p>
        </p:txBody>
      </p:sp>
      <p:sp>
        <p:nvSpPr>
          <p:cNvPr id="6" name="TextBox 5">
            <a:extLst>
              <a:ext uri="{FF2B5EF4-FFF2-40B4-BE49-F238E27FC236}">
                <a16:creationId xmlns:a16="http://schemas.microsoft.com/office/drawing/2014/main" id="{734C99A7-C729-44B9-8755-135765793031}"/>
              </a:ext>
            </a:extLst>
          </p:cNvPr>
          <p:cNvSpPr txBox="1"/>
          <p:nvPr/>
        </p:nvSpPr>
        <p:spPr>
          <a:xfrm>
            <a:off x="838200" y="1825625"/>
            <a:ext cx="4152774" cy="43034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Figure 1:A snapshot of the raw dataset showing the statistical parameter and number of NULL value before pre-processing and data cleaning steps.</a:t>
            </a:r>
          </a:p>
        </p:txBody>
      </p:sp>
      <p:pic>
        <p:nvPicPr>
          <p:cNvPr id="8" name="Picture 7">
            <a:extLst>
              <a:ext uri="{FF2B5EF4-FFF2-40B4-BE49-F238E27FC236}">
                <a16:creationId xmlns:a16="http://schemas.microsoft.com/office/drawing/2014/main" id="{1A614E76-9370-40A4-9048-5BE9C403611D}"/>
              </a:ext>
            </a:extLst>
          </p:cNvPr>
          <p:cNvPicPr>
            <a:picLocks noChangeAspect="1"/>
          </p:cNvPicPr>
          <p:nvPr/>
        </p:nvPicPr>
        <p:blipFill rotWithShape="1">
          <a:blip r:embed="rId3"/>
          <a:srcRect r="18944" b="2"/>
          <a:stretch/>
        </p:blipFill>
        <p:spPr>
          <a:xfrm>
            <a:off x="5183500" y="1904282"/>
            <a:ext cx="6170299" cy="4224808"/>
          </a:xfrm>
          <a:prstGeom prst="rect">
            <a:avLst/>
          </a:prstGeom>
        </p:spPr>
      </p:pic>
      <p:sp>
        <p:nvSpPr>
          <p:cNvPr id="7" name="TextBox 6">
            <a:extLst>
              <a:ext uri="{FF2B5EF4-FFF2-40B4-BE49-F238E27FC236}">
                <a16:creationId xmlns:a16="http://schemas.microsoft.com/office/drawing/2014/main" id="{56EBD7D3-463D-476B-85BB-768888402E7A}"/>
              </a:ext>
            </a:extLst>
          </p:cNvPr>
          <p:cNvSpPr txBox="1"/>
          <p:nvPr/>
        </p:nvSpPr>
        <p:spPr>
          <a:xfrm>
            <a:off x="0" y="6302175"/>
            <a:ext cx="12192000" cy="557329"/>
          </a:xfrm>
          <a:prstGeom prst="rect">
            <a:avLst/>
          </a:prstGeom>
          <a:solidFill>
            <a:schemeClr val="accent2"/>
          </a:solidFill>
        </p:spPr>
        <p:txBody>
          <a:bodyPr wrap="square" rtlCol="0">
            <a:spAutoFit/>
          </a:bodyPr>
          <a:lstStyle/>
          <a:p>
            <a:endParaRPr lang="en-NG"/>
          </a:p>
        </p:txBody>
      </p:sp>
    </p:spTree>
    <p:extLst>
      <p:ext uri="{BB962C8B-B14F-4D97-AF65-F5344CB8AC3E}">
        <p14:creationId xmlns:p14="http://schemas.microsoft.com/office/powerpoint/2010/main" val="42206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F9ECD50-ADD9-47D1-8015-A68B02046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A56056-2CC2-4BD5-9438-8737B66700C4}"/>
              </a:ext>
            </a:extLst>
          </p:cNvPr>
          <p:cNvSpPr txBox="1"/>
          <p:nvPr/>
        </p:nvSpPr>
        <p:spPr>
          <a:xfrm>
            <a:off x="8138341"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kern="1200" dirty="0">
                <a:solidFill>
                  <a:schemeClr val="tx1"/>
                </a:solidFill>
                <a:effectLst/>
                <a:latin typeface="+mj-lt"/>
                <a:ea typeface="+mj-ea"/>
                <a:cs typeface="+mj-cs"/>
              </a:rPr>
              <a:t>Proposed data science processes for implementation, outlining steps to harness insights, inform decisions, and drive results. </a:t>
            </a:r>
            <a:endParaRPr lang="en-US" sz="3600" b="1" kern="1200" dirty="0">
              <a:solidFill>
                <a:schemeClr val="tx1"/>
              </a:solidFill>
              <a:latin typeface="+mj-lt"/>
              <a:ea typeface="+mj-ea"/>
              <a:cs typeface="+mj-cs"/>
            </a:endParaRPr>
          </a:p>
        </p:txBody>
      </p:sp>
      <p:sp>
        <p:nvSpPr>
          <p:cNvPr id="49" name="sketch line">
            <a:extLst>
              <a:ext uri="{FF2B5EF4-FFF2-40B4-BE49-F238E27FC236}">
                <a16:creationId xmlns:a16="http://schemas.microsoft.com/office/drawing/2014/main" id="{A3CCE308-0D65-43CF-A9D6-B5303E588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87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2"/>
          </a:solidFill>
          <a:ln w="34925">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76769AD-449C-47F0-B65A-06D41019E352}"/>
              </a:ext>
            </a:extLst>
          </p:cNvPr>
          <p:cNvSpPr/>
          <p:nvPr/>
        </p:nvSpPr>
        <p:spPr>
          <a:xfrm>
            <a:off x="918912" y="1914938"/>
            <a:ext cx="1316218" cy="595478"/>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Data Loading</a:t>
            </a:r>
            <a:endParaRPr lang="en-NG" sz="2000" b="1">
              <a:solidFill>
                <a:schemeClr val="tx1"/>
              </a:solidFill>
            </a:endParaRPr>
          </a:p>
        </p:txBody>
      </p:sp>
      <p:sp>
        <p:nvSpPr>
          <p:cNvPr id="4" name="Rectangle 3">
            <a:extLst>
              <a:ext uri="{FF2B5EF4-FFF2-40B4-BE49-F238E27FC236}">
                <a16:creationId xmlns:a16="http://schemas.microsoft.com/office/drawing/2014/main" id="{6BE245D4-37BB-4E4D-813E-DA6FBBC07184}"/>
              </a:ext>
            </a:extLst>
          </p:cNvPr>
          <p:cNvSpPr/>
          <p:nvPr/>
        </p:nvSpPr>
        <p:spPr>
          <a:xfrm>
            <a:off x="3611487" y="1914938"/>
            <a:ext cx="1232850" cy="595478"/>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Data Pre-Processing</a:t>
            </a:r>
            <a:endParaRPr lang="en-NG" sz="2000" b="1">
              <a:solidFill>
                <a:schemeClr val="tx1"/>
              </a:solidFill>
            </a:endParaRPr>
          </a:p>
        </p:txBody>
      </p:sp>
      <p:sp>
        <p:nvSpPr>
          <p:cNvPr id="5" name="Rectangle 4">
            <a:extLst>
              <a:ext uri="{FF2B5EF4-FFF2-40B4-BE49-F238E27FC236}">
                <a16:creationId xmlns:a16="http://schemas.microsoft.com/office/drawing/2014/main" id="{F26CB7DE-970A-444F-AB16-FA34608D3584}"/>
              </a:ext>
            </a:extLst>
          </p:cNvPr>
          <p:cNvSpPr/>
          <p:nvPr/>
        </p:nvSpPr>
        <p:spPr>
          <a:xfrm>
            <a:off x="6098213" y="1878722"/>
            <a:ext cx="1232850" cy="595478"/>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Exploratory Data Analysis(EDA)</a:t>
            </a:r>
            <a:endParaRPr lang="en-NG" sz="2000" b="1">
              <a:solidFill>
                <a:schemeClr val="tx1"/>
              </a:solidFill>
            </a:endParaRPr>
          </a:p>
        </p:txBody>
      </p:sp>
      <p:sp>
        <p:nvSpPr>
          <p:cNvPr id="6" name="Rectangle 5">
            <a:extLst>
              <a:ext uri="{FF2B5EF4-FFF2-40B4-BE49-F238E27FC236}">
                <a16:creationId xmlns:a16="http://schemas.microsoft.com/office/drawing/2014/main" id="{3092F22D-999F-4CE3-A483-FAE01F2DE074}"/>
              </a:ext>
            </a:extLst>
          </p:cNvPr>
          <p:cNvSpPr/>
          <p:nvPr/>
        </p:nvSpPr>
        <p:spPr>
          <a:xfrm>
            <a:off x="918912" y="2872646"/>
            <a:ext cx="1316218" cy="689087"/>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Testing with ML algorithm</a:t>
            </a:r>
            <a:endParaRPr lang="en-NG" sz="2000" b="1">
              <a:solidFill>
                <a:schemeClr val="tx1"/>
              </a:solidFill>
            </a:endParaRPr>
          </a:p>
        </p:txBody>
      </p:sp>
      <p:sp>
        <p:nvSpPr>
          <p:cNvPr id="7" name="Rectangle 6">
            <a:extLst>
              <a:ext uri="{FF2B5EF4-FFF2-40B4-BE49-F238E27FC236}">
                <a16:creationId xmlns:a16="http://schemas.microsoft.com/office/drawing/2014/main" id="{7CFDC79C-455A-416B-BCB8-A07DBCF7D7F8}"/>
              </a:ext>
            </a:extLst>
          </p:cNvPr>
          <p:cNvSpPr/>
          <p:nvPr/>
        </p:nvSpPr>
        <p:spPr>
          <a:xfrm>
            <a:off x="908038" y="3937862"/>
            <a:ext cx="1327092" cy="628221"/>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Prediction with SVM ML algorithm</a:t>
            </a:r>
            <a:endParaRPr lang="en-NG" sz="2000" b="1">
              <a:solidFill>
                <a:schemeClr val="tx1"/>
              </a:solidFill>
            </a:endParaRPr>
          </a:p>
        </p:txBody>
      </p:sp>
      <p:sp>
        <p:nvSpPr>
          <p:cNvPr id="8" name="Rectangle 7">
            <a:extLst>
              <a:ext uri="{FF2B5EF4-FFF2-40B4-BE49-F238E27FC236}">
                <a16:creationId xmlns:a16="http://schemas.microsoft.com/office/drawing/2014/main" id="{D71505A9-1B09-4B74-9292-A537CF3B1F61}"/>
              </a:ext>
            </a:extLst>
          </p:cNvPr>
          <p:cNvSpPr/>
          <p:nvPr/>
        </p:nvSpPr>
        <p:spPr>
          <a:xfrm>
            <a:off x="3610321" y="2874150"/>
            <a:ext cx="1232850" cy="628221"/>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Training with ML algorithm</a:t>
            </a:r>
            <a:endParaRPr lang="en-NG" sz="2000" b="1">
              <a:solidFill>
                <a:schemeClr val="tx1"/>
              </a:solidFill>
            </a:endParaRPr>
          </a:p>
        </p:txBody>
      </p:sp>
      <p:sp>
        <p:nvSpPr>
          <p:cNvPr id="9" name="Rectangle 8">
            <a:extLst>
              <a:ext uri="{FF2B5EF4-FFF2-40B4-BE49-F238E27FC236}">
                <a16:creationId xmlns:a16="http://schemas.microsoft.com/office/drawing/2014/main" id="{5F6DCC65-84FE-4735-A94C-BF2F5A48C218}"/>
              </a:ext>
            </a:extLst>
          </p:cNvPr>
          <p:cNvSpPr/>
          <p:nvPr/>
        </p:nvSpPr>
        <p:spPr>
          <a:xfrm>
            <a:off x="3610321" y="3938423"/>
            <a:ext cx="1232850" cy="628221"/>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Model &amp;Dataset Optimization</a:t>
            </a:r>
            <a:endParaRPr lang="en-NG" sz="2000" b="1">
              <a:solidFill>
                <a:schemeClr val="tx1"/>
              </a:solidFill>
            </a:endParaRPr>
          </a:p>
        </p:txBody>
      </p:sp>
      <p:sp>
        <p:nvSpPr>
          <p:cNvPr id="10" name="Rectangle 9">
            <a:extLst>
              <a:ext uri="{FF2B5EF4-FFF2-40B4-BE49-F238E27FC236}">
                <a16:creationId xmlns:a16="http://schemas.microsoft.com/office/drawing/2014/main" id="{FE931469-1537-456A-A467-BD8D7549B479}"/>
              </a:ext>
            </a:extLst>
          </p:cNvPr>
          <p:cNvSpPr/>
          <p:nvPr/>
        </p:nvSpPr>
        <p:spPr>
          <a:xfrm>
            <a:off x="6098213" y="2906893"/>
            <a:ext cx="1232850" cy="595478"/>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Data Splicing</a:t>
            </a:r>
            <a:endParaRPr lang="en-NG" sz="2000" b="1">
              <a:solidFill>
                <a:schemeClr val="tx1"/>
              </a:solidFill>
            </a:endParaRPr>
          </a:p>
        </p:txBody>
      </p:sp>
      <p:sp>
        <p:nvSpPr>
          <p:cNvPr id="11" name="Rectangle 10">
            <a:extLst>
              <a:ext uri="{FF2B5EF4-FFF2-40B4-BE49-F238E27FC236}">
                <a16:creationId xmlns:a16="http://schemas.microsoft.com/office/drawing/2014/main" id="{A05C6B1B-128E-4E0F-A1DD-12DD6CB713A7}"/>
              </a:ext>
            </a:extLst>
          </p:cNvPr>
          <p:cNvSpPr/>
          <p:nvPr/>
        </p:nvSpPr>
        <p:spPr>
          <a:xfrm>
            <a:off x="6098213" y="3943335"/>
            <a:ext cx="1232850" cy="595478"/>
          </a:xfrm>
          <a:prstGeom prst="rect">
            <a:avLst/>
          </a:prstGeom>
          <a:solidFill>
            <a:schemeClr val="accent2">
              <a:lumMod val="40000"/>
              <a:lumOff val="60000"/>
            </a:schemeClr>
          </a:solidFill>
          <a:ln>
            <a:solidFill>
              <a:schemeClr val="accent2">
                <a:lumMod val="40000"/>
                <a:lumOff val="60000"/>
              </a:schemeClr>
            </a:solidFill>
          </a:ln>
          <a:effectLst>
            <a:outerShdw blurRad="107950" dist="12700" dir="5400000" algn="ctr">
              <a:srgbClr val="000000"/>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2064">
              <a:spcAft>
                <a:spcPts val="600"/>
              </a:spcAft>
            </a:pPr>
            <a:r>
              <a:rPr lang="en-US" sz="1120" b="1" kern="1200">
                <a:solidFill>
                  <a:schemeClr val="tx1"/>
                </a:solidFill>
                <a:latin typeface="+mn-lt"/>
                <a:ea typeface="+mn-ea"/>
                <a:cs typeface="+mn-cs"/>
              </a:rPr>
              <a:t>Deployment of predicted Model</a:t>
            </a:r>
            <a:endParaRPr lang="en-NG" sz="2000" b="1">
              <a:solidFill>
                <a:schemeClr val="tx1"/>
              </a:solidFill>
            </a:endParaRPr>
          </a:p>
        </p:txBody>
      </p:sp>
      <p:sp>
        <p:nvSpPr>
          <p:cNvPr id="12" name="Arrow: Right 11">
            <a:extLst>
              <a:ext uri="{FF2B5EF4-FFF2-40B4-BE49-F238E27FC236}">
                <a16:creationId xmlns:a16="http://schemas.microsoft.com/office/drawing/2014/main" id="{EA2D5297-F8C4-4263-ACD1-0D43BBB1D961}"/>
              </a:ext>
            </a:extLst>
          </p:cNvPr>
          <p:cNvSpPr/>
          <p:nvPr/>
        </p:nvSpPr>
        <p:spPr>
          <a:xfrm>
            <a:off x="2683736" y="2099054"/>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TextBox 19">
            <a:extLst>
              <a:ext uri="{FF2B5EF4-FFF2-40B4-BE49-F238E27FC236}">
                <a16:creationId xmlns:a16="http://schemas.microsoft.com/office/drawing/2014/main" id="{0D59675B-497B-46B8-BE66-3CF289B1D606}"/>
              </a:ext>
            </a:extLst>
          </p:cNvPr>
          <p:cNvSpPr txBox="1"/>
          <p:nvPr/>
        </p:nvSpPr>
        <p:spPr>
          <a:xfrm>
            <a:off x="643470" y="4896957"/>
            <a:ext cx="6900512" cy="42106"/>
          </a:xfrm>
          <a:prstGeom prst="rect">
            <a:avLst/>
          </a:prstGeom>
          <a:solidFill>
            <a:schemeClr val="accent2"/>
          </a:solidFill>
        </p:spPr>
        <p:txBody>
          <a:bodyPr wrap="square" rtlCol="0">
            <a:spAutoFit/>
          </a:bodyPr>
          <a:lstStyle/>
          <a:p>
            <a:endParaRPr lang="en-NG"/>
          </a:p>
        </p:txBody>
      </p:sp>
      <p:sp>
        <p:nvSpPr>
          <p:cNvPr id="21" name="Arrow: Right 20">
            <a:extLst>
              <a:ext uri="{FF2B5EF4-FFF2-40B4-BE49-F238E27FC236}">
                <a16:creationId xmlns:a16="http://schemas.microsoft.com/office/drawing/2014/main" id="{6B4BF73A-D0EB-470D-AF3A-853AFF350171}"/>
              </a:ext>
            </a:extLst>
          </p:cNvPr>
          <p:cNvSpPr/>
          <p:nvPr/>
        </p:nvSpPr>
        <p:spPr>
          <a:xfrm>
            <a:off x="5299065" y="2099054"/>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Arrow: Right 21">
            <a:extLst>
              <a:ext uri="{FF2B5EF4-FFF2-40B4-BE49-F238E27FC236}">
                <a16:creationId xmlns:a16="http://schemas.microsoft.com/office/drawing/2014/main" id="{04DAF404-635C-468F-BB17-4ECD281D5D34}"/>
              </a:ext>
            </a:extLst>
          </p:cNvPr>
          <p:cNvSpPr/>
          <p:nvPr/>
        </p:nvSpPr>
        <p:spPr>
          <a:xfrm rot="10800000">
            <a:off x="2683736" y="3070669"/>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Arrow: Right 22">
            <a:extLst>
              <a:ext uri="{FF2B5EF4-FFF2-40B4-BE49-F238E27FC236}">
                <a16:creationId xmlns:a16="http://schemas.microsoft.com/office/drawing/2014/main" id="{0218702B-FAC8-44B9-A51A-0FE4121CB47C}"/>
              </a:ext>
            </a:extLst>
          </p:cNvPr>
          <p:cNvSpPr/>
          <p:nvPr/>
        </p:nvSpPr>
        <p:spPr>
          <a:xfrm rot="10800000">
            <a:off x="5296734" y="3070668"/>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4" name="Arrow: Right 23">
            <a:extLst>
              <a:ext uri="{FF2B5EF4-FFF2-40B4-BE49-F238E27FC236}">
                <a16:creationId xmlns:a16="http://schemas.microsoft.com/office/drawing/2014/main" id="{02CB291A-0A45-4DB6-9396-8781E8C35D01}"/>
              </a:ext>
            </a:extLst>
          </p:cNvPr>
          <p:cNvSpPr/>
          <p:nvPr/>
        </p:nvSpPr>
        <p:spPr>
          <a:xfrm>
            <a:off x="2683736" y="4118009"/>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Arrow: Right 24">
            <a:extLst>
              <a:ext uri="{FF2B5EF4-FFF2-40B4-BE49-F238E27FC236}">
                <a16:creationId xmlns:a16="http://schemas.microsoft.com/office/drawing/2014/main" id="{466B44CC-F18B-4E7A-8895-D04CFFBB0C67}"/>
              </a:ext>
            </a:extLst>
          </p:cNvPr>
          <p:cNvSpPr/>
          <p:nvPr/>
        </p:nvSpPr>
        <p:spPr>
          <a:xfrm>
            <a:off x="5296734" y="4118009"/>
            <a:ext cx="473023" cy="2679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Arrow: Right 25">
            <a:extLst>
              <a:ext uri="{FF2B5EF4-FFF2-40B4-BE49-F238E27FC236}">
                <a16:creationId xmlns:a16="http://schemas.microsoft.com/office/drawing/2014/main" id="{0523158C-0E38-4266-B5B0-75A20FCA43BF}"/>
              </a:ext>
            </a:extLst>
          </p:cNvPr>
          <p:cNvSpPr/>
          <p:nvPr/>
        </p:nvSpPr>
        <p:spPr>
          <a:xfrm rot="5400000">
            <a:off x="6580675" y="2595895"/>
            <a:ext cx="267927" cy="1955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7" name="Arrow: Right 26">
            <a:extLst>
              <a:ext uri="{FF2B5EF4-FFF2-40B4-BE49-F238E27FC236}">
                <a16:creationId xmlns:a16="http://schemas.microsoft.com/office/drawing/2014/main" id="{CBF750B8-7575-450C-8597-390B08E0E3E8}"/>
              </a:ext>
            </a:extLst>
          </p:cNvPr>
          <p:cNvSpPr/>
          <p:nvPr/>
        </p:nvSpPr>
        <p:spPr>
          <a:xfrm rot="5400000">
            <a:off x="1437621" y="3661013"/>
            <a:ext cx="267927" cy="1955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64749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2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2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6E31BD7-BF02-70C5-E070-B2A37EF7B7A2}"/>
              </a:ext>
            </a:extLst>
          </p:cNvPr>
          <p:cNvSpPr/>
          <p:nvPr/>
        </p:nvSpPr>
        <p:spPr>
          <a:xfrm>
            <a:off x="1032553" y="2709559"/>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364" kern="1200">
                <a:ln w="22225">
                  <a:noFill/>
                  <a:prstDash val="solid"/>
                </a:ln>
                <a:solidFill>
                  <a:schemeClr val="tx1"/>
                </a:solidFill>
                <a:latin typeface="+mn-lt"/>
                <a:ea typeface="+mn-ea"/>
                <a:cs typeface="+mn-cs"/>
              </a:rPr>
              <a:t>Data</a:t>
            </a:r>
            <a:r>
              <a:rPr lang="en-US" sz="2701" kern="1200">
                <a:ln w="22225">
                  <a:noFill/>
                  <a:prstDash val="solid"/>
                </a:ln>
                <a:solidFill>
                  <a:schemeClr val="tx1"/>
                </a:solidFill>
                <a:latin typeface="+mn-lt"/>
                <a:ea typeface="+mn-ea"/>
                <a:cs typeface="+mn-cs"/>
              </a:rPr>
              <a:t> </a:t>
            </a:r>
            <a:r>
              <a:rPr lang="en-US" sz="2364" kern="1200">
                <a:ln w="22225">
                  <a:noFill/>
                  <a:prstDash val="solid"/>
                </a:ln>
                <a:solidFill>
                  <a:schemeClr val="tx1"/>
                </a:solidFill>
                <a:latin typeface="+mn-lt"/>
                <a:ea typeface="+mn-ea"/>
                <a:cs typeface="+mn-cs"/>
              </a:rPr>
              <a:t>loading</a:t>
            </a:r>
            <a:r>
              <a:rPr lang="en-US" sz="2701" kern="1200">
                <a:ln w="22225">
                  <a:noFill/>
                  <a:prstDash val="solid"/>
                </a:ln>
                <a:solidFill>
                  <a:schemeClr val="tx1"/>
                </a:solidFill>
                <a:latin typeface="+mn-lt"/>
                <a:ea typeface="+mn-ea"/>
                <a:cs typeface="+mn-cs"/>
              </a:rPr>
              <a:t> </a:t>
            </a:r>
            <a:r>
              <a:rPr lang="en-US" sz="2364" kern="1200">
                <a:ln w="22225">
                  <a:noFill/>
                  <a:prstDash val="solid"/>
                </a:ln>
                <a:solidFill>
                  <a:schemeClr val="tx1"/>
                </a:solidFill>
                <a:latin typeface="+mn-lt"/>
                <a:ea typeface="+mn-ea"/>
                <a:cs typeface="+mn-cs"/>
              </a:rPr>
              <a:t>into</a:t>
            </a:r>
            <a:r>
              <a:rPr lang="en-US" sz="2701" kern="1200">
                <a:ln w="22225">
                  <a:noFill/>
                  <a:prstDash val="solid"/>
                </a:ln>
                <a:solidFill>
                  <a:schemeClr val="tx1"/>
                </a:solidFill>
                <a:latin typeface="+mn-lt"/>
                <a:ea typeface="+mn-ea"/>
                <a:cs typeface="+mn-cs"/>
              </a:rPr>
              <a:t> </a:t>
            </a:r>
            <a:r>
              <a:rPr lang="en-US" sz="2364" kern="1200">
                <a:ln w="22225">
                  <a:noFill/>
                  <a:prstDash val="solid"/>
                </a:ln>
                <a:solidFill>
                  <a:schemeClr val="tx1"/>
                </a:solidFill>
                <a:latin typeface="+mn-lt"/>
                <a:ea typeface="+mn-ea"/>
                <a:cs typeface="+mn-cs"/>
              </a:rPr>
              <a:t>data</a:t>
            </a:r>
            <a:r>
              <a:rPr lang="en-US" sz="2701" kern="1200">
                <a:ln w="22225">
                  <a:noFill/>
                  <a:prstDash val="solid"/>
                </a:ln>
                <a:solidFill>
                  <a:schemeClr val="tx1"/>
                </a:solidFill>
                <a:latin typeface="+mn-lt"/>
                <a:ea typeface="+mn-ea"/>
                <a:cs typeface="+mn-cs"/>
              </a:rPr>
              <a:t> </a:t>
            </a:r>
            <a:r>
              <a:rPr lang="en-US" sz="2364" kern="1200">
                <a:ln w="22225">
                  <a:noFill/>
                  <a:prstDash val="solid"/>
                </a:ln>
                <a:solidFill>
                  <a:schemeClr val="tx1"/>
                </a:solidFill>
                <a:latin typeface="+mn-lt"/>
                <a:ea typeface="+mn-ea"/>
                <a:cs typeface="+mn-cs"/>
              </a:rPr>
              <a:t>frame</a:t>
            </a:r>
            <a:endParaRPr lang="en-US" sz="3200">
              <a:ln w="22225">
                <a:noFill/>
                <a:prstDash val="solid"/>
              </a:ln>
              <a:solidFill>
                <a:schemeClr val="tx1"/>
              </a:solidFill>
            </a:endParaRPr>
          </a:p>
        </p:txBody>
      </p:sp>
      <p:sp>
        <p:nvSpPr>
          <p:cNvPr id="4" name="Rectangle 3">
            <a:extLst>
              <a:ext uri="{FF2B5EF4-FFF2-40B4-BE49-F238E27FC236}">
                <a16:creationId xmlns:a16="http://schemas.microsoft.com/office/drawing/2014/main" id="{23B3C80F-C412-822E-3701-035E04AE9EF4}"/>
              </a:ext>
            </a:extLst>
          </p:cNvPr>
          <p:cNvSpPr/>
          <p:nvPr/>
        </p:nvSpPr>
        <p:spPr>
          <a:xfrm>
            <a:off x="1032552" y="4791443"/>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533" kern="1200">
                <a:ln w="22225">
                  <a:noFill/>
                  <a:prstDash val="solid"/>
                </a:ln>
                <a:solidFill>
                  <a:schemeClr val="tx1"/>
                </a:solidFill>
                <a:latin typeface="+mn-lt"/>
                <a:ea typeface="+mn-ea"/>
                <a:cs typeface="+mn-cs"/>
              </a:rPr>
              <a:t>Data </a:t>
            </a:r>
            <a:r>
              <a:rPr lang="en-US" sz="2364" kern="1200">
                <a:ln w="22225">
                  <a:noFill/>
                  <a:prstDash val="solid"/>
                </a:ln>
                <a:solidFill>
                  <a:schemeClr val="tx1"/>
                </a:solidFill>
                <a:latin typeface="+mn-lt"/>
                <a:ea typeface="+mn-ea"/>
                <a:cs typeface="+mn-cs"/>
              </a:rPr>
              <a:t>Cleaning</a:t>
            </a:r>
            <a:endParaRPr lang="en-US" sz="3000">
              <a:ln w="22225">
                <a:noFill/>
                <a:prstDash val="solid"/>
              </a:ln>
              <a:solidFill>
                <a:schemeClr val="tx1"/>
              </a:solidFill>
            </a:endParaRPr>
          </a:p>
        </p:txBody>
      </p:sp>
      <p:sp>
        <p:nvSpPr>
          <p:cNvPr id="5" name="Arrow: Down 4">
            <a:extLst>
              <a:ext uri="{FF2B5EF4-FFF2-40B4-BE49-F238E27FC236}">
                <a16:creationId xmlns:a16="http://schemas.microsoft.com/office/drawing/2014/main" id="{FBC2CC22-78A6-0F5A-D3E5-782E12853D22}"/>
              </a:ext>
            </a:extLst>
          </p:cNvPr>
          <p:cNvSpPr/>
          <p:nvPr/>
        </p:nvSpPr>
        <p:spPr>
          <a:xfrm>
            <a:off x="1764758" y="4005588"/>
            <a:ext cx="469890" cy="7858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AF736C0E-B20A-5230-94E5-8E0547D7E29F}"/>
              </a:ext>
            </a:extLst>
          </p:cNvPr>
          <p:cNvSpPr/>
          <p:nvPr/>
        </p:nvSpPr>
        <p:spPr>
          <a:xfrm>
            <a:off x="3679256" y="2709557"/>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701" kern="1200">
                <a:ln w="22225">
                  <a:noFill/>
                  <a:prstDash val="solid"/>
                </a:ln>
                <a:solidFill>
                  <a:schemeClr val="tx1"/>
                </a:solidFill>
                <a:latin typeface="+mn-lt"/>
                <a:ea typeface="+mn-ea"/>
                <a:cs typeface="+mn-cs"/>
              </a:rPr>
              <a:t>Feature</a:t>
            </a:r>
          </a:p>
          <a:p>
            <a:pPr algn="ctr" defTabSz="771936">
              <a:spcAft>
                <a:spcPts val="804"/>
              </a:spcAft>
            </a:pPr>
            <a:r>
              <a:rPr lang="en-US" sz="2701" kern="1200">
                <a:ln w="22225">
                  <a:noFill/>
                  <a:prstDash val="solid"/>
                </a:ln>
                <a:solidFill>
                  <a:schemeClr val="tx1"/>
                </a:solidFill>
                <a:latin typeface="+mn-lt"/>
                <a:ea typeface="+mn-ea"/>
                <a:cs typeface="+mn-cs"/>
              </a:rPr>
              <a:t>Selection</a:t>
            </a:r>
            <a:endParaRPr lang="en-NG" sz="3200">
              <a:ln w="22225">
                <a:noFill/>
                <a:prstDash val="solid"/>
              </a:ln>
              <a:solidFill>
                <a:schemeClr val="tx1"/>
              </a:solidFill>
            </a:endParaRPr>
          </a:p>
        </p:txBody>
      </p:sp>
      <p:sp>
        <p:nvSpPr>
          <p:cNvPr id="7" name="Arrow: Right 6">
            <a:extLst>
              <a:ext uri="{FF2B5EF4-FFF2-40B4-BE49-F238E27FC236}">
                <a16:creationId xmlns:a16="http://schemas.microsoft.com/office/drawing/2014/main" id="{1CE3B3C7-7D61-A8E0-4038-50E5CE1F2761}"/>
              </a:ext>
            </a:extLst>
          </p:cNvPr>
          <p:cNvSpPr/>
          <p:nvPr/>
        </p:nvSpPr>
        <p:spPr>
          <a:xfrm>
            <a:off x="2966857" y="5202815"/>
            <a:ext cx="652673" cy="419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1AC05C4C-9A1C-A6BB-10E9-7A72B61E782A}"/>
              </a:ext>
            </a:extLst>
          </p:cNvPr>
          <p:cNvSpPr/>
          <p:nvPr/>
        </p:nvSpPr>
        <p:spPr>
          <a:xfrm>
            <a:off x="3619530" y="4791443"/>
            <a:ext cx="1934304" cy="12424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364" kern="1200">
                <a:ln w="22225">
                  <a:noFill/>
                  <a:prstDash val="solid"/>
                </a:ln>
                <a:solidFill>
                  <a:schemeClr val="tx1"/>
                </a:solidFill>
                <a:latin typeface="+mn-lt"/>
                <a:ea typeface="+mn-ea"/>
                <a:cs typeface="+mn-cs"/>
              </a:rPr>
              <a:t>Exploratory data analysis(EDA)</a:t>
            </a:r>
            <a:endParaRPr lang="en-NG" sz="2800">
              <a:ln w="22225">
                <a:noFill/>
                <a:prstDash val="solid"/>
              </a:ln>
              <a:solidFill>
                <a:schemeClr val="tx1"/>
              </a:solidFill>
            </a:endParaRPr>
          </a:p>
        </p:txBody>
      </p:sp>
      <p:sp>
        <p:nvSpPr>
          <p:cNvPr id="9" name="Rectangle 8">
            <a:extLst>
              <a:ext uri="{FF2B5EF4-FFF2-40B4-BE49-F238E27FC236}">
                <a16:creationId xmlns:a16="http://schemas.microsoft.com/office/drawing/2014/main" id="{00110178-CAFD-C35D-51F5-424E450A32B7}"/>
              </a:ext>
            </a:extLst>
          </p:cNvPr>
          <p:cNvSpPr/>
          <p:nvPr/>
        </p:nvSpPr>
        <p:spPr>
          <a:xfrm>
            <a:off x="6701231" y="2709557"/>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026" kern="1200">
                <a:ln w="22225">
                  <a:noFill/>
                  <a:prstDash val="solid"/>
                </a:ln>
                <a:solidFill>
                  <a:schemeClr val="tx1"/>
                </a:solidFill>
                <a:latin typeface="+mn-lt"/>
                <a:ea typeface="+mn-ea"/>
                <a:cs typeface="+mn-cs"/>
              </a:rPr>
              <a:t>Data Standardization</a:t>
            </a:r>
            <a:endParaRPr lang="en-NG" sz="2400">
              <a:ln w="22225">
                <a:noFill/>
                <a:prstDash val="solid"/>
              </a:ln>
              <a:solidFill>
                <a:schemeClr val="tx1"/>
              </a:solidFill>
            </a:endParaRPr>
          </a:p>
        </p:txBody>
      </p:sp>
      <p:sp>
        <p:nvSpPr>
          <p:cNvPr id="10" name="Rectangle 9">
            <a:extLst>
              <a:ext uri="{FF2B5EF4-FFF2-40B4-BE49-F238E27FC236}">
                <a16:creationId xmlns:a16="http://schemas.microsoft.com/office/drawing/2014/main" id="{D8E17D28-6A9A-6B22-FF53-ACC9E2102709}"/>
              </a:ext>
            </a:extLst>
          </p:cNvPr>
          <p:cNvSpPr/>
          <p:nvPr/>
        </p:nvSpPr>
        <p:spPr>
          <a:xfrm>
            <a:off x="6701231" y="4791443"/>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026" kern="1200">
                <a:ln w="22225">
                  <a:noFill/>
                  <a:prstDash val="solid"/>
                </a:ln>
                <a:solidFill>
                  <a:schemeClr val="tx1"/>
                </a:solidFill>
                <a:latin typeface="+mn-lt"/>
                <a:ea typeface="+mn-ea"/>
                <a:cs typeface="+mn-cs"/>
              </a:rPr>
              <a:t>Data Slicing</a:t>
            </a:r>
            <a:endParaRPr lang="en-NG" sz="2400">
              <a:ln w="22225">
                <a:noFill/>
                <a:prstDash val="solid"/>
              </a:ln>
              <a:solidFill>
                <a:schemeClr val="tx1"/>
              </a:solidFill>
            </a:endParaRPr>
          </a:p>
        </p:txBody>
      </p:sp>
      <p:sp>
        <p:nvSpPr>
          <p:cNvPr id="11" name="Arrow: Down 10">
            <a:extLst>
              <a:ext uri="{FF2B5EF4-FFF2-40B4-BE49-F238E27FC236}">
                <a16:creationId xmlns:a16="http://schemas.microsoft.com/office/drawing/2014/main" id="{D8B986E6-A915-4B7B-77BF-EA2B8011ED5C}"/>
              </a:ext>
            </a:extLst>
          </p:cNvPr>
          <p:cNvSpPr/>
          <p:nvPr/>
        </p:nvSpPr>
        <p:spPr>
          <a:xfrm>
            <a:off x="7433437" y="3952056"/>
            <a:ext cx="469890" cy="83938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Arrow: Right 11">
            <a:extLst>
              <a:ext uri="{FF2B5EF4-FFF2-40B4-BE49-F238E27FC236}">
                <a16:creationId xmlns:a16="http://schemas.microsoft.com/office/drawing/2014/main" id="{29FF163F-42DE-4ED8-6901-83C2FA0DB142}"/>
              </a:ext>
            </a:extLst>
          </p:cNvPr>
          <p:cNvSpPr/>
          <p:nvPr/>
        </p:nvSpPr>
        <p:spPr>
          <a:xfrm>
            <a:off x="8635536" y="5240530"/>
            <a:ext cx="743750" cy="419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C779697B-EC7E-1BEA-AF9A-026A7C098A9C}"/>
              </a:ext>
            </a:extLst>
          </p:cNvPr>
          <p:cNvSpPr/>
          <p:nvPr/>
        </p:nvSpPr>
        <p:spPr>
          <a:xfrm>
            <a:off x="9379286" y="4829158"/>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026" kern="1200">
                <a:ln w="22225">
                  <a:noFill/>
                  <a:prstDash val="solid"/>
                </a:ln>
                <a:solidFill>
                  <a:schemeClr val="tx1"/>
                </a:solidFill>
                <a:latin typeface="+mn-lt"/>
                <a:ea typeface="+mn-ea"/>
                <a:cs typeface="+mn-cs"/>
              </a:rPr>
              <a:t>Model Training &amp;</a:t>
            </a:r>
          </a:p>
          <a:p>
            <a:pPr algn="ctr" defTabSz="771936">
              <a:spcAft>
                <a:spcPts val="804"/>
              </a:spcAft>
            </a:pPr>
            <a:r>
              <a:rPr lang="en-US" sz="2026" kern="1200">
                <a:ln w="22225">
                  <a:noFill/>
                  <a:prstDash val="solid"/>
                </a:ln>
                <a:solidFill>
                  <a:schemeClr val="tx1"/>
                </a:solidFill>
                <a:latin typeface="+mn-lt"/>
                <a:ea typeface="+mn-ea"/>
                <a:cs typeface="+mn-cs"/>
              </a:rPr>
              <a:t>Evaluation</a:t>
            </a:r>
            <a:endParaRPr lang="en-NG" sz="2400">
              <a:ln w="22225">
                <a:noFill/>
                <a:prstDash val="solid"/>
              </a:ln>
              <a:solidFill>
                <a:schemeClr val="tx1"/>
              </a:solidFill>
            </a:endParaRPr>
          </a:p>
        </p:txBody>
      </p:sp>
      <p:sp>
        <p:nvSpPr>
          <p:cNvPr id="14" name="Arrow: Down 13">
            <a:extLst>
              <a:ext uri="{FF2B5EF4-FFF2-40B4-BE49-F238E27FC236}">
                <a16:creationId xmlns:a16="http://schemas.microsoft.com/office/drawing/2014/main" id="{64C5F39A-CB77-661D-7D47-6B594E887748}"/>
              </a:ext>
            </a:extLst>
          </p:cNvPr>
          <p:cNvSpPr/>
          <p:nvPr/>
        </p:nvSpPr>
        <p:spPr>
          <a:xfrm rot="10800000">
            <a:off x="10111490" y="3952054"/>
            <a:ext cx="469890" cy="83938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Rectangle 14">
            <a:extLst>
              <a:ext uri="{FF2B5EF4-FFF2-40B4-BE49-F238E27FC236}">
                <a16:creationId xmlns:a16="http://schemas.microsoft.com/office/drawing/2014/main" id="{F0E5A38A-4891-F721-62A2-17A852E5D4B4}"/>
              </a:ext>
            </a:extLst>
          </p:cNvPr>
          <p:cNvSpPr/>
          <p:nvPr/>
        </p:nvSpPr>
        <p:spPr>
          <a:xfrm>
            <a:off x="9614229" y="2709555"/>
            <a:ext cx="1934304" cy="1242499"/>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1936">
              <a:spcAft>
                <a:spcPts val="804"/>
              </a:spcAft>
            </a:pPr>
            <a:r>
              <a:rPr lang="en-US" sz="2026" kern="1200">
                <a:ln w="22225">
                  <a:noFill/>
                  <a:prstDash val="solid"/>
                </a:ln>
                <a:solidFill>
                  <a:schemeClr val="tx1"/>
                </a:solidFill>
                <a:latin typeface="+mn-lt"/>
                <a:ea typeface="+mn-ea"/>
                <a:cs typeface="+mn-cs"/>
              </a:rPr>
              <a:t>Iterative Model </a:t>
            </a:r>
          </a:p>
          <a:p>
            <a:pPr algn="ctr" defTabSz="771936">
              <a:spcAft>
                <a:spcPts val="804"/>
              </a:spcAft>
            </a:pPr>
            <a:r>
              <a:rPr lang="en-US" sz="2026" kern="1200">
                <a:ln w="22225">
                  <a:noFill/>
                  <a:prstDash val="solid"/>
                </a:ln>
                <a:solidFill>
                  <a:schemeClr val="tx1"/>
                </a:solidFill>
                <a:latin typeface="+mn-lt"/>
                <a:ea typeface="+mn-ea"/>
                <a:cs typeface="+mn-cs"/>
              </a:rPr>
              <a:t>Improvement</a:t>
            </a:r>
            <a:endParaRPr lang="en-NG" sz="2400">
              <a:ln w="22225">
                <a:noFill/>
                <a:prstDash val="solid"/>
              </a:ln>
              <a:solidFill>
                <a:schemeClr val="tx1"/>
              </a:solidFill>
            </a:endParaRPr>
          </a:p>
        </p:txBody>
      </p:sp>
      <p:sp>
        <p:nvSpPr>
          <p:cNvPr id="16" name="Arrow: Down 15">
            <a:extLst>
              <a:ext uri="{FF2B5EF4-FFF2-40B4-BE49-F238E27FC236}">
                <a16:creationId xmlns:a16="http://schemas.microsoft.com/office/drawing/2014/main" id="{AEDDA767-1C70-0F5A-1CB2-A0576E87E45B}"/>
              </a:ext>
            </a:extLst>
          </p:cNvPr>
          <p:cNvSpPr/>
          <p:nvPr/>
        </p:nvSpPr>
        <p:spPr>
          <a:xfrm rot="10800000">
            <a:off x="4351736" y="4005586"/>
            <a:ext cx="469890" cy="73232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Arrow: Right 16">
            <a:extLst>
              <a:ext uri="{FF2B5EF4-FFF2-40B4-BE49-F238E27FC236}">
                <a16:creationId xmlns:a16="http://schemas.microsoft.com/office/drawing/2014/main" id="{0270C713-69F6-6128-3FEC-1BD107B60B26}"/>
              </a:ext>
            </a:extLst>
          </p:cNvPr>
          <p:cNvSpPr/>
          <p:nvPr/>
        </p:nvSpPr>
        <p:spPr>
          <a:xfrm>
            <a:off x="5613561" y="3120928"/>
            <a:ext cx="978693" cy="4197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03AC243E-BC5C-8AD3-6935-B15FE0E3ECE8}"/>
              </a:ext>
            </a:extLst>
          </p:cNvPr>
          <p:cNvSpPr txBox="1"/>
          <p:nvPr/>
        </p:nvSpPr>
        <p:spPr>
          <a:xfrm>
            <a:off x="643467" y="786343"/>
            <a:ext cx="4051066" cy="463525"/>
          </a:xfrm>
          <a:prstGeom prst="rect">
            <a:avLst/>
          </a:prstGeom>
          <a:solidFill>
            <a:schemeClr val="accent2"/>
          </a:solidFill>
          <a:ln>
            <a:solidFill>
              <a:schemeClr val="accent2"/>
            </a:solidFill>
          </a:ln>
        </p:spPr>
        <p:txBody>
          <a:bodyPr wrap="square" rtlCol="0">
            <a:spAutoFit/>
          </a:bodyPr>
          <a:lstStyle/>
          <a:p>
            <a:pPr defTabSz="1225296">
              <a:spcAft>
                <a:spcPts val="600"/>
              </a:spcAft>
            </a:pPr>
            <a:r>
              <a:rPr lang="en-GB" sz="2412" kern="1200">
                <a:solidFill>
                  <a:schemeClr val="tx1"/>
                </a:solidFill>
                <a:latin typeface="+mn-lt"/>
                <a:ea typeface="+mn-ea"/>
                <a:cs typeface="+mn-cs"/>
              </a:rPr>
              <a:t>Data Pre- Processing</a:t>
            </a:r>
            <a:endParaRPr lang="en-GB"/>
          </a:p>
        </p:txBody>
      </p:sp>
    </p:spTree>
    <p:extLst>
      <p:ext uri="{BB962C8B-B14F-4D97-AF65-F5344CB8AC3E}">
        <p14:creationId xmlns:p14="http://schemas.microsoft.com/office/powerpoint/2010/main" val="202968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45BA7-8238-45F8-AE5F-1DFD77A62BD9}"/>
              </a:ext>
            </a:extLst>
          </p:cNvPr>
          <p:cNvSpPr txBox="1"/>
          <p:nvPr/>
        </p:nvSpPr>
        <p:spPr>
          <a:xfrm>
            <a:off x="0" y="53045"/>
            <a:ext cx="7292050" cy="461665"/>
          </a:xfrm>
          <a:prstGeom prst="rect">
            <a:avLst/>
          </a:prstGeom>
          <a:solidFill>
            <a:schemeClr val="accent2"/>
          </a:solidFill>
          <a:ln>
            <a:solidFill>
              <a:schemeClr val="accent2"/>
            </a:solidFill>
          </a:ln>
        </p:spPr>
        <p:txBody>
          <a:bodyPr wrap="square" rtlCol="0">
            <a:spAutoFit/>
          </a:bodyPr>
          <a:lstStyle/>
          <a:p>
            <a:pPr algn="ctr"/>
            <a:r>
              <a:rPr lang="en-US" sz="2400" b="1" dirty="0"/>
              <a:t>Proposed Next Steps and Project Completion Timeline</a:t>
            </a:r>
            <a:endParaRPr lang="en-NG" sz="2400" b="1" dirty="0"/>
          </a:p>
        </p:txBody>
      </p:sp>
      <p:sp>
        <p:nvSpPr>
          <p:cNvPr id="3" name="TextBox 2">
            <a:extLst>
              <a:ext uri="{FF2B5EF4-FFF2-40B4-BE49-F238E27FC236}">
                <a16:creationId xmlns:a16="http://schemas.microsoft.com/office/drawing/2014/main" id="{719434C0-817D-4D4B-A6BB-875BBBB59AFC}"/>
              </a:ext>
            </a:extLst>
          </p:cNvPr>
          <p:cNvSpPr txBox="1"/>
          <p:nvPr/>
        </p:nvSpPr>
        <p:spPr>
          <a:xfrm>
            <a:off x="1199901" y="620523"/>
            <a:ext cx="10023676" cy="369332"/>
          </a:xfrm>
          <a:prstGeom prst="rect">
            <a:avLst/>
          </a:prstGeom>
          <a:noFill/>
        </p:spPr>
        <p:txBody>
          <a:bodyPr wrap="square" rtlCol="0">
            <a:spAutoFit/>
          </a:bodyPr>
          <a:lstStyle/>
          <a:p>
            <a:r>
              <a:rPr lang="en-US" b="1"/>
              <a:t>The following steps are the proposed next step I intend to  take to ring my project into completion</a:t>
            </a:r>
            <a:endParaRPr lang="en-NG" b="1"/>
          </a:p>
        </p:txBody>
      </p:sp>
      <p:pic>
        <p:nvPicPr>
          <p:cNvPr id="5" name="Picture 4">
            <a:extLst>
              <a:ext uri="{FF2B5EF4-FFF2-40B4-BE49-F238E27FC236}">
                <a16:creationId xmlns:a16="http://schemas.microsoft.com/office/drawing/2014/main" id="{A5F7D099-3F17-4FBB-AFB8-E9E5EA258C72}"/>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694641" y="2370189"/>
            <a:ext cx="1854570" cy="1854570"/>
          </a:xfrm>
          <a:prstGeom prst="rect">
            <a:avLst/>
          </a:prstGeom>
          <a:solidFill>
            <a:schemeClr val="accent2">
              <a:lumMod val="40000"/>
              <a:lumOff val="60000"/>
            </a:schemeClr>
          </a:solidFill>
          <a:ln>
            <a:solidFill>
              <a:schemeClr val="accent2"/>
            </a:solidFill>
          </a:ln>
          <a:scene3d>
            <a:camera prst="orthographicFront"/>
            <a:lightRig rig="threePt" dir="t"/>
          </a:scene3d>
          <a:sp3d>
            <a:bevelT/>
          </a:sp3d>
        </p:spPr>
      </p:pic>
      <p:pic>
        <p:nvPicPr>
          <p:cNvPr id="12" name="Picture 11">
            <a:extLst>
              <a:ext uri="{FF2B5EF4-FFF2-40B4-BE49-F238E27FC236}">
                <a16:creationId xmlns:a16="http://schemas.microsoft.com/office/drawing/2014/main" id="{EED480BB-FCBC-4714-AF77-525EA051DC66}"/>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174873" y="2319389"/>
            <a:ext cx="1854000" cy="1854000"/>
          </a:xfrm>
          <a:prstGeom prst="rect">
            <a:avLst/>
          </a:prstGeom>
          <a:ln>
            <a:solidFill>
              <a:schemeClr val="accent2"/>
            </a:solidFill>
          </a:ln>
          <a:effectLst>
            <a:glow rad="63500">
              <a:schemeClr val="accent2">
                <a:satMod val="175000"/>
                <a:alpha val="40000"/>
              </a:schemeClr>
            </a:glow>
            <a:softEdge rad="12700"/>
          </a:effectLst>
          <a:scene3d>
            <a:camera prst="orthographicFront"/>
            <a:lightRig rig="threePt" dir="t"/>
          </a:scene3d>
          <a:sp3d>
            <a:bevelT/>
          </a:sp3d>
        </p:spPr>
      </p:pic>
      <p:sp>
        <p:nvSpPr>
          <p:cNvPr id="13" name="TextBox 12">
            <a:extLst>
              <a:ext uri="{FF2B5EF4-FFF2-40B4-BE49-F238E27FC236}">
                <a16:creationId xmlns:a16="http://schemas.microsoft.com/office/drawing/2014/main" id="{C6B105EE-2FF9-42A8-BB01-846DDE668A1D}"/>
              </a:ext>
            </a:extLst>
          </p:cNvPr>
          <p:cNvSpPr txBox="1"/>
          <p:nvPr/>
        </p:nvSpPr>
        <p:spPr>
          <a:xfrm>
            <a:off x="44111" y="1120108"/>
            <a:ext cx="2123828" cy="646331"/>
          </a:xfrm>
          <a:prstGeom prst="rect">
            <a:avLst/>
          </a:prstGeom>
          <a:solidFill>
            <a:schemeClr val="accent2"/>
          </a:solidFill>
          <a:ln>
            <a:solidFill>
              <a:schemeClr val="accent2"/>
            </a:solidFill>
          </a:ln>
          <a:scene3d>
            <a:camera prst="orthographicFront"/>
            <a:lightRig rig="threePt" dir="t"/>
          </a:scene3d>
          <a:sp3d>
            <a:bevelT/>
          </a:sp3d>
        </p:spPr>
        <p:txBody>
          <a:bodyPr wrap="square" rtlCol="0">
            <a:spAutoFit/>
          </a:bodyPr>
          <a:lstStyle/>
          <a:p>
            <a:r>
              <a:rPr lang="en-US" b="1"/>
              <a:t>Design Of Machine Learning Model</a:t>
            </a:r>
            <a:endParaRPr lang="en-NG" b="1"/>
          </a:p>
        </p:txBody>
      </p:sp>
      <p:pic>
        <p:nvPicPr>
          <p:cNvPr id="8" name="Picture 7">
            <a:extLst>
              <a:ext uri="{FF2B5EF4-FFF2-40B4-BE49-F238E27FC236}">
                <a16:creationId xmlns:a16="http://schemas.microsoft.com/office/drawing/2014/main" id="{10951240-D076-47B9-AC9C-6D933AC91DE9}"/>
              </a:ext>
            </a:extLst>
          </p:cNvPr>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colorTemperature colorTemp="53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168610" y="2370189"/>
            <a:ext cx="1854000" cy="1853941"/>
          </a:xfrm>
          <a:prstGeom prst="rect">
            <a:avLst/>
          </a:prstGeom>
          <a:solidFill>
            <a:schemeClr val="bg1"/>
          </a:solidFill>
          <a:ln>
            <a:solidFill>
              <a:schemeClr val="accent2"/>
            </a:solidFill>
          </a:ln>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pic>
      <p:pic>
        <p:nvPicPr>
          <p:cNvPr id="22" name="Picture 21">
            <a:extLst>
              <a:ext uri="{FF2B5EF4-FFF2-40B4-BE49-F238E27FC236}">
                <a16:creationId xmlns:a16="http://schemas.microsoft.com/office/drawing/2014/main" id="{F7391F7F-DC72-4743-96BE-0B463E05248C}"/>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64405" y="2307922"/>
            <a:ext cx="1854000" cy="1868344"/>
          </a:xfrm>
          <a:prstGeom prst="rect">
            <a:avLst/>
          </a:prstGeom>
        </p:spPr>
      </p:pic>
      <p:pic>
        <p:nvPicPr>
          <p:cNvPr id="27" name="Picture 26">
            <a:extLst>
              <a:ext uri="{FF2B5EF4-FFF2-40B4-BE49-F238E27FC236}">
                <a16:creationId xmlns:a16="http://schemas.microsoft.com/office/drawing/2014/main" id="{4B1BBCAE-6BB8-4DC4-B304-505A7ED8974A}"/>
              </a:ext>
            </a:extLst>
          </p:cNvPr>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37007" y="2370209"/>
            <a:ext cx="1945599" cy="1854000"/>
          </a:xfrm>
          <a:prstGeom prst="rect">
            <a:avLst/>
          </a:prstGeom>
        </p:spPr>
      </p:pic>
      <p:sp>
        <p:nvSpPr>
          <p:cNvPr id="36" name="TextBox 35">
            <a:extLst>
              <a:ext uri="{FF2B5EF4-FFF2-40B4-BE49-F238E27FC236}">
                <a16:creationId xmlns:a16="http://schemas.microsoft.com/office/drawing/2014/main" id="{C14C1BB5-CB6C-4132-A55F-7B9FDB129A2F}"/>
              </a:ext>
            </a:extLst>
          </p:cNvPr>
          <p:cNvSpPr txBox="1"/>
          <p:nvPr/>
        </p:nvSpPr>
        <p:spPr>
          <a:xfrm flipH="1">
            <a:off x="4755837" y="1140497"/>
            <a:ext cx="2151225" cy="646331"/>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Evaluation</a:t>
            </a:r>
          </a:p>
          <a:p>
            <a:endParaRPr lang="en-US" b="1">
              <a:cs typeface="Calibri"/>
            </a:endParaRPr>
          </a:p>
        </p:txBody>
      </p:sp>
      <p:sp>
        <p:nvSpPr>
          <p:cNvPr id="37" name="TextBox 36">
            <a:extLst>
              <a:ext uri="{FF2B5EF4-FFF2-40B4-BE49-F238E27FC236}">
                <a16:creationId xmlns:a16="http://schemas.microsoft.com/office/drawing/2014/main" id="{AB316546-9931-4495-AEBE-CE6AA55BF845}"/>
              </a:ext>
            </a:extLst>
          </p:cNvPr>
          <p:cNvSpPr txBox="1"/>
          <p:nvPr/>
        </p:nvSpPr>
        <p:spPr>
          <a:xfrm>
            <a:off x="9392977" y="1130268"/>
            <a:ext cx="2225428" cy="646331"/>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Evaluation</a:t>
            </a:r>
          </a:p>
          <a:p>
            <a:endParaRPr lang="en-US" b="1">
              <a:cs typeface="Calibri"/>
            </a:endParaRPr>
          </a:p>
        </p:txBody>
      </p:sp>
      <p:sp>
        <p:nvSpPr>
          <p:cNvPr id="38" name="TextBox 37">
            <a:extLst>
              <a:ext uri="{FF2B5EF4-FFF2-40B4-BE49-F238E27FC236}">
                <a16:creationId xmlns:a16="http://schemas.microsoft.com/office/drawing/2014/main" id="{BAEAD028-FD9A-4A49-9553-F19586A8DC72}"/>
              </a:ext>
            </a:extLst>
          </p:cNvPr>
          <p:cNvSpPr txBox="1"/>
          <p:nvPr/>
        </p:nvSpPr>
        <p:spPr>
          <a:xfrm>
            <a:off x="7186365" y="1120108"/>
            <a:ext cx="1854001" cy="646331"/>
          </a:xfrm>
          <a:prstGeom prst="rect">
            <a:avLst/>
          </a:prstGeom>
          <a:solidFill>
            <a:schemeClr val="accent2"/>
          </a:solidFill>
          <a:ln>
            <a:solidFill>
              <a:schemeClr val="accent2"/>
            </a:solidFill>
          </a:ln>
          <a:scene3d>
            <a:camera prst="orthographicFront"/>
            <a:lightRig rig="threePt" dir="t"/>
          </a:scene3d>
          <a:sp3d>
            <a:bevelT/>
          </a:sp3d>
        </p:spPr>
        <p:txBody>
          <a:bodyPr wrap="square" rtlCol="0">
            <a:spAutoFit/>
          </a:bodyPr>
          <a:lstStyle/>
          <a:p>
            <a:r>
              <a:rPr lang="en-US" b="1"/>
              <a:t>Model Optimization</a:t>
            </a:r>
            <a:endParaRPr lang="en-NG" b="1"/>
          </a:p>
        </p:txBody>
      </p:sp>
      <p:sp>
        <p:nvSpPr>
          <p:cNvPr id="19" name="TextBox 18">
            <a:extLst>
              <a:ext uri="{FF2B5EF4-FFF2-40B4-BE49-F238E27FC236}">
                <a16:creationId xmlns:a16="http://schemas.microsoft.com/office/drawing/2014/main" id="{4C0D0FA7-51B6-47A0-B9A9-14F352B4F59A}"/>
              </a:ext>
            </a:extLst>
          </p:cNvPr>
          <p:cNvSpPr txBox="1"/>
          <p:nvPr/>
        </p:nvSpPr>
        <p:spPr>
          <a:xfrm>
            <a:off x="2500019" y="1099788"/>
            <a:ext cx="1898374" cy="646331"/>
          </a:xfrm>
          <a:prstGeom prst="rect">
            <a:avLst/>
          </a:prstGeom>
          <a:solidFill>
            <a:schemeClr val="accent2"/>
          </a:solidFill>
          <a:ln>
            <a:solidFill>
              <a:schemeClr val="accent2"/>
            </a:solidFill>
          </a:ln>
          <a:scene3d>
            <a:camera prst="orthographicFront"/>
            <a:lightRig rig="threePt" dir="t"/>
          </a:scene3d>
          <a:sp3d>
            <a:bevelT/>
          </a:sp3d>
        </p:spPr>
        <p:txBody>
          <a:bodyPr wrap="square" rtlCol="0">
            <a:spAutoFit/>
          </a:bodyPr>
          <a:lstStyle/>
          <a:p>
            <a:r>
              <a:rPr lang="en-US" b="1"/>
              <a:t>Training &amp; Testing Model</a:t>
            </a:r>
            <a:endParaRPr lang="en-NG" b="1"/>
          </a:p>
        </p:txBody>
      </p:sp>
      <p:sp>
        <p:nvSpPr>
          <p:cNvPr id="6" name="TextBox 5">
            <a:extLst>
              <a:ext uri="{FF2B5EF4-FFF2-40B4-BE49-F238E27FC236}">
                <a16:creationId xmlns:a16="http://schemas.microsoft.com/office/drawing/2014/main" id="{5A2EC478-4EFA-6604-037D-EF822ACD8945}"/>
              </a:ext>
            </a:extLst>
          </p:cNvPr>
          <p:cNvSpPr txBox="1"/>
          <p:nvPr/>
        </p:nvSpPr>
        <p:spPr>
          <a:xfrm>
            <a:off x="355418" y="4859224"/>
            <a:ext cx="1171747" cy="369332"/>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6/12/23</a:t>
            </a:r>
          </a:p>
        </p:txBody>
      </p:sp>
      <p:sp>
        <p:nvSpPr>
          <p:cNvPr id="7" name="TextBox 6">
            <a:extLst>
              <a:ext uri="{FF2B5EF4-FFF2-40B4-BE49-F238E27FC236}">
                <a16:creationId xmlns:a16="http://schemas.microsoft.com/office/drawing/2014/main" id="{C6D95BAF-6992-6460-E8F0-BABA31666539}"/>
              </a:ext>
            </a:extLst>
          </p:cNvPr>
          <p:cNvSpPr txBox="1"/>
          <p:nvPr/>
        </p:nvSpPr>
        <p:spPr>
          <a:xfrm>
            <a:off x="2428767" y="4859224"/>
            <a:ext cx="1251490" cy="369332"/>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8/12/23</a:t>
            </a:r>
          </a:p>
        </p:txBody>
      </p:sp>
      <p:sp>
        <p:nvSpPr>
          <p:cNvPr id="9" name="TextBox 8">
            <a:extLst>
              <a:ext uri="{FF2B5EF4-FFF2-40B4-BE49-F238E27FC236}">
                <a16:creationId xmlns:a16="http://schemas.microsoft.com/office/drawing/2014/main" id="{78A864ED-740C-D0F3-52FA-F8EB6EC0A1EC}"/>
              </a:ext>
            </a:extLst>
          </p:cNvPr>
          <p:cNvSpPr txBox="1"/>
          <p:nvPr/>
        </p:nvSpPr>
        <p:spPr>
          <a:xfrm>
            <a:off x="4794511" y="4832641"/>
            <a:ext cx="1348955" cy="369332"/>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11/12/23</a:t>
            </a:r>
          </a:p>
        </p:txBody>
      </p:sp>
      <p:sp>
        <p:nvSpPr>
          <p:cNvPr id="10" name="TextBox 9">
            <a:extLst>
              <a:ext uri="{FF2B5EF4-FFF2-40B4-BE49-F238E27FC236}">
                <a16:creationId xmlns:a16="http://schemas.microsoft.com/office/drawing/2014/main" id="{5CEE541F-A346-7547-793C-0D4FA5F58712}"/>
              </a:ext>
            </a:extLst>
          </p:cNvPr>
          <p:cNvSpPr txBox="1"/>
          <p:nvPr/>
        </p:nvSpPr>
        <p:spPr>
          <a:xfrm>
            <a:off x="7293163" y="4779479"/>
            <a:ext cx="1455281" cy="369332"/>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t>15/12/23</a:t>
            </a:r>
            <a:endParaRPr lang="en-US" b="1">
              <a:cs typeface="Calibri"/>
            </a:endParaRPr>
          </a:p>
        </p:txBody>
      </p:sp>
      <p:sp>
        <p:nvSpPr>
          <p:cNvPr id="11" name="TextBox 10">
            <a:extLst>
              <a:ext uri="{FF2B5EF4-FFF2-40B4-BE49-F238E27FC236}">
                <a16:creationId xmlns:a16="http://schemas.microsoft.com/office/drawing/2014/main" id="{939FE6C9-5A75-1BC7-B70A-87418253D7B8}"/>
              </a:ext>
            </a:extLst>
          </p:cNvPr>
          <p:cNvSpPr txBox="1"/>
          <p:nvPr/>
        </p:nvSpPr>
        <p:spPr>
          <a:xfrm>
            <a:off x="9818395" y="4779478"/>
            <a:ext cx="1543885" cy="369332"/>
          </a:xfrm>
          <a:prstGeom prst="rect">
            <a:avLst/>
          </a:prstGeom>
          <a:solidFill>
            <a:schemeClr val="accent2"/>
          </a:solidFill>
          <a:ln>
            <a:solidFill>
              <a:schemeClr val="accent2"/>
            </a:solidFill>
          </a:ln>
          <a:scene3d>
            <a:camera prst="orthographicFront"/>
            <a:lightRig rig="threePt" dir="t"/>
          </a:scene3d>
          <a:sp3d>
            <a:bevelT/>
          </a:sp3d>
        </p:spPr>
        <p:txBody>
          <a:bodyPr wrap="square" lIns="91440" tIns="45720" rIns="91440" bIns="45720" rtlCol="0" anchor="t">
            <a:spAutoFit/>
          </a:bodyPr>
          <a:lstStyle/>
          <a:p>
            <a:r>
              <a:rPr lang="en-US" b="1">
                <a:cs typeface="Calibri"/>
              </a:rPr>
              <a:t>18/12/23</a:t>
            </a:r>
          </a:p>
        </p:txBody>
      </p:sp>
    </p:spTree>
    <p:extLst>
      <p:ext uri="{BB962C8B-B14F-4D97-AF65-F5344CB8AC3E}">
        <p14:creationId xmlns:p14="http://schemas.microsoft.com/office/powerpoint/2010/main" val="321861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5" name="Rectangle 27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t>
            </a:r>
            <a:endParaRPr lang="en-US"/>
          </a:p>
        </p:txBody>
      </p:sp>
      <p:sp>
        <p:nvSpPr>
          <p:cNvPr id="276" name="Rectangle: Rounded Corners 27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3586B6-3949-08D7-A59D-3193E5227784}"/>
              </a:ext>
            </a:extLst>
          </p:cNvPr>
          <p:cNvSpPr txBox="1"/>
          <p:nvPr/>
        </p:nvSpPr>
        <p:spPr>
          <a:xfrm>
            <a:off x="956826" y="1112969"/>
            <a:ext cx="3937298" cy="41660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References</a:t>
            </a:r>
          </a:p>
        </p:txBody>
      </p:sp>
      <p:sp>
        <p:nvSpPr>
          <p:cNvPr id="277" name="Freeform: Shape 27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8" name="Freeform: Shape 27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0" name="TextBox 279">
            <a:extLst>
              <a:ext uri="{FF2B5EF4-FFF2-40B4-BE49-F238E27FC236}">
                <a16:creationId xmlns:a16="http://schemas.microsoft.com/office/drawing/2014/main" id="{98BD9AD0-E730-3295-0F67-7A91DCC82AAE}"/>
              </a:ext>
            </a:extLst>
          </p:cNvPr>
          <p:cNvSpPr txBox="1"/>
          <p:nvPr/>
        </p:nvSpPr>
        <p:spPr>
          <a:xfrm>
            <a:off x="6096000" y="820880"/>
            <a:ext cx="5257799" cy="48893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700">
              <a:cs typeface="Calibri"/>
            </a:endParaRPr>
          </a:p>
        </p:txBody>
      </p:sp>
      <p:sp>
        <p:nvSpPr>
          <p:cNvPr id="281" name="Freeform: Shape 28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FDD7E6BC-EA8A-5248-7FF8-E907CF7F9024}"/>
              </a:ext>
            </a:extLst>
          </p:cNvPr>
          <p:cNvGraphicFramePr>
            <a:graphicFrameLocks noGrp="1"/>
          </p:cNvGraphicFramePr>
          <p:nvPr>
            <p:extLst>
              <p:ext uri="{D42A27DB-BD31-4B8C-83A1-F6EECF244321}">
                <p14:modId xmlns:p14="http://schemas.microsoft.com/office/powerpoint/2010/main" val="2529754821"/>
              </p:ext>
            </p:extLst>
          </p:nvPr>
        </p:nvGraphicFramePr>
        <p:xfrm>
          <a:off x="6325299" y="674042"/>
          <a:ext cx="4730628" cy="5394960"/>
        </p:xfrm>
        <a:graphic>
          <a:graphicData uri="http://schemas.openxmlformats.org/drawingml/2006/table">
            <a:tbl>
              <a:tblPr/>
              <a:tblGrid>
                <a:gridCol w="333880">
                  <a:extLst>
                    <a:ext uri="{9D8B030D-6E8A-4147-A177-3AD203B41FA5}">
                      <a16:colId xmlns:a16="http://schemas.microsoft.com/office/drawing/2014/main" val="3086081185"/>
                    </a:ext>
                  </a:extLst>
                </a:gridCol>
                <a:gridCol w="4396748">
                  <a:extLst>
                    <a:ext uri="{9D8B030D-6E8A-4147-A177-3AD203B41FA5}">
                      <a16:colId xmlns:a16="http://schemas.microsoft.com/office/drawing/2014/main" val="2755087823"/>
                    </a:ext>
                  </a:extLst>
                </a:gridCol>
              </a:tblGrid>
              <a:tr h="4829136">
                <a:tc>
                  <a:txBody>
                    <a:bodyPr/>
                    <a:lstStyle/>
                    <a:p>
                      <a:pPr fontAlgn="t"/>
                      <a:endParaRPr lang="en-GB">
                        <a:effectLst/>
                      </a:endParaRPr>
                    </a:p>
                    <a:p>
                      <a:pPr algn="l" rtl="0" fontAlgn="base"/>
                      <a:r>
                        <a:rPr lang="en-GB" sz="1100" b="0" i="0">
                          <a:effectLst/>
                          <a:latin typeface="Calibri" panose="020F0502020204030204" pitchFamily="34" charset="0"/>
                        </a:rPr>
                        <a:t>​</a:t>
                      </a:r>
                      <a:r>
                        <a:rPr lang="en-GB" sz="1100" b="0" i="0">
                          <a:solidFill>
                            <a:srgbClr val="000000"/>
                          </a:solidFill>
                          <a:effectLst/>
                          <a:latin typeface="Calibri" panose="020F0502020204030204" pitchFamily="34" charset="0"/>
                        </a:rPr>
                        <a:t> </a:t>
                      </a:r>
                      <a:r>
                        <a:rPr lang="en-GB" sz="1100" b="0" i="0">
                          <a:effectLst/>
                          <a:latin typeface="Calibri" panose="020F0502020204030204" pitchFamily="34" charset="0"/>
                        </a:rPr>
                        <a:t> </a:t>
                      </a:r>
                      <a:endParaRPr lang="en-GB" b="0" i="0">
                        <a:effectLst/>
                      </a:endParaRPr>
                    </a:p>
                  </a:txBody>
                  <a:tcPr>
                    <a:lnL>
                      <a:noFill/>
                    </a:lnL>
                    <a:lnR>
                      <a:noFill/>
                    </a:lnR>
                    <a:lnT>
                      <a:noFill/>
                    </a:lnT>
                    <a:lnB>
                      <a:noFill/>
                    </a:lnB>
                  </a:tcPr>
                </a:tc>
                <a:tc>
                  <a:txBody>
                    <a:bodyPr/>
                    <a:lstStyle/>
                    <a:p>
                      <a:pPr fontAlgn="t"/>
                      <a:endParaRPr lang="en-GB" dirty="0">
                        <a:effectLst/>
                      </a:endParaRPr>
                    </a:p>
                    <a:p>
                      <a:pPr algn="l" rtl="0" fontAlgn="base"/>
                      <a:r>
                        <a:rPr lang="en-GB" sz="1200" b="1" i="0" dirty="0">
                          <a:effectLst/>
                          <a:latin typeface="Calibri" panose="020F0502020204030204" pitchFamily="34" charset="0"/>
                        </a:rPr>
                        <a:t>​Dataset:</a:t>
                      </a:r>
                      <a:r>
                        <a:rPr lang="en-GB" sz="1200" b="1" i="0" dirty="0">
                          <a:solidFill>
                            <a:srgbClr val="000000"/>
                          </a:solidFill>
                          <a:effectLst/>
                          <a:latin typeface="Calibri" panose="020F0502020204030204" pitchFamily="34" charset="0"/>
                        </a:rPr>
                        <a:t> https://www.kaggle.com/datasets/iammustafatz/diabetes-prediction-dataset. [Accessed Wednesday November 2023].</a:t>
                      </a:r>
                      <a:r>
                        <a:rPr lang="en-GB" sz="1200" b="1" i="0" dirty="0">
                          <a:effectLst/>
                          <a:latin typeface="Calibri" panose="020F0502020204030204" pitchFamily="34" charset="0"/>
                        </a:rPr>
                        <a:t> </a:t>
                      </a:r>
                    </a:p>
                    <a:p>
                      <a:pPr algn="l" rtl="0" fontAlgn="base"/>
                      <a:endParaRPr lang="en-GB" sz="1200" b="1" i="0" dirty="0">
                        <a:effectLst/>
                        <a:latin typeface="Calibri" panose="020F0502020204030204" pitchFamily="34" charset="0"/>
                      </a:endParaRPr>
                    </a:p>
                    <a:p>
                      <a:pPr algn="l" rtl="0" fontAlgn="base"/>
                      <a:r>
                        <a:rPr lang="en-GB" sz="1200" b="1" i="0" dirty="0">
                          <a:effectLst/>
                          <a:latin typeface="Calibri" panose="020F0502020204030204" pitchFamily="34" charset="0"/>
                        </a:rPr>
                        <a:t>[1]E.V  Carrera, Automated detection of diabetic retinopathy using SVM,1-4:IEEE,2017.</a:t>
                      </a:r>
                    </a:p>
                    <a:p>
                      <a:pPr algn="l" rtl="0" fontAlgn="base"/>
                      <a:endParaRPr lang="en-GB" sz="1200" b="1" i="0" dirty="0">
                        <a:effectLst/>
                        <a:latin typeface="Calibri" panose="020F0502020204030204" pitchFamily="34" charset="0"/>
                      </a:endParaRPr>
                    </a:p>
                    <a:p>
                      <a:pPr algn="l" rtl="0" fontAlgn="base"/>
                      <a:r>
                        <a:rPr lang="en-GB" sz="1200" b="1" i="0" dirty="0">
                          <a:effectLst/>
                          <a:latin typeface="Calibri" panose="020F0502020204030204" pitchFamily="34" charset="0"/>
                        </a:rPr>
                        <a:t>[2]S.YOU, “A study on Methods to prevent Pima Indians Diabetes using SVM, ”Korean journal of  Artificial intelligence, pp.7-10,2020.</a:t>
                      </a:r>
                    </a:p>
                    <a:p>
                      <a:pPr algn="l" rtl="0" fontAlgn="base"/>
                      <a:endParaRPr lang="en-GB" sz="1200" b="1" i="0" dirty="0">
                        <a:effectLst/>
                        <a:latin typeface="Calibri" panose="020F0502020204030204" pitchFamily="34" charset="0"/>
                      </a:endParaRPr>
                    </a:p>
                    <a:p>
                      <a:pPr algn="l" rtl="0" fontAlgn="base"/>
                      <a:r>
                        <a:rPr lang="en-GB" sz="1200" b="1" i="0" dirty="0">
                          <a:effectLst/>
                          <a:latin typeface="Calibri" panose="020F0502020204030204" pitchFamily="34" charset="0"/>
                        </a:rPr>
                        <a:t>[3]H.T Abbas, ”Predicting long term type 2 diabetes with support vector machine using oral glucose tolerance test,” journal.pone.0219636</a:t>
                      </a:r>
                    </a:p>
                    <a:p>
                      <a:pPr algn="l" rtl="0" fontAlgn="base"/>
                      <a:endParaRPr lang="en-GB" sz="1200" b="1" i="0" dirty="0">
                        <a:effectLst/>
                        <a:latin typeface="Calibri" panose="020F0502020204030204" pitchFamily="34" charset="0"/>
                      </a:endParaRPr>
                    </a:p>
                    <a:p>
                      <a:pPr algn="l" rtl="0" fontAlgn="base"/>
                      <a:r>
                        <a:rPr lang="en-GB" sz="1200" b="1" i="0" dirty="0">
                          <a:effectLst/>
                          <a:latin typeface="Calibri" panose="020F0502020204030204" pitchFamily="34" charset="0"/>
                        </a:rPr>
                        <a:t>[4]V.A Kumari, Classification of Diabetes using Support Vector Machine,797-1801:International Journal of Engineering Research and Applications,2013.</a:t>
                      </a:r>
                    </a:p>
                    <a:p>
                      <a:pPr algn="l" rtl="0" fontAlgn="base"/>
                      <a:endParaRPr lang="en-GB" sz="1200" b="1" i="0" dirty="0">
                        <a:effectLst/>
                        <a:latin typeface="Calibri" panose="020F0502020204030204" pitchFamily="34" charset="0"/>
                      </a:endParaRPr>
                    </a:p>
                    <a:p>
                      <a:pPr algn="l" rtl="0" fontAlgn="base"/>
                      <a:r>
                        <a:rPr lang="en-GB" sz="1200" b="1" i="0" dirty="0">
                          <a:effectLst/>
                          <a:latin typeface="Calibri" panose="020F0502020204030204" pitchFamily="34" charset="0"/>
                        </a:rPr>
                        <a:t>[5]C-</a:t>
                      </a:r>
                      <a:r>
                        <a:rPr lang="en-GB" sz="1200" b="1" i="0" dirty="0" err="1">
                          <a:effectLst/>
                          <a:latin typeface="Calibri" panose="020F0502020204030204" pitchFamily="34" charset="0"/>
                        </a:rPr>
                        <a:t>H.Yang</a:t>
                      </a:r>
                      <a:r>
                        <a:rPr lang="en-GB" sz="1200" b="1" i="0" dirty="0">
                          <a:effectLst/>
                          <a:latin typeface="Calibri" panose="020F0502020204030204" pitchFamily="34" charset="0"/>
                        </a:rPr>
                        <a:t>, Prediction of Mortality in the Haemodialysis patient with Diabetes using SVM,219-232:Revista Argentina de </a:t>
                      </a:r>
                      <a:r>
                        <a:rPr lang="en-GB" sz="1200" b="1" i="0" dirty="0" err="1">
                          <a:effectLst/>
                          <a:latin typeface="Calibri" panose="020F0502020204030204" pitchFamily="34" charset="0"/>
                        </a:rPr>
                        <a:t>Clinica</a:t>
                      </a:r>
                      <a:r>
                        <a:rPr lang="en-GB" sz="1200" b="1" i="0" dirty="0">
                          <a:effectLst/>
                          <a:latin typeface="Calibri" panose="020F0502020204030204" pitchFamily="34" charset="0"/>
                        </a:rPr>
                        <a:t> Psicologica,2020.</a:t>
                      </a:r>
                    </a:p>
                    <a:p>
                      <a:pPr algn="l" rtl="0" fontAlgn="base"/>
                      <a:endParaRPr lang="en-GB" sz="1100" b="0" i="0" dirty="0">
                        <a:effectLst/>
                        <a:latin typeface="Calibri" panose="020F0502020204030204" pitchFamily="34" charset="0"/>
                      </a:endParaRPr>
                    </a:p>
                    <a:p>
                      <a:pPr algn="l" rtl="0" fontAlgn="base"/>
                      <a:endParaRPr lang="en-GB" sz="1100" b="0" i="0" dirty="0">
                        <a:effectLst/>
                        <a:latin typeface="Calibri" panose="020F0502020204030204" pitchFamily="34" charset="0"/>
                      </a:endParaRPr>
                    </a:p>
                    <a:p>
                      <a:pPr algn="l" rtl="0" fontAlgn="base"/>
                      <a:endParaRPr lang="en-GB" sz="1100" b="0" i="0" dirty="0">
                        <a:effectLst/>
                        <a:latin typeface="Calibri" panose="020F0502020204030204" pitchFamily="34" charset="0"/>
                      </a:endParaRPr>
                    </a:p>
                    <a:p>
                      <a:pPr algn="l" rtl="0" fontAlgn="base"/>
                      <a:endParaRPr lang="en-GB" sz="1100" b="0" i="0" dirty="0">
                        <a:effectLst/>
                        <a:latin typeface="Calibri" panose="020F0502020204030204" pitchFamily="34" charset="0"/>
                      </a:endParaRPr>
                    </a:p>
                    <a:p>
                      <a:pPr algn="l" rtl="0" fontAlgn="base"/>
                      <a:endParaRPr lang="en-GB" sz="1100" b="0" i="0" dirty="0">
                        <a:effectLst/>
                        <a:latin typeface="Calibri" panose="020F0502020204030204" pitchFamily="34" charset="0"/>
                      </a:endParaRPr>
                    </a:p>
                    <a:p>
                      <a:pPr algn="l" rtl="0" fontAlgn="base"/>
                      <a:endParaRPr lang="en-GB" sz="1100" b="0" i="0" dirty="0">
                        <a:effectLst/>
                        <a:latin typeface="Calibri" panose="020F0502020204030204" pitchFamily="34" charset="0"/>
                      </a:endParaRPr>
                    </a:p>
                  </a:txBody>
                  <a:tcPr>
                    <a:lnL>
                      <a:noFill/>
                    </a:lnL>
                    <a:lnR>
                      <a:noFill/>
                    </a:lnR>
                    <a:lnT>
                      <a:noFill/>
                    </a:lnT>
                    <a:lnB>
                      <a:noFill/>
                    </a:lnB>
                  </a:tcPr>
                </a:tc>
                <a:extLst>
                  <a:ext uri="{0D108BD9-81ED-4DB2-BD59-A6C34878D82A}">
                    <a16:rowId xmlns:a16="http://schemas.microsoft.com/office/drawing/2014/main" val="1558835441"/>
                  </a:ext>
                </a:extLst>
              </a:tr>
            </a:tbl>
          </a:graphicData>
        </a:graphic>
      </p:graphicFrame>
    </p:spTree>
    <p:extLst>
      <p:ext uri="{BB962C8B-B14F-4D97-AF65-F5344CB8AC3E}">
        <p14:creationId xmlns:p14="http://schemas.microsoft.com/office/powerpoint/2010/main" val="10528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0">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6" name="Freeform: Shape 3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Rectangle: Rounded Corners 1">
            <a:extLst>
              <a:ext uri="{FF2B5EF4-FFF2-40B4-BE49-F238E27FC236}">
                <a16:creationId xmlns:a16="http://schemas.microsoft.com/office/drawing/2014/main" id="{6DA9BFAF-FC02-844E-80B2-63B64E0DB9BC}"/>
              </a:ext>
            </a:extLst>
          </p:cNvPr>
          <p:cNvSpPr/>
          <p:nvPr/>
        </p:nvSpPr>
        <p:spPr>
          <a:xfrm>
            <a:off x="3403081" y="2558839"/>
            <a:ext cx="1756592" cy="580018"/>
          </a:xfrm>
          <a:prstGeom prst="roundRect">
            <a:avLst>
              <a:gd name="adj" fmla="val 0"/>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Foreword</a:t>
            </a:r>
            <a:endParaRPr lang="en-NG" b="1">
              <a:solidFill>
                <a:schemeClr val="tx1"/>
              </a:solidFill>
            </a:endParaRPr>
          </a:p>
        </p:txBody>
      </p:sp>
      <p:sp>
        <p:nvSpPr>
          <p:cNvPr id="3" name="Arrow: Right 2">
            <a:extLst>
              <a:ext uri="{FF2B5EF4-FFF2-40B4-BE49-F238E27FC236}">
                <a16:creationId xmlns:a16="http://schemas.microsoft.com/office/drawing/2014/main" id="{B7431FDF-C3DD-B992-21E0-64909B2CEB89}"/>
              </a:ext>
            </a:extLst>
          </p:cNvPr>
          <p:cNvSpPr/>
          <p:nvPr/>
        </p:nvSpPr>
        <p:spPr>
          <a:xfrm>
            <a:off x="5159673" y="2777360"/>
            <a:ext cx="250942" cy="14297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Rounded Corners 3">
            <a:extLst>
              <a:ext uri="{FF2B5EF4-FFF2-40B4-BE49-F238E27FC236}">
                <a16:creationId xmlns:a16="http://schemas.microsoft.com/office/drawing/2014/main" id="{7B58CF56-D8BE-236C-6D7F-AB1619B92228}"/>
              </a:ext>
            </a:extLst>
          </p:cNvPr>
          <p:cNvSpPr/>
          <p:nvPr/>
        </p:nvSpPr>
        <p:spPr>
          <a:xfrm>
            <a:off x="5410614" y="2558839"/>
            <a:ext cx="1756592" cy="580018"/>
          </a:xfrm>
          <a:prstGeom prst="roundRect">
            <a:avLst>
              <a:gd name="adj" fmla="val 0"/>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Review of Related Literature</a:t>
            </a:r>
            <a:endParaRPr lang="en-NG" b="1">
              <a:solidFill>
                <a:schemeClr val="tx1"/>
              </a:solidFill>
            </a:endParaRPr>
          </a:p>
        </p:txBody>
      </p:sp>
      <p:sp>
        <p:nvSpPr>
          <p:cNvPr id="5" name="Arrow: Right 4">
            <a:extLst>
              <a:ext uri="{FF2B5EF4-FFF2-40B4-BE49-F238E27FC236}">
                <a16:creationId xmlns:a16="http://schemas.microsoft.com/office/drawing/2014/main" id="{536ED543-D9D4-8635-91A3-78A88EA1E651}"/>
              </a:ext>
            </a:extLst>
          </p:cNvPr>
          <p:cNvSpPr/>
          <p:nvPr/>
        </p:nvSpPr>
        <p:spPr>
          <a:xfrm>
            <a:off x="7167207" y="2758188"/>
            <a:ext cx="351319" cy="1813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Rounded Corners 5">
            <a:extLst>
              <a:ext uri="{FF2B5EF4-FFF2-40B4-BE49-F238E27FC236}">
                <a16:creationId xmlns:a16="http://schemas.microsoft.com/office/drawing/2014/main" id="{5649AE2A-A5EE-378D-58F2-9354B4A1C505}"/>
              </a:ext>
            </a:extLst>
          </p:cNvPr>
          <p:cNvSpPr/>
          <p:nvPr/>
        </p:nvSpPr>
        <p:spPr>
          <a:xfrm>
            <a:off x="7518525" y="2558839"/>
            <a:ext cx="1756592" cy="580018"/>
          </a:xfrm>
          <a:prstGeom prst="roundRect">
            <a:avLst>
              <a:gd name="adj" fmla="val 0"/>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Proposed Methodology</a:t>
            </a:r>
            <a:endParaRPr lang="en-NG" b="1">
              <a:solidFill>
                <a:schemeClr val="tx1"/>
              </a:solidFill>
            </a:endParaRPr>
          </a:p>
        </p:txBody>
      </p:sp>
      <p:sp>
        <p:nvSpPr>
          <p:cNvPr id="7" name="Arrow: Right 6">
            <a:extLst>
              <a:ext uri="{FF2B5EF4-FFF2-40B4-BE49-F238E27FC236}">
                <a16:creationId xmlns:a16="http://schemas.microsoft.com/office/drawing/2014/main" id="{3E90F494-16E1-FB90-54DB-AACDE65C7659}"/>
              </a:ext>
            </a:extLst>
          </p:cNvPr>
          <p:cNvSpPr/>
          <p:nvPr/>
        </p:nvSpPr>
        <p:spPr>
          <a:xfrm>
            <a:off x="9275118" y="2777360"/>
            <a:ext cx="276036" cy="1806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Rounded Corners 7">
            <a:extLst>
              <a:ext uri="{FF2B5EF4-FFF2-40B4-BE49-F238E27FC236}">
                <a16:creationId xmlns:a16="http://schemas.microsoft.com/office/drawing/2014/main" id="{A361B166-96FB-6B63-D256-7D02E2FD7393}"/>
              </a:ext>
            </a:extLst>
          </p:cNvPr>
          <p:cNvSpPr/>
          <p:nvPr/>
        </p:nvSpPr>
        <p:spPr>
          <a:xfrm>
            <a:off x="9551154" y="2577689"/>
            <a:ext cx="1756592" cy="580018"/>
          </a:xfrm>
          <a:prstGeom prst="roundRect">
            <a:avLst>
              <a:gd name="adj" fmla="val 0"/>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Further Measure with Project on Schedule </a:t>
            </a:r>
            <a:endParaRPr lang="en-NG" b="1">
              <a:solidFill>
                <a:schemeClr val="tx1"/>
              </a:solidFill>
            </a:endParaRPr>
          </a:p>
        </p:txBody>
      </p:sp>
      <p:sp>
        <p:nvSpPr>
          <p:cNvPr id="9" name="Arrow: Down 8">
            <a:extLst>
              <a:ext uri="{FF2B5EF4-FFF2-40B4-BE49-F238E27FC236}">
                <a16:creationId xmlns:a16="http://schemas.microsoft.com/office/drawing/2014/main" id="{757C2B4C-CDD6-09CD-2172-CA468D6BC5E3}"/>
              </a:ext>
            </a:extLst>
          </p:cNvPr>
          <p:cNvSpPr/>
          <p:nvPr/>
        </p:nvSpPr>
        <p:spPr>
          <a:xfrm>
            <a:off x="4220991" y="3157706"/>
            <a:ext cx="120769" cy="15056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Rectangle: Rounded Corners 10">
            <a:extLst>
              <a:ext uri="{FF2B5EF4-FFF2-40B4-BE49-F238E27FC236}">
                <a16:creationId xmlns:a16="http://schemas.microsoft.com/office/drawing/2014/main" id="{03B17A08-4141-EE32-E764-044CFBF29B31}"/>
              </a:ext>
            </a:extLst>
          </p:cNvPr>
          <p:cNvSpPr/>
          <p:nvPr/>
        </p:nvSpPr>
        <p:spPr>
          <a:xfrm>
            <a:off x="3440201" y="3357377"/>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Rationale of study</a:t>
            </a:r>
            <a:endParaRPr lang="en-NG" b="1">
              <a:solidFill>
                <a:schemeClr val="tx1"/>
              </a:solidFill>
            </a:endParaRPr>
          </a:p>
        </p:txBody>
      </p:sp>
      <p:sp>
        <p:nvSpPr>
          <p:cNvPr id="12" name="Rectangle: Rounded Corners 11">
            <a:extLst>
              <a:ext uri="{FF2B5EF4-FFF2-40B4-BE49-F238E27FC236}">
                <a16:creationId xmlns:a16="http://schemas.microsoft.com/office/drawing/2014/main" id="{D5F6F168-865F-5B10-5584-6F83A51ABBCE}"/>
              </a:ext>
            </a:extLst>
          </p:cNvPr>
          <p:cNvSpPr/>
          <p:nvPr/>
        </p:nvSpPr>
        <p:spPr>
          <a:xfrm>
            <a:off x="3440201" y="4159368"/>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Scope of study</a:t>
            </a:r>
            <a:endParaRPr lang="en-NG" b="1">
              <a:solidFill>
                <a:schemeClr val="tx1"/>
              </a:solidFill>
            </a:endParaRPr>
          </a:p>
        </p:txBody>
      </p:sp>
      <p:sp>
        <p:nvSpPr>
          <p:cNvPr id="13" name="Arrow: Down 12">
            <a:extLst>
              <a:ext uri="{FF2B5EF4-FFF2-40B4-BE49-F238E27FC236}">
                <a16:creationId xmlns:a16="http://schemas.microsoft.com/office/drawing/2014/main" id="{472A6261-AE82-2611-3974-4AF7DF67FCFE}"/>
              </a:ext>
            </a:extLst>
          </p:cNvPr>
          <p:cNvSpPr/>
          <p:nvPr/>
        </p:nvSpPr>
        <p:spPr>
          <a:xfrm>
            <a:off x="4242853" y="3931850"/>
            <a:ext cx="120769" cy="15056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Arrow: Down 13">
            <a:extLst>
              <a:ext uri="{FF2B5EF4-FFF2-40B4-BE49-F238E27FC236}">
                <a16:creationId xmlns:a16="http://schemas.microsoft.com/office/drawing/2014/main" id="{4A3D6969-2235-F5D5-D0AF-892C584F6E6C}"/>
              </a:ext>
            </a:extLst>
          </p:cNvPr>
          <p:cNvSpPr/>
          <p:nvPr/>
        </p:nvSpPr>
        <p:spPr>
          <a:xfrm>
            <a:off x="4216544" y="4733841"/>
            <a:ext cx="120453" cy="12547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Rectangle: Rounded Corners 14">
            <a:extLst>
              <a:ext uri="{FF2B5EF4-FFF2-40B4-BE49-F238E27FC236}">
                <a16:creationId xmlns:a16="http://schemas.microsoft.com/office/drawing/2014/main" id="{478CD4C9-59B2-F83A-CD82-B75F4329B828}"/>
              </a:ext>
            </a:extLst>
          </p:cNvPr>
          <p:cNvSpPr/>
          <p:nvPr/>
        </p:nvSpPr>
        <p:spPr>
          <a:xfrm>
            <a:off x="3473959" y="4961360"/>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Purpose of study</a:t>
            </a:r>
            <a:endParaRPr lang="en-NG" b="1">
              <a:solidFill>
                <a:schemeClr val="tx1"/>
              </a:solidFill>
            </a:endParaRPr>
          </a:p>
        </p:txBody>
      </p:sp>
      <p:sp>
        <p:nvSpPr>
          <p:cNvPr id="16" name="Arrow: Down 15">
            <a:extLst>
              <a:ext uri="{FF2B5EF4-FFF2-40B4-BE49-F238E27FC236}">
                <a16:creationId xmlns:a16="http://schemas.microsoft.com/office/drawing/2014/main" id="{20198F6D-F087-BCAB-A7F6-400FA4A5B7C9}"/>
              </a:ext>
            </a:extLst>
          </p:cNvPr>
          <p:cNvSpPr/>
          <p:nvPr/>
        </p:nvSpPr>
        <p:spPr>
          <a:xfrm>
            <a:off x="4199770" y="5539383"/>
            <a:ext cx="120769" cy="13801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Rectangle: Rounded Corners 16">
            <a:extLst>
              <a:ext uri="{FF2B5EF4-FFF2-40B4-BE49-F238E27FC236}">
                <a16:creationId xmlns:a16="http://schemas.microsoft.com/office/drawing/2014/main" id="{6D76F564-7739-D09B-A485-655E58FBEBDC}"/>
              </a:ext>
            </a:extLst>
          </p:cNvPr>
          <p:cNvSpPr/>
          <p:nvPr/>
        </p:nvSpPr>
        <p:spPr>
          <a:xfrm>
            <a:off x="3473959" y="5717013"/>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Research questions</a:t>
            </a:r>
            <a:endParaRPr lang="en-NG" b="1">
              <a:solidFill>
                <a:schemeClr val="tx1"/>
              </a:solidFill>
            </a:endParaRPr>
          </a:p>
        </p:txBody>
      </p:sp>
      <p:sp>
        <p:nvSpPr>
          <p:cNvPr id="18" name="Arrow: Down 17">
            <a:extLst>
              <a:ext uri="{FF2B5EF4-FFF2-40B4-BE49-F238E27FC236}">
                <a16:creationId xmlns:a16="http://schemas.microsoft.com/office/drawing/2014/main" id="{C95AC4E3-4D93-C76A-B61D-05F59A4C0631}"/>
              </a:ext>
            </a:extLst>
          </p:cNvPr>
          <p:cNvSpPr/>
          <p:nvPr/>
        </p:nvSpPr>
        <p:spPr>
          <a:xfrm>
            <a:off x="8276052" y="3192018"/>
            <a:ext cx="120769" cy="15056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Rectangle: Rounded Corners 18">
            <a:extLst>
              <a:ext uri="{FF2B5EF4-FFF2-40B4-BE49-F238E27FC236}">
                <a16:creationId xmlns:a16="http://schemas.microsoft.com/office/drawing/2014/main" id="{321C6ADB-4567-4503-7B09-6CF983C5811A}"/>
              </a:ext>
            </a:extLst>
          </p:cNvPr>
          <p:cNvSpPr/>
          <p:nvPr/>
        </p:nvSpPr>
        <p:spPr>
          <a:xfrm>
            <a:off x="7533784" y="3395745"/>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Dataset Overview</a:t>
            </a:r>
            <a:endParaRPr lang="en-NG" b="1">
              <a:solidFill>
                <a:schemeClr val="tx1"/>
              </a:solidFill>
            </a:endParaRPr>
          </a:p>
        </p:txBody>
      </p:sp>
      <p:sp>
        <p:nvSpPr>
          <p:cNvPr id="20" name="Arrow: Down 19">
            <a:extLst>
              <a:ext uri="{FF2B5EF4-FFF2-40B4-BE49-F238E27FC236}">
                <a16:creationId xmlns:a16="http://schemas.microsoft.com/office/drawing/2014/main" id="{D389C5F9-70A7-9774-E63C-CD21F498A5E1}"/>
              </a:ext>
            </a:extLst>
          </p:cNvPr>
          <p:cNvSpPr/>
          <p:nvPr/>
        </p:nvSpPr>
        <p:spPr>
          <a:xfrm>
            <a:off x="8336436" y="3956944"/>
            <a:ext cx="120769" cy="12547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Rounded Corners 20">
            <a:extLst>
              <a:ext uri="{FF2B5EF4-FFF2-40B4-BE49-F238E27FC236}">
                <a16:creationId xmlns:a16="http://schemas.microsoft.com/office/drawing/2014/main" id="{561A4DB4-3E32-56F5-58B8-D218C2B47C63}"/>
              </a:ext>
            </a:extLst>
          </p:cNvPr>
          <p:cNvSpPr/>
          <p:nvPr/>
        </p:nvSpPr>
        <p:spPr>
          <a:xfrm>
            <a:off x="7549043" y="4136629"/>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Analytical Method/Procedures</a:t>
            </a:r>
            <a:endParaRPr lang="en-NG" b="1">
              <a:solidFill>
                <a:schemeClr val="tx1"/>
              </a:solidFill>
            </a:endParaRPr>
          </a:p>
        </p:txBody>
      </p:sp>
      <p:sp>
        <p:nvSpPr>
          <p:cNvPr id="22" name="Arrow: Down 21">
            <a:extLst>
              <a:ext uri="{FF2B5EF4-FFF2-40B4-BE49-F238E27FC236}">
                <a16:creationId xmlns:a16="http://schemas.microsoft.com/office/drawing/2014/main" id="{2A1176BA-0D59-AFAD-A7D2-40200490F5FB}"/>
              </a:ext>
            </a:extLst>
          </p:cNvPr>
          <p:cNvSpPr/>
          <p:nvPr/>
        </p:nvSpPr>
        <p:spPr>
          <a:xfrm>
            <a:off x="8351695" y="4688363"/>
            <a:ext cx="120769" cy="17565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Rectangle: Rounded Corners 22">
            <a:extLst>
              <a:ext uri="{FF2B5EF4-FFF2-40B4-BE49-F238E27FC236}">
                <a16:creationId xmlns:a16="http://schemas.microsoft.com/office/drawing/2014/main" id="{8AA03CDC-0894-EF30-1216-330B55AD6038}"/>
              </a:ext>
            </a:extLst>
          </p:cNvPr>
          <p:cNvSpPr/>
          <p:nvPr/>
        </p:nvSpPr>
        <p:spPr>
          <a:xfrm>
            <a:off x="7594169" y="4918236"/>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Data Pre-Processing Phases</a:t>
            </a:r>
            <a:endParaRPr lang="en-NG" b="1">
              <a:solidFill>
                <a:schemeClr val="tx1"/>
              </a:solidFill>
            </a:endParaRPr>
          </a:p>
        </p:txBody>
      </p:sp>
      <p:sp>
        <p:nvSpPr>
          <p:cNvPr id="24" name="Rectangle: Rounded Corners 23">
            <a:extLst>
              <a:ext uri="{FF2B5EF4-FFF2-40B4-BE49-F238E27FC236}">
                <a16:creationId xmlns:a16="http://schemas.microsoft.com/office/drawing/2014/main" id="{78405C7F-9A31-92CF-8A7F-C38BD01DD55E}"/>
              </a:ext>
            </a:extLst>
          </p:cNvPr>
          <p:cNvSpPr/>
          <p:nvPr/>
        </p:nvSpPr>
        <p:spPr>
          <a:xfrm>
            <a:off x="7594167" y="5658363"/>
            <a:ext cx="1726074" cy="497521"/>
          </a:xfrm>
          <a:prstGeom prst="roundRect">
            <a:avLst>
              <a:gd name="adj" fmla="val 0"/>
            </a:avLst>
          </a:prstGeom>
          <a:solidFill>
            <a:schemeClr val="accent2">
              <a:lumMod val="40000"/>
              <a:lumOff val="60000"/>
            </a:schemeClr>
          </a:solidFill>
          <a:ln w="698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5450">
              <a:spcAft>
                <a:spcPts val="720"/>
              </a:spcAft>
            </a:pPr>
            <a:r>
              <a:rPr lang="en-US" sz="1231" b="1" kern="1200">
                <a:solidFill>
                  <a:schemeClr val="tx1"/>
                </a:solidFill>
                <a:latin typeface="+mn-lt"/>
                <a:ea typeface="+mn-ea"/>
                <a:cs typeface="+mn-cs"/>
              </a:rPr>
              <a:t>Exploratory Data Analysis (EDA)</a:t>
            </a:r>
            <a:endParaRPr lang="en-NG" b="1">
              <a:solidFill>
                <a:schemeClr val="tx1"/>
              </a:solidFill>
            </a:endParaRPr>
          </a:p>
        </p:txBody>
      </p:sp>
      <p:sp>
        <p:nvSpPr>
          <p:cNvPr id="25" name="Arrow: Down 24">
            <a:extLst>
              <a:ext uri="{FF2B5EF4-FFF2-40B4-BE49-F238E27FC236}">
                <a16:creationId xmlns:a16="http://schemas.microsoft.com/office/drawing/2014/main" id="{6E188FAF-E36E-93BB-B69E-C7DBABEE8508}"/>
              </a:ext>
            </a:extLst>
          </p:cNvPr>
          <p:cNvSpPr/>
          <p:nvPr/>
        </p:nvSpPr>
        <p:spPr>
          <a:xfrm>
            <a:off x="8396820" y="5476648"/>
            <a:ext cx="120769" cy="12547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Rectangle: Rounded Corners 25">
            <a:extLst>
              <a:ext uri="{FF2B5EF4-FFF2-40B4-BE49-F238E27FC236}">
                <a16:creationId xmlns:a16="http://schemas.microsoft.com/office/drawing/2014/main" id="{C46EE8DD-13C8-020F-1E02-A8F08747A724}"/>
              </a:ext>
            </a:extLst>
          </p:cNvPr>
          <p:cNvSpPr/>
          <p:nvPr/>
        </p:nvSpPr>
        <p:spPr>
          <a:xfrm>
            <a:off x="0" y="172414"/>
            <a:ext cx="1726320" cy="384618"/>
          </a:xfrm>
          <a:prstGeom prst="roundRect">
            <a:avLst>
              <a:gd name="adj" fmla="val 0"/>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25450">
              <a:spcAft>
                <a:spcPts val="720"/>
              </a:spcAft>
            </a:pPr>
            <a:r>
              <a:rPr lang="en-US" sz="1642" b="1" kern="1200">
                <a:solidFill>
                  <a:schemeClr val="tx1"/>
                </a:solidFill>
                <a:latin typeface="+mn-lt"/>
                <a:ea typeface="+mn-ea"/>
                <a:cs typeface="+mn-cs"/>
              </a:rPr>
              <a:t>Compendium</a:t>
            </a:r>
            <a:endParaRPr lang="en-NG" sz="2400" b="1">
              <a:solidFill>
                <a:schemeClr val="tx1"/>
              </a:solidFill>
            </a:endParaRPr>
          </a:p>
        </p:txBody>
      </p:sp>
    </p:spTree>
    <p:extLst>
      <p:ext uri="{BB962C8B-B14F-4D97-AF65-F5344CB8AC3E}">
        <p14:creationId xmlns:p14="http://schemas.microsoft.com/office/powerpoint/2010/main" val="169956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D165B-946A-4669-B6F2-70CC52BCB27A}"/>
              </a:ext>
            </a:extLst>
          </p:cNvPr>
          <p:cNvSpPr txBox="1"/>
          <p:nvPr/>
        </p:nvSpPr>
        <p:spPr>
          <a:xfrm>
            <a:off x="0" y="249335"/>
            <a:ext cx="2867864" cy="461665"/>
          </a:xfrm>
          <a:prstGeom prst="rect">
            <a:avLst/>
          </a:prstGeom>
          <a:solidFill>
            <a:schemeClr val="accent2"/>
          </a:solidFill>
          <a:ln>
            <a:solidFill>
              <a:schemeClr val="accent2"/>
            </a:solidFill>
          </a:ln>
        </p:spPr>
        <p:txBody>
          <a:bodyPr wrap="square" lIns="91440" tIns="45720" rIns="91440" bIns="45720" rtlCol="0" anchor="t">
            <a:spAutoFit/>
          </a:bodyPr>
          <a:lstStyle/>
          <a:p>
            <a:r>
              <a:rPr lang="en-US" sz="2400" b="1"/>
              <a:t>Justification of study</a:t>
            </a:r>
            <a:endParaRPr lang="en-NG" sz="2400" b="1"/>
          </a:p>
        </p:txBody>
      </p:sp>
      <p:sp>
        <p:nvSpPr>
          <p:cNvPr id="6" name="TextBox 5">
            <a:extLst>
              <a:ext uri="{FF2B5EF4-FFF2-40B4-BE49-F238E27FC236}">
                <a16:creationId xmlns:a16="http://schemas.microsoft.com/office/drawing/2014/main" id="{BB4C228B-1EA9-4F41-B001-0FCCFB4B05C4}"/>
              </a:ext>
            </a:extLst>
          </p:cNvPr>
          <p:cNvSpPr txBox="1"/>
          <p:nvPr/>
        </p:nvSpPr>
        <p:spPr>
          <a:xfrm>
            <a:off x="-1" y="6391236"/>
            <a:ext cx="12172209" cy="466765"/>
          </a:xfrm>
          <a:prstGeom prst="rect">
            <a:avLst/>
          </a:prstGeom>
          <a:solidFill>
            <a:schemeClr val="accent2"/>
          </a:solidFill>
        </p:spPr>
        <p:txBody>
          <a:bodyPr wrap="square" rtlCol="0">
            <a:spAutoFit/>
          </a:bodyPr>
          <a:lstStyle/>
          <a:p>
            <a:endParaRPr lang="en-NG"/>
          </a:p>
        </p:txBody>
      </p:sp>
      <p:sp>
        <p:nvSpPr>
          <p:cNvPr id="9" name="TextBox 8">
            <a:extLst>
              <a:ext uri="{FF2B5EF4-FFF2-40B4-BE49-F238E27FC236}">
                <a16:creationId xmlns:a16="http://schemas.microsoft.com/office/drawing/2014/main" id="{7FE7A922-BDBE-4BEB-9EA8-FD1CD07A9361}"/>
              </a:ext>
            </a:extLst>
          </p:cNvPr>
          <p:cNvSpPr txBox="1"/>
          <p:nvPr/>
        </p:nvSpPr>
        <p:spPr>
          <a:xfrm>
            <a:off x="106324" y="849496"/>
            <a:ext cx="11899606" cy="1384995"/>
          </a:xfrm>
          <a:prstGeom prst="rect">
            <a:avLst/>
          </a:prstGeom>
          <a:solidFill>
            <a:schemeClr val="bg1"/>
          </a:solidFill>
          <a:ln>
            <a:solidFill>
              <a:schemeClr val="bg1"/>
            </a:solidFill>
          </a:ln>
        </p:spPr>
        <p:txBody>
          <a:bodyPr wrap="square" lIns="91440" tIns="45720" rIns="91440" bIns="45720" rtlCol="0" anchor="t">
            <a:spAutoFit/>
          </a:bodyPr>
          <a:lstStyle/>
          <a:p>
            <a:pPr marL="342900" indent="-342900" algn="l">
              <a:buFont typeface="Wingdings"/>
              <a:buChar char="ü"/>
            </a:pPr>
            <a:r>
              <a:rPr lang="en-US" sz="1400" b="1" i="0">
                <a:effectLst/>
                <a:latin typeface="Calibri"/>
                <a:ea typeface="Calibri"/>
                <a:cs typeface="Calibri"/>
              </a:rPr>
              <a:t>Explore the increase in cases of diabetes among various demographic groups according to age, gender, and lifestyle parameters</a:t>
            </a:r>
            <a:r>
              <a:rPr lang="en-US" sz="1400" b="1">
                <a:latin typeface="Calibri"/>
                <a:ea typeface="Calibri"/>
                <a:cs typeface="Calibri"/>
              </a:rPr>
              <a:t>.</a:t>
            </a:r>
          </a:p>
          <a:p>
            <a:pPr marL="342900" indent="-342900">
              <a:buFont typeface="Wingdings"/>
              <a:buChar char="ü"/>
            </a:pPr>
            <a:endParaRPr lang="en-US" sz="1400" b="1">
              <a:latin typeface="Calibri"/>
              <a:ea typeface="Calibri"/>
              <a:cs typeface="Calibri"/>
            </a:endParaRPr>
          </a:p>
          <a:p>
            <a:pPr marL="285750" indent="-285750">
              <a:buFont typeface="Wingdings" panose="020B0604020202020204" pitchFamily="34" charset="0"/>
              <a:buChar char="ü"/>
            </a:pPr>
            <a:r>
              <a:rPr lang="en-US" sz="1400" b="1" i="0">
                <a:effectLst/>
                <a:latin typeface="Calibri"/>
                <a:ea typeface="Calibri"/>
                <a:cs typeface="Calibri"/>
              </a:rPr>
              <a:t>Determine if there are variations in the prevalence and risk variables of diabetes according to gender.</a:t>
            </a:r>
            <a:r>
              <a:rPr lang="en-US" sz="1400" b="1">
                <a:latin typeface="Calibri"/>
                <a:ea typeface="Calibri"/>
                <a:cs typeface="Calibri"/>
              </a:rPr>
              <a:t> </a:t>
            </a:r>
            <a:endParaRPr lang="en-US" sz="1400" b="1" i="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20B0604020202020204" pitchFamily="34" charset="0"/>
              <a:buChar char="ü"/>
            </a:pPr>
            <a:endParaRPr lang="en-US" sz="1400" b="1">
              <a:latin typeface="Calibri"/>
              <a:ea typeface="Calibri"/>
              <a:cs typeface="Calibri"/>
            </a:endParaRPr>
          </a:p>
          <a:p>
            <a:pPr marL="285750" indent="-285750" algn="l">
              <a:buFont typeface="Wingdings" panose="020B0604020202020204" pitchFamily="34" charset="0"/>
              <a:buChar char="ü"/>
            </a:pPr>
            <a:r>
              <a:rPr lang="en-US" sz="1400" b="1" i="0">
                <a:effectLst/>
                <a:latin typeface="Calibri"/>
                <a:ea typeface="Calibri"/>
                <a:cs typeface="Calibri"/>
              </a:rPr>
              <a:t>Study the </a:t>
            </a:r>
            <a:r>
              <a:rPr lang="en-US" sz="1400" b="1">
                <a:latin typeface="Calibri"/>
                <a:ea typeface="Calibri"/>
                <a:cs typeface="Calibri"/>
              </a:rPr>
              <a:t>connections</a:t>
            </a:r>
            <a:r>
              <a:rPr lang="en-US" sz="1400" b="1" i="0">
                <a:effectLst/>
                <a:latin typeface="Calibri"/>
                <a:ea typeface="Calibri"/>
                <a:cs typeface="Calibri"/>
              </a:rPr>
              <a:t> involving levels of glucose in the blood and diabetes with the goal to fully understand the correlation between fluctuations in glucose levels and the existence of diabetes.</a:t>
            </a:r>
          </a:p>
        </p:txBody>
      </p:sp>
      <p:sp>
        <p:nvSpPr>
          <p:cNvPr id="3" name="TextBox 2">
            <a:extLst>
              <a:ext uri="{FF2B5EF4-FFF2-40B4-BE49-F238E27FC236}">
                <a16:creationId xmlns:a16="http://schemas.microsoft.com/office/drawing/2014/main" id="{34D29CC3-0176-A8C8-4705-A09476A7E530}"/>
              </a:ext>
            </a:extLst>
          </p:cNvPr>
          <p:cNvSpPr txBox="1"/>
          <p:nvPr/>
        </p:nvSpPr>
        <p:spPr>
          <a:xfrm>
            <a:off x="44302" y="3065720"/>
            <a:ext cx="121299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ü"/>
            </a:pPr>
            <a:endParaRPr lang="en-US">
              <a:ea typeface="Calibri" panose="020F0502020204030204"/>
              <a:cs typeface="Calibri" panose="020F0502020204030204"/>
            </a:endParaRPr>
          </a:p>
        </p:txBody>
      </p:sp>
      <p:sp>
        <p:nvSpPr>
          <p:cNvPr id="4" name="TextBox 3">
            <a:extLst>
              <a:ext uri="{FF2B5EF4-FFF2-40B4-BE49-F238E27FC236}">
                <a16:creationId xmlns:a16="http://schemas.microsoft.com/office/drawing/2014/main" id="{9542A8BC-2B8B-203A-AD93-AAA2A912613E}"/>
              </a:ext>
            </a:extLst>
          </p:cNvPr>
          <p:cNvSpPr txBox="1"/>
          <p:nvPr/>
        </p:nvSpPr>
        <p:spPr>
          <a:xfrm>
            <a:off x="70882" y="2711301"/>
            <a:ext cx="1205909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ü"/>
            </a:pPr>
            <a:r>
              <a:rPr lang="en-US" sz="1400" b="1" baseline="0">
                <a:latin typeface="Calibri"/>
                <a:ea typeface="Arial"/>
                <a:cs typeface="Arial"/>
              </a:rPr>
              <a:t>This study relies completely on the accuracy of the dataset collected from Kaggle Diabetes  dataset.</a:t>
            </a:r>
            <a:r>
              <a:rPr lang="en-US" sz="1400" b="1">
                <a:latin typeface="Calibri"/>
                <a:ea typeface="Arial"/>
                <a:cs typeface="Arial"/>
              </a:rPr>
              <a:t>​</a:t>
            </a:r>
            <a:endParaRPr lang="en-US" sz="1400" b="1">
              <a:latin typeface="Calibri"/>
              <a:ea typeface="Calibri"/>
              <a:cs typeface="Calibri"/>
            </a:endParaRPr>
          </a:p>
          <a:p>
            <a:pPr marL="342900" indent="-342900">
              <a:buFont typeface="Wingdings"/>
              <a:buChar char="ü"/>
            </a:pPr>
            <a:endParaRPr lang="en-US" sz="1400" b="1">
              <a:latin typeface="Calibri"/>
              <a:ea typeface="Arial"/>
              <a:cs typeface="Arial"/>
            </a:endParaRPr>
          </a:p>
          <a:p>
            <a:pPr marL="342900" lvl="0" indent="-342900" rtl="0">
              <a:buFont typeface="Wingdings"/>
              <a:buChar char="ü"/>
            </a:pPr>
            <a:r>
              <a:rPr lang="en-US" sz="1400" b="1" baseline="0">
                <a:latin typeface="Calibri"/>
                <a:ea typeface="Arial"/>
                <a:cs typeface="Arial"/>
              </a:rPr>
              <a:t>Explore the overall incidence of diabetes and its risk factors in relation to several demographic classifications, such as age, gender, and smoking history. </a:t>
            </a:r>
            <a:r>
              <a:rPr lang="en-US" sz="1400" b="1">
                <a:latin typeface="Calibri"/>
                <a:ea typeface="Arial"/>
                <a:cs typeface="Arial"/>
              </a:rPr>
              <a:t>​</a:t>
            </a:r>
            <a:endParaRPr lang="en-US" sz="1400" b="1">
              <a:ea typeface="Calibri" panose="020F0502020204030204"/>
              <a:cs typeface="Calibri" panose="020F0502020204030204"/>
            </a:endParaRPr>
          </a:p>
          <a:p>
            <a:pPr marL="342900" indent="-342900">
              <a:buFont typeface="Wingdings"/>
              <a:buChar char="ü"/>
            </a:pPr>
            <a:endParaRPr lang="en-US" sz="1400" b="1">
              <a:latin typeface="Calibri"/>
              <a:ea typeface="Arial"/>
              <a:cs typeface="Arial"/>
            </a:endParaRPr>
          </a:p>
          <a:p>
            <a:pPr marL="342900" lvl="0" indent="-342900" rtl="0">
              <a:buFont typeface="Wingdings"/>
              <a:buChar char="ü"/>
            </a:pPr>
            <a:r>
              <a:rPr lang="en-US" sz="1400" b="1" baseline="0">
                <a:latin typeface="Calibri"/>
                <a:ea typeface="Arial"/>
                <a:cs typeface="Arial"/>
              </a:rPr>
              <a:t>Utilizing machine learning approaches with support vector machines, design predictive models to find relevant diabetes predictors in the dataset.</a:t>
            </a:r>
            <a:endParaRPr lang="en-US" sz="1400" b="1">
              <a:ea typeface="Calibri" panose="020F0502020204030204"/>
              <a:cs typeface="Calibri" panose="020F0502020204030204"/>
            </a:endParaRPr>
          </a:p>
        </p:txBody>
      </p:sp>
      <p:sp>
        <p:nvSpPr>
          <p:cNvPr id="5" name="TextBox 4">
            <a:extLst>
              <a:ext uri="{FF2B5EF4-FFF2-40B4-BE49-F238E27FC236}">
                <a16:creationId xmlns:a16="http://schemas.microsoft.com/office/drawing/2014/main" id="{FA723938-BD20-C4E2-DB01-E2BA5E774851}"/>
              </a:ext>
            </a:extLst>
          </p:cNvPr>
          <p:cNvSpPr txBox="1"/>
          <p:nvPr/>
        </p:nvSpPr>
        <p:spPr>
          <a:xfrm>
            <a:off x="106326" y="2232839"/>
            <a:ext cx="1878418" cy="400110"/>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baseline="0">
                <a:latin typeface="Calibri"/>
              </a:rPr>
              <a:t>Scope of study</a:t>
            </a:r>
            <a:endParaRPr lang="en-US" sz="2000"/>
          </a:p>
        </p:txBody>
      </p:sp>
      <p:sp>
        <p:nvSpPr>
          <p:cNvPr id="7" name="TextBox 6">
            <a:extLst>
              <a:ext uri="{FF2B5EF4-FFF2-40B4-BE49-F238E27FC236}">
                <a16:creationId xmlns:a16="http://schemas.microsoft.com/office/drawing/2014/main" id="{5779066B-4D73-3612-055A-2DDADA8352C1}"/>
              </a:ext>
            </a:extLst>
          </p:cNvPr>
          <p:cNvSpPr txBox="1"/>
          <p:nvPr/>
        </p:nvSpPr>
        <p:spPr>
          <a:xfrm>
            <a:off x="186069" y="4120116"/>
            <a:ext cx="1869558" cy="40011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Calibri"/>
                <a:cs typeface="Calibri"/>
              </a:rPr>
              <a:t>Aims of study</a:t>
            </a:r>
            <a:endParaRPr lang="en-US" sz="2000"/>
          </a:p>
        </p:txBody>
      </p:sp>
      <p:sp>
        <p:nvSpPr>
          <p:cNvPr id="10" name="TextBox 9">
            <a:extLst>
              <a:ext uri="{FF2B5EF4-FFF2-40B4-BE49-F238E27FC236}">
                <a16:creationId xmlns:a16="http://schemas.microsoft.com/office/drawing/2014/main" id="{C576AC60-92C7-42CB-D2A2-8F781421175E}"/>
              </a:ext>
            </a:extLst>
          </p:cNvPr>
          <p:cNvSpPr txBox="1"/>
          <p:nvPr/>
        </p:nvSpPr>
        <p:spPr>
          <a:xfrm>
            <a:off x="70884" y="4758070"/>
            <a:ext cx="1181985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rtl="0">
              <a:buFont typeface="Wingdings"/>
              <a:buChar char="ü"/>
            </a:pPr>
            <a:r>
              <a:rPr lang="en-US" sz="1400" b="1" baseline="0">
                <a:latin typeface="Calibri"/>
                <a:ea typeface="Arial"/>
                <a:cs typeface="Arial"/>
              </a:rPr>
              <a:t>Assess the modifiable risk factors that can be tackled using diabetes prevention techniques, such as smoking and BMI. </a:t>
            </a:r>
            <a:r>
              <a:rPr lang="en-US" sz="1400" b="1">
                <a:latin typeface="Calibri"/>
                <a:ea typeface="Arial"/>
                <a:cs typeface="Arial"/>
              </a:rPr>
              <a:t>​</a:t>
            </a:r>
            <a:endParaRPr lang="en-US" b="1">
              <a:ea typeface="Calibri" panose="020F0502020204030204"/>
              <a:cs typeface="Calibri" panose="020F0502020204030204"/>
            </a:endParaRPr>
          </a:p>
          <a:p>
            <a:pPr marL="342900" indent="-342900">
              <a:buChar char="•"/>
            </a:pPr>
            <a:endParaRPr lang="en-US" sz="1400" b="1">
              <a:latin typeface="Calibri"/>
              <a:ea typeface="Arial"/>
              <a:cs typeface="Arial"/>
            </a:endParaRPr>
          </a:p>
          <a:p>
            <a:pPr marL="342900" lvl="0" indent="-342900" rtl="0">
              <a:buFont typeface="Wingdings"/>
              <a:buChar char="ü"/>
            </a:pPr>
            <a:r>
              <a:rPr lang="en-US" sz="1400" b="1" baseline="0">
                <a:latin typeface="Calibri"/>
                <a:ea typeface="Arial"/>
                <a:cs typeface="Arial"/>
              </a:rPr>
              <a:t>Investigate variations and patterns in the number of cases of diabetes and all the variables that are related to it in the population under study.</a:t>
            </a:r>
            <a:r>
              <a:rPr lang="en-US" sz="1400" b="1">
                <a:latin typeface="Calibri"/>
                <a:ea typeface="Arial"/>
                <a:cs typeface="Arial"/>
              </a:rPr>
              <a:t>​</a:t>
            </a:r>
          </a:p>
          <a:p>
            <a:pPr marL="342900" indent="-342900">
              <a:buChar char="•"/>
            </a:pPr>
            <a:endParaRPr lang="en-US" sz="1400" b="1">
              <a:latin typeface="Calibri"/>
              <a:ea typeface="Arial"/>
              <a:cs typeface="Arial"/>
            </a:endParaRPr>
          </a:p>
          <a:p>
            <a:pPr marL="285750" lvl="0" indent="-285750" rtl="0">
              <a:buFont typeface="Wingdings"/>
              <a:buChar char="ü"/>
            </a:pPr>
            <a:r>
              <a:rPr lang="en-US" sz="1400" b="1" baseline="0">
                <a:latin typeface="Calibri"/>
                <a:ea typeface="Arial"/>
                <a:cs typeface="Arial"/>
              </a:rPr>
              <a:t> Offer information-driven recommendations to help shape public health campaigns meant to lessen the impact of diabetes.</a:t>
            </a:r>
            <a:endParaRPr lang="en-US" sz="1400" b="1">
              <a:ea typeface="Calibri" panose="020F0502020204030204"/>
              <a:cs typeface="Calibri" panose="020F0502020204030204"/>
            </a:endParaRPr>
          </a:p>
        </p:txBody>
      </p:sp>
    </p:spTree>
    <p:extLst>
      <p:ext uri="{BB962C8B-B14F-4D97-AF65-F5344CB8AC3E}">
        <p14:creationId xmlns:p14="http://schemas.microsoft.com/office/powerpoint/2010/main" val="1815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742F4-1C82-4352-95B5-B3F507FABF16}"/>
              </a:ext>
            </a:extLst>
          </p:cNvPr>
          <p:cNvSpPr txBox="1"/>
          <p:nvPr/>
        </p:nvSpPr>
        <p:spPr>
          <a:xfrm>
            <a:off x="576471" y="705678"/>
            <a:ext cx="4681330" cy="6082748"/>
          </a:xfrm>
          <a:prstGeom prst="rect">
            <a:avLst/>
          </a:prstGeom>
          <a:noFill/>
        </p:spPr>
        <p:txBody>
          <a:bodyPr wrap="square" rtlCol="0">
            <a:spAutoFit/>
          </a:bodyPr>
          <a:lstStyle/>
          <a:p>
            <a:endParaRPr lang="en-NG"/>
          </a:p>
        </p:txBody>
      </p:sp>
      <p:sp>
        <p:nvSpPr>
          <p:cNvPr id="6" name="TextBox 5">
            <a:extLst>
              <a:ext uri="{FF2B5EF4-FFF2-40B4-BE49-F238E27FC236}">
                <a16:creationId xmlns:a16="http://schemas.microsoft.com/office/drawing/2014/main" id="{7477E16E-4E14-4AC9-A730-C5229D3D337B}"/>
              </a:ext>
            </a:extLst>
          </p:cNvPr>
          <p:cNvSpPr txBox="1"/>
          <p:nvPr/>
        </p:nvSpPr>
        <p:spPr>
          <a:xfrm>
            <a:off x="6952424" y="815608"/>
            <a:ext cx="4681329" cy="3477875"/>
          </a:xfrm>
          <a:prstGeom prst="rect">
            <a:avLst/>
          </a:prstGeom>
          <a:noFill/>
        </p:spPr>
        <p:txBody>
          <a:bodyPr wrap="square" lIns="91440" tIns="45720" rIns="91440" bIns="45720" rtlCol="0" anchor="t">
            <a:spAutoFit/>
          </a:bodyPr>
          <a:lstStyle/>
          <a:p>
            <a:pPr algn="just"/>
            <a:r>
              <a:rPr lang="en-US" sz="2400" b="1" dirty="0"/>
              <a:t>One of the primary clues of diabetes, an autoimmune disorder that worsens with time and inhibits the body's ability to produce and utilize insulin, is elevated blood sugar. It may result in serious problems with the kidneys, nerves, eyes, and heart. </a:t>
            </a:r>
            <a:endParaRPr lang="en-NG" sz="2400" b="1" dirty="0"/>
          </a:p>
          <a:p>
            <a:pPr algn="just"/>
            <a:endParaRPr lang="en-NG" sz="2800" b="1" dirty="0">
              <a:cs typeface="Calibri" panose="020F0502020204030204"/>
            </a:endParaRPr>
          </a:p>
        </p:txBody>
      </p:sp>
      <p:sp>
        <p:nvSpPr>
          <p:cNvPr id="7" name="TextBox 6">
            <a:extLst>
              <a:ext uri="{FF2B5EF4-FFF2-40B4-BE49-F238E27FC236}">
                <a16:creationId xmlns:a16="http://schemas.microsoft.com/office/drawing/2014/main" id="{49C14A66-85CF-4D66-8E01-301112A61065}"/>
              </a:ext>
            </a:extLst>
          </p:cNvPr>
          <p:cNvSpPr txBox="1"/>
          <p:nvPr/>
        </p:nvSpPr>
        <p:spPr>
          <a:xfrm>
            <a:off x="0" y="93630"/>
            <a:ext cx="2643809" cy="523220"/>
          </a:xfrm>
          <a:prstGeom prst="rect">
            <a:avLst/>
          </a:prstGeom>
          <a:solidFill>
            <a:schemeClr val="accent2"/>
          </a:solidFill>
        </p:spPr>
        <p:txBody>
          <a:bodyPr wrap="square" rtlCol="0">
            <a:spAutoFit/>
          </a:bodyPr>
          <a:lstStyle/>
          <a:p>
            <a:r>
              <a:rPr lang="en-US" sz="2800" b="1"/>
              <a:t>Foreword</a:t>
            </a:r>
            <a:endParaRPr lang="en-NG" sz="2800" b="1"/>
          </a:p>
        </p:txBody>
      </p:sp>
      <p:sp>
        <p:nvSpPr>
          <p:cNvPr id="8" name="TextBox 7">
            <a:extLst>
              <a:ext uri="{FF2B5EF4-FFF2-40B4-BE49-F238E27FC236}">
                <a16:creationId xmlns:a16="http://schemas.microsoft.com/office/drawing/2014/main" id="{B31AD578-6E35-4115-BCD8-5BF433C7E067}"/>
              </a:ext>
            </a:extLst>
          </p:cNvPr>
          <p:cNvSpPr txBox="1"/>
          <p:nvPr/>
        </p:nvSpPr>
        <p:spPr>
          <a:xfrm>
            <a:off x="0" y="6469751"/>
            <a:ext cx="12192000" cy="388250"/>
          </a:xfrm>
          <a:prstGeom prst="rect">
            <a:avLst/>
          </a:prstGeom>
          <a:solidFill>
            <a:schemeClr val="accent2"/>
          </a:solidFill>
        </p:spPr>
        <p:txBody>
          <a:bodyPr wrap="square" rtlCol="0">
            <a:spAutoFit/>
          </a:bodyPr>
          <a:lstStyle/>
          <a:p>
            <a:endParaRPr lang="en-NG"/>
          </a:p>
        </p:txBody>
      </p:sp>
      <p:pic>
        <p:nvPicPr>
          <p:cNvPr id="10" name="Picture 9">
            <a:extLst>
              <a:ext uri="{FF2B5EF4-FFF2-40B4-BE49-F238E27FC236}">
                <a16:creationId xmlns:a16="http://schemas.microsoft.com/office/drawing/2014/main" id="{74226A20-BCAE-499A-883A-AFABAB895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13" y="825910"/>
            <a:ext cx="6067840" cy="5455619"/>
          </a:xfrm>
          <a:prstGeom prst="rect">
            <a:avLst/>
          </a:prstGeom>
          <a:ln/>
        </p:spPr>
        <p:style>
          <a:lnRef idx="2">
            <a:schemeClr val="accent2">
              <a:shade val="50000"/>
            </a:schemeClr>
          </a:lnRef>
          <a:fillRef idx="1">
            <a:schemeClr val="accent2"/>
          </a:fillRef>
          <a:effectRef idx="0">
            <a:schemeClr val="accent2"/>
          </a:effectRef>
          <a:fontRef idx="minor">
            <a:schemeClr val="lt1"/>
          </a:fontRef>
        </p:style>
      </p:pic>
      <p:sp>
        <p:nvSpPr>
          <p:cNvPr id="3" name="TextBox 2">
            <a:extLst>
              <a:ext uri="{FF2B5EF4-FFF2-40B4-BE49-F238E27FC236}">
                <a16:creationId xmlns:a16="http://schemas.microsoft.com/office/drawing/2014/main" id="{118EB51E-EC73-4BC1-A7AB-38AD968F299C}"/>
              </a:ext>
            </a:extLst>
          </p:cNvPr>
          <p:cNvSpPr txBox="1"/>
          <p:nvPr/>
        </p:nvSpPr>
        <p:spPr>
          <a:xfrm>
            <a:off x="6952424" y="3928816"/>
            <a:ext cx="4588402" cy="1631216"/>
          </a:xfrm>
          <a:prstGeom prst="rect">
            <a:avLst/>
          </a:prstGeom>
          <a:noFill/>
        </p:spPr>
        <p:txBody>
          <a:bodyPr wrap="square" lIns="91440" tIns="45720" rIns="91440" bIns="45720" rtlCol="0" anchor="t">
            <a:spAutoFit/>
          </a:bodyPr>
          <a:lstStyle/>
          <a:p>
            <a:r>
              <a:rPr lang="en-US" sz="2400" b="1" dirty="0"/>
              <a:t>Medications, lifestyle changes, and routine monitoring are essential for treating this prevalent worldwide health issue</a:t>
            </a:r>
            <a:r>
              <a:rPr lang="en-US" sz="2800" b="1" dirty="0"/>
              <a:t>.</a:t>
            </a:r>
            <a:endParaRPr lang="en-NG" sz="2400" b="1" dirty="0">
              <a:cs typeface="Calibri" panose="020F0502020204030204"/>
            </a:endParaRPr>
          </a:p>
        </p:txBody>
      </p:sp>
    </p:spTree>
    <p:extLst>
      <p:ext uri="{BB962C8B-B14F-4D97-AF65-F5344CB8AC3E}">
        <p14:creationId xmlns:p14="http://schemas.microsoft.com/office/powerpoint/2010/main" val="374332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0" name="Rectangle 1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5F6B0115-2941-48D3-AF83-971BA30E2F23}"/>
              </a:ext>
            </a:extLst>
          </p:cNvPr>
          <p:cNvSpPr txBox="1"/>
          <p:nvPr/>
        </p:nvSpPr>
        <p:spPr>
          <a:xfrm>
            <a:off x="420204" y="638235"/>
            <a:ext cx="4017540" cy="6510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rgbClr val="FFFFFF"/>
                </a:solidFill>
                <a:latin typeface="+mj-lt"/>
                <a:ea typeface="+mj-ea"/>
                <a:cs typeface="+mj-cs"/>
              </a:rPr>
              <a:t>Research Questions</a:t>
            </a:r>
          </a:p>
        </p:txBody>
      </p:sp>
      <p:sp>
        <p:nvSpPr>
          <p:cNvPr id="3" name="TextBox 2">
            <a:extLst>
              <a:ext uri="{FF2B5EF4-FFF2-40B4-BE49-F238E27FC236}">
                <a16:creationId xmlns:a16="http://schemas.microsoft.com/office/drawing/2014/main" id="{8233231A-A26D-499C-A27E-DA33E6C1111F}"/>
              </a:ext>
            </a:extLst>
          </p:cNvPr>
          <p:cNvSpPr txBox="1"/>
          <p:nvPr/>
        </p:nvSpPr>
        <p:spPr>
          <a:xfrm>
            <a:off x="267804" y="1758076"/>
            <a:ext cx="4708419" cy="3524823"/>
          </a:xfrm>
          <a:prstGeom prst="rect">
            <a:avLst/>
          </a:prstGeom>
        </p:spPr>
        <p:txBody>
          <a:bodyPr vert="horz" lIns="91440" tIns="45720" rIns="91440" bIns="45720" rtlCol="0" anchor="t">
            <a:noAutofit/>
          </a:bodyPr>
          <a:lstStyle/>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What constitutes the demographic group under study's overall diabetes prevalence?</a:t>
            </a:r>
            <a:endParaRPr lang="en-US" sz="1100" b="1">
              <a:solidFill>
                <a:srgbClr val="FFFFFF"/>
              </a:solidFill>
              <a:effectLst/>
              <a:cs typeface="Calibri"/>
            </a:endParaRPr>
          </a:p>
          <a:p>
            <a:pPr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What exactly is the connection with a smoker's past and the development of diabetes?</a:t>
            </a: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Is the likelihood of diabetes strongly associated with BMI?</a:t>
            </a: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What are the alterations in rates of diabetes with age, and are there age groups that are more susceptible than others?</a:t>
            </a: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To what degree are blood glucose levels and the diagnosis of diabetes correlated?</a:t>
            </a: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Are individuals suffering from diabetes more inclined to have high blood pressure and heart disease?</a:t>
            </a: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endParaRPr lang="en-US" sz="1100" b="1">
              <a:solidFill>
                <a:srgbClr val="FFFFFF"/>
              </a:solidFill>
              <a:effectLst/>
              <a:cs typeface="Calibri"/>
            </a:endParaRPr>
          </a:p>
          <a:p>
            <a:pPr marL="342900" lvl="0" indent="-228600" algn="just">
              <a:lnSpc>
                <a:spcPct val="90000"/>
              </a:lnSpc>
              <a:spcAft>
                <a:spcPts val="600"/>
              </a:spcAft>
              <a:buFont typeface="Arial" panose="020B0604020202020204" pitchFamily="34" charset="0"/>
              <a:buChar char="•"/>
            </a:pPr>
            <a:r>
              <a:rPr lang="en-US" sz="1100" b="1">
                <a:solidFill>
                  <a:srgbClr val="FFFFFF"/>
                </a:solidFill>
                <a:effectLst/>
              </a:rPr>
              <a:t>Are the levels of and indicators of risk for diabetes different for men and women?</a:t>
            </a:r>
            <a:endParaRPr lang="en-US" sz="1100" b="1">
              <a:solidFill>
                <a:srgbClr val="FFFFFF"/>
              </a:solidFill>
              <a:effectLst/>
              <a:cs typeface="Calibri"/>
            </a:endParaRPr>
          </a:p>
        </p:txBody>
      </p:sp>
      <p:pic>
        <p:nvPicPr>
          <p:cNvPr id="14" name="Picture 13" descr="A row of samples for medical testing">
            <a:extLst>
              <a:ext uri="{FF2B5EF4-FFF2-40B4-BE49-F238E27FC236}">
                <a16:creationId xmlns:a16="http://schemas.microsoft.com/office/drawing/2014/main" id="{1AFBA2EE-2C89-06C0-0CD1-EBAB7A096B27}"/>
              </a:ext>
            </a:extLst>
          </p:cNvPr>
          <p:cNvPicPr>
            <a:picLocks noChangeAspect="1"/>
          </p:cNvPicPr>
          <p:nvPr/>
        </p:nvPicPr>
        <p:blipFill rotWithShape="1">
          <a:blip r:embed="rId2"/>
          <a:srcRect l="49842" r="4267" b="4"/>
          <a:stretch/>
        </p:blipFill>
        <p:spPr>
          <a:xfrm>
            <a:off x="7092223" y="787114"/>
            <a:ext cx="3233163" cy="5283771"/>
          </a:xfrm>
          <a:prstGeom prst="rect">
            <a:avLst/>
          </a:prstGeom>
        </p:spPr>
      </p:pic>
      <p:sp>
        <p:nvSpPr>
          <p:cNvPr id="4" name="TextBox 3">
            <a:extLst>
              <a:ext uri="{FF2B5EF4-FFF2-40B4-BE49-F238E27FC236}">
                <a16:creationId xmlns:a16="http://schemas.microsoft.com/office/drawing/2014/main" id="{770FB985-5EBF-4AE8-8222-513EF957B8D1}"/>
              </a:ext>
            </a:extLst>
          </p:cNvPr>
          <p:cNvSpPr txBox="1"/>
          <p:nvPr/>
        </p:nvSpPr>
        <p:spPr>
          <a:xfrm flipV="1">
            <a:off x="0" y="6448988"/>
            <a:ext cx="12192000" cy="409011"/>
          </a:xfrm>
          <a:prstGeom prst="rect">
            <a:avLst/>
          </a:prstGeom>
          <a:solidFill>
            <a:schemeClr val="accent2"/>
          </a:solidFill>
          <a:ln>
            <a:solidFill>
              <a:schemeClr val="accent2"/>
            </a:solidFill>
          </a:ln>
        </p:spPr>
        <p:txBody>
          <a:bodyPr wrap="square" rtlCol="0">
            <a:spAutoFit/>
          </a:bodyPr>
          <a:lstStyle/>
          <a:p>
            <a:endParaRPr lang="en-NG"/>
          </a:p>
        </p:txBody>
      </p:sp>
    </p:spTree>
    <p:extLst>
      <p:ext uri="{BB962C8B-B14F-4D97-AF65-F5344CB8AC3E}">
        <p14:creationId xmlns:p14="http://schemas.microsoft.com/office/powerpoint/2010/main" val="168797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Red toy person in front of two lines of white figures">
            <a:extLst>
              <a:ext uri="{FF2B5EF4-FFF2-40B4-BE49-F238E27FC236}">
                <a16:creationId xmlns:a16="http://schemas.microsoft.com/office/drawing/2014/main" id="{583DC8FC-52B2-BA1B-7648-C5DA6572775C}"/>
              </a:ext>
            </a:extLst>
          </p:cNvPr>
          <p:cNvPicPr>
            <a:picLocks noChangeAspect="1"/>
          </p:cNvPicPr>
          <p:nvPr/>
        </p:nvPicPr>
        <p:blipFill rotWithShape="1">
          <a:blip r:embed="rId2"/>
          <a:srcRect l="20965" r="17059"/>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TextBox 2">
            <a:extLst>
              <a:ext uri="{FF2B5EF4-FFF2-40B4-BE49-F238E27FC236}">
                <a16:creationId xmlns:a16="http://schemas.microsoft.com/office/drawing/2014/main" id="{44C83EFD-63A9-43A8-96BC-AFF182F2C154}"/>
              </a:ext>
            </a:extLst>
          </p:cNvPr>
          <p:cNvSpPr txBox="1"/>
          <p:nvPr/>
        </p:nvSpPr>
        <p:spPr>
          <a:xfrm>
            <a:off x="4628865" y="2071316"/>
            <a:ext cx="6347396" cy="4419600"/>
          </a:xfrm>
          <a:prstGeom prst="rect">
            <a:avLst/>
          </a:prstGeom>
        </p:spPr>
        <p:txBody>
          <a:bodyPr vert="horz" lIns="91440" tIns="45720" rIns="91440" bIns="45720" rtlCol="0" anchor="t">
            <a:noAutofit/>
          </a:bodyPr>
          <a:lstStyle/>
          <a:p>
            <a:pPr marL="285750" indent="-228600" algn="just">
              <a:lnSpc>
                <a:spcPct val="90000"/>
              </a:lnSpc>
              <a:spcAft>
                <a:spcPts val="600"/>
              </a:spcAft>
              <a:buFont typeface="Arial" panose="020B0604020202020204" pitchFamily="34" charset="0"/>
              <a:buChar char="•"/>
            </a:pPr>
            <a:endParaRPr lang="en-US" sz="1000">
              <a:cs typeface="Calibri" panose="020F0502020204030204"/>
            </a:endParaRPr>
          </a:p>
          <a:p>
            <a:pPr algn="just">
              <a:lnSpc>
                <a:spcPct val="90000"/>
              </a:lnSpc>
              <a:spcAft>
                <a:spcPts val="600"/>
              </a:spcAft>
            </a:pPr>
            <a:r>
              <a:rPr lang="en-US" sz="1050" b="1" dirty="0"/>
              <a:t>It is now imperative to use cutting edge  statistical techniques in the field of diabetes research in order  to precisely access and prognosticate diabetes, this literature review explores the merging of machine learning and deep learning approaches in Various studies.</a:t>
            </a:r>
            <a:endParaRPr lang="en-US" sz="1050" b="1" dirty="0">
              <a:ea typeface="Calibri"/>
              <a:cs typeface="Calibri"/>
            </a:endParaRPr>
          </a:p>
          <a:p>
            <a:pPr marL="57150" indent="-228600" algn="just">
              <a:lnSpc>
                <a:spcPct val="90000"/>
              </a:lnSpc>
              <a:spcAft>
                <a:spcPts val="600"/>
              </a:spcAft>
              <a:buFont typeface="Arial" panose="020B0604020202020204" pitchFamily="34" charset="0"/>
              <a:buChar char="•"/>
            </a:pPr>
            <a:endParaRPr lang="en-US" sz="1050" b="1" dirty="0">
              <a:ea typeface="Calibri"/>
              <a:cs typeface="Calibri"/>
            </a:endParaRPr>
          </a:p>
          <a:p>
            <a:pPr marL="285750" indent="-228600" algn="just">
              <a:lnSpc>
                <a:spcPct val="90000"/>
              </a:lnSpc>
              <a:spcAft>
                <a:spcPts val="600"/>
              </a:spcAft>
              <a:buFont typeface="Arial" panose="020B0604020202020204" pitchFamily="34" charset="0"/>
              <a:buChar char="•"/>
            </a:pPr>
            <a:r>
              <a:rPr lang="en-US" sz="1050" b="1" dirty="0" err="1">
                <a:cs typeface="Calibri"/>
              </a:rPr>
              <a:t>V.Anuja</a:t>
            </a:r>
            <a:r>
              <a:rPr lang="en-US" sz="1050" b="1" dirty="0">
                <a:cs typeface="Calibri"/>
              </a:rPr>
              <a:t> Kumari.et.al(2013)The paper addresses the prevalent of diabetes in the globe and suggests that a Support Vector Machine(SVM) equipped with a Radial Basis function Kernel is a viable classifier for identifying diabetes. The findings from the experiment, which illustrates SVM's potential for precision diabetes diagnosis, demonstrate high accuracy, sensitivity and specificity when using the Pima Indian Diabetes database</a:t>
            </a:r>
            <a:endParaRPr lang="en-US" sz="1050" b="1" dirty="0">
              <a:ea typeface="Calibri"/>
              <a:cs typeface="Calibri"/>
            </a:endParaRPr>
          </a:p>
          <a:p>
            <a:pPr marL="285750" indent="-228600" algn="just">
              <a:lnSpc>
                <a:spcPct val="90000"/>
              </a:lnSpc>
              <a:spcAft>
                <a:spcPts val="600"/>
              </a:spcAft>
              <a:buFont typeface="Arial" panose="020B0604020202020204" pitchFamily="34" charset="0"/>
              <a:buChar char="•"/>
            </a:pPr>
            <a:r>
              <a:rPr lang="en-GB" sz="1050" b="0" i="0" dirty="0">
                <a:solidFill>
                  <a:srgbClr val="000000"/>
                </a:solidFill>
                <a:effectLst/>
              </a:rPr>
              <a:t> </a:t>
            </a:r>
            <a:r>
              <a:rPr lang="en-GB" sz="1050" b="1" i="0" dirty="0">
                <a:solidFill>
                  <a:srgbClr val="000000"/>
                </a:solidFill>
                <a:effectLst/>
              </a:rPr>
              <a:t>H.T </a:t>
            </a:r>
            <a:r>
              <a:rPr lang="en-GB" sz="1050" b="1" dirty="0">
                <a:solidFill>
                  <a:srgbClr val="000000"/>
                </a:solidFill>
              </a:rPr>
              <a:t>Abass</a:t>
            </a:r>
            <a:r>
              <a:rPr lang="en-GB" sz="1050" b="1" i="0" dirty="0">
                <a:solidFill>
                  <a:srgbClr val="000000"/>
                </a:solidFill>
                <a:effectLst/>
              </a:rPr>
              <a:t>.et.al Based on information obtained from an oral glucose tolerance test, the research investigation uses Support Vector Machines (SVM) to foresee Type 2 Diabetes Mellitus. The SVM model outperforms other models by over 12%, with an average accuracy of 96.80%. It is ideal features are plasma glucose concentrations.</a:t>
            </a:r>
            <a:endParaRPr lang="en-GB" sz="1050" b="1" i="0">
              <a:solidFill>
                <a:srgbClr val="000000"/>
              </a:solidFill>
              <a:effectLst/>
              <a:ea typeface="Calibri"/>
              <a:cs typeface="Calibri" panose="020F0502020204030204"/>
            </a:endParaRPr>
          </a:p>
          <a:p>
            <a:pPr marL="285750" indent="-228600" algn="just">
              <a:lnSpc>
                <a:spcPct val="90000"/>
              </a:lnSpc>
              <a:spcAft>
                <a:spcPts val="600"/>
              </a:spcAft>
              <a:buFont typeface="Arial" panose="020B0604020202020204" pitchFamily="34" charset="0"/>
              <a:buChar char="•"/>
            </a:pPr>
            <a:r>
              <a:rPr lang="en-GB" sz="1050" b="1" dirty="0"/>
              <a:t>Yang, C.H. (2020) et.al This study uses Support Vector Machine (SVM) to estimate the mortality risk in haemodialysis patients. SVM works better than other classifiers, showing higher F1-score and accuracy, especially in diabetes cases. As a result, it is the most accurate predictor of death risk .</a:t>
            </a:r>
            <a:endParaRPr lang="en-GB" sz="1050" b="1">
              <a:ea typeface="Calibri"/>
              <a:cs typeface="Calibri" panose="020F0502020204030204"/>
            </a:endParaRPr>
          </a:p>
          <a:p>
            <a:pPr marL="228600" indent="-171450" algn="just">
              <a:lnSpc>
                <a:spcPct val="90000"/>
              </a:lnSpc>
              <a:spcAft>
                <a:spcPts val="600"/>
              </a:spcAft>
              <a:buFont typeface="Arial" panose="020B0604020202020204" pitchFamily="34" charset="0"/>
              <a:buChar char="•"/>
            </a:pPr>
            <a:r>
              <a:rPr lang="en-GB" sz="1050" b="1" dirty="0">
                <a:cs typeface="Calibri" panose="020F0502020204030204"/>
              </a:rPr>
              <a:t> Sangh Yuck YOU(2020) et.al.​ With a 70% effectiveness rate, this research uses Support Vector  Machine  (SVM), Decision Trees, and association analysis to examine key factors that predict diabetes in Pima Indians. The study proposes an effective diagnostic approach to Pima Indians by focusing on age, BMI, and glucose levels. This will assist with earlier detection and prevention, which is especially important in high-risk areas to minimize problems and lower healthcare costs. </a:t>
            </a:r>
            <a:endParaRPr lang="en-US" sz="1050" b="1">
              <a:ea typeface="Calibri"/>
              <a:cs typeface="Calibri" panose="020F0502020204030204"/>
            </a:endParaRPr>
          </a:p>
          <a:p>
            <a:pPr marL="285750" indent="-228600" algn="just">
              <a:lnSpc>
                <a:spcPct val="90000"/>
              </a:lnSpc>
              <a:spcAft>
                <a:spcPts val="600"/>
              </a:spcAft>
              <a:buFont typeface="Arial" panose="020B0604020202020204" pitchFamily="34" charset="0"/>
              <a:buChar char="•"/>
            </a:pPr>
            <a:r>
              <a:rPr lang="en-GB" sz="1050" b="1" i="0" dirty="0">
                <a:solidFill>
                  <a:srgbClr val="000000"/>
                </a:solidFill>
                <a:effectLst/>
              </a:rPr>
              <a:t>Enrique V Carrera(2017)et.al.​ The study proposes a support vector machine (SVM) and retinal image processing-based automated technology diagnosis for early diabetic retinopathy identification. SVM surpasses previous approaches, with 95% sensitivity and 94% predictive capability. For better precision, future studies will focus on texture analysis and soft exudate detection.</a:t>
            </a:r>
            <a:r>
              <a:rPr lang="en-GB" sz="1050" b="1" dirty="0">
                <a:solidFill>
                  <a:srgbClr val="000000"/>
                </a:solidFill>
              </a:rPr>
              <a:t> </a:t>
            </a:r>
            <a:endParaRPr lang="en-US" sz="1050" b="1">
              <a:cs typeface="Calibri" panose="020F0502020204030204"/>
            </a:endParaRPr>
          </a:p>
          <a:p>
            <a:pPr marL="342900" indent="-228600" algn="just">
              <a:lnSpc>
                <a:spcPct val="90000"/>
              </a:lnSpc>
              <a:spcAft>
                <a:spcPts val="600"/>
              </a:spcAft>
              <a:buFont typeface="Arial" panose="020B0604020202020204" pitchFamily="34" charset="0"/>
              <a:buChar char="•"/>
            </a:pPr>
            <a:endParaRPr lang="en-US" sz="1000">
              <a:cs typeface="Calibri" panose="020F0502020204030204"/>
            </a:endParaRPr>
          </a:p>
          <a:p>
            <a:pPr marL="342900" indent="-228600" algn="just">
              <a:lnSpc>
                <a:spcPct val="90000"/>
              </a:lnSpc>
              <a:spcAft>
                <a:spcPts val="600"/>
              </a:spcAft>
              <a:buFont typeface="Arial" panose="020B0604020202020204" pitchFamily="34" charset="0"/>
              <a:buChar char="•"/>
            </a:pPr>
            <a:endParaRPr lang="en-US" sz="1000" b="1">
              <a:cs typeface="Calibri" panose="020F0502020204030204"/>
            </a:endParaRPr>
          </a:p>
        </p:txBody>
      </p:sp>
      <p:sp>
        <p:nvSpPr>
          <p:cNvPr id="2" name="TextBox 1">
            <a:extLst>
              <a:ext uri="{FF2B5EF4-FFF2-40B4-BE49-F238E27FC236}">
                <a16:creationId xmlns:a16="http://schemas.microsoft.com/office/drawing/2014/main" id="{9C4826FB-1FA7-47FC-952F-2D9F7103F9DC}"/>
              </a:ext>
            </a:extLst>
          </p:cNvPr>
          <p:cNvSpPr txBox="1"/>
          <p:nvPr/>
        </p:nvSpPr>
        <p:spPr>
          <a:xfrm>
            <a:off x="856028" y="1071422"/>
            <a:ext cx="11047013" cy="583811"/>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endParaRPr lang="en-US" sz="3800" b="1">
              <a:latin typeface="+mj-lt"/>
              <a:ea typeface="+mj-ea"/>
              <a:cs typeface="Calibri Light"/>
            </a:endParaRPr>
          </a:p>
          <a:p>
            <a:pPr>
              <a:lnSpc>
                <a:spcPct val="90000"/>
              </a:lnSpc>
              <a:spcBef>
                <a:spcPct val="0"/>
              </a:spcBef>
              <a:spcAft>
                <a:spcPts val="600"/>
              </a:spcAft>
            </a:pPr>
            <a:endParaRPr lang="en-US" sz="3800" b="1">
              <a:latin typeface="Calibri Light"/>
              <a:ea typeface="+mj-ea"/>
              <a:cs typeface="Calibri Light"/>
            </a:endParaRPr>
          </a:p>
        </p:txBody>
      </p:sp>
      <p:sp>
        <p:nvSpPr>
          <p:cNvPr id="4" name="TextBox 3">
            <a:extLst>
              <a:ext uri="{FF2B5EF4-FFF2-40B4-BE49-F238E27FC236}">
                <a16:creationId xmlns:a16="http://schemas.microsoft.com/office/drawing/2014/main" id="{FEB5D1F7-753C-4B4C-8954-C6B4AA50FA98}"/>
              </a:ext>
            </a:extLst>
          </p:cNvPr>
          <p:cNvSpPr txBox="1"/>
          <p:nvPr/>
        </p:nvSpPr>
        <p:spPr>
          <a:xfrm>
            <a:off x="-1364512" y="8719391"/>
            <a:ext cx="14159023" cy="369332"/>
          </a:xfrm>
          <a:prstGeom prst="rect">
            <a:avLst/>
          </a:prstGeom>
          <a:solidFill>
            <a:schemeClr val="accent2"/>
          </a:solidFill>
          <a:ln>
            <a:solidFill>
              <a:schemeClr val="accent2"/>
            </a:solidFill>
          </a:ln>
        </p:spPr>
        <p:txBody>
          <a:bodyPr wrap="square" rtlCol="0">
            <a:spAutoFit/>
          </a:bodyPr>
          <a:lstStyle/>
          <a:p>
            <a:endParaRPr lang="en-NG"/>
          </a:p>
        </p:txBody>
      </p:sp>
      <p:sp>
        <p:nvSpPr>
          <p:cNvPr id="33" name="TextBox 32">
            <a:extLst>
              <a:ext uri="{FF2B5EF4-FFF2-40B4-BE49-F238E27FC236}">
                <a16:creationId xmlns:a16="http://schemas.microsoft.com/office/drawing/2014/main" id="{2A91FC05-E983-730D-535A-E656A847592F}"/>
              </a:ext>
            </a:extLst>
          </p:cNvPr>
          <p:cNvSpPr txBox="1"/>
          <p:nvPr/>
        </p:nvSpPr>
        <p:spPr>
          <a:xfrm>
            <a:off x="1" y="140665"/>
            <a:ext cx="4062952" cy="1261884"/>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panose="020F0502020204030204"/>
              </a:rPr>
              <a:t>Literature Review</a:t>
            </a:r>
          </a:p>
          <a:p>
            <a:endParaRPr lang="en-US" sz="4000" b="1" dirty="0">
              <a:cs typeface="Calibri" panose="020F0502020204030204"/>
            </a:endParaRPr>
          </a:p>
        </p:txBody>
      </p:sp>
    </p:spTree>
    <p:extLst>
      <p:ext uri="{BB962C8B-B14F-4D97-AF65-F5344CB8AC3E}">
        <p14:creationId xmlns:p14="http://schemas.microsoft.com/office/powerpoint/2010/main" val="284083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850DF4-3854-4658-9E3C-394498224853}"/>
              </a:ext>
            </a:extLst>
          </p:cNvPr>
          <p:cNvSpPr txBox="1"/>
          <p:nvPr/>
        </p:nvSpPr>
        <p:spPr>
          <a:xfrm>
            <a:off x="638881" y="670218"/>
            <a:ext cx="10909640" cy="1065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a:latin typeface="+mj-lt"/>
                <a:ea typeface="+mj-ea"/>
                <a:cs typeface="+mj-cs"/>
              </a:rPr>
              <a:t>Exploratory Data Analysis</a:t>
            </a:r>
          </a:p>
        </p:txBody>
      </p:sp>
      <p:sp>
        <p:nvSpPr>
          <p:cNvPr id="8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C9704E-7F1E-4375-9976-7636C218E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250070"/>
            <a:ext cx="3758184" cy="2339468"/>
          </a:xfrm>
          <a:prstGeom prst="rect">
            <a:avLst/>
          </a:prstGeom>
        </p:spPr>
      </p:pic>
      <p:pic>
        <p:nvPicPr>
          <p:cNvPr id="9" name="Picture 8">
            <a:extLst>
              <a:ext uri="{FF2B5EF4-FFF2-40B4-BE49-F238E27FC236}">
                <a16:creationId xmlns:a16="http://schemas.microsoft.com/office/drawing/2014/main" id="{8CABC9FF-3500-48F4-AAFD-D58DB03E2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273015"/>
            <a:ext cx="3758184" cy="2151338"/>
          </a:xfrm>
          <a:prstGeom prst="rect">
            <a:avLst/>
          </a:prstGeom>
        </p:spPr>
      </p:pic>
      <p:pic>
        <p:nvPicPr>
          <p:cNvPr id="5" name="Picture 4">
            <a:extLst>
              <a:ext uri="{FF2B5EF4-FFF2-40B4-BE49-F238E27FC236}">
                <a16:creationId xmlns:a16="http://schemas.microsoft.com/office/drawing/2014/main" id="{F983DD9E-4B1D-440A-87FE-8BF38E3F4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261326"/>
            <a:ext cx="3758184" cy="2164556"/>
          </a:xfrm>
          <a:prstGeom prst="rect">
            <a:avLst/>
          </a:prstGeom>
        </p:spPr>
      </p:pic>
      <p:sp>
        <p:nvSpPr>
          <p:cNvPr id="3" name="TextBox 2">
            <a:extLst>
              <a:ext uri="{FF2B5EF4-FFF2-40B4-BE49-F238E27FC236}">
                <a16:creationId xmlns:a16="http://schemas.microsoft.com/office/drawing/2014/main" id="{1E3A7040-42E2-4EDE-9AC8-5912526F6F9D}"/>
              </a:ext>
            </a:extLst>
          </p:cNvPr>
          <p:cNvSpPr txBox="1"/>
          <p:nvPr/>
        </p:nvSpPr>
        <p:spPr>
          <a:xfrm>
            <a:off x="238539" y="6959158"/>
            <a:ext cx="11953461" cy="5436705"/>
          </a:xfrm>
          <a:prstGeom prst="rect">
            <a:avLst/>
          </a:prstGeom>
          <a:solidFill>
            <a:schemeClr val="accent2">
              <a:lumMod val="20000"/>
              <a:lumOff val="80000"/>
            </a:schemeClr>
          </a:solidFill>
          <a:ln>
            <a:solidFill>
              <a:schemeClr val="accent2"/>
            </a:solidFill>
          </a:ln>
        </p:spPr>
        <p:txBody>
          <a:bodyPr wrap="square" rtlCol="0">
            <a:spAutoFit/>
          </a:bodyPr>
          <a:lstStyle/>
          <a:p>
            <a:endParaRPr lang="en-NG"/>
          </a:p>
        </p:txBody>
      </p:sp>
    </p:spTree>
    <p:extLst>
      <p:ext uri="{BB962C8B-B14F-4D97-AF65-F5344CB8AC3E}">
        <p14:creationId xmlns:p14="http://schemas.microsoft.com/office/powerpoint/2010/main" val="227955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B7012-0835-49FA-8966-496D87A3F3DA}"/>
              </a:ext>
            </a:extLst>
          </p:cNvPr>
          <p:cNvSpPr>
            <a:spLocks noGrp="1"/>
          </p:cNvSpPr>
          <p:nvPr>
            <p:ph type="title"/>
          </p:nvPr>
        </p:nvSpPr>
        <p:spPr>
          <a:xfrm>
            <a:off x="828040" y="138529"/>
            <a:ext cx="10515600" cy="858203"/>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DATASET</a:t>
            </a:r>
          </a:p>
        </p:txBody>
      </p:sp>
      <p:sp>
        <p:nvSpPr>
          <p:cNvPr id="3" name="TextBox 2">
            <a:extLst>
              <a:ext uri="{FF2B5EF4-FFF2-40B4-BE49-F238E27FC236}">
                <a16:creationId xmlns:a16="http://schemas.microsoft.com/office/drawing/2014/main" id="{6354A4CF-E58A-4095-B2C1-CAC6BB51F911}"/>
              </a:ext>
            </a:extLst>
          </p:cNvPr>
          <p:cNvSpPr txBox="1"/>
          <p:nvPr/>
        </p:nvSpPr>
        <p:spPr>
          <a:xfrm>
            <a:off x="2277885" y="1825625"/>
            <a:ext cx="6125621" cy="280718"/>
          </a:xfrm>
          <a:prstGeom prst="rect">
            <a:avLst/>
          </a:prstGeom>
          <a:noFill/>
        </p:spPr>
        <p:txBody>
          <a:bodyPr wrap="square">
            <a:spAutoFit/>
          </a:bodyPr>
          <a:lstStyle/>
          <a:p>
            <a:pPr defTabSz="621792">
              <a:spcAft>
                <a:spcPts val="600"/>
              </a:spcAft>
            </a:pPr>
            <a:r>
              <a:rPr lang="en-US" sz="1224" b="1" kern="1200">
                <a:solidFill>
                  <a:schemeClr val="tx1"/>
                </a:solidFill>
                <a:latin typeface="+mn-lt"/>
                <a:ea typeface="+mn-ea"/>
                <a:cs typeface="+mn-cs"/>
              </a:rPr>
              <a:t> </a:t>
            </a:r>
            <a:endParaRPr lang="en-NG"/>
          </a:p>
        </p:txBody>
      </p:sp>
      <p:sp>
        <p:nvSpPr>
          <p:cNvPr id="4" name="Content Placeholder 3">
            <a:extLst>
              <a:ext uri="{FF2B5EF4-FFF2-40B4-BE49-F238E27FC236}">
                <a16:creationId xmlns:a16="http://schemas.microsoft.com/office/drawing/2014/main" id="{8E898EED-40C8-470C-B5F4-6BAD6FBB71AB}"/>
              </a:ext>
            </a:extLst>
          </p:cNvPr>
          <p:cNvSpPr>
            <a:spLocks/>
          </p:cNvSpPr>
          <p:nvPr/>
        </p:nvSpPr>
        <p:spPr>
          <a:xfrm>
            <a:off x="6096220" y="1102228"/>
            <a:ext cx="5392695" cy="5274491"/>
          </a:xfrm>
          <a:prstGeom prst="rect">
            <a:avLst/>
          </a:prstGeom>
          <a:solidFill>
            <a:schemeClr val="accent2">
              <a:lumMod val="60000"/>
              <a:lumOff val="40000"/>
            </a:schemeClr>
          </a:solidFill>
          <a:ln>
            <a:solidFill>
              <a:schemeClr val="accent2">
                <a:lumMod val="60000"/>
                <a:lumOff val="40000"/>
              </a:schemeClr>
            </a:solidFill>
          </a:ln>
        </p:spPr>
        <p:txBody>
          <a:bodyPr lIns="91440" tIns="45720" rIns="91440" bIns="45720" anchor="t"/>
          <a:lstStyle/>
          <a:p>
            <a:pPr defTabSz="621792">
              <a:spcAft>
                <a:spcPts val="600"/>
              </a:spcAft>
            </a:pPr>
            <a:r>
              <a:rPr lang="en-US" sz="1400" b="1" kern="1200">
                <a:latin typeface="+mn-lt"/>
                <a:ea typeface="+mn-ea"/>
                <a:cs typeface="+mn-cs"/>
              </a:rPr>
              <a:t>Data Pre-processing steps</a:t>
            </a:r>
            <a:endParaRPr lang="en-US" sz="1400" b="1" kern="1200">
              <a:latin typeface="+mn-lt"/>
              <a:cs typeface="Calibri"/>
            </a:endParaRPr>
          </a:p>
          <a:p>
            <a:pPr defTabSz="621792">
              <a:spcAft>
                <a:spcPts val="600"/>
              </a:spcAft>
              <a:buFont typeface="Wingdings" panose="05000000000000000000" pitchFamily="2" charset="2"/>
              <a:buChar char="Ø"/>
            </a:pPr>
            <a:r>
              <a:rPr lang="en-US" sz="1400" b="1" kern="1200">
                <a:latin typeface="+mn-lt"/>
                <a:ea typeface="+mn-ea"/>
                <a:cs typeface="+mn-cs"/>
              </a:rPr>
              <a:t>Data Loading into the data frame</a:t>
            </a:r>
            <a:endParaRPr lang="en-US" sz="1400" b="1" kern="1200">
              <a:latin typeface="+mn-lt"/>
              <a:cs typeface="Calibri"/>
            </a:endParaRPr>
          </a:p>
          <a:p>
            <a:pPr defTabSz="621792">
              <a:spcAft>
                <a:spcPts val="600"/>
              </a:spcAft>
            </a:pPr>
            <a:r>
              <a:rPr lang="en-US" sz="1400"/>
              <a:t> </a:t>
            </a:r>
            <a:r>
              <a:rPr lang="en-US" sz="1400" b="1" kern="1200">
                <a:latin typeface="+mn-lt"/>
                <a:ea typeface="+mn-ea"/>
                <a:cs typeface="+mn-cs"/>
              </a:rPr>
              <a:t>The dataset contained 100,001 rows and 9 columns prior to loading into R. Once I identified that "diabetes" was the target variable, I noticed a class imbalance—there were more 0s than 1s. A sample of 6,774 rows was then selected for analysis.</a:t>
            </a:r>
            <a:endParaRPr lang="en-US" sz="1400" b="1" kern="1200">
              <a:latin typeface="+mn-lt"/>
              <a:cs typeface="Calibri"/>
            </a:endParaRPr>
          </a:p>
          <a:p>
            <a:pPr defTabSz="621792">
              <a:spcAft>
                <a:spcPts val="600"/>
              </a:spcAft>
              <a:buFont typeface="Wingdings" panose="05000000000000000000" pitchFamily="2" charset="2"/>
              <a:buChar char="Ø"/>
            </a:pPr>
            <a:endParaRPr lang="en-US" sz="1400" b="1" kern="1200">
              <a:latin typeface="+mn-lt"/>
              <a:cs typeface="Calibri"/>
            </a:endParaRPr>
          </a:p>
          <a:p>
            <a:pPr defTabSz="621792">
              <a:spcAft>
                <a:spcPts val="600"/>
              </a:spcAft>
              <a:buFont typeface="Wingdings" panose="05000000000000000000" pitchFamily="2" charset="2"/>
              <a:buChar char="Ø"/>
            </a:pPr>
            <a:r>
              <a:rPr lang="en-US" sz="1400" b="1" kern="1200">
                <a:latin typeface="+mn-lt"/>
                <a:ea typeface="+mn-ea"/>
                <a:cs typeface="+mn-cs"/>
              </a:rPr>
              <a:t>Removal of redundant variables</a:t>
            </a:r>
            <a:endParaRPr lang="en-US" sz="1400" b="1" kern="1200">
              <a:latin typeface="+mn-lt"/>
              <a:cs typeface="Calibri"/>
            </a:endParaRPr>
          </a:p>
          <a:p>
            <a:pPr defTabSz="621792">
              <a:spcAft>
                <a:spcPts val="600"/>
              </a:spcAft>
            </a:pPr>
            <a:r>
              <a:rPr lang="en-US" sz="1400" b="1" kern="1200">
                <a:latin typeface="+mn-lt"/>
                <a:ea typeface="+mn-ea"/>
                <a:cs typeface="+mn-cs"/>
              </a:rPr>
              <a:t>Upon inspection, the </a:t>
            </a:r>
            <a:r>
              <a:rPr lang="en-US" sz="1400" b="1"/>
              <a:t>'smoking history</a:t>
            </a:r>
            <a:r>
              <a:rPr lang="en-US" sz="1400" b="1" kern="1200">
                <a:latin typeface="+mn-lt"/>
                <a:ea typeface="+mn-ea"/>
                <a:cs typeface="+mn-cs"/>
              </a:rPr>
              <a:t>' column had 1,984 instances of "NO INFO," constituting a significant percentage of the dataset. Despite its prevalence, it was decided not to remove it to avoid potential bias in the analysis, considering it wasn't the target variable.</a:t>
            </a:r>
            <a:endParaRPr lang="en-US" sz="1400" b="1" kern="1200">
              <a:latin typeface="+mn-lt"/>
              <a:cs typeface="Calibri"/>
            </a:endParaRPr>
          </a:p>
          <a:p>
            <a:pPr defTabSz="621792">
              <a:spcAft>
                <a:spcPts val="600"/>
              </a:spcAft>
            </a:pPr>
            <a:endParaRPr lang="en-US" sz="1400" b="1" kern="1200">
              <a:latin typeface="+mn-lt"/>
              <a:cs typeface="Calibri"/>
            </a:endParaRPr>
          </a:p>
          <a:p>
            <a:pPr defTabSz="621792">
              <a:spcAft>
                <a:spcPts val="600"/>
              </a:spcAft>
              <a:buFont typeface="Wingdings" panose="05000000000000000000" pitchFamily="2" charset="2"/>
              <a:buChar char="Ø"/>
            </a:pPr>
            <a:r>
              <a:rPr lang="en-US" sz="1400" b="1" kern="1200">
                <a:latin typeface="+mn-lt"/>
                <a:ea typeface="+mn-ea"/>
                <a:cs typeface="+mn-cs"/>
              </a:rPr>
              <a:t>Data type check</a:t>
            </a:r>
            <a:endParaRPr lang="en-US" sz="1400" b="1" kern="1200">
              <a:latin typeface="+mn-lt"/>
              <a:cs typeface="Calibri"/>
            </a:endParaRPr>
          </a:p>
          <a:p>
            <a:pPr defTabSz="621792">
              <a:spcAft>
                <a:spcPts val="600"/>
              </a:spcAft>
            </a:pPr>
            <a:r>
              <a:rPr lang="en-US" sz="1400" b="1" kern="1200">
                <a:latin typeface="+mn-lt"/>
                <a:ea typeface="+mn-ea"/>
                <a:cs typeface="+mn-cs"/>
              </a:rPr>
              <a:t>I checked that all the data type were in the right format and also changed the gender and smoking history to numerical data type to help my analysis</a:t>
            </a:r>
            <a:endParaRPr lang="en-US" sz="1400" b="1">
              <a:cs typeface="Calibri"/>
            </a:endParaRPr>
          </a:p>
        </p:txBody>
      </p:sp>
      <p:sp>
        <p:nvSpPr>
          <p:cNvPr id="5" name="Text Placeholder 4">
            <a:extLst>
              <a:ext uri="{FF2B5EF4-FFF2-40B4-BE49-F238E27FC236}">
                <a16:creationId xmlns:a16="http://schemas.microsoft.com/office/drawing/2014/main" id="{DE4E446A-0426-40A1-992A-55EAE76E319A}"/>
              </a:ext>
            </a:extLst>
          </p:cNvPr>
          <p:cNvSpPr>
            <a:spLocks/>
          </p:cNvSpPr>
          <p:nvPr/>
        </p:nvSpPr>
        <p:spPr>
          <a:xfrm>
            <a:off x="412865" y="1102629"/>
            <a:ext cx="5056377" cy="5290352"/>
          </a:xfrm>
          <a:prstGeom prst="rect">
            <a:avLst/>
          </a:prstGeom>
          <a:solidFill>
            <a:schemeClr val="accent2">
              <a:lumMod val="60000"/>
              <a:lumOff val="40000"/>
            </a:schemeClr>
          </a:solidFill>
          <a:ln>
            <a:solidFill>
              <a:schemeClr val="accent2"/>
            </a:solidFill>
          </a:ln>
        </p:spPr>
        <p:txBody>
          <a:bodyPr lIns="91440" tIns="45720" rIns="91440" bIns="45720" anchor="t"/>
          <a:lstStyle/>
          <a:p>
            <a:pPr defTabSz="621792">
              <a:spcAft>
                <a:spcPts val="600"/>
              </a:spcAft>
            </a:pPr>
            <a:endParaRPr lang="en-US" sz="1350" kern="1200">
              <a:latin typeface="+mn-lt"/>
              <a:cs typeface="Calibri"/>
            </a:endParaRPr>
          </a:p>
          <a:p>
            <a:pPr marL="194310" indent="-194310" defTabSz="621792">
              <a:spcAft>
                <a:spcPts val="600"/>
              </a:spcAft>
              <a:buFont typeface="Arial" panose="020B0604020202020204" pitchFamily="34" charset="0"/>
              <a:buChar char="•"/>
            </a:pPr>
            <a:r>
              <a:rPr lang="en-US" sz="1350" b="1" kern="1200">
                <a:ea typeface="+mn-ea"/>
                <a:cs typeface="+mn-cs"/>
              </a:rPr>
              <a:t>This dataset encompasses medical information from diverse patients, indicating the presence or absence of diabetes (0 or 1).</a:t>
            </a:r>
            <a:endParaRPr lang="en-US" sz="1350" b="1" kern="1200">
              <a:cs typeface="Calibri"/>
            </a:endParaRPr>
          </a:p>
          <a:p>
            <a:pPr marL="194310" indent="-194310" defTabSz="621792">
              <a:spcAft>
                <a:spcPts val="600"/>
              </a:spcAft>
              <a:buFont typeface="Arial" panose="020B0604020202020204" pitchFamily="34" charset="0"/>
              <a:buChar char="•"/>
            </a:pPr>
            <a:r>
              <a:rPr lang="en-US" sz="1350" b="1" kern="1200">
                <a:ea typeface="+mn-ea"/>
                <a:cs typeface="+mn-cs"/>
              </a:rPr>
              <a:t>With 100,001 records spread across 9 columns, the dataset provides health-related insights. Gender, age, blood pressure, heart disease, smoking history, BMI, HbA1c level, blood sugar level, and diabetes status are important factors. Numerous analysis can be performed on this dataset, ranging from examining age-related health patterns to figuring out just how prevalent chronic illnesses like heart disease and hypertension are.</a:t>
            </a:r>
            <a:endParaRPr lang="en-US" sz="1350" b="1" kern="1200">
              <a:cs typeface="Calibri"/>
            </a:endParaRPr>
          </a:p>
          <a:p>
            <a:pPr marL="194310" indent="-194310" defTabSz="621792">
              <a:spcAft>
                <a:spcPts val="600"/>
              </a:spcAft>
              <a:buFont typeface="Arial" panose="020B0604020202020204" pitchFamily="34" charset="0"/>
              <a:buChar char="•"/>
            </a:pPr>
            <a:r>
              <a:rPr lang="en-US" sz="1350" b="1" kern="1200">
                <a:ea typeface="+mn-ea"/>
                <a:cs typeface="+mn-cs"/>
              </a:rPr>
              <a:t>The dataset was obtained from Kaggle and the main source was from Electronic Health Records(EHRs)</a:t>
            </a:r>
            <a:endParaRPr lang="en-US" sz="1350" b="1" kern="1200">
              <a:cs typeface="Calibri"/>
            </a:endParaRPr>
          </a:p>
          <a:p>
            <a:pPr marL="194310" indent="-194310" defTabSz="621792">
              <a:spcAft>
                <a:spcPts val="600"/>
              </a:spcAft>
              <a:buFont typeface="Arial" panose="020B0604020202020204" pitchFamily="34" charset="0"/>
              <a:buChar char="•"/>
            </a:pPr>
            <a:r>
              <a:rPr lang="en-US" sz="1350" b="1" kern="1200">
                <a:ea typeface="+mn-ea"/>
                <a:cs typeface="+mn-cs"/>
              </a:rPr>
              <a:t>This is an Annotated(Labelled) data set with the last column being the Target Variable (Diabetes) which makes it a Supervised Learning work used to predict if the patients has diabetes or not. Also, given that SVM is reliable and a flexible algorithm, I selected it for this dataset because it can handle relationship that are non-linear, is robust to anomalies works well in spaces of large dimensions ,emphasizes maximizing margins for better abstraction, and is appropriate for binary classification tasks that are inherent in the diabetes prediction.</a:t>
            </a:r>
            <a:endParaRPr lang="en-NG" sz="1350" b="1">
              <a:cs typeface="Calibri"/>
            </a:endParaRPr>
          </a:p>
        </p:txBody>
      </p:sp>
    </p:spTree>
    <p:extLst>
      <p:ext uri="{BB962C8B-B14F-4D97-AF65-F5344CB8AC3E}">
        <p14:creationId xmlns:p14="http://schemas.microsoft.com/office/powerpoint/2010/main" val="35007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085F24E-C5BA-4E6D-B067-FCA1DEFBF966}"/>
              </a:ext>
            </a:extLst>
          </p:cNvPr>
          <p:cNvSpPr txBox="1"/>
          <p:nvPr/>
        </p:nvSpPr>
        <p:spPr>
          <a:xfrm>
            <a:off x="6417732" y="957715"/>
            <a:ext cx="5130798" cy="275041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kern="1200" dirty="0">
                <a:solidFill>
                  <a:schemeClr val="tx1"/>
                </a:solidFill>
                <a:latin typeface="+mj-lt"/>
                <a:ea typeface="+mj-ea"/>
                <a:cs typeface="+mj-cs"/>
              </a:rPr>
              <a:t>A Table Explaining the Diabetes dataset</a:t>
            </a:r>
          </a:p>
        </p:txBody>
      </p:sp>
      <p:sp>
        <p:nvSpPr>
          <p:cNvPr id="17" name="Oval 1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Table 8">
            <a:extLst>
              <a:ext uri="{FF2B5EF4-FFF2-40B4-BE49-F238E27FC236}">
                <a16:creationId xmlns:a16="http://schemas.microsoft.com/office/drawing/2014/main" id="{2A17A6F8-137C-40B1-8C5B-08F5942ED53C}"/>
              </a:ext>
            </a:extLst>
          </p:cNvPr>
          <p:cNvGraphicFramePr>
            <a:graphicFrameLocks noGrp="1"/>
          </p:cNvGraphicFramePr>
          <p:nvPr>
            <p:extLst>
              <p:ext uri="{D42A27DB-BD31-4B8C-83A1-F6EECF244321}">
                <p14:modId xmlns:p14="http://schemas.microsoft.com/office/powerpoint/2010/main" val="2152229747"/>
              </p:ext>
            </p:extLst>
          </p:nvPr>
        </p:nvGraphicFramePr>
        <p:xfrm>
          <a:off x="0" y="874192"/>
          <a:ext cx="5850386" cy="5115744"/>
        </p:xfrm>
        <a:graphic>
          <a:graphicData uri="http://schemas.openxmlformats.org/drawingml/2006/table">
            <a:tbl>
              <a:tblPr firstRow="1" bandRow="1">
                <a:tableStyleId>{21E4AEA4-8DFA-4A89-87EB-49C32662AFE0}</a:tableStyleId>
              </a:tblPr>
              <a:tblGrid>
                <a:gridCol w="436965">
                  <a:extLst>
                    <a:ext uri="{9D8B030D-6E8A-4147-A177-3AD203B41FA5}">
                      <a16:colId xmlns:a16="http://schemas.microsoft.com/office/drawing/2014/main" val="2426286635"/>
                    </a:ext>
                  </a:extLst>
                </a:gridCol>
                <a:gridCol w="1008090">
                  <a:extLst>
                    <a:ext uri="{9D8B030D-6E8A-4147-A177-3AD203B41FA5}">
                      <a16:colId xmlns:a16="http://schemas.microsoft.com/office/drawing/2014/main" val="4100839992"/>
                    </a:ext>
                  </a:extLst>
                </a:gridCol>
                <a:gridCol w="3352389">
                  <a:extLst>
                    <a:ext uri="{9D8B030D-6E8A-4147-A177-3AD203B41FA5}">
                      <a16:colId xmlns:a16="http://schemas.microsoft.com/office/drawing/2014/main" val="2585528284"/>
                    </a:ext>
                  </a:extLst>
                </a:gridCol>
                <a:gridCol w="1052942">
                  <a:extLst>
                    <a:ext uri="{9D8B030D-6E8A-4147-A177-3AD203B41FA5}">
                      <a16:colId xmlns:a16="http://schemas.microsoft.com/office/drawing/2014/main" val="4022829278"/>
                    </a:ext>
                  </a:extLst>
                </a:gridCol>
              </a:tblGrid>
              <a:tr h="252611">
                <a:tc>
                  <a:txBody>
                    <a:bodyPr/>
                    <a:lstStyle/>
                    <a:p>
                      <a:r>
                        <a:rPr lang="en-US" sz="1100">
                          <a:solidFill>
                            <a:schemeClr val="tx1"/>
                          </a:solidFill>
                        </a:rPr>
                        <a:t>S/N</a:t>
                      </a:r>
                      <a:endParaRPr lang="en-NG" sz="1100">
                        <a:solidFill>
                          <a:schemeClr val="tx1"/>
                        </a:solidFill>
                      </a:endParaRPr>
                    </a:p>
                  </a:txBody>
                  <a:tcPr marL="57411" marR="57411" marT="28706" marB="28706"/>
                </a:tc>
                <a:tc>
                  <a:txBody>
                    <a:bodyPr/>
                    <a:lstStyle/>
                    <a:p>
                      <a:r>
                        <a:rPr lang="en-US" sz="1100">
                          <a:solidFill>
                            <a:schemeClr val="tx1"/>
                          </a:solidFill>
                        </a:rPr>
                        <a:t>Attribute</a:t>
                      </a:r>
                      <a:endParaRPr lang="en-NG" sz="1100">
                        <a:solidFill>
                          <a:schemeClr val="tx1"/>
                        </a:solidFill>
                      </a:endParaRPr>
                    </a:p>
                  </a:txBody>
                  <a:tcPr marL="57411" marR="57411" marT="28706" marB="28706"/>
                </a:tc>
                <a:tc>
                  <a:txBody>
                    <a:bodyPr/>
                    <a:lstStyle/>
                    <a:p>
                      <a:r>
                        <a:rPr lang="en-US" sz="1100">
                          <a:solidFill>
                            <a:schemeClr val="tx1"/>
                          </a:solidFill>
                        </a:rPr>
                        <a:t>Description</a:t>
                      </a:r>
                      <a:endParaRPr lang="en-NG" sz="1100">
                        <a:solidFill>
                          <a:schemeClr val="tx1"/>
                        </a:solidFill>
                      </a:endParaRPr>
                    </a:p>
                  </a:txBody>
                  <a:tcPr marL="57411" marR="57411" marT="28706" marB="28706"/>
                </a:tc>
                <a:tc>
                  <a:txBody>
                    <a:bodyPr/>
                    <a:lstStyle/>
                    <a:p>
                      <a:r>
                        <a:rPr lang="en-US" sz="1100">
                          <a:solidFill>
                            <a:schemeClr val="tx1"/>
                          </a:solidFill>
                        </a:rPr>
                        <a:t>Data Type</a:t>
                      </a:r>
                      <a:endParaRPr lang="en-NG" sz="1100">
                        <a:solidFill>
                          <a:schemeClr val="tx1"/>
                        </a:solidFill>
                      </a:endParaRPr>
                    </a:p>
                  </a:txBody>
                  <a:tcPr marL="57411" marR="57411" marT="28706" marB="28706"/>
                </a:tc>
                <a:extLst>
                  <a:ext uri="{0D108BD9-81ED-4DB2-BD59-A6C34878D82A}">
                    <a16:rowId xmlns:a16="http://schemas.microsoft.com/office/drawing/2014/main" val="4099592095"/>
                  </a:ext>
                </a:extLst>
              </a:tr>
              <a:tr h="539668">
                <a:tc>
                  <a:txBody>
                    <a:bodyPr/>
                    <a:lstStyle/>
                    <a:p>
                      <a:r>
                        <a:rPr lang="en-US" sz="1100"/>
                        <a:t>1</a:t>
                      </a:r>
                      <a:endParaRPr lang="en-NG" sz="1100"/>
                    </a:p>
                  </a:txBody>
                  <a:tcPr marL="57411" marR="57411" marT="28706" marB="28706"/>
                </a:tc>
                <a:tc>
                  <a:txBody>
                    <a:bodyPr/>
                    <a:lstStyle/>
                    <a:p>
                      <a:r>
                        <a:rPr lang="en-US" sz="1000" b="1"/>
                        <a:t>Gender</a:t>
                      </a:r>
                      <a:endParaRPr lang="en-NG" sz="1000" b="1"/>
                    </a:p>
                  </a:txBody>
                  <a:tcPr marL="57411" marR="57411" marT="28706" marB="28706"/>
                </a:tc>
                <a:tc>
                  <a:txBody>
                    <a:bodyPr/>
                    <a:lstStyle/>
                    <a:p>
                      <a:r>
                        <a:rPr lang="en-US" sz="1000" b="1"/>
                        <a:t>Due to biological sex variations, gender affects a person's susceptibility to diabetes and thus their overall health risk.</a:t>
                      </a:r>
                      <a:endParaRPr lang="en-NG" sz="1000" b="1"/>
                    </a:p>
                  </a:txBody>
                  <a:tcPr marL="57411" marR="57411" marT="28706" marB="28706"/>
                </a:tc>
                <a:tc>
                  <a:txBody>
                    <a:bodyPr/>
                    <a:lstStyle/>
                    <a:p>
                      <a:r>
                        <a:rPr lang="en-US" sz="1000"/>
                        <a:t>Categorical</a:t>
                      </a:r>
                    </a:p>
                    <a:p>
                      <a:r>
                        <a:rPr lang="en-US" sz="1000"/>
                        <a:t>(string or Factor)</a:t>
                      </a:r>
                      <a:endParaRPr lang="en-NG" sz="1000"/>
                    </a:p>
                  </a:txBody>
                  <a:tcPr marL="57411" marR="57411" marT="28706" marB="28706"/>
                </a:tc>
                <a:extLst>
                  <a:ext uri="{0D108BD9-81ED-4DB2-BD59-A6C34878D82A}">
                    <a16:rowId xmlns:a16="http://schemas.microsoft.com/office/drawing/2014/main" val="2956484282"/>
                  </a:ext>
                </a:extLst>
              </a:tr>
              <a:tr h="539668">
                <a:tc>
                  <a:txBody>
                    <a:bodyPr/>
                    <a:lstStyle/>
                    <a:p>
                      <a:r>
                        <a:rPr lang="en-US" sz="1100"/>
                        <a:t>2</a:t>
                      </a:r>
                      <a:endParaRPr lang="en-NG" sz="1100"/>
                    </a:p>
                  </a:txBody>
                  <a:tcPr marL="57411" marR="57411" marT="28706" marB="28706"/>
                </a:tc>
                <a:tc>
                  <a:txBody>
                    <a:bodyPr/>
                    <a:lstStyle/>
                    <a:p>
                      <a:r>
                        <a:rPr lang="en-US" sz="1000" b="1"/>
                        <a:t>Age</a:t>
                      </a:r>
                      <a:endParaRPr lang="en-NG" sz="1000" b="1"/>
                    </a:p>
                  </a:txBody>
                  <a:tcPr marL="57411" marR="57411" marT="28706" marB="28706"/>
                </a:tc>
                <a:tc>
                  <a:txBody>
                    <a:bodyPr/>
                    <a:lstStyle/>
                    <a:p>
                      <a:r>
                        <a:rPr lang="en-US" sz="1000" b="1" i="0" kern="1200">
                          <a:solidFill>
                            <a:schemeClr val="dk1"/>
                          </a:solidFill>
                          <a:effectLst/>
                          <a:latin typeface="+mn-lt"/>
                          <a:ea typeface="+mn-ea"/>
                          <a:cs typeface="+mn-cs"/>
                        </a:rPr>
                        <a:t>Age is crucial in diabetes; more common in older adults. Dataset age range: 0-80 reflects diverse demographics.</a:t>
                      </a:r>
                      <a:endParaRPr lang="en-NG" sz="1000" b="1"/>
                    </a:p>
                  </a:txBody>
                  <a:tcPr marL="57411" marR="57411" marT="28706" marB="28706"/>
                </a:tc>
                <a:tc>
                  <a:txBody>
                    <a:bodyPr/>
                    <a:lstStyle/>
                    <a:p>
                      <a:r>
                        <a:rPr lang="en-US" sz="1000" b="1"/>
                        <a:t>Integer or Numeric</a:t>
                      </a:r>
                      <a:endParaRPr lang="en-NG" sz="1000" b="1"/>
                    </a:p>
                  </a:txBody>
                  <a:tcPr marL="57411" marR="57411" marT="28706" marB="28706"/>
                </a:tc>
                <a:extLst>
                  <a:ext uri="{0D108BD9-81ED-4DB2-BD59-A6C34878D82A}">
                    <a16:rowId xmlns:a16="http://schemas.microsoft.com/office/drawing/2014/main" val="3755689089"/>
                  </a:ext>
                </a:extLst>
              </a:tr>
              <a:tr h="998959">
                <a:tc>
                  <a:txBody>
                    <a:bodyPr/>
                    <a:lstStyle/>
                    <a:p>
                      <a:r>
                        <a:rPr lang="en-US" sz="1100"/>
                        <a:t>3</a:t>
                      </a:r>
                      <a:endParaRPr lang="en-NG" sz="1100"/>
                    </a:p>
                  </a:txBody>
                  <a:tcPr marL="57411" marR="57411" marT="28706" marB="28706"/>
                </a:tc>
                <a:tc>
                  <a:txBody>
                    <a:bodyPr/>
                    <a:lstStyle/>
                    <a:p>
                      <a:r>
                        <a:rPr lang="en-US" sz="1000" b="1"/>
                        <a:t>Hypertension</a:t>
                      </a:r>
                      <a:endParaRPr lang="en-NG" sz="1000" b="1"/>
                    </a:p>
                  </a:txBody>
                  <a:tcPr marL="57411" marR="57411" marT="28706" marB="28706"/>
                </a:tc>
                <a:tc>
                  <a:txBody>
                    <a:bodyPr/>
                    <a:lstStyle/>
                    <a:p>
                      <a:r>
                        <a:rPr lang="en-US" sz="1000" b="1" i="0" kern="1200">
                          <a:solidFill>
                            <a:schemeClr val="dk1"/>
                          </a:solidFill>
                          <a:effectLst/>
                          <a:latin typeface="+mn-lt"/>
                          <a:ea typeface="+mn-ea"/>
                          <a:cs typeface="+mn-cs"/>
                        </a:rPr>
                        <a:t>Hypertension, persistently elevated blood pressure, generally indicated by Hypertension = 0 suggests no hypertension.</a:t>
                      </a:r>
                    </a:p>
                    <a:p>
                      <a:r>
                        <a:rPr lang="en-US" sz="1000" b="1" i="0" kern="1200">
                          <a:solidFill>
                            <a:schemeClr val="dk1"/>
                          </a:solidFill>
                          <a:effectLst/>
                          <a:latin typeface="+mn-lt"/>
                          <a:ea typeface="+mn-ea"/>
                          <a:cs typeface="+mn-cs"/>
                        </a:rPr>
                        <a:t>Hypertension = 1 suggests the presence of hypertension.</a:t>
                      </a:r>
                    </a:p>
                    <a:p>
                      <a:endParaRPr lang="en-NG" sz="1000" b="1"/>
                    </a:p>
                  </a:txBody>
                  <a:tcPr marL="57411" marR="57411" marT="28706" marB="28706"/>
                </a:tc>
                <a:tc>
                  <a:txBody>
                    <a:bodyPr/>
                    <a:lstStyle/>
                    <a:p>
                      <a:r>
                        <a:rPr lang="en-US" sz="1000" b="1"/>
                        <a:t>Integer</a:t>
                      </a:r>
                    </a:p>
                    <a:p>
                      <a:r>
                        <a:rPr lang="en-US" sz="1000" b="1"/>
                        <a:t>(Binary 0 or 1)</a:t>
                      </a:r>
                      <a:endParaRPr lang="en-NG" sz="1000" b="1"/>
                    </a:p>
                  </a:txBody>
                  <a:tcPr marL="57411" marR="57411" marT="28706" marB="28706"/>
                </a:tc>
                <a:extLst>
                  <a:ext uri="{0D108BD9-81ED-4DB2-BD59-A6C34878D82A}">
                    <a16:rowId xmlns:a16="http://schemas.microsoft.com/office/drawing/2014/main" val="3749573856"/>
                  </a:ext>
                </a:extLst>
              </a:tr>
              <a:tr h="539668">
                <a:tc>
                  <a:txBody>
                    <a:bodyPr/>
                    <a:lstStyle/>
                    <a:p>
                      <a:r>
                        <a:rPr lang="en-US" sz="1100"/>
                        <a:t>4</a:t>
                      </a:r>
                      <a:endParaRPr lang="en-NG" sz="1100"/>
                    </a:p>
                  </a:txBody>
                  <a:tcPr marL="57411" marR="57411" marT="28706" marB="28706"/>
                </a:tc>
                <a:tc>
                  <a:txBody>
                    <a:bodyPr/>
                    <a:lstStyle/>
                    <a:p>
                      <a:r>
                        <a:rPr lang="en-US" sz="1000" b="1"/>
                        <a:t>Heart disease</a:t>
                      </a:r>
                      <a:endParaRPr lang="en-NG" sz="1000" b="1"/>
                    </a:p>
                  </a:txBody>
                  <a:tcPr marL="57411" marR="57411" marT="28706" marB="28706"/>
                </a:tc>
                <a:tc>
                  <a:txBody>
                    <a:bodyPr/>
                    <a:lstStyle/>
                    <a:p>
                      <a:r>
                        <a:rPr lang="en-US" sz="1000" b="1"/>
                        <a:t>Another medical condition that I associated  with an increased risk of developing diabetes</a:t>
                      </a:r>
                      <a:endParaRPr lang="en-NG" sz="1000" b="1"/>
                    </a:p>
                  </a:txBody>
                  <a:tcPr marL="57411" marR="57411" marT="28706" marB="28706"/>
                </a:tc>
                <a:tc>
                  <a:txBody>
                    <a:bodyPr/>
                    <a:lstStyle/>
                    <a:p>
                      <a:r>
                        <a:rPr lang="en-US" sz="1000" b="1"/>
                        <a:t>Integer</a:t>
                      </a:r>
                    </a:p>
                    <a:p>
                      <a:r>
                        <a:rPr lang="en-US" sz="1000" b="1"/>
                        <a:t>(Binary 0 or 1)</a:t>
                      </a:r>
                      <a:endParaRPr lang="en-NG" sz="1000" b="1"/>
                    </a:p>
                    <a:p>
                      <a:endParaRPr lang="en-NG" sz="1000" b="1"/>
                    </a:p>
                  </a:txBody>
                  <a:tcPr marL="57411" marR="57411" marT="28706" marB="28706"/>
                </a:tc>
                <a:extLst>
                  <a:ext uri="{0D108BD9-81ED-4DB2-BD59-A6C34878D82A}">
                    <a16:rowId xmlns:a16="http://schemas.microsoft.com/office/drawing/2014/main" val="135177935"/>
                  </a:ext>
                </a:extLst>
              </a:tr>
              <a:tr h="386571">
                <a:tc>
                  <a:txBody>
                    <a:bodyPr/>
                    <a:lstStyle/>
                    <a:p>
                      <a:r>
                        <a:rPr lang="en-US" sz="1100"/>
                        <a:t>5</a:t>
                      </a:r>
                      <a:endParaRPr lang="en-NG" sz="1100"/>
                    </a:p>
                  </a:txBody>
                  <a:tcPr marL="57411" marR="57411" marT="28706" marB="28706"/>
                </a:tc>
                <a:tc>
                  <a:txBody>
                    <a:bodyPr/>
                    <a:lstStyle/>
                    <a:p>
                      <a:r>
                        <a:rPr lang="en-US" sz="1000" b="1"/>
                        <a:t>Smoking history</a:t>
                      </a:r>
                      <a:endParaRPr lang="en-NG" sz="1000" b="1"/>
                    </a:p>
                  </a:txBody>
                  <a:tcPr marL="57411" marR="57411" marT="28706" marB="28706"/>
                </a:tc>
                <a:tc>
                  <a:txBody>
                    <a:bodyPr/>
                    <a:lstStyle/>
                    <a:p>
                      <a:r>
                        <a:rPr lang="en-US" sz="1000" b="0"/>
                        <a:t>Is considered a risk factor for diabetes and can exacerbate the complications associated</a:t>
                      </a:r>
                    </a:p>
                  </a:txBody>
                  <a:tcPr marL="57411" marR="57411" marT="28706" marB="28706"/>
                </a:tc>
                <a:tc>
                  <a:txBody>
                    <a:bodyPr/>
                    <a:lstStyle/>
                    <a:p>
                      <a:r>
                        <a:rPr lang="en-NG" sz="1100" b="0"/>
                        <a:t>Categorical</a:t>
                      </a:r>
                    </a:p>
                  </a:txBody>
                  <a:tcPr marL="57411" marR="57411" marT="28706" marB="28706"/>
                </a:tc>
                <a:extLst>
                  <a:ext uri="{0D108BD9-81ED-4DB2-BD59-A6C34878D82A}">
                    <a16:rowId xmlns:a16="http://schemas.microsoft.com/office/drawing/2014/main" val="1666161670"/>
                  </a:ext>
                </a:extLst>
              </a:tr>
              <a:tr h="539668">
                <a:tc>
                  <a:txBody>
                    <a:bodyPr/>
                    <a:lstStyle/>
                    <a:p>
                      <a:r>
                        <a:rPr lang="en-US" sz="1100"/>
                        <a:t>6</a:t>
                      </a:r>
                      <a:endParaRPr lang="en-NG" sz="1100"/>
                    </a:p>
                  </a:txBody>
                  <a:tcPr marL="57411" marR="57411" marT="28706" marB="28706"/>
                </a:tc>
                <a:tc>
                  <a:txBody>
                    <a:bodyPr/>
                    <a:lstStyle/>
                    <a:p>
                      <a:r>
                        <a:rPr lang="en-US" sz="1000"/>
                        <a:t>BMI</a:t>
                      </a:r>
                      <a:endParaRPr lang="en-NG" sz="1000"/>
                    </a:p>
                  </a:txBody>
                  <a:tcPr marL="57411" marR="57411" marT="28706" marB="28706"/>
                </a:tc>
                <a:tc>
                  <a:txBody>
                    <a:bodyPr/>
                    <a:lstStyle/>
                    <a:p>
                      <a:r>
                        <a:rPr lang="en-US" sz="1000" b="1"/>
                        <a:t>BMI(Body Mass Index) is a measure of body fat based on weight and height. Higher BMI value are linked to a higher risk</a:t>
                      </a:r>
                      <a:endParaRPr lang="en-NG" sz="1000" b="1"/>
                    </a:p>
                  </a:txBody>
                  <a:tcPr marL="57411" marR="57411" marT="28706" marB="28706"/>
                </a:tc>
                <a:tc>
                  <a:txBody>
                    <a:bodyPr/>
                    <a:lstStyle/>
                    <a:p>
                      <a:r>
                        <a:rPr lang="en-NG" sz="1100" b="1"/>
                        <a:t>Numeric(float)</a:t>
                      </a:r>
                    </a:p>
                  </a:txBody>
                  <a:tcPr marL="57411" marR="57411" marT="28706" marB="28706"/>
                </a:tc>
                <a:extLst>
                  <a:ext uri="{0D108BD9-81ED-4DB2-BD59-A6C34878D82A}">
                    <a16:rowId xmlns:a16="http://schemas.microsoft.com/office/drawing/2014/main" val="3252531365"/>
                  </a:ext>
                </a:extLst>
              </a:tr>
              <a:tr h="386571">
                <a:tc>
                  <a:txBody>
                    <a:bodyPr/>
                    <a:lstStyle/>
                    <a:p>
                      <a:r>
                        <a:rPr lang="en-US" sz="1100"/>
                        <a:t>7</a:t>
                      </a:r>
                      <a:endParaRPr lang="en-NG" sz="1100"/>
                    </a:p>
                  </a:txBody>
                  <a:tcPr marL="57411" marR="57411" marT="28706" marB="28706"/>
                </a:tc>
                <a:tc>
                  <a:txBody>
                    <a:bodyPr/>
                    <a:lstStyle/>
                    <a:p>
                      <a:r>
                        <a:rPr lang="en-US" sz="1000" b="1"/>
                        <a:t>HbA1c_level</a:t>
                      </a:r>
                      <a:endParaRPr lang="en-NG" sz="1000" b="1"/>
                    </a:p>
                  </a:txBody>
                  <a:tcPr marL="57411" marR="57411" marT="28706" marB="28706"/>
                </a:tc>
                <a:tc>
                  <a:txBody>
                    <a:bodyPr/>
                    <a:lstStyle/>
                    <a:p>
                      <a:r>
                        <a:rPr lang="en-US" sz="1000" b="1"/>
                        <a:t>Hemoglobin A1c level is a measure of a person’s average blood sugar level over the past 2-3 months</a:t>
                      </a:r>
                      <a:endParaRPr lang="en-NG" sz="1000" b="1"/>
                    </a:p>
                  </a:txBody>
                  <a:tcPr marL="57411" marR="57411" marT="28706" marB="28706"/>
                </a:tc>
                <a:tc>
                  <a:txBody>
                    <a:bodyPr/>
                    <a:lstStyle/>
                    <a:p>
                      <a:r>
                        <a:rPr lang="en-NG" sz="1100" b="1"/>
                        <a:t>float</a:t>
                      </a:r>
                    </a:p>
                  </a:txBody>
                  <a:tcPr marL="57411" marR="57411" marT="28706" marB="28706"/>
                </a:tc>
                <a:extLst>
                  <a:ext uri="{0D108BD9-81ED-4DB2-BD59-A6C34878D82A}">
                    <a16:rowId xmlns:a16="http://schemas.microsoft.com/office/drawing/2014/main" val="948268540"/>
                  </a:ext>
                </a:extLst>
              </a:tr>
              <a:tr h="386571">
                <a:tc>
                  <a:txBody>
                    <a:bodyPr/>
                    <a:lstStyle/>
                    <a:p>
                      <a:r>
                        <a:rPr lang="en-US" sz="1100"/>
                        <a:t>8</a:t>
                      </a:r>
                      <a:endParaRPr lang="en-NG" sz="1100"/>
                    </a:p>
                  </a:txBody>
                  <a:tcPr marL="57411" marR="57411" marT="28706" marB="28706"/>
                </a:tc>
                <a:tc>
                  <a:txBody>
                    <a:bodyPr/>
                    <a:lstStyle/>
                    <a:p>
                      <a:r>
                        <a:rPr lang="en-US" sz="1000" b="1"/>
                        <a:t>Blood glucose level</a:t>
                      </a:r>
                      <a:endParaRPr lang="en-NG" sz="1000" b="1"/>
                    </a:p>
                  </a:txBody>
                  <a:tcPr marL="57411" marR="57411" marT="28706" marB="28706"/>
                </a:tc>
                <a:tc>
                  <a:txBody>
                    <a:bodyPr/>
                    <a:lstStyle/>
                    <a:p>
                      <a:r>
                        <a:rPr lang="en-US" sz="1000" b="1"/>
                        <a:t>Refer to the amount of glucose in the blood stream at a given time. High blood glucose level are a key</a:t>
                      </a:r>
                      <a:endParaRPr lang="en-NG" sz="1000" b="1"/>
                    </a:p>
                  </a:txBody>
                  <a:tcPr marL="57411" marR="57411" marT="28706" marB="28706"/>
                </a:tc>
                <a:tc>
                  <a:txBody>
                    <a:bodyPr/>
                    <a:lstStyle/>
                    <a:p>
                      <a:r>
                        <a:rPr lang="en-NG" sz="1100" b="1"/>
                        <a:t>Numeric(integer</a:t>
                      </a:r>
                      <a:endParaRPr lang="en-US" sz="1100" b="1"/>
                    </a:p>
                  </a:txBody>
                  <a:tcPr marL="57411" marR="57411" marT="28706" marB="28706"/>
                </a:tc>
                <a:extLst>
                  <a:ext uri="{0D108BD9-81ED-4DB2-BD59-A6C34878D82A}">
                    <a16:rowId xmlns:a16="http://schemas.microsoft.com/office/drawing/2014/main" val="2178707078"/>
                  </a:ext>
                </a:extLst>
              </a:tr>
              <a:tr h="539668">
                <a:tc>
                  <a:txBody>
                    <a:bodyPr/>
                    <a:lstStyle/>
                    <a:p>
                      <a:r>
                        <a:rPr lang="en-US" sz="1100"/>
                        <a:t>9</a:t>
                      </a:r>
                      <a:endParaRPr lang="en-NG" sz="1100"/>
                    </a:p>
                  </a:txBody>
                  <a:tcPr marL="57411" marR="57411" marT="28706" marB="28706"/>
                </a:tc>
                <a:tc>
                  <a:txBody>
                    <a:bodyPr/>
                    <a:lstStyle/>
                    <a:p>
                      <a:r>
                        <a:rPr lang="en-US" sz="1000" b="1"/>
                        <a:t>diabetes</a:t>
                      </a:r>
                      <a:endParaRPr lang="en-NG" sz="1000" b="1"/>
                    </a:p>
                  </a:txBody>
                  <a:tcPr marL="57411" marR="57411" marT="28706" marB="28706"/>
                </a:tc>
                <a:tc>
                  <a:txBody>
                    <a:bodyPr/>
                    <a:lstStyle/>
                    <a:p>
                      <a:r>
                        <a:rPr lang="en-US" sz="1000" b="1"/>
                        <a:t>Is the target variable being predicted with value of 1 indicating the presence of diabetes and 0 indicating the absence</a:t>
                      </a:r>
                      <a:endParaRPr lang="en-NG" sz="1000" b="1"/>
                    </a:p>
                  </a:txBody>
                  <a:tcPr marL="57411" marR="57411" marT="28706" marB="28706"/>
                </a:tc>
                <a:tc>
                  <a:txBody>
                    <a:bodyPr/>
                    <a:lstStyle/>
                    <a:p>
                      <a:r>
                        <a:rPr lang="en-NG" sz="1100" b="1"/>
                        <a:t>Integer(binary 0 or 1)</a:t>
                      </a:r>
                    </a:p>
                  </a:txBody>
                  <a:tcPr marL="57411" marR="57411" marT="28706" marB="28706"/>
                </a:tc>
                <a:extLst>
                  <a:ext uri="{0D108BD9-81ED-4DB2-BD59-A6C34878D82A}">
                    <a16:rowId xmlns:a16="http://schemas.microsoft.com/office/drawing/2014/main" val="1820240939"/>
                  </a:ext>
                </a:extLst>
              </a:tr>
            </a:tbl>
          </a:graphicData>
        </a:graphic>
      </p:graphicFrame>
    </p:spTree>
    <p:extLst>
      <p:ext uri="{BB962C8B-B14F-4D97-AF65-F5344CB8AC3E}">
        <p14:creationId xmlns:p14="http://schemas.microsoft.com/office/powerpoint/2010/main" val="2806455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3d2115b-a55e-46b6-9df7-b03388ecfc60}" enabled="0" method="" siteId="{43d2115b-a55e-46b6-9df7-b03388ecfc60}" removed="1"/>
</clbl:labelList>
</file>

<file path=docProps/app.xml><?xml version="1.0" encoding="utf-8"?>
<Properties xmlns="http://schemas.openxmlformats.org/officeDocument/2006/extended-properties" xmlns:vt="http://schemas.openxmlformats.org/officeDocument/2006/docPropsVTypes">
  <Template/>
  <TotalTime>8</TotalTime>
  <Words>1994</Words>
  <Application>Microsoft Office PowerPoint</Application>
  <PresentationFormat>Widescreen</PresentationFormat>
  <Paragraphs>185</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agbolade rebecca</dc:creator>
  <cp:lastModifiedBy>AGBOLADE, REBECCA (Student)</cp:lastModifiedBy>
  <cp:revision>26</cp:revision>
  <dcterms:created xsi:type="dcterms:W3CDTF">2023-11-15T16:10:36Z</dcterms:created>
  <dcterms:modified xsi:type="dcterms:W3CDTF">2024-01-31T20:08:13Z</dcterms:modified>
</cp:coreProperties>
</file>