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3" r:id="rId3"/>
    <p:sldId id="290" r:id="rId4"/>
    <p:sldId id="289" r:id="rId5"/>
    <p:sldId id="277" r:id="rId6"/>
    <p:sldId id="278" r:id="rId7"/>
    <p:sldId id="261" r:id="rId8"/>
    <p:sldId id="280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82" d="100"/>
          <a:sy n="82" d="100"/>
        </p:scale>
        <p:origin x="-10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</a:t>
            </a:r>
            <a:r>
              <a:rPr lang="en-US" smtClean="0"/>
              <a:t>201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r>
              <a:rPr lang="en-US" dirty="0" smtClean="0"/>
              <a:t>Introduction to C++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[3/10]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first stage in the C++ build process is </a:t>
            </a:r>
            <a:r>
              <a:rPr lang="en-US" b="1" dirty="0" smtClean="0"/>
              <a:t>preprocessing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stage takes </a:t>
            </a:r>
            <a:r>
              <a:rPr lang="en-US" dirty="0"/>
              <a:t>source code, written in C++, and stored in </a:t>
            </a:r>
            <a:r>
              <a:rPr lang="en-US" b="1" dirty="0"/>
              <a:t>source files</a:t>
            </a:r>
            <a:r>
              <a:rPr lang="en-US" dirty="0"/>
              <a:t> and </a:t>
            </a:r>
            <a:r>
              <a:rPr lang="en-US" b="1" dirty="0"/>
              <a:t>header files</a:t>
            </a:r>
            <a:r>
              <a:rPr lang="en-US" dirty="0"/>
              <a:t>, and prepares it for the </a:t>
            </a:r>
            <a:r>
              <a:rPr lang="en-US" dirty="0" smtClean="0"/>
              <a:t>compiler.</a:t>
            </a:r>
          </a:p>
          <a:p>
            <a:pPr lvl="1"/>
            <a:r>
              <a:rPr lang="en-US" dirty="0" smtClean="0"/>
              <a:t>Various </a:t>
            </a:r>
            <a:r>
              <a:rPr lang="en-US" b="1" dirty="0"/>
              <a:t>preprocessor directives</a:t>
            </a:r>
            <a:r>
              <a:rPr lang="en-US" dirty="0"/>
              <a:t> in the source code </a:t>
            </a:r>
            <a:r>
              <a:rPr lang="en-US" dirty="0" smtClean="0"/>
              <a:t>give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 </a:t>
            </a:r>
            <a:r>
              <a:rPr lang="en-US" dirty="0"/>
              <a:t>instructions for </a:t>
            </a:r>
            <a:r>
              <a:rPr lang="en-US" dirty="0" smtClean="0"/>
              <a:t>modifying the code. </a:t>
            </a:r>
            <a:r>
              <a:rPr lang="en-US" dirty="0"/>
              <a:t>The most important </a:t>
            </a:r>
            <a:r>
              <a:rPr lang="en-US" dirty="0" smtClean="0"/>
              <a:t>such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#include</a:t>
            </a:r>
            <a:r>
              <a:rPr lang="en-US" dirty="0" smtClean="0"/>
              <a:t>. </a:t>
            </a:r>
            <a:r>
              <a:rPr lang="en-US" dirty="0"/>
              <a:t>This tells the preprocessor to find some other C++ file and insert its contents into the current </a:t>
            </a:r>
            <a:r>
              <a:rPr lang="en-US" dirty="0" smtClean="0"/>
              <a:t>file.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of preprocessing is still C++ source code, but it is usually a lot longer than when it began.</a:t>
            </a:r>
          </a:p>
        </p:txBody>
      </p:sp>
    </p:spTree>
    <p:extLst>
      <p:ext uri="{BB962C8B-B14F-4D97-AF65-F5344CB8AC3E}">
        <p14:creationId xmlns:p14="http://schemas.microsoft.com/office/powerpoint/2010/main" val="149649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[4/10]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3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Executable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1905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The Build Process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15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9800" y="3147536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  <a:p>
            <a:pPr algn="ctr"/>
            <a:r>
              <a:rPr lang="en-US" sz="1400" dirty="0" smtClean="0"/>
              <a:t>(preprocessed)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3048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 Code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19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5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91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0600" y="2438400"/>
            <a:ext cx="6553200" cy="14478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[5/10]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second stage in the C++ build process is </a:t>
            </a:r>
            <a:r>
              <a:rPr lang="en-US" b="1" dirty="0" smtClean="0"/>
              <a:t>compiling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compile</a:t>
            </a:r>
            <a:r>
              <a:rPr lang="en-US" dirty="0"/>
              <a:t> is to convert code in one programming language to code in another language, usually a lower-level </a:t>
            </a:r>
            <a:r>
              <a:rPr lang="en-US" dirty="0" smtClean="0"/>
              <a:t>language.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++ is generally compiled to </a:t>
            </a:r>
            <a:r>
              <a:rPr lang="en-US" b="1" dirty="0"/>
              <a:t>machine language</a:t>
            </a:r>
            <a:r>
              <a:rPr lang="en-US" dirty="0"/>
              <a:t>, the programming language that can be directly executed by the </a:t>
            </a:r>
            <a:r>
              <a:rPr lang="en-US" dirty="0" smtClean="0"/>
              <a:t>processor.</a:t>
            </a:r>
          </a:p>
          <a:p>
            <a:pPr lvl="1"/>
            <a:r>
              <a:rPr lang="en-US" dirty="0" smtClean="0"/>
              <a:t>The result of compiling </a:t>
            </a:r>
            <a:r>
              <a:rPr lang="en-US" dirty="0"/>
              <a:t>is </a:t>
            </a:r>
            <a:r>
              <a:rPr lang="en-US" b="1" dirty="0"/>
              <a:t>object code</a:t>
            </a:r>
            <a:r>
              <a:rPr lang="en-US" dirty="0"/>
              <a:t>, which may be stored in an </a:t>
            </a:r>
            <a:r>
              <a:rPr lang="en-US" b="1" dirty="0"/>
              <a:t>object file</a:t>
            </a:r>
            <a:r>
              <a:rPr lang="en-US" dirty="0"/>
              <a:t>. This code is still not ready to be executed, however, as it does not contain the compiled form of functions that were defined in other source files.</a:t>
            </a:r>
          </a:p>
        </p:txBody>
      </p:sp>
    </p:spTree>
    <p:extLst>
      <p:ext uri="{BB962C8B-B14F-4D97-AF65-F5344CB8AC3E}">
        <p14:creationId xmlns:p14="http://schemas.microsoft.com/office/powerpoint/2010/main" val="193785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[6/10]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3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06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Object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Executable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1905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The Build Process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15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2200" y="30480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  <a:p>
            <a:pPr algn="ctr"/>
            <a:r>
              <a:rPr lang="en-US" sz="1400" dirty="0" smtClean="0"/>
              <a:t>(preprocessed)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3048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 Code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219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05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1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2438400"/>
            <a:ext cx="6553200" cy="14478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[7/10]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third stage in the C++ build process is </a:t>
            </a:r>
            <a:r>
              <a:rPr lang="en-US" b="1" dirty="0" smtClean="0"/>
              <a:t>linking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Linking</a:t>
            </a:r>
            <a:r>
              <a:rPr lang="en-US" dirty="0"/>
              <a:t> converts compiled </a:t>
            </a:r>
            <a:r>
              <a:rPr lang="en-US" dirty="0" smtClean="0"/>
              <a:t>object code </a:t>
            </a:r>
            <a:r>
              <a:rPr lang="en-US" dirty="0"/>
              <a:t>into code that can be </a:t>
            </a:r>
            <a:r>
              <a:rPr lang="en-US" dirty="0" smtClean="0"/>
              <a:t>executed.</a:t>
            </a:r>
          </a:p>
          <a:p>
            <a:pPr lvl="1"/>
            <a:r>
              <a:rPr lang="en-US" dirty="0" smtClean="0"/>
              <a:t>Compiled </a:t>
            </a:r>
            <a:r>
              <a:rPr lang="en-US" dirty="0"/>
              <a:t>code comes from multiple object files, along with other precompiled code in </a:t>
            </a:r>
            <a:r>
              <a:rPr lang="en-US" b="1" dirty="0"/>
              <a:t>library </a:t>
            </a:r>
            <a:r>
              <a:rPr lang="en-US" b="1" dirty="0" smtClean="0"/>
              <a:t>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linking, code in one object file may reference a function in another object file. The result of linking is a single executable file containing all referenced functions.</a:t>
            </a:r>
          </a:p>
        </p:txBody>
      </p:sp>
    </p:spTree>
    <p:extLst>
      <p:ext uri="{BB962C8B-B14F-4D97-AF65-F5344CB8AC3E}">
        <p14:creationId xmlns:p14="http://schemas.microsoft.com/office/powerpoint/2010/main" val="17423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[8/10]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3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06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Object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Executable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1905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The Build Process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15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2200" y="30480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  <a:p>
            <a:pPr algn="ctr"/>
            <a:r>
              <a:rPr lang="en-US" sz="1400" dirty="0" smtClean="0"/>
              <a:t>(preprocessed)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3048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 Code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219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5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91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0600" y="2438400"/>
            <a:ext cx="6553200" cy="14478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49530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Possibly many files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4953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One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file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V="1">
            <a:off x="3124200" y="4724400"/>
            <a:ext cx="0" cy="2286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724400"/>
            <a:ext cx="35814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00600" y="3657600"/>
            <a:ext cx="457200" cy="1066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62000" y="3733800"/>
            <a:ext cx="457200" cy="9906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124200" y="4038600"/>
            <a:ext cx="0" cy="685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620000" y="3657600"/>
            <a:ext cx="228600" cy="1295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[9/10]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executable file is </a:t>
            </a:r>
            <a:r>
              <a:rPr lang="en-US" i="1" dirty="0"/>
              <a:t>capable</a:t>
            </a:r>
            <a:r>
              <a:rPr lang="en-US" dirty="0"/>
              <a:t> of being executed. To actually execute it, we need one more step: </a:t>
            </a:r>
            <a:r>
              <a:rPr lang="en-US" b="1" dirty="0" smtClean="0"/>
              <a:t>loading</a:t>
            </a:r>
            <a:r>
              <a:rPr lang="en-US" dirty="0" smtClean="0"/>
              <a:t> (performed </a:t>
            </a:r>
            <a:r>
              <a:rPr lang="en-US" dirty="0"/>
              <a:t>by—you guessed it—a </a:t>
            </a:r>
            <a:r>
              <a:rPr lang="en-US" b="1" dirty="0"/>
              <a:t>loader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 smtClean="0"/>
              <a:t>The loader gets </a:t>
            </a:r>
            <a:r>
              <a:rPr lang="en-US" dirty="0"/>
              <a:t>an executable into memory, starts a new program-execution facility (called a </a:t>
            </a:r>
            <a:r>
              <a:rPr lang="en-US" b="1" dirty="0"/>
              <a:t>process</a:t>
            </a:r>
            <a:r>
              <a:rPr lang="en-US" dirty="0"/>
              <a:t>), and sets that to executing the program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[10/10]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1219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05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1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1" idx="1"/>
          </p:cNvCxnSpPr>
          <p:nvPr/>
        </p:nvCxnSpPr>
        <p:spPr>
          <a:xfrm>
            <a:off x="2743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32" idx="1"/>
          </p:cNvCxnSpPr>
          <p:nvPr/>
        </p:nvCxnSpPr>
        <p:spPr>
          <a:xfrm>
            <a:off x="5029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1"/>
          </p:cNvCxnSpPr>
          <p:nvPr/>
        </p:nvCxnSpPr>
        <p:spPr>
          <a:xfrm>
            <a:off x="457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15200" y="2971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" y="3048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 Code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62200" y="30480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Source</a:t>
            </a:r>
            <a:br>
              <a:rPr lang="en-US" sz="1400" smtClean="0"/>
            </a:br>
            <a:r>
              <a:rPr lang="en-US" sz="1400" smtClean="0"/>
              <a:t>Code</a:t>
            </a:r>
            <a:endParaRPr lang="en-US" sz="1400" dirty="0" smtClean="0"/>
          </a:p>
          <a:p>
            <a:pPr algn="ctr"/>
            <a:r>
              <a:rPr lang="en-US" sz="1400" dirty="0" smtClean="0"/>
              <a:t>(preprocessed)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006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Object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86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Executable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0" y="1905000"/>
            <a:ext cx="24384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The Build Process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4419600"/>
            <a:ext cx="152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3" idx="0"/>
          </p:cNvCxnSpPr>
          <p:nvPr/>
        </p:nvCxnSpPr>
        <p:spPr>
          <a:xfrm>
            <a:off x="7772400" y="29718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2438400"/>
            <a:ext cx="6553200" cy="14478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772400" y="50292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0400" y="5334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Executing </a:t>
            </a:r>
            <a:r>
              <a:rPr lang="en-US" sz="1400" dirty="0"/>
              <a:t>P</a:t>
            </a:r>
            <a:r>
              <a:rPr lang="en-US" sz="1400" dirty="0" smtClean="0"/>
              <a:t>rogram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4648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From human-readable source code to an executing program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Class: CS 201 (Computer Science I)</a:t>
            </a:r>
          </a:p>
          <a:p>
            <a:pPr marL="0" indent="0">
              <a:buNone/>
            </a:pPr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Students must have significant computer-programming experience (CS 103 or a year of programming in high school).</a:t>
            </a:r>
          </a:p>
          <a:p>
            <a:pPr lvl="1"/>
            <a:r>
              <a:rPr lang="en-US" dirty="0" smtClean="0"/>
              <a:t>Students must be qualified to take MATH 251X (Calculus I).</a:t>
            </a:r>
          </a:p>
          <a:p>
            <a:pPr marL="0" indent="0">
              <a:buNone/>
            </a:pPr>
            <a:r>
              <a:rPr lang="en-US" dirty="0" smtClean="0"/>
              <a:t>CS 201 is the first required programming course for the BS degrees in Computer Science and Computer Engineering.</a:t>
            </a:r>
          </a:p>
          <a:p>
            <a:pPr marL="0" indent="0">
              <a:buNone/>
            </a:pPr>
            <a:r>
              <a:rPr lang="en-US" dirty="0" smtClean="0"/>
              <a:t>CS 201 is also a stand-alone course for those who wish to gain expertise in computer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br>
              <a:rPr lang="en-US" dirty="0" smtClean="0"/>
            </a:br>
            <a:r>
              <a:rPr lang="en-US" dirty="0" smtClean="0"/>
              <a:t>Topics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 201 introduces the C++ programming language to students with some computer programming experience. We </a:t>
            </a:r>
            <a:r>
              <a:rPr lang="en-US" dirty="0" smtClean="0"/>
              <a:t>cover </a:t>
            </a:r>
            <a:r>
              <a:rPr lang="en-US" dirty="0"/>
              <a:t>the elements of procedural programming. </a:t>
            </a:r>
            <a:r>
              <a:rPr lang="en-US" dirty="0" smtClean="0"/>
              <a:t>We also discuss </a:t>
            </a:r>
            <a:r>
              <a:rPr lang="en-US" dirty="0"/>
              <a:t>interactivity, basic algorithms, I/O, and simple data structures. </a:t>
            </a:r>
          </a:p>
          <a:p>
            <a:pPr marL="0" indent="0">
              <a:buNone/>
            </a:pPr>
            <a:r>
              <a:rPr lang="en-US" dirty="0"/>
              <a:t>After taking this class, students should: </a:t>
            </a:r>
          </a:p>
          <a:p>
            <a:pPr lvl="1"/>
            <a:r>
              <a:rPr lang="en-US" dirty="0"/>
              <a:t>Have a basic programming proficiency in the C++ language, including practical knowledge of the structure of a program, variables, expressions, control structures, functions,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structures, I/O, and the basics of classes.</a:t>
            </a:r>
          </a:p>
          <a:p>
            <a:pPr lvl="1"/>
            <a:r>
              <a:rPr lang="en-US" dirty="0"/>
              <a:t>Understand the concept of an algorithm, and how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translated into code.</a:t>
            </a:r>
          </a:p>
          <a:p>
            <a:pPr lvl="1"/>
            <a:r>
              <a:rPr lang="en-US" dirty="0"/>
              <a:t>Be familiar with basic sorting and searching algorithms.</a:t>
            </a:r>
          </a:p>
          <a:p>
            <a:pPr lvl="1"/>
            <a:r>
              <a:rPr lang="en-US" dirty="0"/>
              <a:t>Be familiar with computer-programming concepts such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source </a:t>
            </a:r>
            <a:r>
              <a:rPr lang="en-US" dirty="0"/>
              <a:t>code, linker, local variable, iteration, parameter, etc.</a:t>
            </a:r>
          </a:p>
        </p:txBody>
      </p:sp>
    </p:spTree>
    <p:extLst>
      <p:ext uri="{BB962C8B-B14F-4D97-AF65-F5344CB8AC3E}">
        <p14:creationId xmlns:p14="http://schemas.microsoft.com/office/powerpoint/2010/main" val="15930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C++</a:t>
            </a:r>
            <a:r>
              <a:rPr lang="en-US" dirty="0"/>
              <a:t> (say </a:t>
            </a:r>
            <a:r>
              <a:rPr lang="en-US" dirty="0" smtClean="0"/>
              <a:t>“see </a:t>
            </a:r>
            <a:r>
              <a:rPr lang="en-US" dirty="0"/>
              <a:t>plus plus”) is an example of a </a:t>
            </a:r>
            <a:r>
              <a:rPr lang="en-US" b="1" dirty="0"/>
              <a:t>programming language</a:t>
            </a:r>
            <a:r>
              <a:rPr lang="en-US" dirty="0"/>
              <a:t>: a scheme for writing computer programs. There are many other programming languages: Java, Python, C, etc.</a:t>
            </a:r>
          </a:p>
          <a:p>
            <a:pPr marL="0" indent="0">
              <a:buNone/>
            </a:pPr>
            <a:r>
              <a:rPr lang="en-US" dirty="0"/>
              <a:t>Here is a </a:t>
            </a:r>
            <a:r>
              <a:rPr lang="en-US" dirty="0" smtClean="0"/>
              <a:t>complete C</a:t>
            </a:r>
            <a:r>
              <a:rPr lang="en-US" dirty="0"/>
              <a:t>++ program.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First C++ program by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P.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Phlob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17 Jan 2018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main()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"Hello, world!"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3759" y="475815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Say “see out”.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76400" y="5143500"/>
            <a:ext cx="1828800" cy="685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4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is based on the programming language C. It was initially developed at Bell Labs by Bjarne </a:t>
            </a:r>
            <a:r>
              <a:rPr lang="en-US" dirty="0" err="1"/>
              <a:t>Stroustrup</a:t>
            </a:r>
            <a:r>
              <a:rPr lang="en-US" dirty="0"/>
              <a:t>, starting in 1979, as </a:t>
            </a:r>
            <a:r>
              <a:rPr lang="en-US" b="1" dirty="0"/>
              <a:t>C with Classes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name “C++” is based on the C-language </a:t>
            </a:r>
            <a:r>
              <a:rPr lang="en-US" dirty="0" smtClean="0">
                <a:latin typeface="Courier"/>
                <a:ea typeface="Courier New" charset="0"/>
                <a:cs typeface="Courier New" charset="0"/>
              </a:rPr>
              <a:t>++</a:t>
            </a:r>
            <a:r>
              <a:rPr lang="en-US" dirty="0" smtClean="0"/>
              <a:t> </a:t>
            </a:r>
            <a:r>
              <a:rPr lang="en-US" dirty="0"/>
              <a:t>operator, which increases a value by one. Thus, “C++” invokes the </a:t>
            </a:r>
            <a:r>
              <a:rPr lang="en-US" dirty="0" smtClean="0"/>
              <a:t>idea </a:t>
            </a:r>
            <a:r>
              <a:rPr lang="en-US" dirty="0"/>
              <a:t>of the next programming language after C</a:t>
            </a:r>
            <a:r>
              <a:rPr lang="en-US" dirty="0" smtClean="0"/>
              <a:t>.</a:t>
            </a:r>
            <a:r>
              <a:rPr lang="en-US" dirty="0">
                <a:latin typeface="Courier"/>
                <a:ea typeface="Courier New" charset="0"/>
                <a:cs typeface="Courier New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1998, ANSI/ISO issued a standard for C++. Additional standards came in 2003, 2011, 2014, and 2017. It is planned that a new standard will be released every three </a:t>
            </a:r>
            <a:r>
              <a:rPr lang="en-US" dirty="0" smtClean="0"/>
              <a:t>years.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class, we will adhere to the 2011 Standard, with occasional mentions of the 2014 and 2017 Standards.</a:t>
            </a:r>
          </a:p>
        </p:txBody>
      </p:sp>
    </p:spTree>
    <p:extLst>
      <p:ext uri="{BB962C8B-B14F-4D97-AF65-F5344CB8AC3E}">
        <p14:creationId xmlns:p14="http://schemas.microsoft.com/office/powerpoint/2010/main" val="203412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Characteristics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has the following important characteristics.</a:t>
            </a:r>
          </a:p>
          <a:p>
            <a:pPr lvl="1"/>
            <a:r>
              <a:rPr lang="en-US" dirty="0"/>
              <a:t>It is widely used.</a:t>
            </a:r>
          </a:p>
          <a:p>
            <a:pPr lvl="1"/>
            <a:r>
              <a:rPr lang="en-US" dirty="0"/>
              <a:t>It is standardized, well supported on all major operating systems and types of hardware, and well documented.</a:t>
            </a:r>
          </a:p>
          <a:p>
            <a:pPr lvl="1"/>
            <a:r>
              <a:rPr lang="en-US" dirty="0"/>
              <a:t>It is applicable to most major programming paradigms.</a:t>
            </a:r>
          </a:p>
          <a:p>
            <a:pPr lvl="1"/>
            <a:r>
              <a:rPr lang="en-US" dirty="0"/>
              <a:t>It can be used to do both low-level and high-level programming.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languages </a:t>
            </a:r>
            <a:r>
              <a:rPr lang="en-US" dirty="0"/>
              <a:t>are judged by how well they meet the above criteria, then, as things stand, C++ is clearly </a:t>
            </a:r>
            <a:r>
              <a:rPr lang="en-US" dirty="0" smtClean="0"/>
              <a:t>at the </a:t>
            </a:r>
            <a:r>
              <a:rPr lang="en-US" dirty="0"/>
              <a:t>top of the heap. Few programming languages even begin to meet all four, and only C++ does so well. This is why C++ is the primary programming language covered in the UAF CS program. </a:t>
            </a:r>
          </a:p>
          <a:p>
            <a:pPr marL="0" indent="0">
              <a:buNone/>
            </a:pPr>
            <a:r>
              <a:rPr lang="en-US" dirty="0"/>
              <a:t>This does not mean that C++ is the </a:t>
            </a:r>
            <a:r>
              <a:rPr lang="en-US" i="1" dirty="0"/>
              <a:t>best</a:t>
            </a:r>
            <a:r>
              <a:rPr lang="en-US" dirty="0"/>
              <a:t> </a:t>
            </a:r>
            <a:r>
              <a:rPr lang="en-US" dirty="0" smtClean="0"/>
              <a:t>language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70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Characteristics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downsides of C++.</a:t>
            </a:r>
          </a:p>
          <a:p>
            <a:pPr lvl="1"/>
            <a:r>
              <a:rPr lang="en-US" dirty="0"/>
              <a:t>It is a very large, complicated programming language.</a:t>
            </a:r>
          </a:p>
          <a:p>
            <a:pPr lvl="1"/>
            <a:r>
              <a:rPr lang="en-US" dirty="0"/>
              <a:t>It is full of serious pitfalls and easy mistakes to make</a:t>
            </a:r>
            <a:r>
              <a:rPr lang="en-US" dirty="0" smtClean="0"/>
              <a:t>. (“C++ makes it easy to shoot yourself in the foot!”)</a:t>
            </a:r>
            <a:endParaRPr lang="en-US" dirty="0"/>
          </a:p>
          <a:p>
            <a:pPr lvl="1"/>
            <a:r>
              <a:rPr lang="en-US" dirty="0"/>
              <a:t>More than most modern programming languages, C++ requires the programmer to be mindful of low-level issues.</a:t>
            </a:r>
          </a:p>
          <a:p>
            <a:pPr lvl="2"/>
            <a:r>
              <a:rPr lang="en-US" dirty="0"/>
              <a:t>However, many of the features introduced in recent C++ standards are aimed at ameliorating this problem.</a:t>
            </a:r>
          </a:p>
          <a:p>
            <a:pPr lvl="1"/>
            <a:r>
              <a:rPr lang="en-US" dirty="0"/>
              <a:t>It is not well supported as a programming language for code that is executed as part of a webpage.</a:t>
            </a:r>
          </a:p>
          <a:p>
            <a:pPr lvl="2"/>
            <a:r>
              <a:rPr lang="en-US" dirty="0"/>
              <a:t>This is getting better, too.</a:t>
            </a:r>
          </a:p>
        </p:txBody>
      </p:sp>
    </p:spTree>
    <p:extLst>
      <p:ext uri="{BB962C8B-B14F-4D97-AF65-F5344CB8AC3E}">
        <p14:creationId xmlns:p14="http://schemas.microsoft.com/office/powerpoint/2010/main" val="3458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[1/10]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 write </a:t>
            </a:r>
            <a:r>
              <a:rPr lang="en-US" dirty="0" smtClean="0"/>
              <a:t>in </a:t>
            </a:r>
            <a:r>
              <a:rPr lang="en-US" dirty="0"/>
              <a:t>a programming language like C++, we are writing </a:t>
            </a:r>
            <a:r>
              <a:rPr lang="en-US" b="1" dirty="0"/>
              <a:t>source code</a:t>
            </a:r>
            <a:r>
              <a:rPr lang="en-US" dirty="0"/>
              <a:t>. This is readable by both humans and </a:t>
            </a:r>
            <a:r>
              <a:rPr lang="en-US" dirty="0" smtClean="0"/>
              <a:t>machines. But it is not directly executed by machines.</a:t>
            </a:r>
          </a:p>
          <a:p>
            <a:pPr marL="0" indent="0">
              <a:buNone/>
            </a:pPr>
            <a:r>
              <a:rPr lang="en-US" dirty="0" smtClean="0"/>
              <a:t>The process of turning human-readable source code into something that can execute is called the </a:t>
            </a:r>
            <a:r>
              <a:rPr lang="en-US" b="1" dirty="0" smtClean="0"/>
              <a:t>build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C++ build process proceeds in three stages: </a:t>
            </a:r>
            <a:endParaRPr lang="en-US" dirty="0" smtClean="0"/>
          </a:p>
          <a:p>
            <a:pPr lvl="1"/>
            <a:r>
              <a:rPr lang="en-US" b="1" dirty="0" smtClean="0"/>
              <a:t>Preprocessing</a:t>
            </a:r>
          </a:p>
          <a:p>
            <a:pPr lvl="1"/>
            <a:r>
              <a:rPr lang="en-US" b="1" dirty="0" smtClean="0"/>
              <a:t>Compiling</a:t>
            </a:r>
          </a:p>
          <a:p>
            <a:pPr lvl="1"/>
            <a:r>
              <a:rPr lang="en-US" b="1" dirty="0" smtClean="0"/>
              <a:t>Linking</a:t>
            </a:r>
          </a:p>
          <a:p>
            <a:pPr marL="0" indent="0">
              <a:buNone/>
            </a:pPr>
            <a:r>
              <a:rPr lang="en-US" dirty="0" smtClean="0"/>
              <a:t>These are </a:t>
            </a:r>
            <a:r>
              <a:rPr lang="en-US" dirty="0"/>
              <a:t>usually done via a single command, but, internally, three separate programs are </a:t>
            </a:r>
            <a:r>
              <a:rPr lang="en-US" dirty="0" smtClean="0"/>
              <a:t>executed (</a:t>
            </a:r>
            <a:r>
              <a:rPr lang="en-US" b="1" dirty="0" smtClean="0"/>
              <a:t>preprocessor</a:t>
            </a:r>
            <a:r>
              <a:rPr lang="en-US" dirty="0" smtClean="0"/>
              <a:t>, </a:t>
            </a:r>
            <a:r>
              <a:rPr lang="en-US" b="1" dirty="0" smtClean="0"/>
              <a:t>compiler</a:t>
            </a:r>
            <a:r>
              <a:rPr lang="en-US" dirty="0" smtClean="0"/>
              <a:t>, and </a:t>
            </a:r>
            <a:r>
              <a:rPr lang="en-US" b="1" dirty="0" smtClean="0"/>
              <a:t>linker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</a:t>
            </a:r>
            <a:br>
              <a:rPr lang="en-US" dirty="0" smtClean="0"/>
            </a:br>
            <a:r>
              <a:rPr lang="en-US" dirty="0" smtClean="0"/>
              <a:t>The Build Process [2/10]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look briefly at each stage.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3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Executable</a:t>
            </a:r>
            <a:br>
              <a:rPr lang="en-US" sz="1400" dirty="0" smtClean="0"/>
            </a:br>
            <a:r>
              <a:rPr lang="en-US" sz="1400" dirty="0" smtClean="0"/>
              <a:t>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1905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The Build Process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15200" y="2971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0" y="3048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 Code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19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5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1200" y="2667000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2438400"/>
            <a:ext cx="6553200" cy="10668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401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208</TotalTime>
  <Words>1251</Words>
  <Application>Microsoft Macintosh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Advantage</vt:lpstr>
      <vt:lpstr>CS 201</vt:lpstr>
      <vt:lpstr>Course Overview Introduction</vt:lpstr>
      <vt:lpstr>Course Overview Topics &amp; Goals</vt:lpstr>
      <vt:lpstr>Introduction to C++ I Background</vt:lpstr>
      <vt:lpstr>Introduction to C++ I History</vt:lpstr>
      <vt:lpstr>Introduction to C++ I Characteristics [1/2]</vt:lpstr>
      <vt:lpstr>Introduction to C++ I Characteristics [2/2]</vt:lpstr>
      <vt:lpstr>Introduction to C++ I The Build Process [1/10]</vt:lpstr>
      <vt:lpstr>Introduction to C++ I The Build Process [2/10]</vt:lpstr>
      <vt:lpstr>Introduction to C++ I The Build Process [3/10]</vt:lpstr>
      <vt:lpstr>Introduction to C++ I The Build Process [4/10]</vt:lpstr>
      <vt:lpstr>Introduction to C++ I The Build Process [5/10]</vt:lpstr>
      <vt:lpstr>Introduction to C++ I The Build Process [6/10]</vt:lpstr>
      <vt:lpstr>Introduction to C++ I The Build Process [7/10]</vt:lpstr>
      <vt:lpstr>Introduction to C++ I The Build Process [8/10]</vt:lpstr>
      <vt:lpstr>Introduction to C++ I The Build Process [9/10]</vt:lpstr>
      <vt:lpstr>Introduction to C++ I The Build Process [10/10]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34</cp:revision>
  <dcterms:created xsi:type="dcterms:W3CDTF">2017-08-28T16:16:28Z</dcterms:created>
  <dcterms:modified xsi:type="dcterms:W3CDTF">2018-08-29T15:34:06Z</dcterms:modified>
</cp:coreProperties>
</file>