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76" r:id="rId3"/>
    <p:sldId id="261" r:id="rId4"/>
    <p:sldId id="262" r:id="rId5"/>
    <p:sldId id="263" r:id="rId6"/>
    <p:sldId id="264" r:id="rId7"/>
    <p:sldId id="265" r:id="rId8"/>
    <p:sldId id="277" r:id="rId9"/>
    <p:sldId id="266" r:id="rId10"/>
    <p:sldId id="267" r:id="rId11"/>
    <p:sldId id="268" r:id="rId12"/>
    <p:sldId id="269" r:id="rId13"/>
    <p:sldId id="270" r:id="rId14"/>
    <p:sldId id="271" r:id="rId15"/>
    <p:sldId id="272" r:id="rId16"/>
    <p:sldId id="273" r:id="rId17"/>
    <p:sldId id="274"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765"/>
    <p:restoredTop sz="94693"/>
  </p:normalViewPr>
  <p:slideViewPr>
    <p:cSldViewPr snapToObjects="1">
      <p:cViewPr varScale="1">
        <p:scale>
          <a:sx n="83" d="100"/>
          <a:sy n="83" d="100"/>
        </p:scale>
        <p:origin x="-112" y="-4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8/29/18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8/29/18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8/29/18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8/29/18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8/29/18</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8/29/18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8/29/18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8/29/18</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8/29/18</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8/29/18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8/29/18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484094"/>
            <a:ext cx="7556313" cy="963706"/>
          </a:xfrm>
        </p:spPr>
        <p:txBody>
          <a:bodyPr/>
          <a:lstStyle>
            <a:lvl1pPr>
              <a:defRPr sz="2800"/>
            </a:lvl1pPr>
          </a:lstStyle>
          <a:p>
            <a:r>
              <a:rPr lang="en-US" dirty="0" smtClean="0"/>
              <a:t>Click to edit Master title style</a:t>
            </a:r>
            <a:endParaRPr dirty="0"/>
          </a:p>
        </p:txBody>
      </p:sp>
      <p:sp>
        <p:nvSpPr>
          <p:cNvPr id="3" name="Content Placeholder 2"/>
          <p:cNvSpPr>
            <a:spLocks noGrp="1"/>
          </p:cNvSpPr>
          <p:nvPr>
            <p:ph idx="1"/>
          </p:nvPr>
        </p:nvSpPr>
        <p:spPr>
          <a:xfrm>
            <a:off x="498474" y="1600200"/>
            <a:ext cx="7556313" cy="4724400"/>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8/29/18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8/29/18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8/29/18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8/29/18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8/29/18</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8/29/18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8/29/18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8/29/18</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8/29/18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752600"/>
            <a:ext cx="7556313" cy="457200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8/29/18</a:t>
            </a:fld>
            <a:endParaRPr lang="en-US" dirty="0"/>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 201</a:t>
            </a:r>
            <a:br>
              <a:rPr lang="en-US" dirty="0" smtClean="0"/>
            </a:br>
            <a:endParaRPr lang="en-US" sz="1800" dirty="0"/>
          </a:p>
        </p:txBody>
      </p:sp>
      <p:sp>
        <p:nvSpPr>
          <p:cNvPr id="3" name="Subtitle 2"/>
          <p:cNvSpPr>
            <a:spLocks noGrp="1"/>
          </p:cNvSpPr>
          <p:nvPr>
            <p:ph type="subTitle" idx="1"/>
          </p:nvPr>
        </p:nvSpPr>
        <p:spPr/>
        <p:txBody>
          <a:bodyPr/>
          <a:lstStyle/>
          <a:p>
            <a:r>
              <a:rPr lang="en-US" dirty="0" smtClean="0"/>
              <a:t>Introduction to C++ II</a:t>
            </a:r>
            <a:endParaRPr lang="en-US" dirty="0"/>
          </a:p>
        </p:txBody>
      </p:sp>
    </p:spTree>
    <p:extLst>
      <p:ext uri="{BB962C8B-B14F-4D97-AF65-F5344CB8AC3E}">
        <p14:creationId xmlns:p14="http://schemas.microsoft.com/office/powerpoint/2010/main" val="2264782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 II</a:t>
            </a:r>
            <a:br>
              <a:rPr lang="en-US" dirty="0"/>
            </a:br>
            <a:r>
              <a:rPr lang="en-US" dirty="0"/>
              <a:t>Program Structure — Comment</a:t>
            </a:r>
          </a:p>
        </p:txBody>
      </p:sp>
      <p:sp>
        <p:nvSpPr>
          <p:cNvPr id="3" name="Content Placeholder 2"/>
          <p:cNvSpPr>
            <a:spLocks noGrp="1"/>
          </p:cNvSpPr>
          <p:nvPr>
            <p:ph idx="1"/>
          </p:nvPr>
        </p:nvSpPr>
        <p:spPr/>
        <p:txBody>
          <a:bodyPr/>
          <a:lstStyle/>
          <a:p>
            <a:pPr marL="0" indent="0">
              <a:buNone/>
            </a:pPr>
            <a:r>
              <a:rPr lang="en-US" b="1" dirty="0">
                <a:cs typeface="Courier New" panose="02070309020205020404" pitchFamily="49" charset="0"/>
              </a:rPr>
              <a:t>Comments</a:t>
            </a:r>
            <a:r>
              <a:rPr lang="en-US" dirty="0">
                <a:cs typeface="Courier New" panose="02070309020205020404" pitchFamily="49" charset="0"/>
              </a:rPr>
              <a:t> tell people about your code. They are ignored by the build process.</a:t>
            </a:r>
          </a:p>
          <a:p>
            <a:pPr marL="0" indent="0">
              <a:buNone/>
            </a:pPr>
            <a:r>
              <a:rPr lang="en-US" dirty="0">
                <a:latin typeface="Courier" charset="0"/>
                <a:ea typeface="Courier" charset="0"/>
                <a:cs typeface="Courier" charset="0"/>
              </a:rPr>
              <a:t>// A comment that goes to the end of the line.</a:t>
            </a:r>
            <a:br>
              <a:rPr lang="en-US" dirty="0">
                <a:latin typeface="Courier" charset="0"/>
                <a:ea typeface="Courier" charset="0"/>
                <a:cs typeface="Courier" charset="0"/>
              </a:rPr>
            </a:br>
            <a:r>
              <a:rPr lang="en-US" dirty="0">
                <a:latin typeface="Courier" charset="0"/>
                <a:ea typeface="Courier" charset="0"/>
                <a:cs typeface="Courier" charset="0"/>
              </a:rPr>
              <a:t>/* A possibly multi-line comment.</a:t>
            </a:r>
            <a:br>
              <a:rPr lang="en-US" dirty="0">
                <a:latin typeface="Courier" charset="0"/>
                <a:ea typeface="Courier" charset="0"/>
                <a:cs typeface="Courier" charset="0"/>
              </a:rPr>
            </a:br>
            <a:r>
              <a:rPr lang="en-US" dirty="0">
                <a:latin typeface="Courier" charset="0"/>
                <a:ea typeface="Courier" charset="0"/>
                <a:cs typeface="Courier" charset="0"/>
              </a:rPr>
              <a:t/>
            </a:r>
            <a:br>
              <a:rPr lang="en-US" dirty="0">
                <a:latin typeface="Courier" charset="0"/>
                <a:ea typeface="Courier" charset="0"/>
                <a:cs typeface="Courier" charset="0"/>
              </a:rPr>
            </a:br>
            <a:r>
              <a:rPr lang="en-US" dirty="0">
                <a:latin typeface="Courier" charset="0"/>
                <a:ea typeface="Courier" charset="0"/>
                <a:cs typeface="Courier" charset="0"/>
              </a:rPr>
              <a:t>This is still part of a comment.</a:t>
            </a:r>
            <a:br>
              <a:rPr lang="en-US" dirty="0">
                <a:latin typeface="Courier" charset="0"/>
                <a:ea typeface="Courier" charset="0"/>
                <a:cs typeface="Courier" charset="0"/>
              </a:rPr>
            </a:br>
            <a:r>
              <a:rPr lang="en-US" dirty="0">
                <a:latin typeface="Courier" charset="0"/>
                <a:ea typeface="Courier" charset="0"/>
                <a:cs typeface="Courier" charset="0"/>
              </a:rPr>
              <a:t>This is the end of the comment: */</a:t>
            </a:r>
            <a:br>
              <a:rPr lang="en-US" dirty="0">
                <a:latin typeface="Courier" charset="0"/>
                <a:ea typeface="Courier" charset="0"/>
                <a:cs typeface="Courier" charset="0"/>
              </a:rPr>
            </a:br>
            <a:r>
              <a:rPr lang="en-US" dirty="0" err="1">
                <a:latin typeface="Courier" charset="0"/>
                <a:ea typeface="Courier" charset="0"/>
                <a:cs typeface="Courier" charset="0"/>
              </a:rPr>
              <a:t>thisIsNotAComment</a:t>
            </a:r>
            <a:r>
              <a:rPr lang="en-US" dirty="0">
                <a:latin typeface="Courier" charset="0"/>
                <a:ea typeface="Courier" charset="0"/>
                <a:cs typeface="Courier" charset="0"/>
              </a:rPr>
              <a:t>(); // But this is</a:t>
            </a:r>
            <a:br>
              <a:rPr lang="en-US" dirty="0">
                <a:latin typeface="Courier" charset="0"/>
                <a:ea typeface="Courier" charset="0"/>
                <a:cs typeface="Courier" charset="0"/>
              </a:rPr>
            </a:br>
            <a:r>
              <a:rPr lang="en-US" dirty="0">
                <a:latin typeface="Courier" charset="0"/>
                <a:ea typeface="Courier" charset="0"/>
                <a:cs typeface="Courier" charset="0"/>
              </a:rPr>
              <a:t>a = b + /*Comment in the middle of a line*/ c;</a:t>
            </a:r>
            <a:br>
              <a:rPr lang="en-US" dirty="0">
                <a:latin typeface="Courier" charset="0"/>
                <a:ea typeface="Courier" charset="0"/>
                <a:cs typeface="Courier" charset="0"/>
              </a:rPr>
            </a:br>
            <a:r>
              <a:rPr lang="en-US" dirty="0">
                <a:latin typeface="Courier" charset="0"/>
                <a:ea typeface="Courier" charset="0"/>
                <a:cs typeface="Courier" charset="0"/>
              </a:rPr>
              <a:t>// You CAN do that ^ But please don't</a:t>
            </a:r>
            <a:r>
              <a:rPr lang="en-US" dirty="0" smtClean="0">
                <a:latin typeface="Courier" charset="0"/>
                <a:ea typeface="Courier" charset="0"/>
                <a:cs typeface="Courier" charset="0"/>
              </a:rPr>
              <a:t>!</a:t>
            </a:r>
            <a:endParaRPr lang="en-US" dirty="0">
              <a:latin typeface="Courier" charset="0"/>
              <a:ea typeface="Courier" charset="0"/>
              <a:cs typeface="Courier" charset="0"/>
            </a:endParaRPr>
          </a:p>
        </p:txBody>
      </p:sp>
    </p:spTree>
    <p:extLst>
      <p:ext uri="{BB962C8B-B14F-4D97-AF65-F5344CB8AC3E}">
        <p14:creationId xmlns:p14="http://schemas.microsoft.com/office/powerpoint/2010/main" val="106224520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Introduction to C++ II</a:t>
            </a:r>
            <a:br>
              <a:rPr lang="en-US" sz="2400" dirty="0"/>
            </a:br>
            <a:r>
              <a:rPr lang="en-US" sz="2400" dirty="0"/>
              <a:t>Program Structure — Preprocessor Directive</a:t>
            </a:r>
          </a:p>
        </p:txBody>
      </p:sp>
      <p:sp>
        <p:nvSpPr>
          <p:cNvPr id="3" name="Content Placeholder 2"/>
          <p:cNvSpPr>
            <a:spLocks noGrp="1"/>
          </p:cNvSpPr>
          <p:nvPr>
            <p:ph idx="1"/>
          </p:nvPr>
        </p:nvSpPr>
        <p:spPr/>
        <p:txBody>
          <a:bodyPr/>
          <a:lstStyle/>
          <a:p>
            <a:pPr marL="0" indent="0">
              <a:buNone/>
            </a:pPr>
            <a:r>
              <a:rPr lang="en-US" b="1" dirty="0"/>
              <a:t>Preprocessor directives</a:t>
            </a:r>
            <a:r>
              <a:rPr lang="en-US" dirty="0"/>
              <a:t> tell the preprocessor what to do</a:t>
            </a:r>
            <a:r>
              <a:rPr lang="en-US" dirty="0" smtClean="0"/>
              <a:t>.</a:t>
            </a:r>
            <a:r>
              <a:rPr lang="en-US" dirty="0">
                <a:latin typeface="Courier" charset="0"/>
                <a:ea typeface="Courier" charset="0"/>
                <a:cs typeface="Courier" charset="0"/>
              </a:rPr>
              <a:t> </a:t>
            </a:r>
            <a:r>
              <a:rPr lang="en-US" b="1" dirty="0" smtClean="0"/>
              <a:t> </a:t>
            </a:r>
            <a:r>
              <a:rPr lang="en-US" dirty="0"/>
              <a:t>They start at the beginning of a line with the pound sign: </a:t>
            </a:r>
            <a:r>
              <a:rPr lang="en-US" dirty="0" smtClean="0"/>
              <a:t>“</a:t>
            </a:r>
            <a:r>
              <a:rPr lang="en-US" dirty="0" smtClean="0">
                <a:latin typeface="Courier" charset="0"/>
                <a:ea typeface="Courier" charset="0"/>
                <a:cs typeface="Courier" charset="0"/>
              </a:rPr>
              <a:t>#</a:t>
            </a:r>
            <a:r>
              <a:rPr lang="en-US" dirty="0" smtClean="0"/>
              <a:t>”.</a:t>
            </a:r>
            <a:endParaRPr lang="en-US" dirty="0"/>
          </a:p>
          <a:p>
            <a:pPr marL="0" indent="0">
              <a:buNone/>
            </a:pPr>
            <a:r>
              <a:rPr lang="en-US" dirty="0"/>
              <a:t>Here is an example of a preprocessor directive:</a:t>
            </a:r>
          </a:p>
          <a:p>
            <a:pPr marL="0" indent="0">
              <a:buNone/>
            </a:pPr>
            <a:r>
              <a:rPr lang="en-US" dirty="0">
                <a:latin typeface="Courier" charset="0"/>
                <a:ea typeface="Courier" charset="0"/>
                <a:cs typeface="Courier" charset="0"/>
              </a:rPr>
              <a:t>#include &lt;</a:t>
            </a:r>
            <a:r>
              <a:rPr lang="en-US" dirty="0" err="1">
                <a:latin typeface="Courier" charset="0"/>
                <a:ea typeface="Courier" charset="0"/>
                <a:cs typeface="Courier" charset="0"/>
              </a:rPr>
              <a:t>iostream</a:t>
            </a:r>
            <a:r>
              <a:rPr lang="en-US" dirty="0">
                <a:latin typeface="Courier" charset="0"/>
                <a:ea typeface="Courier" charset="0"/>
                <a:cs typeface="Courier" charset="0"/>
              </a:rPr>
              <a:t>&gt;</a:t>
            </a:r>
          </a:p>
          <a:p>
            <a:pPr marL="0" indent="0">
              <a:buNone/>
            </a:pPr>
            <a:r>
              <a:rPr lang="en-US" dirty="0"/>
              <a:t>The above tells the preprocessor to look in the </a:t>
            </a:r>
            <a:r>
              <a:rPr lang="en-US" dirty="0" smtClean="0"/>
              <a:t>appropriate </a:t>
            </a:r>
            <a:r>
              <a:rPr lang="en-US" dirty="0"/>
              <a:t>system directory, find a file named </a:t>
            </a:r>
            <a:r>
              <a:rPr lang="en-US" dirty="0" err="1">
                <a:latin typeface="Courier" charset="0"/>
                <a:ea typeface="Courier" charset="0"/>
                <a:cs typeface="Courier" charset="0"/>
              </a:rPr>
              <a:t>iostream</a:t>
            </a:r>
            <a:r>
              <a:rPr lang="en-US" dirty="0"/>
              <a:t>, and insert its contents here. Note the </a:t>
            </a:r>
            <a:r>
              <a:rPr lang="en-US" b="1" dirty="0"/>
              <a:t>angle brackets</a:t>
            </a:r>
            <a:r>
              <a:rPr lang="en-US" dirty="0"/>
              <a:t> around the filename</a:t>
            </a:r>
            <a:r>
              <a:rPr lang="en-US" dirty="0" smtClean="0"/>
              <a:t>.</a:t>
            </a:r>
            <a:r>
              <a:rPr lang="en-US" dirty="0">
                <a:latin typeface="Courier" charset="0"/>
                <a:ea typeface="Courier" charset="0"/>
                <a:cs typeface="Courier" charset="0"/>
              </a:rPr>
              <a:t> </a:t>
            </a:r>
            <a:endParaRPr lang="en-US" dirty="0"/>
          </a:p>
        </p:txBody>
      </p:sp>
    </p:spTree>
    <p:extLst>
      <p:ext uri="{BB962C8B-B14F-4D97-AF65-F5344CB8AC3E}">
        <p14:creationId xmlns:p14="http://schemas.microsoft.com/office/powerpoint/2010/main" val="1123670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 II</a:t>
            </a:r>
            <a:br>
              <a:rPr lang="en-US" dirty="0"/>
            </a:br>
            <a:r>
              <a:rPr lang="en-US" dirty="0"/>
              <a:t>Program Structure — Overall</a:t>
            </a:r>
          </a:p>
        </p:txBody>
      </p:sp>
      <p:sp>
        <p:nvSpPr>
          <p:cNvPr id="3" name="Content Placeholder 2"/>
          <p:cNvSpPr>
            <a:spLocks noGrp="1"/>
          </p:cNvSpPr>
          <p:nvPr>
            <p:ph idx="1"/>
          </p:nvPr>
        </p:nvSpPr>
        <p:spPr/>
        <p:txBody>
          <a:bodyPr/>
          <a:lstStyle/>
          <a:p>
            <a:pPr marL="0" indent="0">
              <a:buNone/>
            </a:pPr>
            <a:r>
              <a:rPr lang="en-US" dirty="0"/>
              <a:t>Everything else is ordinary source code.</a:t>
            </a:r>
          </a:p>
          <a:p>
            <a:pPr marL="0" indent="0">
              <a:buNone/>
            </a:pPr>
            <a:r>
              <a:rPr lang="en-US" dirty="0"/>
              <a:t>I start my C++ files with comments indicating the </a:t>
            </a:r>
            <a:r>
              <a:rPr lang="en-US" b="1" dirty="0"/>
              <a:t>filename</a:t>
            </a:r>
            <a:r>
              <a:rPr lang="en-US" dirty="0"/>
              <a:t>, </a:t>
            </a:r>
            <a:r>
              <a:rPr lang="en-US" b="1" dirty="0"/>
              <a:t>author</a:t>
            </a:r>
            <a:r>
              <a:rPr lang="en-US" dirty="0"/>
              <a:t>, </a:t>
            </a:r>
            <a:r>
              <a:rPr lang="en-US" b="1" dirty="0"/>
              <a:t>date</a:t>
            </a:r>
            <a:r>
              <a:rPr lang="en-US" dirty="0"/>
              <a:t>, and a brief </a:t>
            </a:r>
            <a:r>
              <a:rPr lang="en-US" b="1" dirty="0"/>
              <a:t>explanation</a:t>
            </a:r>
            <a:r>
              <a:rPr lang="en-US" dirty="0"/>
              <a:t> of the file’s purpose.</a:t>
            </a:r>
          </a:p>
          <a:p>
            <a:pPr lvl="1"/>
            <a:r>
              <a:rPr lang="en-US" dirty="0"/>
              <a:t>In this class, I expect you to do the same.</a:t>
            </a:r>
          </a:p>
          <a:p>
            <a:pPr lvl="1"/>
            <a:r>
              <a:rPr lang="en-US" dirty="0"/>
              <a:t>Your IDE may write something like this for you.</a:t>
            </a:r>
          </a:p>
          <a:p>
            <a:pPr marL="0" indent="0">
              <a:buNone/>
            </a:pPr>
            <a:r>
              <a:rPr lang="en-US" dirty="0"/>
              <a:t>After the initial comments are the </a:t>
            </a:r>
            <a:r>
              <a:rPr lang="en-US" dirty="0">
                <a:latin typeface="Courier" charset="0"/>
                <a:ea typeface="Courier" charset="0"/>
                <a:cs typeface="Courier" charset="0"/>
              </a:rPr>
              <a:t>#include</a:t>
            </a:r>
            <a:r>
              <a:rPr lang="en-US" dirty="0"/>
              <a:t> lines</a:t>
            </a:r>
            <a:r>
              <a:rPr lang="en-US" dirty="0" smtClean="0"/>
              <a:t>.</a:t>
            </a:r>
            <a:endParaRPr lang="en-US" dirty="0"/>
          </a:p>
        </p:txBody>
      </p:sp>
    </p:spTree>
    <p:extLst>
      <p:ext uri="{BB962C8B-B14F-4D97-AF65-F5344CB8AC3E}">
        <p14:creationId xmlns:p14="http://schemas.microsoft.com/office/powerpoint/2010/main" val="851639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 II</a:t>
            </a:r>
            <a:br>
              <a:rPr lang="en-US" dirty="0"/>
            </a:br>
            <a:r>
              <a:rPr lang="en-US" dirty="0"/>
              <a:t>Program Structure — A Program [1/5]</a:t>
            </a:r>
          </a:p>
        </p:txBody>
      </p:sp>
      <p:sp>
        <p:nvSpPr>
          <p:cNvPr id="3" name="Content Placeholder 2"/>
          <p:cNvSpPr>
            <a:spLocks noGrp="1"/>
          </p:cNvSpPr>
          <p:nvPr>
            <p:ph idx="1"/>
          </p:nvPr>
        </p:nvSpPr>
        <p:spPr/>
        <p:txBody>
          <a:bodyPr/>
          <a:lstStyle/>
          <a:p>
            <a:pPr marL="0" indent="0">
              <a:buNone/>
            </a:pPr>
            <a:r>
              <a:rPr lang="en-US" dirty="0">
                <a:latin typeface="Courier" charset="0"/>
                <a:ea typeface="Courier" charset="0"/>
                <a:cs typeface="Courier" charset="0"/>
              </a:rPr>
              <a:t>// </a:t>
            </a:r>
            <a:r>
              <a:rPr lang="en-US" dirty="0" err="1">
                <a:latin typeface="Courier" charset="0"/>
                <a:ea typeface="Courier" charset="0"/>
                <a:cs typeface="Courier" charset="0"/>
              </a:rPr>
              <a:t>hello.cpp</a:t>
            </a:r>
            <a:r>
              <a:rPr lang="en-US" dirty="0">
                <a:latin typeface="Courier" charset="0"/>
                <a:ea typeface="Courier" charset="0"/>
                <a:cs typeface="Courier" charset="0"/>
              </a:rPr>
              <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Phimbert</a:t>
            </a:r>
            <a:r>
              <a:rPr lang="en-US" dirty="0">
                <a:latin typeface="Courier" charset="0"/>
                <a:ea typeface="Courier" charset="0"/>
                <a:cs typeface="Courier" charset="0"/>
              </a:rPr>
              <a:t> </a:t>
            </a:r>
            <a:r>
              <a:rPr lang="en-US" dirty="0" err="1">
                <a:latin typeface="Courier" charset="0"/>
                <a:ea typeface="Courier" charset="0"/>
                <a:cs typeface="Courier" charset="0"/>
              </a:rPr>
              <a:t>Phlob</a:t>
            </a:r>
            <a:r>
              <a:rPr lang="en-US" dirty="0">
                <a:latin typeface="Courier" charset="0"/>
                <a:ea typeface="Courier" charset="0"/>
                <a:cs typeface="Courier" charset="0"/>
              </a:rPr>
              <a:t/>
            </a:r>
            <a:br>
              <a:rPr lang="en-US" dirty="0">
                <a:latin typeface="Courier" charset="0"/>
                <a:ea typeface="Courier" charset="0"/>
                <a:cs typeface="Courier" charset="0"/>
              </a:rPr>
            </a:br>
            <a:r>
              <a:rPr lang="en-US" dirty="0">
                <a:latin typeface="Courier" charset="0"/>
                <a:ea typeface="Courier" charset="0"/>
                <a:cs typeface="Courier" charset="0"/>
              </a:rPr>
              <a:t>// 19 Jan 2018</a:t>
            </a:r>
            <a:br>
              <a:rPr lang="en-US" dirty="0">
                <a:latin typeface="Courier" charset="0"/>
                <a:ea typeface="Courier" charset="0"/>
                <a:cs typeface="Courier" charset="0"/>
              </a:rPr>
            </a:br>
            <a:r>
              <a:rPr lang="en-US" dirty="0">
                <a:latin typeface="Courier" charset="0"/>
                <a:ea typeface="Courier" charset="0"/>
                <a:cs typeface="Courier" charset="0"/>
              </a:rPr>
              <a:t>// Hello-world example for CS 201</a:t>
            </a:r>
            <a:br>
              <a:rPr lang="en-US" dirty="0">
                <a:latin typeface="Courier" charset="0"/>
                <a:ea typeface="Courier" charset="0"/>
                <a:cs typeface="Courier" charset="0"/>
              </a:rPr>
            </a:br>
            <a:r>
              <a:rPr lang="en-US" dirty="0">
                <a:latin typeface="Courier" charset="0"/>
                <a:ea typeface="Courier" charset="0"/>
                <a:cs typeface="Courier" charset="0"/>
              </a:rPr>
              <a:t/>
            </a:r>
            <a:br>
              <a:rPr lang="en-US" dirty="0">
                <a:latin typeface="Courier" charset="0"/>
                <a:ea typeface="Courier" charset="0"/>
                <a:cs typeface="Courier" charset="0"/>
              </a:rPr>
            </a:br>
            <a:r>
              <a:rPr lang="en-US" dirty="0">
                <a:latin typeface="Courier" charset="0"/>
                <a:ea typeface="Courier" charset="0"/>
                <a:cs typeface="Courier" charset="0"/>
              </a:rPr>
              <a:t>#include &lt;</a:t>
            </a:r>
            <a:r>
              <a:rPr lang="en-US" dirty="0" err="1">
                <a:latin typeface="Courier" charset="0"/>
                <a:ea typeface="Courier" charset="0"/>
                <a:cs typeface="Courier" charset="0"/>
              </a:rPr>
              <a:t>iostream</a:t>
            </a:r>
            <a:r>
              <a:rPr lang="en-US" dirty="0">
                <a:latin typeface="Courier" charset="0"/>
                <a:ea typeface="Courier" charset="0"/>
                <a:cs typeface="Courier" charset="0"/>
              </a:rPr>
              <a:t>&gt;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cout</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endl</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r>
            <a:br>
              <a:rPr lang="en-US" dirty="0">
                <a:latin typeface="Courier" charset="0"/>
                <a:ea typeface="Courier" charset="0"/>
                <a:cs typeface="Courier" charset="0"/>
              </a:rPr>
            </a:br>
            <a:r>
              <a:rPr lang="en-US" dirty="0" err="1">
                <a:latin typeface="Courier" charset="0"/>
                <a:ea typeface="Courier" charset="0"/>
                <a:cs typeface="Courier" charset="0"/>
              </a:rPr>
              <a:t>int</a:t>
            </a:r>
            <a:r>
              <a:rPr lang="en-US" dirty="0">
                <a:latin typeface="Courier" charset="0"/>
                <a:ea typeface="Courier" charset="0"/>
                <a:cs typeface="Courier" charset="0"/>
              </a:rPr>
              <a:t> main()</a:t>
            </a:r>
            <a:br>
              <a:rPr lang="en-US" dirty="0">
                <a:latin typeface="Courier" charset="0"/>
                <a:ea typeface="Courier" charset="0"/>
                <a:cs typeface="Courier" charset="0"/>
              </a:rPr>
            </a:b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cout</a:t>
            </a:r>
            <a:r>
              <a:rPr lang="en-US" dirty="0">
                <a:latin typeface="Courier" charset="0"/>
                <a:ea typeface="Courier" charset="0"/>
                <a:cs typeface="Courier" charset="0"/>
              </a:rPr>
              <a:t> &lt;&lt; "Hello, world!" &lt;&lt; </a:t>
            </a:r>
            <a:r>
              <a:rPr lang="en-US" dirty="0" err="1">
                <a:latin typeface="Courier" charset="0"/>
                <a:ea typeface="Courier" charset="0"/>
                <a:cs typeface="Courier" charset="0"/>
              </a:rPr>
              <a:t>endl</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return 0;</a:t>
            </a:r>
            <a:br>
              <a:rPr lang="en-US" dirty="0">
                <a:latin typeface="Courier" charset="0"/>
                <a:ea typeface="Courier" charset="0"/>
                <a:cs typeface="Courier" charset="0"/>
              </a:rPr>
            </a:br>
            <a:r>
              <a:rPr lang="en-US" dirty="0" smtClean="0">
                <a:latin typeface="Courier" charset="0"/>
                <a:ea typeface="Courier" charset="0"/>
                <a:cs typeface="Courier" charset="0"/>
              </a:rPr>
              <a:t>}</a:t>
            </a:r>
            <a:endParaRPr lang="en-US" dirty="0">
              <a:latin typeface="Courier" charset="0"/>
              <a:ea typeface="Courier" charset="0"/>
              <a:cs typeface="Courier" charset="0"/>
            </a:endParaRPr>
          </a:p>
        </p:txBody>
      </p:sp>
      <p:sp>
        <p:nvSpPr>
          <p:cNvPr id="4" name="TextBox 3"/>
          <p:cNvSpPr txBox="1"/>
          <p:nvPr/>
        </p:nvSpPr>
        <p:spPr>
          <a:xfrm>
            <a:off x="5715000" y="3342382"/>
            <a:ext cx="2590800" cy="1077218"/>
          </a:xfrm>
          <a:prstGeom prst="rect">
            <a:avLst/>
          </a:prstGeom>
          <a:noFill/>
          <a:ln w="15875">
            <a:solidFill>
              <a:srgbClr val="989898"/>
            </a:solidFill>
          </a:ln>
        </p:spPr>
        <p:txBody>
          <a:bodyPr wrap="square" rtlCol="0">
            <a:spAutoFit/>
          </a:bodyPr>
          <a:lstStyle/>
          <a:p>
            <a:pPr algn="ctr"/>
            <a:r>
              <a:rPr lang="en-US" sz="1600" dirty="0" smtClean="0">
                <a:solidFill>
                  <a:srgbClr val="C00000"/>
                </a:solidFill>
              </a:rPr>
              <a:t>This is a </a:t>
            </a:r>
            <a:r>
              <a:rPr lang="en-US" sz="1600" i="1" dirty="0" smtClean="0">
                <a:solidFill>
                  <a:srgbClr val="C00000"/>
                </a:solidFill>
              </a:rPr>
              <a:t>complete</a:t>
            </a:r>
            <a:r>
              <a:rPr lang="en-US" sz="1600" dirty="0">
                <a:solidFill>
                  <a:srgbClr val="C00000"/>
                </a:solidFill>
              </a:rPr>
              <a:t/>
            </a:r>
            <a:br>
              <a:rPr lang="en-US" sz="1600" dirty="0">
                <a:solidFill>
                  <a:srgbClr val="C00000"/>
                </a:solidFill>
              </a:rPr>
            </a:br>
            <a:r>
              <a:rPr lang="en-US" sz="1600" dirty="0" smtClean="0">
                <a:solidFill>
                  <a:srgbClr val="C00000"/>
                </a:solidFill>
              </a:rPr>
              <a:t>C++ program.</a:t>
            </a:r>
          </a:p>
          <a:p>
            <a:pPr algn="ctr"/>
            <a:r>
              <a:rPr lang="en-US" sz="1600" dirty="0" smtClean="0">
                <a:solidFill>
                  <a:srgbClr val="C00000"/>
                </a:solidFill>
              </a:rPr>
              <a:t>In today’s lab, you will write a similar program.</a:t>
            </a:r>
            <a:endParaRPr lang="en-US" sz="1600" dirty="0">
              <a:solidFill>
                <a:srgbClr val="C00000"/>
              </a:solidFill>
            </a:endParaRPr>
          </a:p>
        </p:txBody>
      </p:sp>
    </p:spTree>
    <p:extLst>
      <p:ext uri="{BB962C8B-B14F-4D97-AF65-F5344CB8AC3E}">
        <p14:creationId xmlns:p14="http://schemas.microsoft.com/office/powerpoint/2010/main" val="973330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 II</a:t>
            </a:r>
            <a:br>
              <a:rPr lang="en-US" dirty="0"/>
            </a:br>
            <a:r>
              <a:rPr lang="en-US" dirty="0"/>
              <a:t>Program Structure — A Program [2/5]</a:t>
            </a:r>
          </a:p>
        </p:txBody>
      </p:sp>
      <p:sp>
        <p:nvSpPr>
          <p:cNvPr id="3" name="Content Placeholder 2"/>
          <p:cNvSpPr>
            <a:spLocks noGrp="1"/>
          </p:cNvSpPr>
          <p:nvPr>
            <p:ph idx="1"/>
          </p:nvPr>
        </p:nvSpPr>
        <p:spPr/>
        <p:txBody>
          <a:bodyPr/>
          <a:lstStyle/>
          <a:p>
            <a:pPr marL="0" indent="0">
              <a:buNone/>
            </a:pPr>
            <a:r>
              <a:rPr lang="en-US" dirty="0">
                <a:latin typeface="Courier" charset="0"/>
                <a:ea typeface="Courier" charset="0"/>
                <a:cs typeface="Courier" charset="0"/>
              </a:rPr>
              <a:t>// </a:t>
            </a:r>
            <a:r>
              <a:rPr lang="en-US" dirty="0" err="1">
                <a:latin typeface="Courier" charset="0"/>
                <a:ea typeface="Courier" charset="0"/>
                <a:cs typeface="Courier" charset="0"/>
              </a:rPr>
              <a:t>hello.cpp</a:t>
            </a:r>
            <a:r>
              <a:rPr lang="en-US" dirty="0">
                <a:latin typeface="Courier" charset="0"/>
                <a:ea typeface="Courier" charset="0"/>
                <a:cs typeface="Courier" charset="0"/>
              </a:rPr>
              <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Phimbert</a:t>
            </a:r>
            <a:r>
              <a:rPr lang="en-US" dirty="0">
                <a:latin typeface="Courier" charset="0"/>
                <a:ea typeface="Courier" charset="0"/>
                <a:cs typeface="Courier" charset="0"/>
              </a:rPr>
              <a:t> </a:t>
            </a:r>
            <a:r>
              <a:rPr lang="en-US" dirty="0" err="1">
                <a:latin typeface="Courier" charset="0"/>
                <a:ea typeface="Courier" charset="0"/>
                <a:cs typeface="Courier" charset="0"/>
              </a:rPr>
              <a:t>Phlob</a:t>
            </a:r>
            <a:r>
              <a:rPr lang="en-US" dirty="0">
                <a:latin typeface="Courier" charset="0"/>
                <a:ea typeface="Courier" charset="0"/>
                <a:cs typeface="Courier" charset="0"/>
              </a:rPr>
              <a:t/>
            </a:r>
            <a:br>
              <a:rPr lang="en-US" dirty="0">
                <a:latin typeface="Courier" charset="0"/>
                <a:ea typeface="Courier" charset="0"/>
                <a:cs typeface="Courier" charset="0"/>
              </a:rPr>
            </a:br>
            <a:r>
              <a:rPr lang="en-US" dirty="0">
                <a:latin typeface="Courier" charset="0"/>
                <a:ea typeface="Courier" charset="0"/>
                <a:cs typeface="Courier" charset="0"/>
              </a:rPr>
              <a:t>// 19 Jan 2018</a:t>
            </a:r>
            <a:br>
              <a:rPr lang="en-US" dirty="0">
                <a:latin typeface="Courier" charset="0"/>
                <a:ea typeface="Courier" charset="0"/>
                <a:cs typeface="Courier" charset="0"/>
              </a:rPr>
            </a:br>
            <a:r>
              <a:rPr lang="en-US" dirty="0">
                <a:latin typeface="Courier" charset="0"/>
                <a:ea typeface="Courier" charset="0"/>
                <a:cs typeface="Courier" charset="0"/>
              </a:rPr>
              <a:t>// Hello-world example for CS 201</a:t>
            </a:r>
            <a:br>
              <a:rPr lang="en-US" dirty="0">
                <a:latin typeface="Courier" charset="0"/>
                <a:ea typeface="Courier" charset="0"/>
                <a:cs typeface="Courier" charset="0"/>
              </a:rPr>
            </a:br>
            <a:r>
              <a:rPr lang="en-US" dirty="0">
                <a:latin typeface="Courier" charset="0"/>
                <a:ea typeface="Courier" charset="0"/>
                <a:cs typeface="Courier" charset="0"/>
              </a:rPr>
              <a:t/>
            </a:r>
            <a:br>
              <a:rPr lang="en-US" dirty="0">
                <a:latin typeface="Courier" charset="0"/>
                <a:ea typeface="Courier" charset="0"/>
                <a:cs typeface="Courier" charset="0"/>
              </a:rPr>
            </a:br>
            <a:r>
              <a:rPr lang="en-US" dirty="0">
                <a:latin typeface="Courier" charset="0"/>
                <a:ea typeface="Courier" charset="0"/>
                <a:cs typeface="Courier" charset="0"/>
              </a:rPr>
              <a:t>#include &lt;</a:t>
            </a:r>
            <a:r>
              <a:rPr lang="en-US" dirty="0" err="1">
                <a:latin typeface="Courier" charset="0"/>
                <a:ea typeface="Courier" charset="0"/>
                <a:cs typeface="Courier" charset="0"/>
              </a:rPr>
              <a:t>iostream</a:t>
            </a:r>
            <a:r>
              <a:rPr lang="en-US" dirty="0">
                <a:latin typeface="Courier" charset="0"/>
                <a:ea typeface="Courier" charset="0"/>
                <a:cs typeface="Courier" charset="0"/>
              </a:rPr>
              <a:t>&gt;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cout</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endl</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r>
            <a:br>
              <a:rPr lang="en-US" dirty="0">
                <a:latin typeface="Courier" charset="0"/>
                <a:ea typeface="Courier" charset="0"/>
                <a:cs typeface="Courier" charset="0"/>
              </a:rPr>
            </a:br>
            <a:r>
              <a:rPr lang="en-US" dirty="0" err="1">
                <a:latin typeface="Courier" charset="0"/>
                <a:ea typeface="Courier" charset="0"/>
                <a:cs typeface="Courier" charset="0"/>
              </a:rPr>
              <a:t>int</a:t>
            </a:r>
            <a:r>
              <a:rPr lang="en-US" dirty="0">
                <a:latin typeface="Courier" charset="0"/>
                <a:ea typeface="Courier" charset="0"/>
                <a:cs typeface="Courier" charset="0"/>
              </a:rPr>
              <a:t> main()</a:t>
            </a:r>
            <a:br>
              <a:rPr lang="en-US" dirty="0">
                <a:latin typeface="Courier" charset="0"/>
                <a:ea typeface="Courier" charset="0"/>
                <a:cs typeface="Courier" charset="0"/>
              </a:rPr>
            </a:b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cout</a:t>
            </a:r>
            <a:r>
              <a:rPr lang="en-US" dirty="0">
                <a:latin typeface="Courier" charset="0"/>
                <a:ea typeface="Courier" charset="0"/>
                <a:cs typeface="Courier" charset="0"/>
              </a:rPr>
              <a:t> &lt;&lt; "Hello, world!" &lt;&lt; </a:t>
            </a:r>
            <a:r>
              <a:rPr lang="en-US" dirty="0" err="1">
                <a:latin typeface="Courier" charset="0"/>
                <a:ea typeface="Courier" charset="0"/>
                <a:cs typeface="Courier" charset="0"/>
              </a:rPr>
              <a:t>endl</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return 0;</a:t>
            </a:r>
            <a:br>
              <a:rPr lang="en-US" dirty="0">
                <a:latin typeface="Courier" charset="0"/>
                <a:ea typeface="Courier" charset="0"/>
                <a:cs typeface="Courier" charset="0"/>
              </a:rPr>
            </a:br>
            <a:r>
              <a:rPr lang="en-US" dirty="0" smtClean="0">
                <a:latin typeface="Courier" charset="0"/>
                <a:ea typeface="Courier" charset="0"/>
                <a:cs typeface="Courier" charset="0"/>
              </a:rPr>
              <a:t>}</a:t>
            </a:r>
            <a:endParaRPr lang="en-US" dirty="0">
              <a:latin typeface="Courier" charset="0"/>
              <a:ea typeface="Courier" charset="0"/>
              <a:cs typeface="Courier" charset="0"/>
            </a:endParaRPr>
          </a:p>
        </p:txBody>
      </p:sp>
      <p:sp>
        <p:nvSpPr>
          <p:cNvPr id="4" name="TextBox 3"/>
          <p:cNvSpPr txBox="1"/>
          <p:nvPr/>
        </p:nvSpPr>
        <p:spPr>
          <a:xfrm>
            <a:off x="5360894" y="3352800"/>
            <a:ext cx="2335306" cy="830997"/>
          </a:xfrm>
          <a:prstGeom prst="rect">
            <a:avLst/>
          </a:prstGeom>
          <a:noFill/>
          <a:ln w="15875">
            <a:noFill/>
          </a:ln>
        </p:spPr>
        <p:txBody>
          <a:bodyPr wrap="square" rtlCol="0">
            <a:spAutoFit/>
          </a:bodyPr>
          <a:lstStyle/>
          <a:p>
            <a:r>
              <a:rPr lang="en-US" sz="1600" dirty="0" smtClean="0">
                <a:solidFill>
                  <a:srgbClr val="C00000"/>
                </a:solidFill>
              </a:rPr>
              <a:t>Use blank space!</a:t>
            </a:r>
            <a:br>
              <a:rPr lang="en-US" sz="1600" dirty="0" smtClean="0">
                <a:solidFill>
                  <a:srgbClr val="C00000"/>
                </a:solidFill>
              </a:rPr>
            </a:br>
            <a:r>
              <a:rPr lang="en-US" sz="1600" dirty="0" smtClean="0">
                <a:solidFill>
                  <a:srgbClr val="C00000"/>
                </a:solidFill>
              </a:rPr>
              <a:t>Do not </a:t>
            </a:r>
            <a:r>
              <a:rPr lang="en-US" sz="1600" dirty="0" err="1" smtClean="0">
                <a:solidFill>
                  <a:srgbClr val="C00000"/>
                </a:solidFill>
              </a:rPr>
              <a:t>smush</a:t>
            </a:r>
            <a:r>
              <a:rPr lang="en-US" sz="1600" dirty="0" smtClean="0">
                <a:solidFill>
                  <a:srgbClr val="C00000"/>
                </a:solidFill>
              </a:rPr>
              <a:t> all of your code together!</a:t>
            </a:r>
            <a:endParaRPr lang="en-US" sz="1600" dirty="0">
              <a:solidFill>
                <a:srgbClr val="C00000"/>
              </a:solidFill>
            </a:endParaRPr>
          </a:p>
        </p:txBody>
      </p:sp>
      <p:sp>
        <p:nvSpPr>
          <p:cNvPr id="5" name="Right Brace 4"/>
          <p:cNvSpPr/>
          <p:nvPr/>
        </p:nvSpPr>
        <p:spPr>
          <a:xfrm>
            <a:off x="5717381" y="1676400"/>
            <a:ext cx="226219" cy="1143000"/>
          </a:xfrm>
          <a:prstGeom prst="rightBrace">
            <a:avLst>
              <a:gd name="adj1" fmla="val 50000"/>
              <a:gd name="adj2" fmla="val 49269"/>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C00000"/>
              </a:solidFill>
            </a:endParaRPr>
          </a:p>
        </p:txBody>
      </p:sp>
      <p:sp>
        <p:nvSpPr>
          <p:cNvPr id="6" name="TextBox 5"/>
          <p:cNvSpPr txBox="1"/>
          <p:nvPr/>
        </p:nvSpPr>
        <p:spPr>
          <a:xfrm>
            <a:off x="5943600" y="1697831"/>
            <a:ext cx="1574718" cy="1077218"/>
          </a:xfrm>
          <a:prstGeom prst="rect">
            <a:avLst/>
          </a:prstGeom>
          <a:noFill/>
        </p:spPr>
        <p:txBody>
          <a:bodyPr wrap="square" rtlCol="0">
            <a:spAutoFit/>
          </a:bodyPr>
          <a:lstStyle/>
          <a:p>
            <a:r>
              <a:rPr lang="en-US" sz="1600" dirty="0" smtClean="0">
                <a:solidFill>
                  <a:srgbClr val="C00000"/>
                </a:solidFill>
              </a:rPr>
              <a:t>Filename</a:t>
            </a:r>
            <a:br>
              <a:rPr lang="en-US" sz="1600" dirty="0" smtClean="0">
                <a:solidFill>
                  <a:srgbClr val="C00000"/>
                </a:solidFill>
              </a:rPr>
            </a:br>
            <a:r>
              <a:rPr lang="en-US" sz="1600" dirty="0" smtClean="0">
                <a:solidFill>
                  <a:srgbClr val="C00000"/>
                </a:solidFill>
              </a:rPr>
              <a:t>Author</a:t>
            </a:r>
            <a:br>
              <a:rPr lang="en-US" sz="1600" dirty="0" smtClean="0">
                <a:solidFill>
                  <a:srgbClr val="C00000"/>
                </a:solidFill>
              </a:rPr>
            </a:br>
            <a:r>
              <a:rPr lang="en-US" sz="1600" dirty="0" smtClean="0">
                <a:solidFill>
                  <a:srgbClr val="C00000"/>
                </a:solidFill>
              </a:rPr>
              <a:t>Date</a:t>
            </a:r>
            <a:br>
              <a:rPr lang="en-US" sz="1600" dirty="0" smtClean="0">
                <a:solidFill>
                  <a:srgbClr val="C00000"/>
                </a:solidFill>
              </a:rPr>
            </a:br>
            <a:r>
              <a:rPr lang="en-US" sz="1600" dirty="0" smtClean="0">
                <a:solidFill>
                  <a:srgbClr val="C00000"/>
                </a:solidFill>
              </a:rPr>
              <a:t>Explanation</a:t>
            </a:r>
            <a:endParaRPr lang="en-US" sz="1600" dirty="0">
              <a:solidFill>
                <a:srgbClr val="C00000"/>
              </a:solidFill>
            </a:endParaRPr>
          </a:p>
        </p:txBody>
      </p:sp>
      <p:cxnSp>
        <p:nvCxnSpPr>
          <p:cNvPr id="7" name="Straight Connector 6"/>
          <p:cNvCxnSpPr/>
          <p:nvPr/>
        </p:nvCxnSpPr>
        <p:spPr>
          <a:xfrm flipH="1">
            <a:off x="4751294" y="3768299"/>
            <a:ext cx="609600" cy="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4751294" y="3048000"/>
            <a:ext cx="0" cy="720299"/>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3227294" y="3048000"/>
            <a:ext cx="1524000" cy="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522694" y="3352800"/>
            <a:ext cx="228600" cy="830997"/>
          </a:xfrm>
          <a:prstGeom prst="rect">
            <a:avLst/>
          </a:prstGeom>
          <a:noFill/>
          <a:ln w="15875">
            <a:noFill/>
          </a:ln>
        </p:spPr>
        <p:txBody>
          <a:bodyPr wrap="square" rtlCol="0">
            <a:spAutoFit/>
          </a:bodyPr>
          <a:lstStyle/>
          <a:p>
            <a:r>
              <a:rPr lang="en-US" sz="1600" dirty="0" smtClean="0">
                <a:solidFill>
                  <a:srgbClr val="C00000"/>
                </a:solidFill>
              </a:rPr>
              <a:t> </a:t>
            </a:r>
            <a:endParaRPr lang="en-US" sz="1600" dirty="0">
              <a:solidFill>
                <a:srgbClr val="C00000"/>
              </a:solidFill>
            </a:endParaRPr>
          </a:p>
          <a:p>
            <a:r>
              <a:rPr lang="en-US" sz="1600" dirty="0">
                <a:solidFill>
                  <a:srgbClr val="C00000"/>
                </a:solidFill>
              </a:rPr>
              <a:t> </a:t>
            </a:r>
            <a:r>
              <a:rPr lang="en-US" sz="1600" dirty="0" smtClean="0">
                <a:solidFill>
                  <a:srgbClr val="C00000"/>
                </a:solidFill>
              </a:rPr>
              <a:t/>
            </a:r>
            <a:br>
              <a:rPr lang="en-US" sz="1600" dirty="0" smtClean="0">
                <a:solidFill>
                  <a:srgbClr val="C00000"/>
                </a:solidFill>
              </a:rPr>
            </a:br>
            <a:endParaRPr lang="en-US" sz="1600" dirty="0" smtClean="0">
              <a:solidFill>
                <a:srgbClr val="C00000"/>
              </a:solidFill>
            </a:endParaRPr>
          </a:p>
        </p:txBody>
      </p:sp>
      <p:cxnSp>
        <p:nvCxnSpPr>
          <p:cNvPr id="11" name="Straight Connector 10"/>
          <p:cNvCxnSpPr/>
          <p:nvPr/>
        </p:nvCxnSpPr>
        <p:spPr>
          <a:xfrm>
            <a:off x="4751294" y="3768299"/>
            <a:ext cx="0" cy="498901"/>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227294" y="4267200"/>
            <a:ext cx="1524000" cy="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2017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 II</a:t>
            </a:r>
            <a:br>
              <a:rPr lang="en-US" dirty="0"/>
            </a:br>
            <a:r>
              <a:rPr lang="en-US" dirty="0"/>
              <a:t>Program Structure — A Program [3/5]</a:t>
            </a:r>
          </a:p>
        </p:txBody>
      </p:sp>
      <p:sp>
        <p:nvSpPr>
          <p:cNvPr id="3" name="Content Placeholder 2"/>
          <p:cNvSpPr>
            <a:spLocks noGrp="1"/>
          </p:cNvSpPr>
          <p:nvPr>
            <p:ph idx="1"/>
          </p:nvPr>
        </p:nvSpPr>
        <p:spPr/>
        <p:txBody>
          <a:bodyPr/>
          <a:lstStyle/>
          <a:p>
            <a:pPr marL="0" indent="0">
              <a:buNone/>
            </a:pPr>
            <a:r>
              <a:rPr lang="en-US" dirty="0">
                <a:latin typeface="Courier" charset="0"/>
                <a:ea typeface="Courier" charset="0"/>
                <a:cs typeface="Courier" charset="0"/>
              </a:rPr>
              <a:t>// </a:t>
            </a:r>
            <a:r>
              <a:rPr lang="en-US" dirty="0" err="1">
                <a:latin typeface="Courier" charset="0"/>
                <a:ea typeface="Courier" charset="0"/>
                <a:cs typeface="Courier" charset="0"/>
              </a:rPr>
              <a:t>hello.cpp</a:t>
            </a:r>
            <a:r>
              <a:rPr lang="en-US" dirty="0">
                <a:latin typeface="Courier" charset="0"/>
                <a:ea typeface="Courier" charset="0"/>
                <a:cs typeface="Courier" charset="0"/>
              </a:rPr>
              <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Phimbert</a:t>
            </a:r>
            <a:r>
              <a:rPr lang="en-US" dirty="0">
                <a:latin typeface="Courier" charset="0"/>
                <a:ea typeface="Courier" charset="0"/>
                <a:cs typeface="Courier" charset="0"/>
              </a:rPr>
              <a:t> </a:t>
            </a:r>
            <a:r>
              <a:rPr lang="en-US" dirty="0" err="1">
                <a:latin typeface="Courier" charset="0"/>
                <a:ea typeface="Courier" charset="0"/>
                <a:cs typeface="Courier" charset="0"/>
              </a:rPr>
              <a:t>Phlob</a:t>
            </a:r>
            <a:r>
              <a:rPr lang="en-US" dirty="0">
                <a:latin typeface="Courier" charset="0"/>
                <a:ea typeface="Courier" charset="0"/>
                <a:cs typeface="Courier" charset="0"/>
              </a:rPr>
              <a:t/>
            </a:r>
            <a:br>
              <a:rPr lang="en-US" dirty="0">
                <a:latin typeface="Courier" charset="0"/>
                <a:ea typeface="Courier" charset="0"/>
                <a:cs typeface="Courier" charset="0"/>
              </a:rPr>
            </a:br>
            <a:r>
              <a:rPr lang="en-US" dirty="0">
                <a:latin typeface="Courier" charset="0"/>
                <a:ea typeface="Courier" charset="0"/>
                <a:cs typeface="Courier" charset="0"/>
              </a:rPr>
              <a:t>// 19 Jan 2018</a:t>
            </a:r>
            <a:br>
              <a:rPr lang="en-US" dirty="0">
                <a:latin typeface="Courier" charset="0"/>
                <a:ea typeface="Courier" charset="0"/>
                <a:cs typeface="Courier" charset="0"/>
              </a:rPr>
            </a:br>
            <a:r>
              <a:rPr lang="en-US" dirty="0">
                <a:latin typeface="Courier" charset="0"/>
                <a:ea typeface="Courier" charset="0"/>
                <a:cs typeface="Courier" charset="0"/>
              </a:rPr>
              <a:t>// Hello-world example for CS 201</a:t>
            </a:r>
            <a:br>
              <a:rPr lang="en-US" dirty="0">
                <a:latin typeface="Courier" charset="0"/>
                <a:ea typeface="Courier" charset="0"/>
                <a:cs typeface="Courier" charset="0"/>
              </a:rPr>
            </a:br>
            <a:r>
              <a:rPr lang="en-US" dirty="0">
                <a:latin typeface="Courier" charset="0"/>
                <a:ea typeface="Courier" charset="0"/>
                <a:cs typeface="Courier" charset="0"/>
              </a:rPr>
              <a:t/>
            </a:r>
            <a:br>
              <a:rPr lang="en-US" dirty="0">
                <a:latin typeface="Courier" charset="0"/>
                <a:ea typeface="Courier" charset="0"/>
                <a:cs typeface="Courier" charset="0"/>
              </a:rPr>
            </a:br>
            <a:r>
              <a:rPr lang="en-US" dirty="0">
                <a:latin typeface="Courier" charset="0"/>
                <a:ea typeface="Courier" charset="0"/>
                <a:cs typeface="Courier" charset="0"/>
              </a:rPr>
              <a:t>#include &lt;</a:t>
            </a:r>
            <a:r>
              <a:rPr lang="en-US" dirty="0" err="1">
                <a:latin typeface="Courier" charset="0"/>
                <a:ea typeface="Courier" charset="0"/>
                <a:cs typeface="Courier" charset="0"/>
              </a:rPr>
              <a:t>iostream</a:t>
            </a:r>
            <a:r>
              <a:rPr lang="en-US" dirty="0">
                <a:latin typeface="Courier" charset="0"/>
                <a:ea typeface="Courier" charset="0"/>
                <a:cs typeface="Courier" charset="0"/>
              </a:rPr>
              <a:t>&gt;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cout</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endl</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r>
            <a:br>
              <a:rPr lang="en-US" dirty="0">
                <a:latin typeface="Courier" charset="0"/>
                <a:ea typeface="Courier" charset="0"/>
                <a:cs typeface="Courier" charset="0"/>
              </a:rPr>
            </a:br>
            <a:r>
              <a:rPr lang="en-US" dirty="0" err="1">
                <a:latin typeface="Courier" charset="0"/>
                <a:ea typeface="Courier" charset="0"/>
                <a:cs typeface="Courier" charset="0"/>
              </a:rPr>
              <a:t>int</a:t>
            </a:r>
            <a:r>
              <a:rPr lang="en-US" dirty="0">
                <a:latin typeface="Courier" charset="0"/>
                <a:ea typeface="Courier" charset="0"/>
                <a:cs typeface="Courier" charset="0"/>
              </a:rPr>
              <a:t> main()</a:t>
            </a:r>
            <a:br>
              <a:rPr lang="en-US" dirty="0">
                <a:latin typeface="Courier" charset="0"/>
                <a:ea typeface="Courier" charset="0"/>
                <a:cs typeface="Courier" charset="0"/>
              </a:rPr>
            </a:b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cout</a:t>
            </a:r>
            <a:r>
              <a:rPr lang="en-US" dirty="0">
                <a:latin typeface="Courier" charset="0"/>
                <a:ea typeface="Courier" charset="0"/>
                <a:cs typeface="Courier" charset="0"/>
              </a:rPr>
              <a:t> &lt;&lt; "Hello, world!" &lt;&lt; </a:t>
            </a:r>
            <a:r>
              <a:rPr lang="en-US" dirty="0" err="1">
                <a:latin typeface="Courier" charset="0"/>
                <a:ea typeface="Courier" charset="0"/>
                <a:cs typeface="Courier" charset="0"/>
              </a:rPr>
              <a:t>endl</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return 0;</a:t>
            </a:r>
            <a:br>
              <a:rPr lang="en-US" dirty="0">
                <a:latin typeface="Courier" charset="0"/>
                <a:ea typeface="Courier" charset="0"/>
                <a:cs typeface="Courier" charset="0"/>
              </a:rPr>
            </a:br>
            <a:r>
              <a:rPr lang="en-US" dirty="0" smtClean="0">
                <a:latin typeface="Courier" charset="0"/>
                <a:ea typeface="Courier" charset="0"/>
                <a:cs typeface="Courier" charset="0"/>
              </a:rPr>
              <a:t>}</a:t>
            </a:r>
            <a:endParaRPr lang="en-US" dirty="0">
              <a:latin typeface="Courier" charset="0"/>
              <a:ea typeface="Courier" charset="0"/>
              <a:cs typeface="Courier" charset="0"/>
            </a:endParaRPr>
          </a:p>
        </p:txBody>
      </p:sp>
      <p:sp>
        <p:nvSpPr>
          <p:cNvPr id="4" name="TextBox 3"/>
          <p:cNvSpPr txBox="1"/>
          <p:nvPr/>
        </p:nvSpPr>
        <p:spPr>
          <a:xfrm>
            <a:off x="3962400" y="2926410"/>
            <a:ext cx="2971800" cy="523220"/>
          </a:xfrm>
          <a:prstGeom prst="rect">
            <a:avLst/>
          </a:prstGeom>
          <a:noFill/>
        </p:spPr>
        <p:txBody>
          <a:bodyPr wrap="square" rtlCol="0">
            <a:spAutoFit/>
          </a:bodyPr>
          <a:lstStyle/>
          <a:p>
            <a:r>
              <a:rPr lang="en-US" sz="1400" dirty="0" smtClean="0">
                <a:solidFill>
                  <a:srgbClr val="C00000"/>
                </a:solidFill>
              </a:rPr>
              <a:t>Bring in file </a:t>
            </a:r>
            <a:r>
              <a:rPr lang="en-US" sz="1400" dirty="0" err="1" smtClean="0">
                <a:solidFill>
                  <a:srgbClr val="C00000"/>
                </a:solidFill>
                <a:latin typeface="Courier" charset="0"/>
                <a:ea typeface="Courier" charset="0"/>
                <a:cs typeface="Courier" charset="0"/>
              </a:rPr>
              <a:t>iostream</a:t>
            </a:r>
            <a:r>
              <a:rPr lang="en-US" sz="1400" dirty="0" smtClean="0">
                <a:solidFill>
                  <a:srgbClr val="C00000"/>
                </a:solidFill>
              </a:rPr>
              <a:t>, part of the C++ Standard Library.</a:t>
            </a:r>
            <a:r>
              <a:rPr lang="en-US" sz="1400" dirty="0">
                <a:solidFill>
                  <a:srgbClr val="C00000"/>
                </a:solidFill>
                <a:latin typeface="Courier"/>
                <a:cs typeface="Courier New" panose="02070309020205020404" pitchFamily="49" charset="0"/>
              </a:rPr>
              <a:t> </a:t>
            </a:r>
            <a:endParaRPr lang="en-US" sz="1400" dirty="0">
              <a:solidFill>
                <a:srgbClr val="C00000"/>
              </a:solidFill>
            </a:endParaRPr>
          </a:p>
        </p:txBody>
      </p:sp>
      <p:cxnSp>
        <p:nvCxnSpPr>
          <p:cNvPr id="5" name="Straight Connector 4"/>
          <p:cNvCxnSpPr>
            <a:stCxn id="6" idx="1"/>
          </p:cNvCxnSpPr>
          <p:nvPr/>
        </p:nvCxnSpPr>
        <p:spPr>
          <a:xfrm flipH="1">
            <a:off x="3575050" y="3218798"/>
            <a:ext cx="387350" cy="73677"/>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3354168" y="3674477"/>
            <a:ext cx="608232" cy="122539"/>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7" name="Right Brace 6"/>
          <p:cNvSpPr/>
          <p:nvPr/>
        </p:nvSpPr>
        <p:spPr>
          <a:xfrm>
            <a:off x="3048000" y="3500435"/>
            <a:ext cx="226219" cy="611984"/>
          </a:xfrm>
          <a:prstGeom prst="rightBrace">
            <a:avLst>
              <a:gd name="adj1" fmla="val 50000"/>
              <a:gd name="adj2" fmla="val 49269"/>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C00000"/>
              </a:solidFill>
            </a:endParaRPr>
          </a:p>
        </p:txBody>
      </p:sp>
      <p:sp>
        <p:nvSpPr>
          <p:cNvPr id="8" name="TextBox 7"/>
          <p:cNvSpPr txBox="1"/>
          <p:nvPr/>
        </p:nvSpPr>
        <p:spPr>
          <a:xfrm>
            <a:off x="3973318" y="3535329"/>
            <a:ext cx="3048000" cy="307777"/>
          </a:xfrm>
          <a:prstGeom prst="rect">
            <a:avLst/>
          </a:prstGeom>
          <a:noFill/>
        </p:spPr>
        <p:txBody>
          <a:bodyPr wrap="square" rtlCol="0">
            <a:spAutoFit/>
          </a:bodyPr>
          <a:lstStyle/>
          <a:p>
            <a:r>
              <a:rPr lang="en-US" sz="1400" dirty="0" smtClean="0">
                <a:solidFill>
                  <a:srgbClr val="C00000"/>
                </a:solidFill>
              </a:rPr>
              <a:t>What we use from </a:t>
            </a:r>
            <a:r>
              <a:rPr lang="en-US" sz="1400" dirty="0" err="1" smtClean="0">
                <a:solidFill>
                  <a:srgbClr val="C00000"/>
                </a:solidFill>
                <a:latin typeface="Courier" charset="0"/>
                <a:ea typeface="Courier" charset="0"/>
                <a:cs typeface="Courier" charset="0"/>
              </a:rPr>
              <a:t>iostream</a:t>
            </a:r>
            <a:r>
              <a:rPr lang="en-US" sz="1400" dirty="0" smtClean="0">
                <a:solidFill>
                  <a:srgbClr val="C00000"/>
                </a:solidFill>
              </a:rPr>
              <a:t>.</a:t>
            </a:r>
            <a:endParaRPr lang="en-US" sz="1400" dirty="0">
              <a:solidFill>
                <a:srgbClr val="C00000"/>
              </a:solidFill>
            </a:endParaRPr>
          </a:p>
        </p:txBody>
      </p:sp>
      <p:sp>
        <p:nvSpPr>
          <p:cNvPr id="9" name="TextBox 8"/>
          <p:cNvSpPr txBox="1"/>
          <p:nvPr/>
        </p:nvSpPr>
        <p:spPr>
          <a:xfrm>
            <a:off x="5257800" y="4038600"/>
            <a:ext cx="3173008" cy="830997"/>
          </a:xfrm>
          <a:prstGeom prst="rect">
            <a:avLst/>
          </a:prstGeom>
          <a:noFill/>
          <a:ln w="15875">
            <a:solidFill>
              <a:srgbClr val="989898"/>
            </a:solidFill>
          </a:ln>
        </p:spPr>
        <p:txBody>
          <a:bodyPr wrap="square" rtlCol="0">
            <a:spAutoFit/>
          </a:bodyPr>
          <a:lstStyle/>
          <a:p>
            <a:pPr algn="ctr"/>
            <a:r>
              <a:rPr lang="en-US" sz="1600" dirty="0" smtClean="0">
                <a:solidFill>
                  <a:srgbClr val="C00000"/>
                </a:solidFill>
              </a:rPr>
              <a:t>You may have seen</a:t>
            </a:r>
            <a:r>
              <a:rPr lang="en-US" sz="1600" dirty="0">
                <a:solidFill>
                  <a:srgbClr val="C00000"/>
                </a:solidFill>
                <a:latin typeface="Courier"/>
                <a:cs typeface="Courier New" panose="02070309020205020404" pitchFamily="49" charset="0"/>
              </a:rPr>
              <a:t> </a:t>
            </a:r>
            <a:r>
              <a:rPr lang="en-US" sz="1600" dirty="0" smtClean="0">
                <a:solidFill>
                  <a:srgbClr val="C00000"/>
                </a:solidFill>
              </a:rPr>
              <a:t> </a:t>
            </a:r>
            <a:br>
              <a:rPr lang="en-US" sz="1600" dirty="0" smtClean="0">
                <a:solidFill>
                  <a:srgbClr val="C00000"/>
                </a:solidFill>
              </a:rPr>
            </a:br>
            <a:r>
              <a:rPr lang="en-US" sz="1600" dirty="0" smtClean="0">
                <a:solidFill>
                  <a:srgbClr val="C00000"/>
                </a:solidFill>
              </a:rPr>
              <a:t>“</a:t>
            </a:r>
            <a:r>
              <a:rPr lang="en-US" sz="1600" dirty="0" smtClean="0">
                <a:solidFill>
                  <a:srgbClr val="C00000"/>
                </a:solidFill>
                <a:latin typeface="Courier"/>
                <a:cs typeface="Courier New" panose="02070309020205020404" pitchFamily="49" charset="0"/>
              </a:rPr>
              <a:t>using namespace </a:t>
            </a:r>
            <a:r>
              <a:rPr lang="en-US" sz="1600" dirty="0" err="1" smtClean="0">
                <a:solidFill>
                  <a:srgbClr val="C00000"/>
                </a:solidFill>
                <a:latin typeface="Courier"/>
                <a:cs typeface="Courier New" panose="02070309020205020404" pitchFamily="49" charset="0"/>
              </a:rPr>
              <a:t>std</a:t>
            </a:r>
            <a:r>
              <a:rPr lang="en-US" sz="1600" dirty="0" smtClean="0">
                <a:solidFill>
                  <a:srgbClr val="C00000"/>
                </a:solidFill>
                <a:latin typeface="Courier"/>
                <a:cs typeface="Courier New" panose="02070309020205020404" pitchFamily="49" charset="0"/>
              </a:rPr>
              <a:t>;</a:t>
            </a:r>
            <a:r>
              <a:rPr lang="en-US" sz="1600" dirty="0" smtClean="0">
                <a:solidFill>
                  <a:srgbClr val="C00000"/>
                </a:solidFill>
              </a:rPr>
              <a:t>”. Avoid that in this class.</a:t>
            </a:r>
            <a:r>
              <a:rPr lang="en-US" sz="1600" dirty="0">
                <a:solidFill>
                  <a:srgbClr val="C00000"/>
                </a:solidFill>
                <a:latin typeface="Courier"/>
                <a:cs typeface="Courier New" panose="02070309020205020404" pitchFamily="49" charset="0"/>
              </a:rPr>
              <a:t> </a:t>
            </a:r>
            <a:endParaRPr lang="en-US" sz="1600" dirty="0">
              <a:solidFill>
                <a:srgbClr val="C00000"/>
              </a:solidFill>
            </a:endParaRPr>
          </a:p>
        </p:txBody>
      </p:sp>
    </p:spTree>
    <p:extLst>
      <p:ext uri="{BB962C8B-B14F-4D97-AF65-F5344CB8AC3E}">
        <p14:creationId xmlns:p14="http://schemas.microsoft.com/office/powerpoint/2010/main" val="393164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 II</a:t>
            </a:r>
            <a:br>
              <a:rPr lang="en-US" dirty="0"/>
            </a:br>
            <a:r>
              <a:rPr lang="en-US" dirty="0"/>
              <a:t>Program Structure — A Program [4/5]</a:t>
            </a:r>
          </a:p>
        </p:txBody>
      </p:sp>
      <p:sp>
        <p:nvSpPr>
          <p:cNvPr id="3" name="Content Placeholder 2"/>
          <p:cNvSpPr>
            <a:spLocks noGrp="1"/>
          </p:cNvSpPr>
          <p:nvPr>
            <p:ph idx="1"/>
          </p:nvPr>
        </p:nvSpPr>
        <p:spPr/>
        <p:txBody>
          <a:bodyPr/>
          <a:lstStyle/>
          <a:p>
            <a:pPr marL="0" indent="0">
              <a:buNone/>
            </a:pPr>
            <a:r>
              <a:rPr lang="en-US" dirty="0">
                <a:latin typeface="Courier" charset="0"/>
                <a:ea typeface="Courier" charset="0"/>
                <a:cs typeface="Courier" charset="0"/>
              </a:rPr>
              <a:t>// </a:t>
            </a:r>
            <a:r>
              <a:rPr lang="en-US" dirty="0" err="1">
                <a:latin typeface="Courier" charset="0"/>
                <a:ea typeface="Courier" charset="0"/>
                <a:cs typeface="Courier" charset="0"/>
              </a:rPr>
              <a:t>hello.cpp</a:t>
            </a:r>
            <a:r>
              <a:rPr lang="en-US" dirty="0">
                <a:latin typeface="Courier" charset="0"/>
                <a:ea typeface="Courier" charset="0"/>
                <a:cs typeface="Courier" charset="0"/>
              </a:rPr>
              <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Phimbert</a:t>
            </a:r>
            <a:r>
              <a:rPr lang="en-US" dirty="0">
                <a:latin typeface="Courier" charset="0"/>
                <a:ea typeface="Courier" charset="0"/>
                <a:cs typeface="Courier" charset="0"/>
              </a:rPr>
              <a:t> </a:t>
            </a:r>
            <a:r>
              <a:rPr lang="en-US" dirty="0" err="1">
                <a:latin typeface="Courier" charset="0"/>
                <a:ea typeface="Courier" charset="0"/>
                <a:cs typeface="Courier" charset="0"/>
              </a:rPr>
              <a:t>Phlob</a:t>
            </a:r>
            <a:r>
              <a:rPr lang="en-US" dirty="0">
                <a:latin typeface="Courier" charset="0"/>
                <a:ea typeface="Courier" charset="0"/>
                <a:cs typeface="Courier" charset="0"/>
              </a:rPr>
              <a:t/>
            </a:r>
            <a:br>
              <a:rPr lang="en-US" dirty="0">
                <a:latin typeface="Courier" charset="0"/>
                <a:ea typeface="Courier" charset="0"/>
                <a:cs typeface="Courier" charset="0"/>
              </a:rPr>
            </a:br>
            <a:r>
              <a:rPr lang="en-US" dirty="0">
                <a:latin typeface="Courier" charset="0"/>
                <a:ea typeface="Courier" charset="0"/>
                <a:cs typeface="Courier" charset="0"/>
              </a:rPr>
              <a:t>// 19 Jan 2018</a:t>
            </a:r>
            <a:br>
              <a:rPr lang="en-US" dirty="0">
                <a:latin typeface="Courier" charset="0"/>
                <a:ea typeface="Courier" charset="0"/>
                <a:cs typeface="Courier" charset="0"/>
              </a:rPr>
            </a:br>
            <a:r>
              <a:rPr lang="en-US" dirty="0">
                <a:latin typeface="Courier" charset="0"/>
                <a:ea typeface="Courier" charset="0"/>
                <a:cs typeface="Courier" charset="0"/>
              </a:rPr>
              <a:t>// Hello-world example for CS 201</a:t>
            </a:r>
            <a:br>
              <a:rPr lang="en-US" dirty="0">
                <a:latin typeface="Courier" charset="0"/>
                <a:ea typeface="Courier" charset="0"/>
                <a:cs typeface="Courier" charset="0"/>
              </a:rPr>
            </a:br>
            <a:r>
              <a:rPr lang="en-US" dirty="0">
                <a:latin typeface="Courier" charset="0"/>
                <a:ea typeface="Courier" charset="0"/>
                <a:cs typeface="Courier" charset="0"/>
              </a:rPr>
              <a:t/>
            </a:r>
            <a:br>
              <a:rPr lang="en-US" dirty="0">
                <a:latin typeface="Courier" charset="0"/>
                <a:ea typeface="Courier" charset="0"/>
                <a:cs typeface="Courier" charset="0"/>
              </a:rPr>
            </a:br>
            <a:r>
              <a:rPr lang="en-US" dirty="0">
                <a:latin typeface="Courier" charset="0"/>
                <a:ea typeface="Courier" charset="0"/>
                <a:cs typeface="Courier" charset="0"/>
              </a:rPr>
              <a:t>#include &lt;</a:t>
            </a:r>
            <a:r>
              <a:rPr lang="en-US" dirty="0" err="1">
                <a:latin typeface="Courier" charset="0"/>
                <a:ea typeface="Courier" charset="0"/>
                <a:cs typeface="Courier" charset="0"/>
              </a:rPr>
              <a:t>iostream</a:t>
            </a:r>
            <a:r>
              <a:rPr lang="en-US" dirty="0">
                <a:latin typeface="Courier" charset="0"/>
                <a:ea typeface="Courier" charset="0"/>
                <a:cs typeface="Courier" charset="0"/>
              </a:rPr>
              <a:t>&gt;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cout</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endl</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r>
            <a:br>
              <a:rPr lang="en-US" dirty="0">
                <a:latin typeface="Courier" charset="0"/>
                <a:ea typeface="Courier" charset="0"/>
                <a:cs typeface="Courier" charset="0"/>
              </a:rPr>
            </a:br>
            <a:r>
              <a:rPr lang="en-US" dirty="0" err="1">
                <a:latin typeface="Courier" charset="0"/>
                <a:ea typeface="Courier" charset="0"/>
                <a:cs typeface="Courier" charset="0"/>
              </a:rPr>
              <a:t>int</a:t>
            </a:r>
            <a:r>
              <a:rPr lang="en-US" dirty="0">
                <a:latin typeface="Courier" charset="0"/>
                <a:ea typeface="Courier" charset="0"/>
                <a:cs typeface="Courier" charset="0"/>
              </a:rPr>
              <a:t> main()</a:t>
            </a:r>
            <a:br>
              <a:rPr lang="en-US" dirty="0">
                <a:latin typeface="Courier" charset="0"/>
                <a:ea typeface="Courier" charset="0"/>
                <a:cs typeface="Courier" charset="0"/>
              </a:rPr>
            </a:b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cout</a:t>
            </a:r>
            <a:r>
              <a:rPr lang="en-US" dirty="0">
                <a:latin typeface="Courier" charset="0"/>
                <a:ea typeface="Courier" charset="0"/>
                <a:cs typeface="Courier" charset="0"/>
              </a:rPr>
              <a:t> &lt;&lt; "Hello, world!" &lt;&lt; </a:t>
            </a:r>
            <a:r>
              <a:rPr lang="en-US" dirty="0" err="1">
                <a:latin typeface="Courier" charset="0"/>
                <a:ea typeface="Courier" charset="0"/>
                <a:cs typeface="Courier" charset="0"/>
              </a:rPr>
              <a:t>endl</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return 0;</a:t>
            </a:r>
            <a:br>
              <a:rPr lang="en-US" dirty="0">
                <a:latin typeface="Courier" charset="0"/>
                <a:ea typeface="Courier" charset="0"/>
                <a:cs typeface="Courier" charset="0"/>
              </a:rPr>
            </a:br>
            <a:r>
              <a:rPr lang="en-US" dirty="0" smtClean="0">
                <a:latin typeface="Courier" charset="0"/>
                <a:ea typeface="Courier" charset="0"/>
                <a:cs typeface="Courier" charset="0"/>
              </a:rPr>
              <a:t>}</a:t>
            </a:r>
            <a:endParaRPr lang="en-US" dirty="0">
              <a:latin typeface="Courier" charset="0"/>
              <a:ea typeface="Courier" charset="0"/>
              <a:cs typeface="Courier" charset="0"/>
            </a:endParaRPr>
          </a:p>
        </p:txBody>
      </p:sp>
      <p:cxnSp>
        <p:nvCxnSpPr>
          <p:cNvPr id="4" name="Straight Connector 3"/>
          <p:cNvCxnSpPr/>
          <p:nvPr/>
        </p:nvCxnSpPr>
        <p:spPr>
          <a:xfrm flipH="1">
            <a:off x="2209800" y="4114800"/>
            <a:ext cx="1371600" cy="3810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3581400" y="3657600"/>
            <a:ext cx="4800600" cy="1323439"/>
          </a:xfrm>
          <a:prstGeom prst="rect">
            <a:avLst/>
          </a:prstGeom>
          <a:noFill/>
        </p:spPr>
        <p:txBody>
          <a:bodyPr wrap="square" rtlCol="0">
            <a:spAutoFit/>
          </a:bodyPr>
          <a:lstStyle/>
          <a:p>
            <a:r>
              <a:rPr lang="en-US" sz="1600" dirty="0" smtClean="0">
                <a:solidFill>
                  <a:srgbClr val="C00000"/>
                </a:solidFill>
              </a:rPr>
              <a:t>Every C++ program must have </a:t>
            </a:r>
            <a:r>
              <a:rPr lang="en-US" sz="1600" i="1" dirty="0" smtClean="0">
                <a:solidFill>
                  <a:srgbClr val="C00000"/>
                </a:solidFill>
              </a:rPr>
              <a:t>exactly one</a:t>
            </a:r>
            <a:r>
              <a:rPr lang="en-US" sz="1600" dirty="0">
                <a:solidFill>
                  <a:srgbClr val="C00000"/>
                </a:solidFill>
                <a:latin typeface="Courier"/>
                <a:cs typeface="Courier New" panose="02070309020205020404" pitchFamily="49" charset="0"/>
              </a:rPr>
              <a:t> </a:t>
            </a:r>
            <a:r>
              <a:rPr lang="en-US" sz="1600" dirty="0" smtClean="0">
                <a:solidFill>
                  <a:srgbClr val="C00000"/>
                </a:solidFill>
              </a:rPr>
              <a:t> function named </a:t>
            </a:r>
            <a:r>
              <a:rPr lang="en-US" sz="1600" dirty="0" smtClean="0">
                <a:solidFill>
                  <a:srgbClr val="C00000"/>
                </a:solidFill>
                <a:latin typeface="Courier"/>
                <a:cs typeface="Courier New" panose="02070309020205020404" pitchFamily="49" charset="0"/>
              </a:rPr>
              <a:t>main</a:t>
            </a:r>
            <a:r>
              <a:rPr lang="en-US" sz="1600" dirty="0">
                <a:solidFill>
                  <a:srgbClr val="C00000"/>
                </a:solidFill>
              </a:rPr>
              <a:t>.</a:t>
            </a:r>
            <a:r>
              <a:rPr lang="en-US" sz="1600" dirty="0" smtClean="0">
                <a:solidFill>
                  <a:srgbClr val="C00000"/>
                </a:solidFill>
              </a:rPr>
              <a:t> This should return </a:t>
            </a:r>
            <a:r>
              <a:rPr lang="en-US" sz="1600" dirty="0" smtClean="0">
                <a:solidFill>
                  <a:srgbClr val="C00000"/>
                </a:solidFill>
                <a:latin typeface="Courier"/>
                <a:cs typeface="Courier New" panose="02070309020205020404" pitchFamily="49" charset="0"/>
              </a:rPr>
              <a:t>int</a:t>
            </a:r>
            <a:r>
              <a:rPr lang="en-US" sz="1600" dirty="0" smtClean="0">
                <a:solidFill>
                  <a:srgbClr val="C00000"/>
                </a:solidFill>
              </a:rPr>
              <a:t>.</a:t>
            </a:r>
            <a:br>
              <a:rPr lang="en-US" sz="1600" dirty="0" smtClean="0">
                <a:solidFill>
                  <a:srgbClr val="C00000"/>
                </a:solidFill>
              </a:rPr>
            </a:br>
            <a:r>
              <a:rPr lang="en-US" sz="1600" dirty="0" smtClean="0">
                <a:solidFill>
                  <a:srgbClr val="C00000"/>
                </a:solidFill>
              </a:rPr>
              <a:t>To execute a C++ program, the system initializes all program-wide variables and then calls </a:t>
            </a:r>
            <a:r>
              <a:rPr lang="en-US" sz="1600" dirty="0" smtClean="0">
                <a:solidFill>
                  <a:srgbClr val="C00000"/>
                </a:solidFill>
                <a:latin typeface="Courier"/>
                <a:ea typeface="Courier New" charset="0"/>
                <a:cs typeface="Courier New" charset="0"/>
              </a:rPr>
              <a:t>main</a:t>
            </a:r>
            <a:r>
              <a:rPr lang="en-US" sz="1600" dirty="0" smtClean="0">
                <a:solidFill>
                  <a:srgbClr val="C00000"/>
                </a:solidFill>
              </a:rPr>
              <a:t>.</a:t>
            </a:r>
            <a:endParaRPr lang="en-US" sz="1600" dirty="0">
              <a:solidFill>
                <a:srgbClr val="C00000"/>
              </a:solidFill>
            </a:endParaRPr>
          </a:p>
        </p:txBody>
      </p:sp>
      <p:sp>
        <p:nvSpPr>
          <p:cNvPr id="6" name="TextBox 5"/>
          <p:cNvSpPr txBox="1"/>
          <p:nvPr/>
        </p:nvSpPr>
        <p:spPr>
          <a:xfrm>
            <a:off x="2956279" y="5486400"/>
            <a:ext cx="2911121" cy="584775"/>
          </a:xfrm>
          <a:prstGeom prst="rect">
            <a:avLst/>
          </a:prstGeom>
          <a:noFill/>
        </p:spPr>
        <p:txBody>
          <a:bodyPr wrap="square" rtlCol="0">
            <a:spAutoFit/>
          </a:bodyPr>
          <a:lstStyle/>
          <a:p>
            <a:r>
              <a:rPr lang="en-US" sz="1600" dirty="0" smtClean="0">
                <a:solidFill>
                  <a:srgbClr val="C00000"/>
                </a:solidFill>
              </a:rPr>
              <a:t>The </a:t>
            </a:r>
            <a:r>
              <a:rPr lang="en-US" sz="1600" b="1" dirty="0" smtClean="0">
                <a:solidFill>
                  <a:srgbClr val="C00000"/>
                </a:solidFill>
              </a:rPr>
              <a:t> body</a:t>
            </a:r>
            <a:r>
              <a:rPr lang="en-US" sz="1600" dirty="0" smtClean="0">
                <a:solidFill>
                  <a:srgbClr val="C00000"/>
                </a:solidFill>
              </a:rPr>
              <a:t> of a function goes</a:t>
            </a:r>
            <a:r>
              <a:rPr lang="en-US" sz="1600" dirty="0">
                <a:solidFill>
                  <a:srgbClr val="C00000"/>
                </a:solidFill>
                <a:latin typeface="Courier"/>
                <a:cs typeface="Courier New" panose="02070309020205020404" pitchFamily="49" charset="0"/>
              </a:rPr>
              <a:t> </a:t>
            </a:r>
            <a:r>
              <a:rPr lang="en-US" sz="1600" dirty="0" smtClean="0">
                <a:solidFill>
                  <a:srgbClr val="C00000"/>
                </a:solidFill>
              </a:rPr>
              <a:t> between braces: </a:t>
            </a:r>
            <a:r>
              <a:rPr lang="en-US" sz="1600" dirty="0" smtClean="0">
                <a:solidFill>
                  <a:srgbClr val="C00000"/>
                </a:solidFill>
                <a:latin typeface="Courier"/>
                <a:cs typeface="Courier New" panose="02070309020205020404" pitchFamily="49" charset="0"/>
              </a:rPr>
              <a:t>{</a:t>
            </a:r>
            <a:r>
              <a:rPr lang="en-US" sz="1600" dirty="0" smtClean="0">
                <a:solidFill>
                  <a:srgbClr val="C00000"/>
                </a:solidFill>
                <a:latin typeface="Courier"/>
              </a:rPr>
              <a:t> … </a:t>
            </a:r>
            <a:r>
              <a:rPr lang="en-US" sz="1600" dirty="0" smtClean="0">
                <a:solidFill>
                  <a:srgbClr val="C00000"/>
                </a:solidFill>
                <a:latin typeface="Courier"/>
                <a:cs typeface="Courier New" panose="02070309020205020404" pitchFamily="49" charset="0"/>
              </a:rPr>
              <a:t>}</a:t>
            </a:r>
            <a:r>
              <a:rPr lang="en-US" sz="1600" dirty="0" smtClean="0">
                <a:solidFill>
                  <a:srgbClr val="C00000"/>
                </a:solidFill>
              </a:rPr>
              <a:t>.</a:t>
            </a:r>
            <a:endParaRPr lang="en-US" sz="1600" dirty="0">
              <a:solidFill>
                <a:srgbClr val="C00000"/>
              </a:solidFill>
            </a:endParaRPr>
          </a:p>
        </p:txBody>
      </p:sp>
      <p:cxnSp>
        <p:nvCxnSpPr>
          <p:cNvPr id="7" name="Straight Connector 6"/>
          <p:cNvCxnSpPr/>
          <p:nvPr/>
        </p:nvCxnSpPr>
        <p:spPr>
          <a:xfrm flipH="1">
            <a:off x="838200" y="5778788"/>
            <a:ext cx="2118079" cy="12412"/>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1066800" y="4876800"/>
            <a:ext cx="0" cy="901988"/>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838200" y="4876800"/>
            <a:ext cx="228600" cy="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771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 II</a:t>
            </a:r>
            <a:br>
              <a:rPr lang="en-US" dirty="0"/>
            </a:br>
            <a:r>
              <a:rPr lang="en-US" dirty="0"/>
              <a:t>Program Structure — A Program [5/5]</a:t>
            </a:r>
          </a:p>
        </p:txBody>
      </p:sp>
      <p:sp>
        <p:nvSpPr>
          <p:cNvPr id="3" name="Content Placeholder 2"/>
          <p:cNvSpPr>
            <a:spLocks noGrp="1"/>
          </p:cNvSpPr>
          <p:nvPr>
            <p:ph idx="1"/>
          </p:nvPr>
        </p:nvSpPr>
        <p:spPr/>
        <p:txBody>
          <a:bodyPr/>
          <a:lstStyle/>
          <a:p>
            <a:pPr marL="0" indent="0">
              <a:buNone/>
            </a:pPr>
            <a:r>
              <a:rPr lang="en-US" dirty="0">
                <a:latin typeface="Courier" charset="0"/>
                <a:ea typeface="Courier" charset="0"/>
                <a:cs typeface="Courier" charset="0"/>
              </a:rPr>
              <a:t>// </a:t>
            </a:r>
            <a:r>
              <a:rPr lang="en-US" dirty="0" err="1">
                <a:latin typeface="Courier" charset="0"/>
                <a:ea typeface="Courier" charset="0"/>
                <a:cs typeface="Courier" charset="0"/>
              </a:rPr>
              <a:t>hello.cpp</a:t>
            </a:r>
            <a:r>
              <a:rPr lang="en-US" dirty="0">
                <a:latin typeface="Courier" charset="0"/>
                <a:ea typeface="Courier" charset="0"/>
                <a:cs typeface="Courier" charset="0"/>
              </a:rPr>
              <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Phimbert</a:t>
            </a:r>
            <a:r>
              <a:rPr lang="en-US" dirty="0">
                <a:latin typeface="Courier" charset="0"/>
                <a:ea typeface="Courier" charset="0"/>
                <a:cs typeface="Courier" charset="0"/>
              </a:rPr>
              <a:t> </a:t>
            </a:r>
            <a:r>
              <a:rPr lang="en-US" dirty="0" err="1">
                <a:latin typeface="Courier" charset="0"/>
                <a:ea typeface="Courier" charset="0"/>
                <a:cs typeface="Courier" charset="0"/>
              </a:rPr>
              <a:t>Phlob</a:t>
            </a:r>
            <a:r>
              <a:rPr lang="en-US" dirty="0">
                <a:latin typeface="Courier" charset="0"/>
                <a:ea typeface="Courier" charset="0"/>
                <a:cs typeface="Courier" charset="0"/>
              </a:rPr>
              <a:t/>
            </a:r>
            <a:br>
              <a:rPr lang="en-US" dirty="0">
                <a:latin typeface="Courier" charset="0"/>
                <a:ea typeface="Courier" charset="0"/>
                <a:cs typeface="Courier" charset="0"/>
              </a:rPr>
            </a:br>
            <a:r>
              <a:rPr lang="en-US" dirty="0">
                <a:latin typeface="Courier" charset="0"/>
                <a:ea typeface="Courier" charset="0"/>
                <a:cs typeface="Courier" charset="0"/>
              </a:rPr>
              <a:t>// 19 Jan 2018</a:t>
            </a:r>
            <a:br>
              <a:rPr lang="en-US" dirty="0">
                <a:latin typeface="Courier" charset="0"/>
                <a:ea typeface="Courier" charset="0"/>
                <a:cs typeface="Courier" charset="0"/>
              </a:rPr>
            </a:br>
            <a:r>
              <a:rPr lang="en-US" dirty="0">
                <a:latin typeface="Courier" charset="0"/>
                <a:ea typeface="Courier" charset="0"/>
                <a:cs typeface="Courier" charset="0"/>
              </a:rPr>
              <a:t>// Hello-world example for CS 201</a:t>
            </a:r>
            <a:br>
              <a:rPr lang="en-US" dirty="0">
                <a:latin typeface="Courier" charset="0"/>
                <a:ea typeface="Courier" charset="0"/>
                <a:cs typeface="Courier" charset="0"/>
              </a:rPr>
            </a:br>
            <a:r>
              <a:rPr lang="en-US" dirty="0">
                <a:latin typeface="Courier" charset="0"/>
                <a:ea typeface="Courier" charset="0"/>
                <a:cs typeface="Courier" charset="0"/>
              </a:rPr>
              <a:t/>
            </a:r>
            <a:br>
              <a:rPr lang="en-US" dirty="0">
                <a:latin typeface="Courier" charset="0"/>
                <a:ea typeface="Courier" charset="0"/>
                <a:cs typeface="Courier" charset="0"/>
              </a:rPr>
            </a:br>
            <a:r>
              <a:rPr lang="en-US" dirty="0">
                <a:latin typeface="Courier" charset="0"/>
                <a:ea typeface="Courier" charset="0"/>
                <a:cs typeface="Courier" charset="0"/>
              </a:rPr>
              <a:t>#include &lt;</a:t>
            </a:r>
            <a:r>
              <a:rPr lang="en-US" dirty="0" err="1">
                <a:latin typeface="Courier" charset="0"/>
                <a:ea typeface="Courier" charset="0"/>
                <a:cs typeface="Courier" charset="0"/>
              </a:rPr>
              <a:t>iostream</a:t>
            </a:r>
            <a:r>
              <a:rPr lang="en-US" dirty="0">
                <a:latin typeface="Courier" charset="0"/>
                <a:ea typeface="Courier" charset="0"/>
                <a:cs typeface="Courier" charset="0"/>
              </a:rPr>
              <a:t>&gt;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cout</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endl</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r>
            <a:br>
              <a:rPr lang="en-US" dirty="0">
                <a:latin typeface="Courier" charset="0"/>
                <a:ea typeface="Courier" charset="0"/>
                <a:cs typeface="Courier" charset="0"/>
              </a:rPr>
            </a:br>
            <a:r>
              <a:rPr lang="en-US" dirty="0" err="1">
                <a:latin typeface="Courier" charset="0"/>
                <a:ea typeface="Courier" charset="0"/>
                <a:cs typeface="Courier" charset="0"/>
              </a:rPr>
              <a:t>int</a:t>
            </a:r>
            <a:r>
              <a:rPr lang="en-US" dirty="0">
                <a:latin typeface="Courier" charset="0"/>
                <a:ea typeface="Courier" charset="0"/>
                <a:cs typeface="Courier" charset="0"/>
              </a:rPr>
              <a:t> main()</a:t>
            </a:r>
            <a:br>
              <a:rPr lang="en-US" dirty="0">
                <a:latin typeface="Courier" charset="0"/>
                <a:ea typeface="Courier" charset="0"/>
                <a:cs typeface="Courier" charset="0"/>
              </a:rPr>
            </a:b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cout</a:t>
            </a:r>
            <a:r>
              <a:rPr lang="en-US" dirty="0">
                <a:latin typeface="Courier" charset="0"/>
                <a:ea typeface="Courier" charset="0"/>
                <a:cs typeface="Courier" charset="0"/>
              </a:rPr>
              <a:t> &lt;&lt; "Hello, world!" &lt;&lt; </a:t>
            </a:r>
            <a:r>
              <a:rPr lang="en-US" dirty="0" err="1">
                <a:latin typeface="Courier" charset="0"/>
                <a:ea typeface="Courier" charset="0"/>
                <a:cs typeface="Courier" charset="0"/>
              </a:rPr>
              <a:t>endl</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return 0;</a:t>
            </a:r>
            <a:br>
              <a:rPr lang="en-US" dirty="0">
                <a:latin typeface="Courier" charset="0"/>
                <a:ea typeface="Courier" charset="0"/>
                <a:cs typeface="Courier" charset="0"/>
              </a:rPr>
            </a:br>
            <a:r>
              <a:rPr lang="en-US" dirty="0" smtClean="0">
                <a:latin typeface="Courier" charset="0"/>
                <a:ea typeface="Courier" charset="0"/>
                <a:cs typeface="Courier" charset="0"/>
              </a:rPr>
              <a:t>}</a:t>
            </a:r>
            <a:endParaRPr lang="en-US" dirty="0">
              <a:latin typeface="Courier" charset="0"/>
              <a:ea typeface="Courier" charset="0"/>
              <a:cs typeface="Courier" charset="0"/>
            </a:endParaRPr>
          </a:p>
        </p:txBody>
      </p:sp>
      <p:cxnSp>
        <p:nvCxnSpPr>
          <p:cNvPr id="4" name="Straight Connector 3"/>
          <p:cNvCxnSpPr/>
          <p:nvPr/>
        </p:nvCxnSpPr>
        <p:spPr>
          <a:xfrm flipH="1" flipV="1">
            <a:off x="2667000" y="5562600"/>
            <a:ext cx="381000" cy="1524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3048000" y="5562600"/>
            <a:ext cx="2514600" cy="584775"/>
          </a:xfrm>
          <a:prstGeom prst="rect">
            <a:avLst/>
          </a:prstGeom>
          <a:noFill/>
        </p:spPr>
        <p:txBody>
          <a:bodyPr wrap="square" rtlCol="0">
            <a:spAutoFit/>
          </a:bodyPr>
          <a:lstStyle/>
          <a:p>
            <a:r>
              <a:rPr lang="en-US" sz="1600" dirty="0" smtClean="0">
                <a:solidFill>
                  <a:srgbClr val="C00000"/>
                </a:solidFill>
              </a:rPr>
              <a:t>Zero generally means “everything went fine”.</a:t>
            </a:r>
            <a:endParaRPr lang="en-US" sz="1600" dirty="0">
              <a:solidFill>
                <a:srgbClr val="C00000"/>
              </a:solidFill>
            </a:endParaRPr>
          </a:p>
        </p:txBody>
      </p:sp>
      <p:cxnSp>
        <p:nvCxnSpPr>
          <p:cNvPr id="6" name="Straight Connector 5"/>
          <p:cNvCxnSpPr/>
          <p:nvPr/>
        </p:nvCxnSpPr>
        <p:spPr>
          <a:xfrm flipH="1">
            <a:off x="4648200" y="4343400"/>
            <a:ext cx="76200" cy="3810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191000" y="3505200"/>
            <a:ext cx="3477808" cy="738664"/>
          </a:xfrm>
          <a:prstGeom prst="rect">
            <a:avLst/>
          </a:prstGeom>
          <a:noFill/>
        </p:spPr>
        <p:txBody>
          <a:bodyPr wrap="square" rtlCol="0">
            <a:spAutoFit/>
          </a:bodyPr>
          <a:lstStyle/>
          <a:p>
            <a:pPr defTabSz="685800"/>
            <a:r>
              <a:rPr lang="en-US" sz="1400" dirty="0" err="1" smtClean="0">
                <a:solidFill>
                  <a:srgbClr val="C00000"/>
                </a:solidFill>
                <a:latin typeface="Courier"/>
                <a:cs typeface="Courier New" panose="02070309020205020404" pitchFamily="49" charset="0"/>
              </a:rPr>
              <a:t>cout</a:t>
            </a:r>
            <a:r>
              <a:rPr lang="en-US" sz="1400" dirty="0" smtClean="0">
                <a:solidFill>
                  <a:srgbClr val="C00000"/>
                </a:solidFill>
              </a:rPr>
              <a:t>	Character </a:t>
            </a:r>
            <a:r>
              <a:rPr lang="en-US" sz="1400" dirty="0" err="1" smtClean="0">
                <a:solidFill>
                  <a:srgbClr val="C00000"/>
                </a:solidFill>
              </a:rPr>
              <a:t>OUTput</a:t>
            </a:r>
            <a:r>
              <a:rPr lang="en-US" sz="1400" dirty="0" smtClean="0">
                <a:solidFill>
                  <a:srgbClr val="C00000"/>
                </a:solidFill>
              </a:rPr>
              <a:t> stream</a:t>
            </a:r>
          </a:p>
          <a:p>
            <a:pPr defTabSz="685800"/>
            <a:r>
              <a:rPr lang="en-US" sz="1400" dirty="0" smtClean="0">
                <a:solidFill>
                  <a:srgbClr val="C00000"/>
                </a:solidFill>
                <a:latin typeface="Courier"/>
                <a:cs typeface="Courier New" panose="02070309020205020404" pitchFamily="49" charset="0"/>
              </a:rPr>
              <a:t>&lt;&lt;</a:t>
            </a:r>
            <a:r>
              <a:rPr lang="en-US" sz="1400" dirty="0" smtClean="0">
                <a:solidFill>
                  <a:srgbClr val="C00000"/>
                </a:solidFill>
              </a:rPr>
              <a:t>	</a:t>
            </a:r>
            <a:r>
              <a:rPr lang="en-US" sz="1400" b="1" dirty="0" smtClean="0">
                <a:solidFill>
                  <a:srgbClr val="C00000"/>
                </a:solidFill>
              </a:rPr>
              <a:t>stream insertion</a:t>
            </a:r>
            <a:r>
              <a:rPr lang="en-US" sz="1400" dirty="0" smtClean="0">
                <a:solidFill>
                  <a:srgbClr val="C00000"/>
                </a:solidFill>
              </a:rPr>
              <a:t> operator</a:t>
            </a:r>
          </a:p>
          <a:p>
            <a:pPr defTabSz="685800"/>
            <a:r>
              <a:rPr lang="en-US" sz="1400" dirty="0" err="1" smtClean="0">
                <a:solidFill>
                  <a:srgbClr val="C00000"/>
                </a:solidFill>
                <a:latin typeface="Courier"/>
                <a:cs typeface="Courier New" panose="02070309020205020404" pitchFamily="49" charset="0"/>
              </a:rPr>
              <a:t>endl</a:t>
            </a:r>
            <a:r>
              <a:rPr lang="en-US" sz="1400" dirty="0">
                <a:solidFill>
                  <a:srgbClr val="C00000"/>
                </a:solidFill>
              </a:rPr>
              <a:t>	</a:t>
            </a:r>
            <a:r>
              <a:rPr lang="en-US" sz="1400" dirty="0" smtClean="0">
                <a:solidFill>
                  <a:srgbClr val="C00000"/>
                </a:solidFill>
              </a:rPr>
              <a:t>END Line</a:t>
            </a:r>
            <a:endParaRPr lang="en-US" sz="1400" dirty="0">
              <a:solidFill>
                <a:srgbClr val="C00000"/>
              </a:solidFill>
            </a:endParaRPr>
          </a:p>
        </p:txBody>
      </p:sp>
      <p:sp>
        <p:nvSpPr>
          <p:cNvPr id="8" name="Left Brace 7"/>
          <p:cNvSpPr/>
          <p:nvPr/>
        </p:nvSpPr>
        <p:spPr>
          <a:xfrm rot="5400000">
            <a:off x="3505200" y="2438400"/>
            <a:ext cx="228600" cy="4953000"/>
          </a:xfrm>
          <a:prstGeom prst="leftBrace">
            <a:avLst>
              <a:gd name="adj1" fmla="val 53745"/>
              <a:gd name="adj2" fmla="val 29551"/>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9" name="Straight Connector 8"/>
          <p:cNvCxnSpPr/>
          <p:nvPr/>
        </p:nvCxnSpPr>
        <p:spPr>
          <a:xfrm flipH="1" flipV="1">
            <a:off x="6096000" y="5318036"/>
            <a:ext cx="152400" cy="253077"/>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929904" y="5562599"/>
            <a:ext cx="2546420" cy="584775"/>
          </a:xfrm>
          <a:prstGeom prst="rect">
            <a:avLst/>
          </a:prstGeom>
          <a:noFill/>
        </p:spPr>
        <p:txBody>
          <a:bodyPr wrap="square" rtlCol="0">
            <a:spAutoFit/>
          </a:bodyPr>
          <a:lstStyle/>
          <a:p>
            <a:r>
              <a:rPr lang="en-US" sz="1600" dirty="0" smtClean="0">
                <a:solidFill>
                  <a:srgbClr val="C00000"/>
                </a:solidFill>
              </a:rPr>
              <a:t>A C++ statement ends with a semicolon.</a:t>
            </a:r>
            <a:endParaRPr lang="en-US" sz="1600" dirty="0">
              <a:solidFill>
                <a:srgbClr val="C00000"/>
              </a:solidFill>
            </a:endParaRPr>
          </a:p>
        </p:txBody>
      </p:sp>
    </p:spTree>
    <p:extLst>
      <p:ext uri="{BB962C8B-B14F-4D97-AF65-F5344CB8AC3E}">
        <p14:creationId xmlns:p14="http://schemas.microsoft.com/office/powerpoint/2010/main" val="1268864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 II</a:t>
            </a:r>
            <a:br>
              <a:rPr lang="en-US" dirty="0"/>
            </a:br>
            <a:r>
              <a:rPr lang="en-US" dirty="0"/>
              <a:t>Helpful Practices</a:t>
            </a:r>
          </a:p>
        </p:txBody>
      </p:sp>
      <p:sp>
        <p:nvSpPr>
          <p:cNvPr id="3" name="Content Placeholder 2"/>
          <p:cNvSpPr>
            <a:spLocks noGrp="1"/>
          </p:cNvSpPr>
          <p:nvPr>
            <p:ph idx="1"/>
          </p:nvPr>
        </p:nvSpPr>
        <p:spPr/>
        <p:txBody>
          <a:bodyPr/>
          <a:lstStyle/>
          <a:p>
            <a:pPr marL="0" indent="0">
              <a:buNone/>
            </a:pPr>
            <a:r>
              <a:rPr lang="en-US" b="1" dirty="0"/>
              <a:t>Practice making errors!</a:t>
            </a:r>
            <a:r>
              <a:rPr lang="en-US" dirty="0"/>
              <a:t> Look at the error messages resulting from a particular kind of mistake. Later, if you accidentally make that kind of mistake, then you will have seen the error message before, making it easier to find the problem.</a:t>
            </a:r>
          </a:p>
          <a:p>
            <a:pPr marL="0" indent="0">
              <a:buNone/>
            </a:pPr>
            <a:r>
              <a:rPr lang="en-US" b="1" dirty="0"/>
              <a:t>Keep a “lab notebook”.</a:t>
            </a:r>
            <a:r>
              <a:rPr lang="en-US" dirty="0"/>
              <a:t> Write notes in it about how you did things, so you can refer to them later. For example:</a:t>
            </a:r>
          </a:p>
          <a:p>
            <a:pPr lvl="1"/>
            <a:r>
              <a:rPr lang="en-US" dirty="0"/>
              <a:t>IDE installation procedures.</a:t>
            </a:r>
          </a:p>
          <a:p>
            <a:pPr lvl="1"/>
            <a:r>
              <a:rPr lang="en-US" dirty="0"/>
              <a:t>How to make a workspace/solution and project.</a:t>
            </a:r>
          </a:p>
          <a:p>
            <a:pPr lvl="1"/>
            <a:r>
              <a:rPr lang="en-US" dirty="0"/>
              <a:t>Error messages you get when you intentionally make errors.</a:t>
            </a:r>
          </a:p>
          <a:p>
            <a:pPr lvl="1"/>
            <a:r>
              <a:rPr lang="en-US"/>
              <a:t>Anything </a:t>
            </a:r>
            <a:r>
              <a:rPr lang="en-US" smtClean="0"/>
              <a:t>that </a:t>
            </a:r>
            <a:r>
              <a:rPr lang="en-US" dirty="0"/>
              <a:t>it took some effort to figure out.</a:t>
            </a:r>
          </a:p>
          <a:p>
            <a:pPr marL="0" indent="0">
              <a:buNone/>
            </a:pPr>
            <a:r>
              <a:rPr lang="en-US" dirty="0"/>
              <a:t>Your lab notebook does not need to be fancy. A simple text or word-processor file is fine</a:t>
            </a:r>
            <a:r>
              <a:rPr lang="en-US" dirty="0" smtClean="0"/>
              <a:t>.</a:t>
            </a:r>
            <a:endParaRPr lang="en-US" dirty="0"/>
          </a:p>
        </p:txBody>
      </p:sp>
    </p:spTree>
    <p:extLst>
      <p:ext uri="{BB962C8B-B14F-4D97-AF65-F5344CB8AC3E}">
        <p14:creationId xmlns:p14="http://schemas.microsoft.com/office/powerpoint/2010/main" val="1287372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Intro. to C++ I — Build Process [1/2]</a:t>
            </a:r>
          </a:p>
        </p:txBody>
      </p:sp>
      <p:sp>
        <p:nvSpPr>
          <p:cNvPr id="3" name="Content Placeholder 2"/>
          <p:cNvSpPr>
            <a:spLocks noGrp="1"/>
          </p:cNvSpPr>
          <p:nvPr>
            <p:ph idx="1"/>
          </p:nvPr>
        </p:nvSpPr>
        <p:spPr/>
        <p:txBody>
          <a:bodyPr/>
          <a:lstStyle/>
          <a:p>
            <a:pPr marL="0" indent="0">
              <a:buNone/>
            </a:pPr>
            <a:r>
              <a:rPr lang="en-US" sz="1800" dirty="0"/>
              <a:t>The </a:t>
            </a:r>
            <a:r>
              <a:rPr lang="en-US" sz="1800" b="1" dirty="0"/>
              <a:t>build process</a:t>
            </a:r>
            <a:r>
              <a:rPr lang="en-US" sz="1800" dirty="0"/>
              <a:t> creates an executable from </a:t>
            </a:r>
            <a:r>
              <a:rPr lang="en-US" sz="1800" b="1" dirty="0"/>
              <a:t>source code</a:t>
            </a:r>
            <a:r>
              <a:rPr lang="en-US" sz="1800" dirty="0"/>
              <a:t>.</a:t>
            </a:r>
          </a:p>
          <a:p>
            <a:pPr marL="0" indent="0">
              <a:buNone/>
            </a:pPr>
            <a:r>
              <a:rPr lang="en-US" sz="1800" dirty="0"/>
              <a:t>The C++ build process proceeds in three stages: </a:t>
            </a:r>
          </a:p>
          <a:p>
            <a:pPr lvl="1"/>
            <a:r>
              <a:rPr lang="en-US" sz="1600" b="1" dirty="0"/>
              <a:t>Preprocessing</a:t>
            </a:r>
            <a:r>
              <a:rPr lang="en-US" sz="1600" dirty="0"/>
              <a:t>—The </a:t>
            </a:r>
            <a:r>
              <a:rPr lang="en-US" sz="1600" b="1" dirty="0"/>
              <a:t>preprocessor</a:t>
            </a:r>
            <a:r>
              <a:rPr lang="en-US" sz="1600" dirty="0"/>
              <a:t> modifies the source code</a:t>
            </a:r>
            <a:r>
              <a:rPr lang="en-US" sz="1600" dirty="0" smtClean="0"/>
              <a:t>.</a:t>
            </a:r>
            <a:r>
              <a:rPr lang="en-US" sz="1600" dirty="0">
                <a:latin typeface="Courier" charset="0"/>
                <a:ea typeface="Courier" charset="0"/>
                <a:cs typeface="Courier" charset="0"/>
              </a:rPr>
              <a:t> </a:t>
            </a:r>
            <a:r>
              <a:rPr lang="en-US" sz="1600" dirty="0" smtClean="0"/>
              <a:t>  </a:t>
            </a:r>
            <a:r>
              <a:rPr lang="en-US" sz="1600" dirty="0"/>
              <a:t>For example, the </a:t>
            </a:r>
            <a:r>
              <a:rPr lang="en-US" sz="1600" b="1" dirty="0"/>
              <a:t>preprocessor directive</a:t>
            </a:r>
            <a:r>
              <a:rPr lang="en-US" sz="1600" dirty="0"/>
              <a:t> </a:t>
            </a:r>
            <a:r>
              <a:rPr lang="en-US" sz="1600" dirty="0">
                <a:latin typeface="Courier" charset="0"/>
                <a:ea typeface="Courier" charset="0"/>
                <a:cs typeface="Courier" charset="0"/>
              </a:rPr>
              <a:t>#</a:t>
            </a:r>
            <a:r>
              <a:rPr lang="en-US" sz="1600" dirty="0" smtClean="0">
                <a:latin typeface="Courier" charset="0"/>
                <a:ea typeface="Courier" charset="0"/>
                <a:cs typeface="Courier" charset="0"/>
              </a:rPr>
              <a:t>include</a:t>
            </a:r>
            <a:r>
              <a:rPr lang="en-US" sz="1600" dirty="0" smtClean="0"/>
              <a:t> </a:t>
            </a:r>
            <a:r>
              <a:rPr lang="en-US" sz="1600" dirty="0"/>
              <a:t>indicates that the contents of another file are to be inserted at this point</a:t>
            </a:r>
            <a:r>
              <a:rPr lang="en-US" sz="1600" dirty="0" smtClean="0"/>
              <a:t>.</a:t>
            </a:r>
            <a:r>
              <a:rPr lang="en-US" sz="1600" dirty="0">
                <a:latin typeface="Courier" charset="0"/>
                <a:ea typeface="Courier" charset="0"/>
                <a:cs typeface="Courier" charset="0"/>
              </a:rPr>
              <a:t> </a:t>
            </a:r>
            <a:endParaRPr lang="en-US" sz="1600" dirty="0"/>
          </a:p>
          <a:p>
            <a:pPr lvl="1"/>
            <a:r>
              <a:rPr lang="en-US" sz="1600" b="1" dirty="0"/>
              <a:t>Compiling</a:t>
            </a:r>
            <a:r>
              <a:rPr lang="en-US" sz="1600" dirty="0"/>
              <a:t>—The </a:t>
            </a:r>
            <a:r>
              <a:rPr lang="en-US" sz="1600" b="1" dirty="0"/>
              <a:t>compiler</a:t>
            </a:r>
            <a:r>
              <a:rPr lang="en-US" sz="1600" dirty="0"/>
              <a:t> translates source code into another programming language, typically </a:t>
            </a:r>
            <a:r>
              <a:rPr lang="en-US" sz="1600" b="1" dirty="0"/>
              <a:t>machine language</a:t>
            </a:r>
            <a:r>
              <a:rPr lang="en-US" sz="1600" dirty="0"/>
              <a:t>. Resulting </a:t>
            </a:r>
            <a:r>
              <a:rPr lang="en-US" sz="1600" b="1" dirty="0"/>
              <a:t>object code </a:t>
            </a:r>
            <a:r>
              <a:rPr lang="en-US" sz="1600" dirty="0"/>
              <a:t>contains references to things defined in other files.</a:t>
            </a:r>
          </a:p>
          <a:p>
            <a:pPr lvl="1"/>
            <a:r>
              <a:rPr lang="en-US" sz="1600" b="1" dirty="0"/>
              <a:t>Linking</a:t>
            </a:r>
            <a:r>
              <a:rPr lang="en-US" sz="1600" dirty="0"/>
              <a:t>—The </a:t>
            </a:r>
            <a:r>
              <a:rPr lang="en-US" sz="1600" b="1" dirty="0"/>
              <a:t>linker</a:t>
            </a:r>
            <a:r>
              <a:rPr lang="en-US" sz="1600" dirty="0"/>
              <a:t> generates a single </a:t>
            </a:r>
            <a:r>
              <a:rPr lang="en-US" sz="1600" b="1" dirty="0"/>
              <a:t>executable</a:t>
            </a:r>
            <a:r>
              <a:rPr lang="en-US" sz="1600" dirty="0"/>
              <a:t> file from multiple object files and/or pre-compiled </a:t>
            </a:r>
            <a:r>
              <a:rPr lang="en-US" sz="1600" b="1" dirty="0"/>
              <a:t>library</a:t>
            </a:r>
            <a:r>
              <a:rPr lang="en-US" sz="1600" dirty="0"/>
              <a:t> files.</a:t>
            </a:r>
          </a:p>
          <a:p>
            <a:pPr marL="0" indent="0">
              <a:buNone/>
            </a:pPr>
            <a:r>
              <a:rPr lang="en-US" sz="1800" dirty="0"/>
              <a:t>The build process creates an executable, but does not execute it. Separate from the build process is </a:t>
            </a:r>
            <a:r>
              <a:rPr lang="en-US" sz="1800" b="1" dirty="0"/>
              <a:t>loading</a:t>
            </a:r>
            <a:r>
              <a:rPr lang="en-US" sz="1800" dirty="0"/>
              <a:t>, which brings an executable into memory and begins executing it.</a:t>
            </a:r>
          </a:p>
          <a:p>
            <a:pPr marL="0" indent="0">
              <a:buNone/>
            </a:pPr>
            <a:endParaRPr lang="en-US" sz="1800" dirty="0"/>
          </a:p>
        </p:txBody>
      </p:sp>
    </p:spTree>
    <p:extLst>
      <p:ext uri="{BB962C8B-B14F-4D97-AF65-F5344CB8AC3E}">
        <p14:creationId xmlns:p14="http://schemas.microsoft.com/office/powerpoint/2010/main" val="3252342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Intro. to C++ I — Build Process [2/2]</a:t>
            </a:r>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1219200" y="2667000"/>
            <a:ext cx="1524000" cy="609600"/>
          </a:xfrm>
          <a:prstGeom prst="rect">
            <a:avLst/>
          </a:prstGeom>
          <a:solidFill>
            <a:schemeClr val="accent1">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Preprocess</a:t>
            </a:r>
            <a:endParaRPr lang="en-US" dirty="0">
              <a:solidFill>
                <a:schemeClr val="tx1"/>
              </a:solidFill>
            </a:endParaRPr>
          </a:p>
        </p:txBody>
      </p:sp>
      <p:sp>
        <p:nvSpPr>
          <p:cNvPr id="5" name="Rectangle 4"/>
          <p:cNvSpPr/>
          <p:nvPr/>
        </p:nvSpPr>
        <p:spPr>
          <a:xfrm>
            <a:off x="3505200" y="2667000"/>
            <a:ext cx="1524000" cy="609600"/>
          </a:xfrm>
          <a:prstGeom prst="rect">
            <a:avLst/>
          </a:prstGeom>
          <a:solidFill>
            <a:schemeClr val="accent1">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Compile</a:t>
            </a:r>
            <a:endParaRPr lang="en-US" dirty="0">
              <a:solidFill>
                <a:schemeClr val="tx1"/>
              </a:solidFill>
            </a:endParaRPr>
          </a:p>
        </p:txBody>
      </p:sp>
      <p:sp>
        <p:nvSpPr>
          <p:cNvPr id="6" name="Rectangle 5"/>
          <p:cNvSpPr/>
          <p:nvPr/>
        </p:nvSpPr>
        <p:spPr>
          <a:xfrm>
            <a:off x="5791200" y="2667000"/>
            <a:ext cx="1524000" cy="609600"/>
          </a:xfrm>
          <a:prstGeom prst="rect">
            <a:avLst/>
          </a:prstGeom>
          <a:solidFill>
            <a:schemeClr val="accent1">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Link</a:t>
            </a:r>
            <a:endParaRPr lang="en-US" dirty="0">
              <a:solidFill>
                <a:schemeClr val="tx1"/>
              </a:solidFill>
            </a:endParaRPr>
          </a:p>
        </p:txBody>
      </p:sp>
      <p:cxnSp>
        <p:nvCxnSpPr>
          <p:cNvPr id="7" name="Straight Arrow Connector 6"/>
          <p:cNvCxnSpPr/>
          <p:nvPr/>
        </p:nvCxnSpPr>
        <p:spPr>
          <a:xfrm>
            <a:off x="2743200" y="2971800"/>
            <a:ext cx="7620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5029200" y="2971800"/>
            <a:ext cx="7620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457200" y="2971800"/>
            <a:ext cx="7620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7315200" y="2971800"/>
            <a:ext cx="457200" cy="0"/>
          </a:xfrm>
          <a:prstGeom prst="straightConnector1">
            <a:avLst/>
          </a:prstGeom>
          <a:ln>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200" y="3048000"/>
            <a:ext cx="838200" cy="523220"/>
          </a:xfrm>
          <a:prstGeom prst="rect">
            <a:avLst/>
          </a:prstGeom>
          <a:noFill/>
        </p:spPr>
        <p:txBody>
          <a:bodyPr wrap="square" rtlCol="0">
            <a:spAutoFit/>
          </a:bodyPr>
          <a:lstStyle/>
          <a:p>
            <a:pPr algn="r"/>
            <a:r>
              <a:rPr lang="en-US" sz="1400" dirty="0" smtClean="0"/>
              <a:t>Source Code</a:t>
            </a:r>
            <a:endParaRPr lang="en-US" sz="1400" dirty="0"/>
          </a:p>
        </p:txBody>
      </p:sp>
      <p:sp>
        <p:nvSpPr>
          <p:cNvPr id="12" name="TextBox 11"/>
          <p:cNvSpPr txBox="1"/>
          <p:nvPr/>
        </p:nvSpPr>
        <p:spPr>
          <a:xfrm>
            <a:off x="2362200" y="3048000"/>
            <a:ext cx="1676400" cy="738664"/>
          </a:xfrm>
          <a:prstGeom prst="rect">
            <a:avLst/>
          </a:prstGeom>
          <a:noFill/>
        </p:spPr>
        <p:txBody>
          <a:bodyPr wrap="square" rtlCol="0">
            <a:spAutoFit/>
          </a:bodyPr>
          <a:lstStyle/>
          <a:p>
            <a:pPr algn="ctr"/>
            <a:r>
              <a:rPr lang="en-US" sz="1400" dirty="0" smtClean="0"/>
              <a:t>Source</a:t>
            </a:r>
            <a:br>
              <a:rPr lang="en-US" sz="1400" dirty="0" smtClean="0"/>
            </a:br>
            <a:r>
              <a:rPr lang="en-US" sz="1400" dirty="0" smtClean="0"/>
              <a:t>Code</a:t>
            </a:r>
          </a:p>
          <a:p>
            <a:pPr algn="ctr"/>
            <a:r>
              <a:rPr lang="en-US" sz="1400" dirty="0" smtClean="0"/>
              <a:t>(preprocessed)</a:t>
            </a:r>
            <a:endParaRPr lang="en-US" sz="1400" dirty="0"/>
          </a:p>
        </p:txBody>
      </p:sp>
      <p:sp>
        <p:nvSpPr>
          <p:cNvPr id="13" name="TextBox 12"/>
          <p:cNvSpPr txBox="1"/>
          <p:nvPr/>
        </p:nvSpPr>
        <p:spPr>
          <a:xfrm>
            <a:off x="4800600" y="3048000"/>
            <a:ext cx="1219200" cy="523220"/>
          </a:xfrm>
          <a:prstGeom prst="rect">
            <a:avLst/>
          </a:prstGeom>
          <a:noFill/>
        </p:spPr>
        <p:txBody>
          <a:bodyPr wrap="square" rtlCol="0">
            <a:spAutoFit/>
          </a:bodyPr>
          <a:lstStyle/>
          <a:p>
            <a:pPr algn="ctr"/>
            <a:r>
              <a:rPr lang="en-US" sz="1400" dirty="0" smtClean="0"/>
              <a:t>Object</a:t>
            </a:r>
            <a:br>
              <a:rPr lang="en-US" sz="1400" dirty="0" smtClean="0"/>
            </a:br>
            <a:r>
              <a:rPr lang="en-US" sz="1400" dirty="0" smtClean="0"/>
              <a:t>Code</a:t>
            </a:r>
          </a:p>
        </p:txBody>
      </p:sp>
      <p:sp>
        <p:nvSpPr>
          <p:cNvPr id="14" name="TextBox 13"/>
          <p:cNvSpPr txBox="1"/>
          <p:nvPr/>
        </p:nvSpPr>
        <p:spPr>
          <a:xfrm>
            <a:off x="7848600" y="3048000"/>
            <a:ext cx="1219200" cy="523220"/>
          </a:xfrm>
          <a:prstGeom prst="rect">
            <a:avLst/>
          </a:prstGeom>
          <a:noFill/>
        </p:spPr>
        <p:txBody>
          <a:bodyPr wrap="square" rtlCol="0">
            <a:spAutoFit/>
          </a:bodyPr>
          <a:lstStyle/>
          <a:p>
            <a:r>
              <a:rPr lang="en-US" sz="1400" dirty="0" smtClean="0"/>
              <a:t>Executable</a:t>
            </a:r>
            <a:br>
              <a:rPr lang="en-US" sz="1400" dirty="0" smtClean="0"/>
            </a:br>
            <a:r>
              <a:rPr lang="en-US" sz="1400" dirty="0" smtClean="0"/>
              <a:t>Code</a:t>
            </a:r>
          </a:p>
        </p:txBody>
      </p:sp>
      <p:sp>
        <p:nvSpPr>
          <p:cNvPr id="15" name="TextBox 14"/>
          <p:cNvSpPr txBox="1"/>
          <p:nvPr/>
        </p:nvSpPr>
        <p:spPr>
          <a:xfrm>
            <a:off x="3048000" y="4019490"/>
            <a:ext cx="2438400" cy="400110"/>
          </a:xfrm>
          <a:prstGeom prst="rect">
            <a:avLst/>
          </a:prstGeom>
          <a:noFill/>
          <a:effectLst/>
        </p:spPr>
        <p:txBody>
          <a:bodyPr wrap="square" rtlCol="0">
            <a:spAutoFit/>
          </a:bodyPr>
          <a:lstStyle/>
          <a:p>
            <a:pPr algn="ctr"/>
            <a:r>
              <a:rPr lang="en-US" sz="2000" dirty="0" smtClean="0">
                <a:solidFill>
                  <a:schemeClr val="accent5"/>
                </a:solidFill>
              </a:rPr>
              <a:t>The Build Process</a:t>
            </a:r>
            <a:endParaRPr lang="en-US" sz="2000" dirty="0">
              <a:solidFill>
                <a:schemeClr val="accent5"/>
              </a:solidFill>
            </a:endParaRPr>
          </a:p>
        </p:txBody>
      </p:sp>
      <p:sp>
        <p:nvSpPr>
          <p:cNvPr id="16" name="Rectangle 15"/>
          <p:cNvSpPr/>
          <p:nvPr/>
        </p:nvSpPr>
        <p:spPr>
          <a:xfrm>
            <a:off x="7010400" y="4419600"/>
            <a:ext cx="1524000" cy="609600"/>
          </a:xfrm>
          <a:prstGeom prst="rect">
            <a:avLst/>
          </a:prstGeom>
          <a:solidFill>
            <a:schemeClr val="accent6">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Load</a:t>
            </a:r>
            <a:endParaRPr lang="en-US" dirty="0">
              <a:solidFill>
                <a:schemeClr val="tx1"/>
              </a:solidFill>
            </a:endParaRPr>
          </a:p>
        </p:txBody>
      </p:sp>
      <p:cxnSp>
        <p:nvCxnSpPr>
          <p:cNvPr id="17" name="Straight Arrow Connector 16"/>
          <p:cNvCxnSpPr/>
          <p:nvPr/>
        </p:nvCxnSpPr>
        <p:spPr>
          <a:xfrm>
            <a:off x="7772400" y="2971800"/>
            <a:ext cx="0" cy="144780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990600" y="2438400"/>
            <a:ext cx="6553200" cy="1447800"/>
          </a:xfrm>
          <a:prstGeom prst="rect">
            <a:avLst/>
          </a:prstGeom>
          <a:noFill/>
          <a:ln w="25400">
            <a:solidFill>
              <a:schemeClr val="accent5"/>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a:off x="7772400" y="5029200"/>
            <a:ext cx="0" cy="30480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7010400" y="5334000"/>
            <a:ext cx="1524000" cy="523220"/>
          </a:xfrm>
          <a:prstGeom prst="rect">
            <a:avLst/>
          </a:prstGeom>
          <a:noFill/>
        </p:spPr>
        <p:txBody>
          <a:bodyPr wrap="square" rtlCol="0">
            <a:spAutoFit/>
          </a:bodyPr>
          <a:lstStyle/>
          <a:p>
            <a:pPr algn="ctr"/>
            <a:r>
              <a:rPr lang="en-US" sz="1400" dirty="0" smtClean="0"/>
              <a:t>Executing </a:t>
            </a:r>
            <a:r>
              <a:rPr lang="en-US" sz="1400" dirty="0"/>
              <a:t>P</a:t>
            </a:r>
            <a:r>
              <a:rPr lang="en-US" sz="1400" dirty="0" smtClean="0"/>
              <a:t>rogram</a:t>
            </a:r>
            <a:endParaRPr lang="en-US" sz="1400" dirty="0"/>
          </a:p>
        </p:txBody>
      </p:sp>
      <p:sp>
        <p:nvSpPr>
          <p:cNvPr id="21" name="TextBox 20"/>
          <p:cNvSpPr txBox="1"/>
          <p:nvPr/>
        </p:nvSpPr>
        <p:spPr>
          <a:xfrm>
            <a:off x="1066800" y="4800600"/>
            <a:ext cx="4495800" cy="830997"/>
          </a:xfrm>
          <a:prstGeom prst="rect">
            <a:avLst/>
          </a:prstGeom>
          <a:noFill/>
        </p:spPr>
        <p:txBody>
          <a:bodyPr wrap="square" rtlCol="0">
            <a:spAutoFit/>
          </a:bodyPr>
          <a:lstStyle/>
          <a:p>
            <a:pPr algn="ctr"/>
            <a:r>
              <a:rPr lang="en-US" sz="2400" dirty="0" smtClean="0">
                <a:solidFill>
                  <a:schemeClr val="accent3"/>
                </a:solidFill>
              </a:rPr>
              <a:t>From human-readable source code to an executing program</a:t>
            </a:r>
            <a:endParaRPr lang="en-US" sz="2400" dirty="0">
              <a:solidFill>
                <a:schemeClr val="accent3"/>
              </a:solidFill>
            </a:endParaRPr>
          </a:p>
        </p:txBody>
      </p:sp>
      <p:sp>
        <p:nvSpPr>
          <p:cNvPr id="22" name="Left Brace 21"/>
          <p:cNvSpPr/>
          <p:nvPr/>
        </p:nvSpPr>
        <p:spPr>
          <a:xfrm rot="5400000">
            <a:off x="3688058" y="-380999"/>
            <a:ext cx="304800" cy="5334000"/>
          </a:xfrm>
          <a:prstGeom prst="leftBrace">
            <a:avLst>
              <a:gd name="adj1" fmla="val 53745"/>
              <a:gd name="adj2" fmla="val 50000"/>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1143000" y="1615914"/>
            <a:ext cx="3962400" cy="338554"/>
          </a:xfrm>
          <a:prstGeom prst="rect">
            <a:avLst/>
          </a:prstGeom>
          <a:noFill/>
        </p:spPr>
        <p:txBody>
          <a:bodyPr wrap="square" rtlCol="0">
            <a:spAutoFit/>
          </a:bodyPr>
          <a:lstStyle/>
          <a:p>
            <a:pPr algn="ctr"/>
            <a:r>
              <a:rPr lang="en-US" sz="1600" dirty="0" smtClean="0">
                <a:solidFill>
                  <a:srgbClr val="C00000"/>
                </a:solidFill>
              </a:rPr>
              <a:t>Multiple files of each kind—generally</a:t>
            </a:r>
            <a:endParaRPr lang="en-US" sz="1600" dirty="0">
              <a:solidFill>
                <a:srgbClr val="C00000"/>
              </a:solidFill>
            </a:endParaRPr>
          </a:p>
        </p:txBody>
      </p:sp>
      <p:sp>
        <p:nvSpPr>
          <p:cNvPr id="24" name="TextBox 23"/>
          <p:cNvSpPr txBox="1"/>
          <p:nvPr/>
        </p:nvSpPr>
        <p:spPr>
          <a:xfrm>
            <a:off x="6553200" y="1615914"/>
            <a:ext cx="1371600" cy="338554"/>
          </a:xfrm>
          <a:prstGeom prst="rect">
            <a:avLst/>
          </a:prstGeom>
          <a:noFill/>
        </p:spPr>
        <p:txBody>
          <a:bodyPr wrap="square" rtlCol="0">
            <a:spAutoFit/>
          </a:bodyPr>
          <a:lstStyle/>
          <a:p>
            <a:pPr algn="ctr"/>
            <a:r>
              <a:rPr lang="en-US" sz="1600" smtClean="0">
                <a:solidFill>
                  <a:srgbClr val="C00000"/>
                </a:solidFill>
              </a:rPr>
              <a:t>Just one </a:t>
            </a:r>
            <a:r>
              <a:rPr lang="en-US" sz="1600" dirty="0" smtClean="0">
                <a:solidFill>
                  <a:srgbClr val="C00000"/>
                </a:solidFill>
              </a:rPr>
              <a:t>file</a:t>
            </a:r>
            <a:endParaRPr lang="en-US" sz="1600" dirty="0">
              <a:solidFill>
                <a:srgbClr val="C00000"/>
              </a:solidFill>
            </a:endParaRPr>
          </a:p>
        </p:txBody>
      </p:sp>
      <p:cxnSp>
        <p:nvCxnSpPr>
          <p:cNvPr id="25" name="Straight Connector 24"/>
          <p:cNvCxnSpPr/>
          <p:nvPr/>
        </p:nvCxnSpPr>
        <p:spPr>
          <a:xfrm>
            <a:off x="7696200" y="1981200"/>
            <a:ext cx="533400" cy="9906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401128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 II</a:t>
            </a:r>
            <a:br>
              <a:rPr lang="en-US" dirty="0"/>
            </a:br>
            <a:r>
              <a:rPr lang="en-US" dirty="0"/>
              <a:t>Using an IDE [</a:t>
            </a:r>
            <a:r>
              <a:rPr lang="en-US" dirty="0" smtClean="0"/>
              <a:t>1/5]</a:t>
            </a:r>
            <a:endParaRPr lang="en-US" dirty="0"/>
          </a:p>
        </p:txBody>
      </p:sp>
      <p:sp>
        <p:nvSpPr>
          <p:cNvPr id="3" name="Content Placeholder 2"/>
          <p:cNvSpPr>
            <a:spLocks noGrp="1"/>
          </p:cNvSpPr>
          <p:nvPr>
            <p:ph idx="1"/>
          </p:nvPr>
        </p:nvSpPr>
        <p:spPr/>
        <p:txBody>
          <a:bodyPr/>
          <a:lstStyle/>
          <a:p>
            <a:pPr marL="0" indent="0">
              <a:buNone/>
            </a:pPr>
            <a:r>
              <a:rPr lang="en-US" dirty="0"/>
              <a:t>When we do computer programming, most of us do not use a compiler directly. Instead, we use an </a:t>
            </a:r>
            <a:r>
              <a:rPr lang="en-US" b="1" dirty="0"/>
              <a:t>Integrated Development Environment</a:t>
            </a:r>
            <a:r>
              <a:rPr lang="en-US" dirty="0"/>
              <a:t> (</a:t>
            </a:r>
            <a:r>
              <a:rPr lang="en-US" b="1" dirty="0"/>
              <a:t>IDE</a:t>
            </a:r>
            <a:r>
              <a:rPr lang="en-US" dirty="0"/>
              <a:t>), a more usable front-end for the preprocessor/compiler/linker combination.</a:t>
            </a:r>
          </a:p>
          <a:p>
            <a:pPr marL="0" indent="0">
              <a:buNone/>
            </a:pPr>
            <a:r>
              <a:rPr lang="en-US" dirty="0"/>
              <a:t>An IDE includes an </a:t>
            </a:r>
            <a:r>
              <a:rPr lang="en-US" b="1" dirty="0"/>
              <a:t>editor</a:t>
            </a:r>
            <a:r>
              <a:rPr lang="en-US" dirty="0"/>
              <a:t>, along with facilities for executing and debugging code. “Integrated” means that, for example, if the compiler finds an error in the source code, then the editor can usually show us where it is</a:t>
            </a:r>
            <a:r>
              <a:rPr lang="en-US" dirty="0" smtClean="0"/>
              <a:t>.</a:t>
            </a:r>
            <a:endParaRPr lang="en-US" dirty="0"/>
          </a:p>
        </p:txBody>
      </p:sp>
    </p:spTree>
    <p:extLst>
      <p:ext uri="{BB962C8B-B14F-4D97-AF65-F5344CB8AC3E}">
        <p14:creationId xmlns:p14="http://schemas.microsoft.com/office/powerpoint/2010/main" val="181774424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 II</a:t>
            </a:r>
            <a:br>
              <a:rPr lang="en-US" dirty="0"/>
            </a:br>
            <a:r>
              <a:rPr lang="en-US" dirty="0"/>
              <a:t>Using an IDE [</a:t>
            </a:r>
            <a:r>
              <a:rPr lang="en-US" dirty="0" smtClean="0"/>
              <a:t>2/5]</a:t>
            </a:r>
            <a:endParaRPr lang="en-US" dirty="0"/>
          </a:p>
        </p:txBody>
      </p:sp>
      <p:sp>
        <p:nvSpPr>
          <p:cNvPr id="3" name="Content Placeholder 2"/>
          <p:cNvSpPr>
            <a:spLocks noGrp="1"/>
          </p:cNvSpPr>
          <p:nvPr>
            <p:ph idx="1"/>
          </p:nvPr>
        </p:nvSpPr>
        <p:spPr/>
        <p:txBody>
          <a:bodyPr/>
          <a:lstStyle/>
          <a:p>
            <a:pPr marL="0" indent="0">
              <a:buNone/>
            </a:pPr>
            <a:r>
              <a:rPr lang="en-US" dirty="0"/>
              <a:t>Popular IDEs</a:t>
            </a:r>
          </a:p>
          <a:p>
            <a:pPr lvl="1"/>
            <a:r>
              <a:rPr lang="en-US" dirty="0"/>
              <a:t>Microsoft Visual Studio (Windows only)</a:t>
            </a:r>
          </a:p>
          <a:p>
            <a:pPr lvl="1"/>
            <a:r>
              <a:rPr lang="en-US" dirty="0" err="1"/>
              <a:t>Xcode</a:t>
            </a:r>
            <a:r>
              <a:rPr lang="en-US" dirty="0"/>
              <a:t> (</a:t>
            </a:r>
            <a:r>
              <a:rPr lang="en-US" dirty="0" err="1"/>
              <a:t>MacOS</a:t>
            </a:r>
            <a:r>
              <a:rPr lang="en-US" dirty="0"/>
              <a:t> only)</a:t>
            </a:r>
          </a:p>
          <a:p>
            <a:pPr lvl="1"/>
            <a:r>
              <a:rPr lang="en-US" dirty="0"/>
              <a:t>Code::Blocks</a:t>
            </a:r>
          </a:p>
          <a:p>
            <a:pPr lvl="1"/>
            <a:r>
              <a:rPr lang="en-US" dirty="0"/>
              <a:t>Eclipse </a:t>
            </a:r>
            <a:r>
              <a:rPr lang="en-US" dirty="0" smtClean="0"/>
              <a:t>CDT</a:t>
            </a:r>
            <a:endParaRPr lang="en-US" dirty="0"/>
          </a:p>
        </p:txBody>
      </p:sp>
    </p:spTree>
    <p:extLst>
      <p:ext uri="{BB962C8B-B14F-4D97-AF65-F5344CB8AC3E}">
        <p14:creationId xmlns:p14="http://schemas.microsoft.com/office/powerpoint/2010/main" val="170055587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 II</a:t>
            </a:r>
            <a:br>
              <a:rPr lang="en-US" dirty="0"/>
            </a:br>
            <a:r>
              <a:rPr lang="en-US" dirty="0"/>
              <a:t>Using an IDE [</a:t>
            </a:r>
            <a:r>
              <a:rPr lang="en-US" dirty="0" smtClean="0"/>
              <a:t>3/5]</a:t>
            </a:r>
            <a:endParaRPr lang="en-US" dirty="0"/>
          </a:p>
        </p:txBody>
      </p:sp>
      <p:sp>
        <p:nvSpPr>
          <p:cNvPr id="3" name="Content Placeholder 2"/>
          <p:cNvSpPr>
            <a:spLocks noGrp="1"/>
          </p:cNvSpPr>
          <p:nvPr>
            <p:ph idx="1"/>
          </p:nvPr>
        </p:nvSpPr>
        <p:spPr/>
        <p:txBody>
          <a:bodyPr/>
          <a:lstStyle/>
          <a:p>
            <a:pPr marL="0" indent="0">
              <a:buNone/>
            </a:pPr>
            <a:r>
              <a:rPr lang="en-US" sz="1800" dirty="0"/>
              <a:t>Most IDEs work much the same way.</a:t>
            </a:r>
          </a:p>
          <a:p>
            <a:pPr marL="0" indent="0">
              <a:buNone/>
            </a:pPr>
            <a:r>
              <a:rPr lang="en-US" sz="1800" dirty="0" smtClean="0"/>
              <a:t>You create a </a:t>
            </a:r>
            <a:r>
              <a:rPr lang="en-US" sz="1800" b="1" dirty="0" smtClean="0"/>
              <a:t>project</a:t>
            </a:r>
            <a:r>
              <a:rPr lang="en-US" sz="1800" dirty="0" smtClean="0"/>
              <a:t>. This contains the files that will be built into a single executable.</a:t>
            </a:r>
          </a:p>
          <a:p>
            <a:pPr marL="0" indent="0">
              <a:buNone/>
            </a:pPr>
            <a:r>
              <a:rPr lang="en-US" sz="1800" dirty="0" smtClean="0"/>
              <a:t>Multiple projects may be stored in </a:t>
            </a:r>
            <a:r>
              <a:rPr lang="en-US" sz="1800" dirty="0"/>
              <a:t>a </a:t>
            </a:r>
            <a:r>
              <a:rPr lang="en-US" sz="1800" b="1" dirty="0" smtClean="0"/>
              <a:t>workspace</a:t>
            </a:r>
            <a:r>
              <a:rPr lang="en-US" sz="1800" dirty="0" smtClean="0"/>
              <a:t>—called </a:t>
            </a:r>
            <a:r>
              <a:rPr lang="en-US" sz="1800" dirty="0"/>
              <a:t>a </a:t>
            </a:r>
            <a:r>
              <a:rPr lang="en-US" sz="1800" b="1" dirty="0" smtClean="0"/>
              <a:t>solution</a:t>
            </a:r>
            <a:r>
              <a:rPr lang="en-US" sz="1800" dirty="0" smtClean="0"/>
              <a:t> in Visual Studio.</a:t>
            </a:r>
            <a:endParaRPr lang="en-US" sz="1800" dirty="0"/>
          </a:p>
          <a:p>
            <a:pPr marL="0" indent="0">
              <a:buNone/>
            </a:pPr>
            <a:r>
              <a:rPr lang="en-US" sz="1800" dirty="0" smtClean="0"/>
              <a:t>Within </a:t>
            </a:r>
            <a:r>
              <a:rPr lang="en-US" sz="1800" dirty="0"/>
              <a:t>the project, create files. In C++, there are two kinds:</a:t>
            </a:r>
          </a:p>
          <a:p>
            <a:pPr lvl="1"/>
            <a:r>
              <a:rPr lang="en-US" sz="1600" b="1" dirty="0"/>
              <a:t>Source files</a:t>
            </a:r>
            <a:r>
              <a:rPr lang="en-US" sz="1600" dirty="0"/>
              <a:t>—These contain C++ source code and are </a:t>
            </a:r>
            <a:r>
              <a:rPr lang="en-US" sz="1600" dirty="0" smtClean="0"/>
              <a:t>intended</a:t>
            </a:r>
            <a:r>
              <a:rPr lang="en-US" sz="1600" dirty="0">
                <a:latin typeface="Courier" charset="0"/>
                <a:ea typeface="Courier" charset="0"/>
                <a:cs typeface="Courier" charset="0"/>
              </a:rPr>
              <a:t> </a:t>
            </a:r>
            <a:r>
              <a:rPr lang="en-US" sz="1600" dirty="0" smtClean="0"/>
              <a:t> </a:t>
            </a:r>
            <a:r>
              <a:rPr lang="en-US" sz="1600" dirty="0"/>
              <a:t>to be compiled. Filenames typically end in “</a:t>
            </a:r>
            <a:r>
              <a:rPr lang="en-US" sz="1600" dirty="0">
                <a:latin typeface="Courier" charset="0"/>
                <a:ea typeface="Courier" charset="0"/>
                <a:cs typeface="Courier" charset="0"/>
              </a:rPr>
              <a:t>.</a:t>
            </a:r>
            <a:r>
              <a:rPr lang="en-US" sz="1600" dirty="0" err="1" smtClean="0">
                <a:latin typeface="Courier" charset="0"/>
                <a:ea typeface="Courier" charset="0"/>
                <a:cs typeface="Courier" charset="0"/>
              </a:rPr>
              <a:t>cpp</a:t>
            </a:r>
            <a:r>
              <a:rPr lang="en-US" sz="1600" dirty="0"/>
              <a:t>”.</a:t>
            </a:r>
          </a:p>
          <a:p>
            <a:pPr lvl="1"/>
            <a:r>
              <a:rPr lang="en-US" sz="1600" b="1" dirty="0"/>
              <a:t>Header files</a:t>
            </a:r>
            <a:r>
              <a:rPr lang="en-US" sz="1600" dirty="0"/>
              <a:t>—These also contain C++ source code, but are </a:t>
            </a:r>
            <a:r>
              <a:rPr lang="en-US" sz="1600" dirty="0" smtClean="0"/>
              <a:t>not</a:t>
            </a:r>
            <a:r>
              <a:rPr lang="en-US" sz="1600" dirty="0">
                <a:latin typeface="Courier" charset="0"/>
                <a:ea typeface="Courier" charset="0"/>
                <a:cs typeface="Courier" charset="0"/>
              </a:rPr>
              <a:t> </a:t>
            </a:r>
            <a:r>
              <a:rPr lang="en-US" sz="1600" dirty="0" smtClean="0"/>
              <a:t> </a:t>
            </a:r>
            <a:r>
              <a:rPr lang="en-US" sz="1600" dirty="0"/>
              <a:t>intended to be compiled directly. Instead, they are </a:t>
            </a:r>
            <a:r>
              <a:rPr lang="en-US" sz="1600" dirty="0">
                <a:latin typeface="Courier" charset="0"/>
                <a:ea typeface="Courier" charset="0"/>
                <a:cs typeface="Courier" charset="0"/>
              </a:rPr>
              <a:t>#</a:t>
            </a:r>
            <a:r>
              <a:rPr lang="en-US" sz="1600" dirty="0" err="1">
                <a:latin typeface="Courier" charset="0"/>
                <a:ea typeface="Courier" charset="0"/>
                <a:cs typeface="Courier" charset="0"/>
              </a:rPr>
              <a:t>include</a:t>
            </a:r>
            <a:r>
              <a:rPr lang="en-US" sz="1600" dirty="0" err="1"/>
              <a:t>’d</a:t>
            </a:r>
            <a:r>
              <a:rPr lang="en-US" sz="1600" dirty="0"/>
              <a:t> by other source or header files. Filenames end in “</a:t>
            </a:r>
            <a:r>
              <a:rPr lang="en-US" sz="1600" dirty="0">
                <a:latin typeface="Courier" charset="0"/>
                <a:ea typeface="Courier" charset="0"/>
                <a:cs typeface="Courier" charset="0"/>
              </a:rPr>
              <a:t>.h</a:t>
            </a:r>
            <a:r>
              <a:rPr lang="en-US" sz="1600" dirty="0"/>
              <a:t>” or “</a:t>
            </a:r>
            <a:r>
              <a:rPr lang="en-US" sz="1600" dirty="0">
                <a:latin typeface="Courier" charset="0"/>
                <a:ea typeface="Courier" charset="0"/>
                <a:cs typeface="Courier" charset="0"/>
              </a:rPr>
              <a:t>.</a:t>
            </a:r>
            <a:r>
              <a:rPr lang="en-US" sz="1600" dirty="0" err="1">
                <a:latin typeface="Courier" charset="0"/>
                <a:ea typeface="Courier" charset="0"/>
                <a:cs typeface="Courier" charset="0"/>
              </a:rPr>
              <a:t>hpp</a:t>
            </a:r>
            <a:r>
              <a:rPr lang="en-US" sz="1600" dirty="0" smtClean="0"/>
              <a:t>”.</a:t>
            </a:r>
            <a:endParaRPr lang="en-US" sz="1600" dirty="0"/>
          </a:p>
        </p:txBody>
      </p:sp>
      <p:sp>
        <p:nvSpPr>
          <p:cNvPr id="4" name="TextBox 3"/>
          <p:cNvSpPr txBox="1"/>
          <p:nvPr/>
        </p:nvSpPr>
        <p:spPr>
          <a:xfrm>
            <a:off x="2286000" y="5647492"/>
            <a:ext cx="4267200" cy="338554"/>
          </a:xfrm>
          <a:prstGeom prst="rect">
            <a:avLst/>
          </a:prstGeom>
          <a:noFill/>
          <a:ln w="15875">
            <a:solidFill>
              <a:srgbClr val="989898"/>
            </a:solidFill>
          </a:ln>
        </p:spPr>
        <p:txBody>
          <a:bodyPr wrap="square" rtlCol="0">
            <a:spAutoFit/>
          </a:bodyPr>
          <a:lstStyle/>
          <a:p>
            <a:pPr algn="ctr"/>
            <a:r>
              <a:rPr lang="en-US" sz="1600" dirty="0" smtClean="0">
                <a:solidFill>
                  <a:srgbClr val="C00000"/>
                </a:solidFill>
              </a:rPr>
              <a:t>Today, we will only be creating source files.</a:t>
            </a:r>
            <a:endParaRPr lang="en-US" sz="1600" dirty="0">
              <a:solidFill>
                <a:srgbClr val="C00000"/>
              </a:solidFill>
            </a:endParaRPr>
          </a:p>
        </p:txBody>
      </p:sp>
    </p:spTree>
    <p:extLst>
      <p:ext uri="{BB962C8B-B14F-4D97-AF65-F5344CB8AC3E}">
        <p14:creationId xmlns:p14="http://schemas.microsoft.com/office/powerpoint/2010/main" val="38269958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 II</a:t>
            </a:r>
            <a:br>
              <a:rPr lang="en-US" dirty="0"/>
            </a:br>
            <a:r>
              <a:rPr lang="en-US" dirty="0"/>
              <a:t>Using an IDE [</a:t>
            </a:r>
            <a:r>
              <a:rPr lang="en-US" dirty="0" smtClean="0"/>
              <a:t>4/5]</a:t>
            </a:r>
            <a:endParaRPr lang="en-US" dirty="0"/>
          </a:p>
        </p:txBody>
      </p:sp>
      <p:sp>
        <p:nvSpPr>
          <p:cNvPr id="3" name="Content Placeholder 2"/>
          <p:cNvSpPr>
            <a:spLocks noGrp="1"/>
          </p:cNvSpPr>
          <p:nvPr>
            <p:ph idx="1"/>
          </p:nvPr>
        </p:nvSpPr>
        <p:spPr/>
        <p:txBody>
          <a:bodyPr/>
          <a:lstStyle/>
          <a:p>
            <a:pPr marL="0" indent="0">
              <a:buNone/>
            </a:pPr>
            <a:r>
              <a:rPr lang="en-US" dirty="0" smtClean="0"/>
              <a:t>An IDE will </a:t>
            </a:r>
            <a:r>
              <a:rPr lang="en-US" dirty="0"/>
              <a:t>allow for different kinds of projects</a:t>
            </a:r>
            <a:r>
              <a:rPr lang="en-US" dirty="0" smtClean="0"/>
              <a:t>.</a:t>
            </a:r>
            <a:endParaRPr lang="en-US" dirty="0"/>
          </a:p>
          <a:p>
            <a:pPr marL="0" indent="0">
              <a:buNone/>
            </a:pPr>
            <a:r>
              <a:rPr lang="en-US" dirty="0"/>
              <a:t>You want </a:t>
            </a:r>
            <a:r>
              <a:rPr lang="en-US" dirty="0" smtClean="0"/>
              <a:t>a project that uses C++ and is to be built into a </a:t>
            </a:r>
            <a:r>
              <a:rPr lang="en-US" i="1" dirty="0" smtClean="0"/>
              <a:t>console application</a:t>
            </a:r>
            <a:r>
              <a:rPr lang="en-US" dirty="0" smtClean="0"/>
              <a:t> or </a:t>
            </a:r>
            <a:r>
              <a:rPr lang="en-US" i="1" dirty="0" smtClean="0"/>
              <a:t>command-line tool</a:t>
            </a:r>
            <a:r>
              <a:rPr lang="en-US" dirty="0" smtClean="0"/>
              <a:t>. If you have choice, specify that the project is to be </a:t>
            </a:r>
            <a:r>
              <a:rPr lang="en-US" i="1" dirty="0" smtClean="0"/>
              <a:t>empty</a:t>
            </a:r>
            <a:r>
              <a:rPr lang="en-US" dirty="0" smtClean="0"/>
              <a:t>.</a:t>
            </a:r>
          </a:p>
          <a:p>
            <a:pPr marL="0" indent="0">
              <a:buNone/>
            </a:pPr>
            <a:r>
              <a:rPr lang="en-US" dirty="0" smtClean="0"/>
              <a:t>Instructions for some common IDEs:</a:t>
            </a:r>
          </a:p>
          <a:p>
            <a:pPr lvl="1"/>
            <a:r>
              <a:rPr lang="en-US" b="1" dirty="0" smtClean="0"/>
              <a:t>Visual Studio.</a:t>
            </a:r>
            <a:r>
              <a:rPr lang="en-US" dirty="0" smtClean="0"/>
              <a:t> Under </a:t>
            </a:r>
            <a:r>
              <a:rPr lang="en-US" b="1" dirty="0" smtClean="0"/>
              <a:t>Visual C++</a:t>
            </a:r>
            <a:r>
              <a:rPr lang="en-US" dirty="0" smtClean="0"/>
              <a:t> (</a:t>
            </a:r>
            <a:r>
              <a:rPr lang="en-US" i="1" dirty="0" smtClean="0"/>
              <a:t>not</a:t>
            </a:r>
            <a:r>
              <a:rPr lang="en-US" dirty="0" smtClean="0"/>
              <a:t> Visual C#), create a </a:t>
            </a:r>
            <a:r>
              <a:rPr lang="en-US" b="1" dirty="0" smtClean="0"/>
              <a:t>Win32 Console Project</a:t>
            </a:r>
            <a:r>
              <a:rPr lang="en-US" dirty="0" smtClean="0"/>
              <a:t>. In the creation process, there should be an </a:t>
            </a:r>
            <a:r>
              <a:rPr lang="en-US" b="1" dirty="0" smtClean="0"/>
              <a:t>Empty</a:t>
            </a:r>
            <a:r>
              <a:rPr lang="en-US" dirty="0" smtClean="0"/>
              <a:t> checkbox; be sure to check it.</a:t>
            </a:r>
          </a:p>
          <a:p>
            <a:pPr lvl="1"/>
            <a:r>
              <a:rPr lang="en-US" b="1" dirty="0" err="1" smtClean="0"/>
              <a:t>Xcode</a:t>
            </a:r>
            <a:r>
              <a:rPr lang="en-US" b="1" dirty="0" smtClean="0"/>
              <a:t>.</a:t>
            </a:r>
            <a:r>
              <a:rPr lang="en-US" dirty="0" smtClean="0"/>
              <a:t> Under </a:t>
            </a:r>
            <a:r>
              <a:rPr lang="en-US" b="1" dirty="0" err="1" smtClean="0"/>
              <a:t>macOS</a:t>
            </a:r>
            <a:r>
              <a:rPr lang="en-US" dirty="0" smtClean="0"/>
              <a:t>, create a </a:t>
            </a:r>
            <a:r>
              <a:rPr lang="en-US" b="1" dirty="0" smtClean="0"/>
              <a:t>Command Line Tool</a:t>
            </a:r>
            <a:r>
              <a:rPr lang="en-US" dirty="0" smtClean="0"/>
              <a:t> project. Choose </a:t>
            </a:r>
            <a:r>
              <a:rPr lang="en-US" b="1" dirty="0" smtClean="0"/>
              <a:t>C++</a:t>
            </a:r>
            <a:r>
              <a:rPr lang="en-US" dirty="0" smtClean="0"/>
              <a:t>.</a:t>
            </a:r>
          </a:p>
          <a:p>
            <a:pPr lvl="1"/>
            <a:r>
              <a:rPr lang="en-US" b="1" dirty="0" smtClean="0"/>
              <a:t>Code::Blocks.</a:t>
            </a:r>
            <a:r>
              <a:rPr lang="en-US" dirty="0" smtClean="0"/>
              <a:t> Create a </a:t>
            </a:r>
            <a:r>
              <a:rPr lang="en-US" b="1" dirty="0" smtClean="0"/>
              <a:t>Console Application</a:t>
            </a:r>
            <a:r>
              <a:rPr lang="en-US" dirty="0" smtClean="0"/>
              <a:t>. Choose </a:t>
            </a:r>
            <a:r>
              <a:rPr lang="en-US" b="1" dirty="0" smtClean="0"/>
              <a:t>C++</a:t>
            </a:r>
            <a:r>
              <a:rPr lang="en-US" dirty="0" smtClean="0"/>
              <a:t>.</a:t>
            </a:r>
          </a:p>
          <a:p>
            <a:pPr marL="0" indent="0">
              <a:buNone/>
            </a:pPr>
            <a:r>
              <a:rPr lang="en-US" dirty="0" smtClean="0"/>
              <a:t>Note. The above may change with different versions of an IDE.</a:t>
            </a:r>
            <a:endParaRPr lang="en-US" dirty="0"/>
          </a:p>
        </p:txBody>
      </p:sp>
    </p:spTree>
    <p:extLst>
      <p:ext uri="{BB962C8B-B14F-4D97-AF65-F5344CB8AC3E}">
        <p14:creationId xmlns:p14="http://schemas.microsoft.com/office/powerpoint/2010/main" val="31845275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 II</a:t>
            </a:r>
            <a:br>
              <a:rPr lang="en-US" dirty="0"/>
            </a:br>
            <a:r>
              <a:rPr lang="en-US" dirty="0"/>
              <a:t>Using an IDE </a:t>
            </a:r>
            <a:r>
              <a:rPr lang="en-US" dirty="0" smtClean="0"/>
              <a:t>[5/5]</a:t>
            </a:r>
            <a:endParaRPr lang="en-US" dirty="0"/>
          </a:p>
        </p:txBody>
      </p:sp>
      <p:sp>
        <p:nvSpPr>
          <p:cNvPr id="3" name="Content Placeholder 2"/>
          <p:cNvSpPr>
            <a:spLocks noGrp="1"/>
          </p:cNvSpPr>
          <p:nvPr>
            <p:ph idx="1"/>
          </p:nvPr>
        </p:nvSpPr>
        <p:spPr/>
        <p:txBody>
          <a:bodyPr/>
          <a:lstStyle/>
          <a:p>
            <a:pPr marL="0" indent="0">
              <a:buNone/>
            </a:pPr>
            <a:r>
              <a:rPr lang="en-US" dirty="0" smtClean="0"/>
              <a:t>It is very important that you create the right kind of project. If it turns out that you do not have the right kind (which is not uncommon, when you use an IDE for the first time), then you need to start over.</a:t>
            </a:r>
            <a:endParaRPr lang="en-US" dirty="0"/>
          </a:p>
          <a:p>
            <a:pPr marL="0" indent="0">
              <a:buNone/>
            </a:pPr>
            <a:r>
              <a:rPr lang="en-US" dirty="0"/>
              <a:t>Hint. If you use Visual Studio, and you get a </a:t>
            </a:r>
            <a:r>
              <a:rPr lang="en-US" dirty="0" smtClean="0"/>
              <a:t>project that says</a:t>
            </a:r>
            <a:r>
              <a:rPr lang="en-US" dirty="0">
                <a:latin typeface="Courier" charset="0"/>
                <a:ea typeface="Courier" charset="0"/>
                <a:cs typeface="Courier" charset="0"/>
              </a:rPr>
              <a:t> </a:t>
            </a:r>
            <a:r>
              <a:rPr lang="en-US" dirty="0" smtClean="0"/>
              <a:t> </a:t>
            </a:r>
            <a:r>
              <a:rPr lang="en-US" dirty="0"/>
              <a:t>“</a:t>
            </a:r>
            <a:r>
              <a:rPr lang="en-US" dirty="0" err="1" smtClean="0">
                <a:latin typeface="Courier" charset="0"/>
                <a:ea typeface="Courier" charset="0"/>
                <a:cs typeface="Courier" charset="0"/>
              </a:rPr>
              <a:t>stdafx.h</a:t>
            </a:r>
            <a:r>
              <a:rPr lang="en-US" dirty="0"/>
              <a:t>” </a:t>
            </a:r>
            <a:r>
              <a:rPr lang="en-US" dirty="0" smtClean="0"/>
              <a:t>or “</a:t>
            </a:r>
            <a:r>
              <a:rPr lang="en-US" dirty="0" err="1">
                <a:latin typeface="Courier" charset="0"/>
                <a:ea typeface="Courier" charset="0"/>
                <a:cs typeface="Courier" charset="0"/>
              </a:rPr>
              <a:t>pch.h</a:t>
            </a:r>
            <a:r>
              <a:rPr lang="en-US" dirty="0" smtClean="0"/>
              <a:t>” in </a:t>
            </a:r>
            <a:r>
              <a:rPr lang="en-US" dirty="0"/>
              <a:t>it somewhere, then you made the wrong kind of project. Start over</a:t>
            </a:r>
            <a:r>
              <a:rPr lang="en-US" dirty="0" smtClean="0"/>
              <a:t>.</a:t>
            </a:r>
            <a:r>
              <a:rPr lang="en-US" dirty="0">
                <a:latin typeface="Courier" charset="0"/>
                <a:ea typeface="Courier" charset="0"/>
                <a:cs typeface="Courier" charset="0"/>
              </a:rPr>
              <a:t> </a:t>
            </a:r>
            <a:endParaRPr lang="en-US" dirty="0"/>
          </a:p>
        </p:txBody>
      </p:sp>
      <p:cxnSp>
        <p:nvCxnSpPr>
          <p:cNvPr id="4" name="Straight Arrow Connector 3"/>
          <p:cNvCxnSpPr>
            <a:endCxn id="7" idx="1"/>
          </p:cNvCxnSpPr>
          <p:nvPr/>
        </p:nvCxnSpPr>
        <p:spPr>
          <a:xfrm>
            <a:off x="2209800" y="4991100"/>
            <a:ext cx="4572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2667000" y="4419600"/>
            <a:ext cx="2514600" cy="1143000"/>
          </a:xfrm>
          <a:prstGeom prst="rect">
            <a:avLst/>
          </a:prstGeom>
          <a:solidFill>
            <a:schemeClr val="accent1">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defTabSz="627063"/>
            <a:r>
              <a:rPr lang="en-US" sz="2000" dirty="0" smtClean="0">
                <a:solidFill>
                  <a:schemeClr val="tx1"/>
                </a:solidFill>
              </a:rPr>
              <a:t>Translate</a:t>
            </a:r>
            <a:r>
              <a:rPr lang="en-US" dirty="0" smtClean="0">
                <a:solidFill>
                  <a:schemeClr val="tx1"/>
                </a:solidFill>
              </a:rPr>
              <a:t/>
            </a:r>
            <a:br>
              <a:rPr lang="en-US" dirty="0" smtClean="0">
                <a:solidFill>
                  <a:schemeClr val="tx1"/>
                </a:solidFill>
              </a:rPr>
            </a:br>
            <a:r>
              <a:rPr lang="en-US" sz="1600" dirty="0" smtClean="0">
                <a:solidFill>
                  <a:schemeClr val="tx1"/>
                </a:solidFill>
              </a:rPr>
              <a:t>From:	Microsoft-speak</a:t>
            </a:r>
          </a:p>
          <a:p>
            <a:pPr defTabSz="627063"/>
            <a:r>
              <a:rPr lang="en-US" sz="1600" dirty="0" smtClean="0">
                <a:solidFill>
                  <a:schemeClr val="tx1"/>
                </a:solidFill>
              </a:rPr>
              <a:t>To:	English</a:t>
            </a:r>
            <a:endParaRPr lang="en-US" sz="1600" dirty="0">
              <a:solidFill>
                <a:schemeClr val="tx1"/>
              </a:solidFill>
            </a:endParaRPr>
          </a:p>
        </p:txBody>
      </p:sp>
      <p:sp>
        <p:nvSpPr>
          <p:cNvPr id="6" name="TextBox 5"/>
          <p:cNvSpPr txBox="1"/>
          <p:nvPr/>
        </p:nvSpPr>
        <p:spPr>
          <a:xfrm>
            <a:off x="498474" y="4806434"/>
            <a:ext cx="1863726" cy="646331"/>
          </a:xfrm>
          <a:prstGeom prst="rect">
            <a:avLst/>
          </a:prstGeom>
          <a:noFill/>
        </p:spPr>
        <p:txBody>
          <a:bodyPr wrap="square" rtlCol="0">
            <a:spAutoFit/>
          </a:bodyPr>
          <a:lstStyle/>
          <a:p>
            <a:r>
              <a:rPr lang="en-US" dirty="0" err="1" smtClean="0">
                <a:latin typeface="Courier" charset="0"/>
                <a:ea typeface="Courier" charset="0"/>
                <a:cs typeface="Courier" charset="0"/>
              </a:rPr>
              <a:t>stdafx.h</a:t>
            </a:r>
            <a:endParaRPr lang="en-US" dirty="0" smtClean="0">
              <a:latin typeface="Courier" charset="0"/>
              <a:ea typeface="Courier" charset="0"/>
              <a:cs typeface="Courier" charset="0"/>
            </a:endParaRPr>
          </a:p>
          <a:p>
            <a:r>
              <a:rPr lang="en-US" dirty="0" smtClean="0">
                <a:latin typeface="Courier" charset="0"/>
                <a:ea typeface="Courier" charset="0"/>
                <a:cs typeface="Courier" charset="0"/>
              </a:rPr>
              <a:t>(or </a:t>
            </a:r>
            <a:r>
              <a:rPr lang="en-US" dirty="0" err="1" smtClean="0">
                <a:latin typeface="Courier" charset="0"/>
                <a:ea typeface="Courier" charset="0"/>
                <a:cs typeface="Courier" charset="0"/>
              </a:rPr>
              <a:t>pch.h</a:t>
            </a:r>
            <a:r>
              <a:rPr lang="en-US" dirty="0" smtClean="0">
                <a:latin typeface="Courier" charset="0"/>
                <a:ea typeface="Courier" charset="0"/>
                <a:cs typeface="Courier" charset="0"/>
              </a:rPr>
              <a:t>)</a:t>
            </a:r>
            <a:endParaRPr lang="en-US" dirty="0">
              <a:latin typeface="Courier" charset="0"/>
              <a:ea typeface="Courier" charset="0"/>
              <a:cs typeface="Courier" charset="0"/>
            </a:endParaRPr>
          </a:p>
        </p:txBody>
      </p:sp>
      <p:cxnSp>
        <p:nvCxnSpPr>
          <p:cNvPr id="7" name="Straight Arrow Connector 6"/>
          <p:cNvCxnSpPr>
            <a:stCxn id="7" idx="3"/>
          </p:cNvCxnSpPr>
          <p:nvPr/>
        </p:nvCxnSpPr>
        <p:spPr>
          <a:xfrm>
            <a:off x="5029200" y="4991100"/>
            <a:ext cx="43023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459438" y="4529435"/>
            <a:ext cx="2590800" cy="923330"/>
          </a:xfrm>
          <a:prstGeom prst="rect">
            <a:avLst/>
          </a:prstGeom>
          <a:noFill/>
        </p:spPr>
        <p:txBody>
          <a:bodyPr wrap="square" rtlCol="0">
            <a:spAutoFit/>
          </a:bodyPr>
          <a:lstStyle/>
          <a:p>
            <a:r>
              <a:rPr lang="en-US" dirty="0" smtClean="0">
                <a:cs typeface="Courier New" panose="02070309020205020404" pitchFamily="49" charset="0"/>
              </a:rPr>
              <a:t>You messed up!</a:t>
            </a:r>
            <a:br>
              <a:rPr lang="en-US" dirty="0" smtClean="0">
                <a:cs typeface="Courier New" panose="02070309020205020404" pitchFamily="49" charset="0"/>
              </a:rPr>
            </a:br>
            <a:r>
              <a:rPr lang="en-US" dirty="0" smtClean="0">
                <a:cs typeface="Courier New" panose="02070309020205020404" pitchFamily="49" charset="0"/>
              </a:rPr>
              <a:t>Start over, creating the right kind of project.</a:t>
            </a:r>
            <a:endParaRPr lang="en-US" dirty="0"/>
          </a:p>
        </p:txBody>
      </p:sp>
    </p:spTree>
    <p:extLst>
      <p:ext uri="{BB962C8B-B14F-4D97-AF65-F5344CB8AC3E}">
        <p14:creationId xmlns:p14="http://schemas.microsoft.com/office/powerpoint/2010/main" val="7639961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 II</a:t>
            </a:r>
            <a:br>
              <a:rPr lang="en-US" dirty="0"/>
            </a:br>
            <a:r>
              <a:rPr lang="en-US" dirty="0"/>
              <a:t>Program Structure — Overview</a:t>
            </a:r>
          </a:p>
        </p:txBody>
      </p:sp>
      <p:sp>
        <p:nvSpPr>
          <p:cNvPr id="3" name="Content Placeholder 2"/>
          <p:cNvSpPr>
            <a:spLocks noGrp="1"/>
          </p:cNvSpPr>
          <p:nvPr>
            <p:ph idx="1"/>
          </p:nvPr>
        </p:nvSpPr>
        <p:spPr/>
        <p:txBody>
          <a:bodyPr/>
          <a:lstStyle/>
          <a:p>
            <a:pPr marL="0" indent="0">
              <a:buNone/>
            </a:pPr>
            <a:r>
              <a:rPr lang="en-US" dirty="0"/>
              <a:t>C++ programs consist of:</a:t>
            </a:r>
          </a:p>
          <a:p>
            <a:pPr lvl="1"/>
            <a:r>
              <a:rPr lang="en-US" dirty="0"/>
              <a:t>Comments.</a:t>
            </a:r>
          </a:p>
          <a:p>
            <a:pPr lvl="1"/>
            <a:r>
              <a:rPr lang="en-US" dirty="0"/>
              <a:t>Preprocessor directives.</a:t>
            </a:r>
          </a:p>
          <a:p>
            <a:pPr lvl="1"/>
            <a:r>
              <a:rPr lang="en-US" dirty="0"/>
              <a:t>Ordinary source code</a:t>
            </a:r>
            <a:r>
              <a:rPr lang="en-US" dirty="0" smtClean="0"/>
              <a:t>.</a:t>
            </a:r>
            <a:endParaRPr lang="en-US" dirty="0"/>
          </a:p>
        </p:txBody>
      </p:sp>
    </p:spTree>
    <p:extLst>
      <p:ext uri="{BB962C8B-B14F-4D97-AF65-F5344CB8AC3E}">
        <p14:creationId xmlns:p14="http://schemas.microsoft.com/office/powerpoint/2010/main" val="70613773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2649</TotalTime>
  <Words>1168</Words>
  <Application>Microsoft Macintosh PowerPoint</Application>
  <PresentationFormat>On-screen Show (4:3)</PresentationFormat>
  <Paragraphs>111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Advantage</vt:lpstr>
      <vt:lpstr>CS 201 </vt:lpstr>
      <vt:lpstr>Review Intro. to C++ I — Build Process [1/2]</vt:lpstr>
      <vt:lpstr>Review Intro. to C++ I — Build Process [2/2]</vt:lpstr>
      <vt:lpstr>Introduction to C++ II Using an IDE [1/5]</vt:lpstr>
      <vt:lpstr>Introduction to C++ II Using an IDE [2/5]</vt:lpstr>
      <vt:lpstr>Introduction to C++ II Using an IDE [3/5]</vt:lpstr>
      <vt:lpstr>Introduction to C++ II Using an IDE [4/5]</vt:lpstr>
      <vt:lpstr>Introduction to C++ II Using an IDE [5/5]</vt:lpstr>
      <vt:lpstr>Introduction to C++ II Program Structure — Overview</vt:lpstr>
      <vt:lpstr>Introduction to C++ II Program Structure — Comment</vt:lpstr>
      <vt:lpstr>Introduction to C++ II Program Structure — Preprocessor Directive</vt:lpstr>
      <vt:lpstr>Introduction to C++ II Program Structure — Overall</vt:lpstr>
      <vt:lpstr>Introduction to C++ II Program Structure — A Program [1/5]</vt:lpstr>
      <vt:lpstr>Introduction to C++ II Program Structure — A Program [2/5]</vt:lpstr>
      <vt:lpstr>Introduction to C++ II Program Structure — A Program [3/5]</vt:lpstr>
      <vt:lpstr>Introduction to C++ II Program Structure — A Program [4/5]</vt:lpstr>
      <vt:lpstr>Introduction to C++ II Program Structure — A Program [5/5]</vt:lpstr>
      <vt:lpstr>Introduction to C++ II Helpful Practices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201</dc:title>
  <dc:creator>Chris Hartman</dc:creator>
  <cp:lastModifiedBy>Chris Hartman</cp:lastModifiedBy>
  <cp:revision>23</cp:revision>
  <dcterms:created xsi:type="dcterms:W3CDTF">2017-08-28T16:16:28Z</dcterms:created>
  <dcterms:modified xsi:type="dcterms:W3CDTF">2018-08-29T18:58:56Z</dcterms:modified>
</cp:coreProperties>
</file>