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5" r:id="rId2"/>
    <p:sldId id="320" r:id="rId3"/>
    <p:sldId id="302" r:id="rId4"/>
    <p:sldId id="305" r:id="rId5"/>
    <p:sldId id="310" r:id="rId6"/>
    <p:sldId id="312" r:id="rId7"/>
    <p:sldId id="314" r:id="rId8"/>
    <p:sldId id="295" r:id="rId9"/>
    <p:sldId id="301" r:id="rId10"/>
    <p:sldId id="317" r:id="rId11"/>
    <p:sldId id="318" r:id="rId12"/>
    <p:sldId id="321" r:id="rId13"/>
    <p:sldId id="32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112" d="100"/>
          <a:sy n="112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A9764-DF14-C247-9CA2-8C216FDB8D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04F8-651F-8B42-87D7-B784C408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04F8-651F-8B42-87D7-B784C4087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C++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I/O — </a:t>
            </a:r>
            <a:r>
              <a:rPr lang="en-US" dirty="0" smtClean="0"/>
              <a:t>Stream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Input</a:t>
            </a:r>
            <a:r>
              <a:rPr lang="en-US" dirty="0" smtClean="0"/>
              <a:t> means getting information </a:t>
            </a:r>
            <a:r>
              <a:rPr lang="en-US" dirty="0"/>
              <a:t>from </a:t>
            </a:r>
            <a:r>
              <a:rPr lang="en-US" dirty="0" smtClean="0"/>
              <a:t>something—often something outside our program. Similarly, </a:t>
            </a:r>
            <a:r>
              <a:rPr lang="en-US" b="1" dirty="0" smtClean="0"/>
              <a:t>output</a:t>
            </a:r>
            <a:r>
              <a:rPr lang="en-US" dirty="0" smtClean="0"/>
              <a:t> means sending information to something. </a:t>
            </a:r>
            <a:r>
              <a:rPr lang="en-US" b="1" dirty="0" smtClean="0"/>
              <a:t>Input/output</a:t>
            </a:r>
            <a:r>
              <a:rPr lang="en-US" dirty="0" smtClean="0"/>
              <a:t> is abbreviated as </a:t>
            </a:r>
            <a:r>
              <a:rPr lang="en-US" b="1" dirty="0" smtClean="0"/>
              <a:t>I/O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We have seen how to output characters using the </a:t>
            </a:r>
            <a:r>
              <a:rPr lang="en-US" b="1" dirty="0" smtClean="0"/>
              <a:t>stream insertion</a:t>
            </a:r>
            <a:r>
              <a:rPr lang="en-US" dirty="0" smtClean="0"/>
              <a:t> operator (“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&lt;&lt;</a:t>
            </a:r>
            <a:r>
              <a:rPr lang="en-US" dirty="0" smtClean="0"/>
              <a:t>”). We </a:t>
            </a:r>
            <a:r>
              <a:rPr lang="en-US" dirty="0"/>
              <a:t>can </a:t>
            </a:r>
            <a:r>
              <a:rPr lang="en-US" dirty="0" smtClean="0"/>
              <a:t>also use this operator to output </a:t>
            </a:r>
            <a:r>
              <a:rPr lang="en-US" dirty="0"/>
              <a:t>the value of an </a:t>
            </a:r>
            <a:r>
              <a:rPr lang="en-US" dirty="0" smtClean="0"/>
              <a:t>expression.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(3+8)*(1+4)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x;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&lt;&lt; "x = " &lt;&lt; x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42672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Prints “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55</a:t>
            </a:r>
            <a:r>
              <a:rPr lang="en-US" sz="1600" dirty="0" smtClean="0">
                <a:solidFill>
                  <a:srgbClr val="C00000"/>
                </a:solidFill>
              </a:rPr>
              <a:t>”.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029200" y="4436477"/>
            <a:ext cx="914400" cy="1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57574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Prints “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x = 7</a:t>
            </a:r>
            <a:r>
              <a:rPr lang="en-US" sz="1600" dirty="0" smtClean="0">
                <a:solidFill>
                  <a:srgbClr val="C00000"/>
                </a:solidFill>
              </a:rPr>
              <a:t>”.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029200" y="5926723"/>
            <a:ext cx="914400" cy="1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I/O — Stream </a:t>
            </a:r>
            <a:r>
              <a:rPr lang="en-US" dirty="0" smtClean="0"/>
              <a:t>Extraction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We can input values using the </a:t>
            </a:r>
            <a:r>
              <a:rPr lang="en-US" sz="1800" b="1" dirty="0"/>
              <a:t>stream extraction</a:t>
            </a:r>
            <a:r>
              <a:rPr lang="en-US" sz="1800" dirty="0"/>
              <a:t> </a:t>
            </a:r>
            <a:r>
              <a:rPr lang="en-US" sz="1800" dirty="0" smtClean="0"/>
              <a:t>operator: “</a:t>
            </a:r>
            <a:r>
              <a:rPr lang="en-US" sz="1800" dirty="0" smtClean="0">
                <a:latin typeface="Courier"/>
                <a:cs typeface="Courier"/>
              </a:rPr>
              <a:t>&gt;&gt;</a:t>
            </a:r>
            <a:r>
              <a:rPr lang="en-US" sz="1800" dirty="0" smtClean="0"/>
              <a:t>”. We </a:t>
            </a:r>
            <a:r>
              <a:rPr lang="en-US" sz="1800" dirty="0"/>
              <a:t>do stream extraction using an </a:t>
            </a:r>
            <a:r>
              <a:rPr lang="en-US" sz="1800" b="1" dirty="0"/>
              <a:t>input stream</a:t>
            </a:r>
            <a:r>
              <a:rPr lang="en-US" sz="1800" dirty="0"/>
              <a:t>. The primary input stream is </a:t>
            </a:r>
            <a:r>
              <a:rPr lang="en-US" sz="1800" dirty="0" err="1" smtClean="0">
                <a:latin typeface="Courier"/>
                <a:cs typeface="Courier"/>
              </a:rPr>
              <a:t>cin</a:t>
            </a:r>
            <a:r>
              <a:rPr lang="en-US" sz="1800" dirty="0" smtClean="0"/>
              <a:t>, also declared in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While we can </a:t>
            </a:r>
            <a:r>
              <a:rPr lang="en-US" sz="1800" dirty="0"/>
              <a:t>output arbitrary expressions, </a:t>
            </a:r>
            <a:r>
              <a:rPr lang="en-US" sz="1800" dirty="0" smtClean="0"/>
              <a:t>we must </a:t>
            </a:r>
            <a:r>
              <a:rPr lang="en-US" sz="1800" dirty="0"/>
              <a:t>input into a variable, which must be declared first. </a:t>
            </a:r>
            <a:r>
              <a:rPr lang="en-US" sz="1800" dirty="0" smtClean="0"/>
              <a:t>Here is some code that </a:t>
            </a:r>
            <a:r>
              <a:rPr lang="en-US" sz="1800" dirty="0"/>
              <a:t>inputs and then </a:t>
            </a:r>
            <a:r>
              <a:rPr lang="en-US" sz="1800" dirty="0" smtClean="0"/>
              <a:t>prints </a:t>
            </a:r>
            <a:r>
              <a:rPr lang="en-US" sz="1800" dirty="0"/>
              <a:t>an integer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n;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err="1" smtClean="0">
                <a:latin typeface="Courier"/>
                <a:cs typeface="Courier"/>
              </a:rPr>
              <a:t>cout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&lt;&lt; "Type an integer </a:t>
            </a:r>
            <a:r>
              <a:rPr lang="en-US" sz="1800" dirty="0" smtClean="0">
                <a:latin typeface="Courier"/>
                <a:cs typeface="Courier"/>
              </a:rPr>
              <a:t>";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err="1" smtClean="0">
                <a:latin typeface="Courier"/>
                <a:cs typeface="Courier"/>
              </a:rPr>
              <a:t>cin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&gt;&gt; </a:t>
            </a:r>
            <a:r>
              <a:rPr lang="en-US" sz="1800" dirty="0" smtClean="0">
                <a:latin typeface="Courier"/>
                <a:cs typeface="Courier"/>
              </a:rPr>
              <a:t>n;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err="1" smtClean="0">
                <a:latin typeface="Courier"/>
                <a:cs typeface="Courier"/>
              </a:rPr>
              <a:t>cout</a:t>
            </a:r>
            <a:r>
              <a:rPr lang="en-US" sz="1800" dirty="0" smtClean="0">
                <a:latin typeface="Courier"/>
                <a:cs typeface="Courier"/>
              </a:rPr>
              <a:t> &lt;&lt; "You typed the integer: " &lt;&lt; n &lt;&lt; </a:t>
            </a:r>
            <a:r>
              <a:rPr lang="en-US" sz="1800" dirty="0" err="1" smtClean="0">
                <a:latin typeface="Courier"/>
                <a:cs typeface="Courier"/>
              </a:rPr>
              <a:t>endl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arrows point in the direction of the dataflow: toward an output stream, and away from an input stream.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2987" y="352612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This is a </a:t>
            </a:r>
            <a:r>
              <a:rPr lang="en-US" sz="1600" b="1" dirty="0" smtClean="0">
                <a:solidFill>
                  <a:srgbClr val="C00000"/>
                </a:solidFill>
              </a:rPr>
              <a:t>prompt</a:t>
            </a:r>
            <a:r>
              <a:rPr lang="en-US" sz="1600" dirty="0" smtClean="0">
                <a:solidFill>
                  <a:srgbClr val="C00000"/>
                </a:solidFill>
              </a:rPr>
              <a:t>: a signal for the user to type something.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>
            <a:stCxn id="4" idx="1"/>
          </p:cNvCxnSpPr>
          <p:nvPr/>
        </p:nvCxnSpPr>
        <p:spPr>
          <a:xfrm flipH="1">
            <a:off x="4320987" y="3939017"/>
            <a:ext cx="762000" cy="171881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9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I/O — Stream </a:t>
            </a:r>
            <a:r>
              <a:rPr lang="en-US" dirty="0" smtClean="0"/>
              <a:t>Extraction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en-US" dirty="0"/>
              <a:t>…</a:t>
            </a:r>
            <a:r>
              <a:rPr lang="en-US" dirty="0" smtClean="0"/>
              <a:t>” </a:t>
            </a:r>
            <a:r>
              <a:rPr lang="en-US" dirty="0"/>
              <a:t>style of input is simple, but it </a:t>
            </a:r>
            <a:r>
              <a:rPr lang="en-US" dirty="0" smtClean="0"/>
              <a:t>might </a:t>
            </a:r>
            <a:r>
              <a:rPr lang="en-US" dirty="0"/>
              <a:t>not do what we want.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en-US" dirty="0"/>
              <a:t>…” reads any initial whitespace (blanks, tabs, end-of-line, etc.), then it reads a value until it hits a character that does not work; it does not read that character.</a:t>
            </a:r>
          </a:p>
          <a:p>
            <a:pPr marL="0" indent="0">
              <a:buNone/>
            </a:pPr>
            <a:r>
              <a:rPr lang="en-US" dirty="0"/>
              <a:t>As a result, 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en-US" dirty="0"/>
              <a:t>…”, used to read a number, does not read an end-of-line mark after the number. (Think about it.)</a:t>
            </a:r>
          </a:p>
          <a:p>
            <a:pPr marL="0" indent="0">
              <a:buNone/>
            </a:pPr>
            <a:r>
              <a:rPr lang="en-US" dirty="0" smtClean="0"/>
              <a:t>Later in the semester, </a:t>
            </a:r>
            <a:r>
              <a:rPr lang="en-US" dirty="0"/>
              <a:t>we will discuss </a:t>
            </a:r>
            <a:r>
              <a:rPr lang="en-US" b="1" dirty="0"/>
              <a:t>line-oriented input</a:t>
            </a:r>
            <a:r>
              <a:rPr lang="en-US" dirty="0"/>
              <a:t>, which works better in many </a:t>
            </a:r>
            <a:r>
              <a:rPr lang="en-US" dirty="0" smtClean="0"/>
              <a:t>situations.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5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I/O —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stream insertion &amp; extraction operators do </a:t>
            </a:r>
            <a:r>
              <a:rPr lang="en-US" b="1" dirty="0"/>
              <a:t>conversions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characters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lang="en-US" dirty="0"/>
              <a:t>”  (a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/>
              <a:t>” followed by a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/>
              <a:t>” ) are not the same as the number twelve. If </a:t>
            </a:r>
            <a:r>
              <a:rPr lang="en-US" dirty="0" smtClean="0"/>
              <a:t>an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 variable has the value twelve, </a:t>
            </a:r>
            <a:r>
              <a:rPr lang="en-US" dirty="0"/>
              <a:t>and we print it, then the twelve is converted to a pair of characters.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 = 12;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n;  // Convert number to characters</a:t>
            </a:r>
          </a:p>
          <a:p>
            <a:pPr marL="0" indent="0">
              <a:buNone/>
            </a:pPr>
            <a:r>
              <a:rPr lang="en-US" dirty="0"/>
              <a:t>The reverse happens when we do input.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&gt;&gt; n;   // Convert characters to number</a:t>
            </a:r>
          </a:p>
        </p:txBody>
      </p:sp>
    </p:spTree>
    <p:extLst>
      <p:ext uri="{BB962C8B-B14F-4D97-AF65-F5344CB8AC3E}">
        <p14:creationId xmlns:p14="http://schemas.microsoft.com/office/powerpoint/2010/main" val="159622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Intro. </a:t>
            </a:r>
            <a:r>
              <a:rPr lang="en-US" dirty="0"/>
              <a:t>to C++ II — </a:t>
            </a:r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hello.cpp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Phimbert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Phlob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19 Jan 2018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Hello-world example for CS 201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main()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"Hello, world!"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return 0;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92641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Bring in file </a:t>
            </a:r>
            <a:r>
              <a:rPr lang="en-US" sz="1400" dirty="0" err="1" smtClean="0">
                <a:solidFill>
                  <a:srgbClr val="C00000"/>
                </a:solidFill>
                <a:latin typeface="Courier"/>
                <a:cs typeface="Courier New" panose="02070309020205020404" pitchFamily="49" charset="0"/>
              </a:rPr>
              <a:t>iostream</a:t>
            </a:r>
            <a:r>
              <a:rPr lang="en-US" sz="1400" dirty="0" smtClean="0">
                <a:solidFill>
                  <a:srgbClr val="C00000"/>
                </a:solidFill>
              </a:rPr>
              <a:t>, part of the C++ Standard Library.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>
            <a:stCxn id="4" idx="1"/>
          </p:cNvCxnSpPr>
          <p:nvPr/>
        </p:nvCxnSpPr>
        <p:spPr>
          <a:xfrm flipH="1">
            <a:off x="3575050" y="3188020"/>
            <a:ext cx="387350" cy="104455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1"/>
          </p:cNvCxnSpPr>
          <p:nvPr/>
        </p:nvCxnSpPr>
        <p:spPr>
          <a:xfrm flipH="1">
            <a:off x="3354168" y="3674477"/>
            <a:ext cx="608232" cy="122539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3048000" y="3500435"/>
            <a:ext cx="226219" cy="611984"/>
          </a:xfrm>
          <a:prstGeom prst="rightBrace">
            <a:avLst>
              <a:gd name="adj1" fmla="val 50000"/>
              <a:gd name="adj2" fmla="val 4926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5052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What we use from </a:t>
            </a:r>
            <a:r>
              <a:rPr lang="en-US" sz="1600" dirty="0" err="1" smtClean="0">
                <a:solidFill>
                  <a:srgbClr val="C00000"/>
                </a:solidFill>
                <a:latin typeface="Courier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717381" y="1676400"/>
            <a:ext cx="226219" cy="1143000"/>
          </a:xfrm>
          <a:prstGeom prst="rightBrace">
            <a:avLst>
              <a:gd name="adj1" fmla="val 50000"/>
              <a:gd name="adj2" fmla="val 4926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2076665"/>
            <a:ext cx="1574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Comments.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0013" y="4104807"/>
            <a:ext cx="2335306" cy="830997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Use blank space!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Do not </a:t>
            </a:r>
            <a:r>
              <a:rPr lang="en-US" sz="1600" dirty="0" err="1" smtClean="0">
                <a:solidFill>
                  <a:srgbClr val="C00000"/>
                </a:solidFill>
              </a:rPr>
              <a:t>smush</a:t>
            </a:r>
            <a:r>
              <a:rPr lang="en-US" sz="1600" dirty="0" smtClean="0">
                <a:solidFill>
                  <a:srgbClr val="C00000"/>
                </a:solidFill>
              </a:rPr>
              <a:t> all of your code together!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362200" y="4275711"/>
            <a:ext cx="1317813" cy="6769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6785" y="5703033"/>
            <a:ext cx="3045620" cy="52322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END the Line of output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(if that is what you want to do).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5562600" y="5334000"/>
            <a:ext cx="108543" cy="332278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011237" y="5296857"/>
            <a:ext cx="190501" cy="372402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316" y="5652382"/>
            <a:ext cx="2335306" cy="33855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An </a:t>
            </a:r>
            <a:r>
              <a:rPr lang="en-US" sz="1600" b="1" dirty="0" smtClean="0">
                <a:solidFill>
                  <a:srgbClr val="C00000"/>
                </a:solidFill>
              </a:rPr>
              <a:t>output stream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Coding Practices —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It is worth some time and effort to </a:t>
            </a:r>
            <a:r>
              <a:rPr lang="en-US" i="1" dirty="0" smtClean="0"/>
              <a:t>name things well</a:t>
            </a:r>
            <a:r>
              <a:rPr lang="en-US" dirty="0" smtClean="0"/>
              <a:t>. This applies to everything you choose a name for: folders, projects, source code file names, variable names, function names, etc. It takes very little time to type an informative name, and you will thank yourself later.</a:t>
            </a:r>
          </a:p>
          <a:p>
            <a:pPr marL="0" indent="0">
              <a:buNone/>
            </a:pPr>
            <a:r>
              <a:rPr lang="en-US" dirty="0" smtClean="0"/>
              <a:t>Compare this: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k;  // How many turtles there are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this: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number_of_turtles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consider later code that uses the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Coding </a:t>
            </a:r>
            <a:r>
              <a:rPr lang="en-US" dirty="0" smtClean="0"/>
              <a:t>Practices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en-US" dirty="0"/>
              <a:t>Keep </a:t>
            </a:r>
            <a:r>
              <a:rPr lang="en-US" dirty="0" smtClean="0"/>
              <a:t>It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Your code should </a:t>
            </a:r>
            <a:r>
              <a:rPr lang="en-US" sz="1800" i="1" dirty="0" smtClean="0"/>
              <a:t>always</a:t>
            </a:r>
            <a:r>
              <a:rPr lang="en-US" sz="1800" dirty="0" smtClean="0"/>
              <a:t> compile. Always.</a:t>
            </a:r>
          </a:p>
          <a:p>
            <a:pPr marL="0" indent="0">
              <a:buNone/>
            </a:pPr>
            <a:r>
              <a:rPr lang="en-US" sz="1800" dirty="0"/>
              <a:t>Most of us naturally write our programs from beginning to end. However, this is not a good way to work. If the last thing you type is the right brace (“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800" dirty="0"/>
              <a:t>”) at the end of </a:t>
            </a:r>
            <a:r>
              <a:rPr lang="en-US" sz="1800" dirty="0" smtClean="0"/>
              <a:t>function main, </a:t>
            </a:r>
            <a:r>
              <a:rPr lang="en-US" sz="1800" dirty="0"/>
              <a:t>then, while all that typing has been happening, the code could not be compiled and executed. And it is compiling and executing that gives us information about our code: what works, what needs to change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Your first job, when working on code, is to get it to compile.</a:t>
            </a:r>
          </a:p>
          <a:p>
            <a:pPr marL="0" indent="0">
              <a:buNone/>
            </a:pPr>
            <a:r>
              <a:rPr lang="en-US" sz="1800" dirty="0"/>
              <a:t>After that, keep it compiling.</a:t>
            </a:r>
          </a:p>
          <a:p>
            <a:pPr marL="0" indent="0">
              <a:buNone/>
            </a:pPr>
            <a:r>
              <a:rPr lang="en-US" sz="1800" dirty="0"/>
              <a:t>As you work, build and execute often, to see how you are doing.</a:t>
            </a:r>
          </a:p>
        </p:txBody>
      </p:sp>
    </p:spTree>
    <p:extLst>
      <p:ext uri="{BB962C8B-B14F-4D97-AF65-F5344CB8AC3E}">
        <p14:creationId xmlns:p14="http://schemas.microsoft.com/office/powerpoint/2010/main" val="10169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 III</a:t>
            </a:r>
            <a:br>
              <a:rPr lang="en-US" dirty="0" smtClean="0"/>
            </a:br>
            <a:r>
              <a:rPr lang="en-US" dirty="0" smtClean="0"/>
              <a:t>Expressions </a:t>
            </a:r>
            <a:r>
              <a:rPr lang="en-US" dirty="0"/>
              <a:t>&amp;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is something that has a value. Here are some C++ expressions.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-3.748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(7 + x) / (5 - 14*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number_of_turtles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Every value in C++—and thus every expression—has a </a:t>
            </a:r>
            <a:r>
              <a:rPr lang="en-US" b="1" dirty="0"/>
              <a:t>type</a:t>
            </a:r>
            <a:r>
              <a:rPr lang="en-US" dirty="0"/>
              <a:t>. This determines what values it might have and what operations can be performed on it.</a:t>
            </a:r>
          </a:p>
          <a:p>
            <a:pPr marL="0" indent="0">
              <a:buNone/>
            </a:pPr>
            <a:r>
              <a:rPr lang="en-US" dirty="0"/>
              <a:t>For example, the basic integer type in C++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/>
              <a:t>. Each of the following C++ expressions has 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5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-11780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(3 + 4) * (17 - 8)</a:t>
            </a:r>
          </a:p>
        </p:txBody>
      </p:sp>
    </p:spTree>
    <p:extLst>
      <p:ext uri="{BB962C8B-B14F-4D97-AF65-F5344CB8AC3E}">
        <p14:creationId xmlns:p14="http://schemas.microsoft.com/office/powerpoint/2010/main" val="198700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Variables </a:t>
            </a:r>
            <a:r>
              <a:rPr lang="en-US" dirty="0" smtClean="0"/>
              <a:t>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declare</a:t>
            </a:r>
            <a:r>
              <a:rPr lang="en-US" dirty="0"/>
              <a:t> a variable in C++ by giving its type, followed by the name of the variable, followed by a semicolon (“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/>
              <a:t>”). Here is a declaration of a variable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/>
              <a:t> of 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We set the value of a variable by doing an </a:t>
            </a:r>
            <a:r>
              <a:rPr lang="en-US" b="1" dirty="0"/>
              <a:t>assignment</a:t>
            </a:r>
            <a:r>
              <a:rPr lang="en-US" dirty="0"/>
              <a:t>. We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give </a:t>
            </a:r>
            <a:r>
              <a:rPr lang="en-US" dirty="0"/>
              <a:t>the variable’s name, an equals sign (“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/>
              <a:t>”), </a:t>
            </a:r>
            <a:r>
              <a:rPr lang="en-US" dirty="0" smtClean="0"/>
              <a:t>and an expression. And of course every C++ statement ends with a semicolon. The statement sets the </a:t>
            </a:r>
            <a:r>
              <a:rPr lang="en-US" dirty="0"/>
              <a:t>value of the variable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value </a:t>
            </a:r>
            <a:r>
              <a:rPr lang="en-US" dirty="0"/>
              <a:t>of the expression.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abc</a:t>
            </a:r>
            <a:r>
              <a:rPr lang="en-US" dirty="0">
                <a:latin typeface="Courier"/>
                <a:cs typeface="Courier"/>
              </a:rPr>
              <a:t> = 8 + 4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7644" y="54102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Set variable </a:t>
            </a:r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600" dirty="0" smtClean="0">
                <a:solidFill>
                  <a:srgbClr val="C00000"/>
                </a:solidFill>
              </a:rPr>
              <a:t> to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12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>
            <a:stCxn id="4" idx="1"/>
          </p:cNvCxnSpPr>
          <p:nvPr/>
        </p:nvCxnSpPr>
        <p:spPr>
          <a:xfrm flipH="1" flipV="1">
            <a:off x="2514600" y="5410201"/>
            <a:ext cx="1043044" cy="169276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Operators </a:t>
            </a:r>
            <a:r>
              <a:rPr lang="en-US" dirty="0" smtClean="0"/>
              <a:t>—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various little symbols that perform mathematical operations—as well as other kinds of operations—are called </a:t>
            </a:r>
            <a:r>
              <a:rPr lang="en-US" sz="1800" b="1" dirty="0"/>
              <a:t>operators</a:t>
            </a:r>
            <a:r>
              <a:rPr lang="en-US" sz="1800" dirty="0"/>
              <a:t>. So far, we have seen the following </a:t>
            </a:r>
            <a:r>
              <a:rPr lang="en-US" sz="1800" dirty="0" smtClean="0"/>
              <a:t>operators: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+  </a:t>
            </a:r>
            <a:r>
              <a:rPr lang="en-US" sz="1800" dirty="0">
                <a:latin typeface="Courier"/>
                <a:cs typeface="Courier"/>
              </a:rPr>
              <a:t>-  *  /  =</a:t>
            </a:r>
          </a:p>
          <a:p>
            <a:pPr marL="0" indent="0">
              <a:buNone/>
            </a:pPr>
            <a:r>
              <a:rPr lang="en-US" sz="1800" dirty="0"/>
              <a:t>The values given to an operator are </a:t>
            </a:r>
            <a:r>
              <a:rPr lang="en-US" sz="1800" dirty="0" smtClean="0"/>
              <a:t>its </a:t>
            </a:r>
            <a:r>
              <a:rPr lang="en-US" sz="1800" b="1" dirty="0" smtClean="0"/>
              <a:t>operands</a:t>
            </a:r>
            <a:r>
              <a:rPr lang="en-US" sz="1800" dirty="0"/>
              <a:t>. I</a:t>
            </a:r>
            <a:r>
              <a:rPr lang="en-US" sz="1800" dirty="0" smtClean="0"/>
              <a:t>n </a:t>
            </a:r>
            <a:r>
              <a:rPr lang="en-US" sz="1800" dirty="0"/>
              <a:t>“</a:t>
            </a:r>
            <a:r>
              <a:rPr lang="en-US" sz="1800" dirty="0">
                <a:latin typeface="Courier"/>
                <a:cs typeface="Courier"/>
              </a:rPr>
              <a:t>3 + 2</a:t>
            </a:r>
            <a:r>
              <a:rPr lang="en-US" sz="1800" dirty="0"/>
              <a:t>”, the operator is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1800" dirty="0"/>
              <a:t>, and the operands are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/>
              <a:t> and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division operator (“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800" dirty="0"/>
              <a:t>”) does </a:t>
            </a:r>
            <a:r>
              <a:rPr lang="en-US" sz="1800" b="1" dirty="0"/>
              <a:t>integer division </a:t>
            </a:r>
            <a:r>
              <a:rPr lang="en-US" sz="1800" dirty="0"/>
              <a:t>when it is given operands of type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/>
              <a:t>. For example, the value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“</a:t>
            </a:r>
            <a:r>
              <a:rPr lang="en-US" sz="1800" dirty="0" smtClean="0">
                <a:latin typeface="Courier"/>
                <a:cs typeface="Courier"/>
              </a:rPr>
              <a:t>11 </a:t>
            </a:r>
            <a:r>
              <a:rPr lang="en-US" sz="1800" dirty="0">
                <a:latin typeface="Courier"/>
                <a:cs typeface="Courier"/>
              </a:rPr>
              <a:t>/ 4</a:t>
            </a:r>
            <a:r>
              <a:rPr lang="en-US" sz="1800" dirty="0"/>
              <a:t>” is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get the remainder, use the </a:t>
            </a:r>
            <a:r>
              <a:rPr lang="en-US" sz="1800" b="1" dirty="0" smtClean="0"/>
              <a:t>modulus operator</a:t>
            </a:r>
            <a:r>
              <a:rPr lang="en-US" sz="1800" dirty="0" smtClean="0"/>
              <a:t> (“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sz="1800" dirty="0" smtClean="0"/>
              <a:t>”). For example, 11/4 is 2, remainder 3, so the value of 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dirty="0" smtClean="0">
                <a:latin typeface="Courier"/>
                <a:cs typeface="Courier"/>
              </a:rPr>
              <a:t>11 % 4</a:t>
            </a:r>
            <a:r>
              <a:rPr lang="en-US" sz="1800" dirty="0" smtClean="0"/>
              <a:t>” is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918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Operators — </a:t>
            </a:r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operator has a </a:t>
            </a:r>
            <a:r>
              <a:rPr lang="en-US" b="1" dirty="0"/>
              <a:t>precedence</a:t>
            </a:r>
            <a:r>
              <a:rPr lang="en-US" dirty="0"/>
              <a:t>; this determines where the parentheses go, when we deal with different kinds of operators. Of the operators we have seen,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/>
              <a:t>”,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/>
              <a:t>”, and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dirty="0"/>
              <a:t>” have the highest precedence.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/>
              <a:t>”, and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/>
              <a:t>” come next. And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/>
              <a:t>” has the lowest precedence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effect of precedence on the value of an expression is shown by the following examples</a:t>
            </a:r>
            <a:r>
              <a:rPr lang="en-US" dirty="0" smtClean="0"/>
              <a:t>.</a:t>
            </a:r>
          </a:p>
          <a:p>
            <a:pPr lvl="1"/>
            <a:r>
              <a:rPr lang="mr-IN" dirty="0">
                <a:latin typeface="Courier"/>
                <a:cs typeface="Courier"/>
              </a:rPr>
              <a:t>8 + 3 * 2	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/>
              <a:t>is	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14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mr-IN" dirty="0">
                <a:latin typeface="Courier"/>
                <a:cs typeface="Courier"/>
              </a:rPr>
              <a:t>(8 + 3) * 2</a:t>
            </a:r>
            <a:r>
              <a:rPr lang="mr-IN" dirty="0"/>
              <a:t>	</a:t>
            </a:r>
            <a:r>
              <a:rPr lang="en-US" dirty="0" smtClean="0"/>
              <a:t>is	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22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mr-IN" dirty="0">
                <a:latin typeface="Courier"/>
                <a:cs typeface="Courier"/>
              </a:rPr>
              <a:t>8 + (3 * 2)</a:t>
            </a:r>
            <a:r>
              <a:rPr lang="mr-IN" dirty="0"/>
              <a:t>	</a:t>
            </a:r>
            <a:r>
              <a:rPr lang="en-US" dirty="0" smtClean="0"/>
              <a:t>is	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14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C++ III</a:t>
            </a:r>
            <a:br>
              <a:rPr lang="en-US" dirty="0"/>
            </a:br>
            <a:r>
              <a:rPr lang="en-US" dirty="0"/>
              <a:t>Operators —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operator also has an </a:t>
            </a:r>
            <a:r>
              <a:rPr lang="en-US" b="1" dirty="0"/>
              <a:t>associativity</a:t>
            </a:r>
            <a:r>
              <a:rPr lang="en-US" dirty="0"/>
              <a:t>; this determines where the parentheses go, when we deal with the same kind of operator appearing more than once. Most of the operators we have seen are </a:t>
            </a:r>
            <a:r>
              <a:rPr lang="en-US" b="1" dirty="0"/>
              <a:t>left-to-right associative </a:t>
            </a:r>
            <a:r>
              <a:rPr lang="en-US" dirty="0"/>
              <a:t>(or simply </a:t>
            </a:r>
            <a:r>
              <a:rPr lang="en-US" b="1" dirty="0"/>
              <a:t>left-associative</a:t>
            </a:r>
            <a:r>
              <a:rPr lang="en-US" dirty="0"/>
              <a:t>). This is illustrated by the following examples.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8 - 3 - 2</a:t>
            </a:r>
            <a:r>
              <a:rPr lang="en-US" dirty="0"/>
              <a:t>		is	</a:t>
            </a:r>
            <a:r>
              <a:rPr lang="en-US" dirty="0">
                <a:latin typeface="Courier"/>
                <a:cs typeface="Courier"/>
              </a:rPr>
              <a:t>3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(8 - 3) - 2</a:t>
            </a:r>
            <a:r>
              <a:rPr lang="en-US" dirty="0"/>
              <a:t>	is	</a:t>
            </a:r>
            <a:r>
              <a:rPr lang="en-US" dirty="0">
                <a:latin typeface="Courier"/>
                <a:cs typeface="Courier"/>
              </a:rPr>
              <a:t>3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8 - (3 - 2)</a:t>
            </a:r>
            <a:r>
              <a:rPr lang="en-US" dirty="0"/>
              <a:t>	is	</a:t>
            </a:r>
            <a:r>
              <a:rPr lang="en-US" dirty="0" smtClean="0">
                <a:latin typeface="Courier"/>
                <a:cs typeface="Courier"/>
              </a:rPr>
              <a:t>7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762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518</TotalTime>
  <Words>1166</Words>
  <Application>Microsoft Macintosh PowerPoint</Application>
  <PresentationFormat>On-screen Show (4:3)</PresentationFormat>
  <Paragraphs>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CS 201 </vt:lpstr>
      <vt:lpstr>Review Intro. to C++ II — Program Structure</vt:lpstr>
      <vt:lpstr>Introduction to C++ III Coding Practices — Names</vt:lpstr>
      <vt:lpstr>Introduction to C++ III Coding Practices — Keep It Compiling</vt:lpstr>
      <vt:lpstr>Introduction to C++ III Expressions &amp; Types</vt:lpstr>
      <vt:lpstr>Introduction to C++ III Variables &amp; Assignment</vt:lpstr>
      <vt:lpstr>Introduction to C++ III Operators — Introduction</vt:lpstr>
      <vt:lpstr>Introduction to C++ III Operators — Precedence</vt:lpstr>
      <vt:lpstr>Introduction to C++ III Operators — Associativity</vt:lpstr>
      <vt:lpstr>Introduction to C++ III I/O — Stream Insertion</vt:lpstr>
      <vt:lpstr>Introduction to C++ III I/O — Stream Extraction [1/2]</vt:lpstr>
      <vt:lpstr>Introduction to C++ III I/O — Stream Extraction [2/2]</vt:lpstr>
      <vt:lpstr>Introduction to C++ III I/O — Conversions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51</cp:revision>
  <dcterms:created xsi:type="dcterms:W3CDTF">2017-08-28T16:16:28Z</dcterms:created>
  <dcterms:modified xsi:type="dcterms:W3CDTF">2018-08-31T19:27:37Z</dcterms:modified>
</cp:coreProperties>
</file>