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74"/>
  </p:normalViewPr>
  <p:slideViewPr>
    <p:cSldViewPr snapToObjects="1">
      <p:cViewPr varScale="1">
        <p:scale>
          <a:sx n="112" d="100"/>
          <a:sy n="112" d="100"/>
        </p:scale>
        <p:origin x="-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9/4/18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9/4/18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endParaRPr lang="en-US" sz="1800" dirty="0"/>
          </a:p>
        </p:txBody>
      </p:sp>
      <p:sp>
        <p:nvSpPr>
          <p:cNvPr id="3" name="Subtitle 2"/>
          <p:cNvSpPr>
            <a:spLocks noGrp="1"/>
          </p:cNvSpPr>
          <p:nvPr>
            <p:ph type="subTitle" idx="1"/>
          </p:nvPr>
        </p:nvSpPr>
        <p:spPr/>
        <p:txBody>
          <a:bodyPr/>
          <a:lstStyle/>
          <a:p>
            <a:r>
              <a:rPr lang="en-US" dirty="0" smtClean="0"/>
              <a:t>Flow of Control I</a:t>
            </a:r>
            <a:endParaRPr lang="en-US" dirty="0"/>
          </a:p>
        </p:txBody>
      </p:sp>
    </p:spTree>
    <p:extLst>
      <p:ext uri="{BB962C8B-B14F-4D97-AF65-F5344CB8AC3E}">
        <p14:creationId xmlns:p14="http://schemas.microsoft.com/office/powerpoint/2010/main" val="267641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I</a:t>
            </a:r>
            <a:br>
              <a:rPr lang="en-US" dirty="0" smtClean="0"/>
            </a:br>
            <a:r>
              <a:rPr lang="en-US" dirty="0" smtClean="0"/>
              <a:t>Overview [2/4]</a:t>
            </a:r>
            <a:endParaRPr lang="en-US" dirty="0"/>
          </a:p>
        </p:txBody>
      </p:sp>
      <p:sp>
        <p:nvSpPr>
          <p:cNvPr id="3" name="Content Placeholder 2"/>
          <p:cNvSpPr>
            <a:spLocks noGrp="1"/>
          </p:cNvSpPr>
          <p:nvPr>
            <p:ph idx="1"/>
          </p:nvPr>
        </p:nvSpPr>
        <p:spPr/>
        <p:txBody>
          <a:bodyPr>
            <a:noAutofit/>
          </a:bodyPr>
          <a:lstStyle/>
          <a:p>
            <a:pPr marL="0" indent="0">
              <a:buNone/>
            </a:pPr>
            <a:r>
              <a:rPr lang="en-US" b="1" dirty="0" smtClean="0"/>
              <a:t>Flow-of-control constructs</a:t>
            </a:r>
            <a:r>
              <a:rPr lang="en-US" dirty="0" smtClean="0"/>
              <a:t> </a:t>
            </a:r>
            <a:r>
              <a:rPr lang="en-US" dirty="0"/>
              <a:t>allow us to </a:t>
            </a:r>
            <a:r>
              <a:rPr lang="en-US" dirty="0" smtClean="0"/>
              <a:t>do things differently from the default.</a:t>
            </a:r>
          </a:p>
          <a:p>
            <a:pPr marL="0" indent="0">
              <a:buNone/>
            </a:pPr>
            <a:r>
              <a:rPr lang="en-US" dirty="0" smtClean="0"/>
              <a:t>C</a:t>
            </a:r>
            <a:r>
              <a:rPr lang="en-US" dirty="0"/>
              <a:t>++ has five kinds of flow-of-control </a:t>
            </a:r>
            <a:r>
              <a:rPr lang="en-US" dirty="0" smtClean="0"/>
              <a:t>constructs:</a:t>
            </a:r>
          </a:p>
          <a:p>
            <a:pPr lvl="1"/>
            <a:r>
              <a:rPr lang="en-US" dirty="0" smtClean="0"/>
              <a:t>Selection</a:t>
            </a:r>
          </a:p>
          <a:p>
            <a:pPr lvl="1"/>
            <a:r>
              <a:rPr lang="en-US" dirty="0" smtClean="0"/>
              <a:t>Iteration</a:t>
            </a:r>
          </a:p>
          <a:p>
            <a:pPr lvl="1"/>
            <a:r>
              <a:rPr lang="en-US" dirty="0" smtClean="0"/>
              <a:t>Functions</a:t>
            </a:r>
          </a:p>
          <a:p>
            <a:pPr lvl="1"/>
            <a:r>
              <a:rPr lang="en-US" dirty="0" smtClean="0"/>
              <a:t>Exception handling</a:t>
            </a:r>
          </a:p>
          <a:p>
            <a:pPr lvl="1"/>
            <a:r>
              <a:rPr lang="en-US" dirty="0" smtClean="0"/>
              <a:t>Asynchronous execution</a:t>
            </a:r>
            <a:endParaRPr lang="mr-IN" dirty="0"/>
          </a:p>
        </p:txBody>
      </p:sp>
    </p:spTree>
    <p:extLst>
      <p:ext uri="{BB962C8B-B14F-4D97-AF65-F5344CB8AC3E}">
        <p14:creationId xmlns:p14="http://schemas.microsoft.com/office/powerpoint/2010/main" val="40121888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Overview [3/4]</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We will cover the following kinds of flow-of-control constructs.</a:t>
            </a:r>
          </a:p>
          <a:p>
            <a:pPr lvl="1"/>
            <a:r>
              <a:rPr lang="en-US" b="1" dirty="0" smtClean="0"/>
              <a:t>Selection</a:t>
            </a:r>
            <a:r>
              <a:rPr lang="en-US" dirty="0" smtClean="0"/>
              <a:t> means choosing between alternatives. In C++ we can do this with an </a:t>
            </a:r>
            <a:r>
              <a:rPr lang="en-US" b="1" dirty="0" smtClean="0"/>
              <a:t>if-statement</a:t>
            </a:r>
            <a:r>
              <a:rPr lang="en-US" dirty="0" smtClean="0"/>
              <a:t> or an </a:t>
            </a:r>
            <a:r>
              <a:rPr lang="en-US" b="1" dirty="0" smtClean="0"/>
              <a:t>if-else-statement</a:t>
            </a:r>
            <a:r>
              <a:rPr lang="en-US" dirty="0" smtClean="0"/>
              <a:t>. We will also look at the </a:t>
            </a:r>
            <a:r>
              <a:rPr lang="en-US" b="1" dirty="0" smtClean="0"/>
              <a:t>switch-statement</a:t>
            </a:r>
            <a:r>
              <a:rPr lang="en-US" dirty="0" smtClean="0"/>
              <a:t>, which allows choosing from a large number of alternatives based on the value of a variable.</a:t>
            </a:r>
            <a:r>
              <a:rPr lang="en-US" dirty="0"/>
              <a:t> </a:t>
            </a:r>
            <a:r>
              <a:rPr lang="en-US" dirty="0" smtClean="0"/>
              <a:t>(Another selection method, </a:t>
            </a:r>
            <a:r>
              <a:rPr lang="en-US" b="1" dirty="0" smtClean="0"/>
              <a:t>virtual dispatch</a:t>
            </a:r>
            <a:r>
              <a:rPr lang="en-US" dirty="0" smtClean="0"/>
              <a:t>, will be covered in CS 202.)</a:t>
            </a:r>
          </a:p>
          <a:p>
            <a:pPr lvl="1"/>
            <a:r>
              <a:rPr lang="en-US" b="1" dirty="0" smtClean="0"/>
              <a:t>Iteration</a:t>
            </a:r>
            <a:r>
              <a:rPr lang="en-US" dirty="0" smtClean="0"/>
              <a:t> </a:t>
            </a:r>
            <a:r>
              <a:rPr lang="en-US" dirty="0"/>
              <a:t>means to perform something repeatedly. A less fancy word for this is </a:t>
            </a:r>
            <a:r>
              <a:rPr lang="en-US" b="1" dirty="0"/>
              <a:t>looping</a:t>
            </a:r>
            <a:r>
              <a:rPr lang="en-US" dirty="0"/>
              <a:t>. We look at four C++ iteration constructs: the </a:t>
            </a:r>
            <a:r>
              <a:rPr lang="en-US" b="1" dirty="0"/>
              <a:t>while-loop</a:t>
            </a:r>
            <a:r>
              <a:rPr lang="en-US" dirty="0"/>
              <a:t>, the </a:t>
            </a:r>
            <a:r>
              <a:rPr lang="en-US" b="1" dirty="0"/>
              <a:t>do-while-loop</a:t>
            </a:r>
            <a:r>
              <a:rPr lang="en-US" dirty="0"/>
              <a:t>, the (ordinary) </a:t>
            </a:r>
            <a:r>
              <a:rPr lang="en-US" b="1" dirty="0"/>
              <a:t>for-loop</a:t>
            </a:r>
            <a:r>
              <a:rPr lang="en-US" dirty="0"/>
              <a:t>, and the </a:t>
            </a:r>
            <a:r>
              <a:rPr lang="en-US" b="1" dirty="0"/>
              <a:t>range-based for-loop</a:t>
            </a:r>
            <a:r>
              <a:rPr lang="en-US" dirty="0"/>
              <a:t>.</a:t>
            </a:r>
          </a:p>
          <a:p>
            <a:pPr lvl="1"/>
            <a:r>
              <a:rPr lang="en-US" dirty="0"/>
              <a:t>A </a:t>
            </a:r>
            <a:r>
              <a:rPr lang="en-US" b="1" dirty="0"/>
              <a:t>function</a:t>
            </a:r>
            <a:r>
              <a:rPr lang="en-US" dirty="0"/>
              <a:t> is a collection of code that is encapsulated. A function can be </a:t>
            </a:r>
            <a:r>
              <a:rPr lang="en-US" b="1" dirty="0"/>
              <a:t>called</a:t>
            </a:r>
            <a:r>
              <a:rPr lang="en-US" dirty="0"/>
              <a:t>; its code executes, and then control returns to its caller</a:t>
            </a:r>
            <a:r>
              <a:rPr lang="en-US" dirty="0" smtClean="0"/>
              <a:t>.</a:t>
            </a:r>
            <a:endParaRPr lang="en-US" dirty="0"/>
          </a:p>
        </p:txBody>
      </p:sp>
    </p:spTree>
    <p:extLst>
      <p:ext uri="{BB962C8B-B14F-4D97-AF65-F5344CB8AC3E}">
        <p14:creationId xmlns:p14="http://schemas.microsoft.com/office/powerpoint/2010/main" val="8678451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Overview [4/4]</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Two other kinds of flow-of-control constructs will be covered in CS 202.</a:t>
            </a:r>
          </a:p>
          <a:p>
            <a:pPr lvl="1"/>
            <a:r>
              <a:rPr lang="en-US" dirty="0"/>
              <a:t>An </a:t>
            </a:r>
            <a:r>
              <a:rPr lang="en-US" b="1" dirty="0"/>
              <a:t>exception</a:t>
            </a:r>
            <a:r>
              <a:rPr lang="en-US" dirty="0"/>
              <a:t> is a value used to describe an error that occurs while a program is executing. Often, such errors require us to leave the current code, and find some other code that can handle the error. C++ allows us to </a:t>
            </a:r>
            <a:r>
              <a:rPr lang="en-US" b="1" dirty="0"/>
              <a:t>throw</a:t>
            </a:r>
            <a:r>
              <a:rPr lang="en-US" dirty="0"/>
              <a:t> an exception, transferring control to an error handler, which will </a:t>
            </a:r>
            <a:r>
              <a:rPr lang="en-US" b="1" dirty="0"/>
              <a:t>catch</a:t>
            </a:r>
            <a:r>
              <a:rPr lang="en-US" dirty="0"/>
              <a:t> the exception. </a:t>
            </a:r>
          </a:p>
          <a:p>
            <a:pPr lvl="1"/>
            <a:r>
              <a:rPr lang="en-US" b="1" dirty="0"/>
              <a:t>Asynchronous </a:t>
            </a:r>
            <a:r>
              <a:rPr lang="en-US" b="1" dirty="0" smtClean="0"/>
              <a:t>execution</a:t>
            </a:r>
            <a:r>
              <a:rPr lang="en-US" dirty="0" smtClean="0"/>
              <a:t> refers </a:t>
            </a:r>
            <a:r>
              <a:rPr lang="en-US" dirty="0"/>
              <a:t>to multiple pieces of code that act as if they are being executed simultaneously. Multiple concurrent executions that access the same data are called </a:t>
            </a:r>
            <a:r>
              <a:rPr lang="en-US" b="1" dirty="0"/>
              <a:t>threads</a:t>
            </a:r>
            <a:r>
              <a:rPr lang="en-US" dirty="0"/>
              <a:t>. The core C++ programming language has no support for these; but support is provided in the C++ Standard Library</a:t>
            </a:r>
            <a:r>
              <a:rPr lang="en-US" dirty="0" smtClean="0"/>
              <a:t>.</a:t>
            </a:r>
            <a:endParaRPr lang="en-US" dirty="0"/>
          </a:p>
        </p:txBody>
      </p:sp>
    </p:spTree>
    <p:extLst>
      <p:ext uri="{BB962C8B-B14F-4D97-AF65-F5344CB8AC3E}">
        <p14:creationId xmlns:p14="http://schemas.microsoft.com/office/powerpoint/2010/main" val="32777743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If-Statement [1/3]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An </a:t>
            </a:r>
            <a:r>
              <a:rPr lang="en-US" b="1" dirty="0"/>
              <a:t>if-statement</a:t>
            </a:r>
            <a:r>
              <a:rPr lang="en-US" dirty="0"/>
              <a:t> has the following form.</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f (</a:t>
            </a:r>
            <a:r>
              <a:rPr lang="en-US" i="1" dirty="0" smtClean="0">
                <a:ea typeface="Courier" charset="0"/>
                <a:cs typeface="Courier" charset="0"/>
              </a:rPr>
              <a:t>CONDITION</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i="1" dirty="0" smtClean="0">
                <a:ea typeface="Courier" charset="0"/>
                <a:cs typeface="Courier" charset="0"/>
              </a:rPr>
              <a:t>statements here</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a:t>
            </a:r>
            <a:endParaRPr lang="en-US" dirty="0"/>
          </a:p>
          <a:p>
            <a:pPr marL="0" indent="0">
              <a:buNone/>
            </a:pPr>
            <a:r>
              <a:rPr lang="en-US" dirty="0"/>
              <a:t>A </a:t>
            </a:r>
            <a:r>
              <a:rPr lang="en-US" b="1" dirty="0"/>
              <a:t>condition</a:t>
            </a:r>
            <a:r>
              <a:rPr lang="en-US" dirty="0"/>
              <a:t> is an expression that is either true or false. If it is true, then the statements are executed; otherwise, the statements are skipped.</a:t>
            </a:r>
          </a:p>
          <a:p>
            <a:pPr marL="0" indent="0">
              <a:buNone/>
            </a:pPr>
            <a:r>
              <a:rPr lang="en-US" dirty="0" smtClean="0"/>
              <a:t>Notes</a:t>
            </a:r>
          </a:p>
          <a:p>
            <a:pPr lvl="1"/>
            <a:r>
              <a:rPr lang="en-US" dirty="0" smtClean="0"/>
              <a:t>For </a:t>
            </a:r>
            <a:r>
              <a:rPr lang="en-US" dirty="0"/>
              <a:t>clarity, we indent the statements between the braces</a:t>
            </a:r>
            <a:r>
              <a:rPr lang="en-US" dirty="0" smtClean="0"/>
              <a:t>.</a:t>
            </a:r>
          </a:p>
          <a:p>
            <a:pPr lvl="1"/>
            <a:r>
              <a:rPr lang="en-US" dirty="0" smtClean="0"/>
              <a:t>The braces can be left out if there is only one statement between them. But it is often a good idea to include the braces anyway.</a:t>
            </a:r>
            <a:endParaRPr lang="en-US" dirty="0"/>
          </a:p>
        </p:txBody>
      </p:sp>
    </p:spTree>
    <p:extLst>
      <p:ext uri="{BB962C8B-B14F-4D97-AF65-F5344CB8AC3E}">
        <p14:creationId xmlns:p14="http://schemas.microsoft.com/office/powerpoint/2010/main" val="15273577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a:t>If-Statement </a:t>
            </a:r>
            <a:r>
              <a:rPr lang="en-US" dirty="0" smtClean="0"/>
              <a:t>[2/3</a:t>
            </a:r>
            <a:r>
              <a:rPr lang="en-US" dirty="0"/>
              <a:t>]</a:t>
            </a:r>
          </a:p>
        </p:txBody>
      </p:sp>
      <p:sp>
        <p:nvSpPr>
          <p:cNvPr id="3" name="Content Placeholder 2"/>
          <p:cNvSpPr>
            <a:spLocks noGrp="1"/>
          </p:cNvSpPr>
          <p:nvPr>
            <p:ph idx="1"/>
          </p:nvPr>
        </p:nvSpPr>
        <p:spPr/>
        <p:txBody>
          <a:bodyPr>
            <a:noAutofit/>
          </a:bodyPr>
          <a:lstStyle/>
          <a:p>
            <a:pPr marL="0" indent="0">
              <a:buNone/>
            </a:pPr>
            <a:r>
              <a:rPr lang="en-US" dirty="0"/>
              <a:t>A condition will </a:t>
            </a:r>
            <a:r>
              <a:rPr lang="en-US" dirty="0" smtClean="0"/>
              <a:t>often involve </a:t>
            </a:r>
            <a:r>
              <a:rPr lang="en-US" dirty="0"/>
              <a:t>a </a:t>
            </a:r>
            <a:r>
              <a:rPr lang="en-US" b="1" dirty="0"/>
              <a:t>comparison operator</a:t>
            </a:r>
            <a:r>
              <a:rPr lang="en-US" dirty="0"/>
              <a:t>; this compares two values to see how they are related. For example “</a:t>
            </a:r>
            <a:r>
              <a:rPr lang="en-US" dirty="0">
                <a:latin typeface="Courier" charset="0"/>
                <a:ea typeface="Courier" charset="0"/>
                <a:cs typeface="Courier" charset="0"/>
              </a:rPr>
              <a:t>&lt;</a:t>
            </a:r>
            <a:r>
              <a:rPr lang="en-US" dirty="0"/>
              <a:t>” is the </a:t>
            </a:r>
            <a:r>
              <a:rPr lang="en-US" b="1" dirty="0"/>
              <a:t>less-than operator</a:t>
            </a:r>
            <a:r>
              <a:rPr lang="en-US" dirty="0" smtClean="0"/>
              <a:t>.</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f (</a:t>
            </a:r>
            <a:r>
              <a:rPr lang="en-US" dirty="0" err="1" smtClean="0">
                <a:latin typeface="Courier" charset="0"/>
                <a:ea typeface="Courier" charset="0"/>
                <a:cs typeface="Courier" charset="0"/>
              </a:rPr>
              <a:t>number_of_turtles</a:t>
            </a:r>
            <a:r>
              <a:rPr lang="en-US" dirty="0" smtClean="0">
                <a:latin typeface="Courier" charset="0"/>
                <a:ea typeface="Courier" charset="0"/>
                <a:cs typeface="Courier" charset="0"/>
              </a:rPr>
              <a:t> &lt; 20)</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"There are not very many";</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 turtles."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13075074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a:t>If-Statement </a:t>
            </a:r>
            <a:r>
              <a:rPr lang="en-US" dirty="0" smtClean="0"/>
              <a:t>[3/3</a:t>
            </a:r>
            <a:r>
              <a:rPr lang="en-US" dirty="0"/>
              <a:t>]</a:t>
            </a:r>
          </a:p>
        </p:txBody>
      </p:sp>
      <p:sp>
        <p:nvSpPr>
          <p:cNvPr id="3" name="Content Placeholder 2"/>
          <p:cNvSpPr>
            <a:spLocks noGrp="1"/>
          </p:cNvSpPr>
          <p:nvPr>
            <p:ph idx="1"/>
          </p:nvPr>
        </p:nvSpPr>
        <p:spPr/>
        <p:txBody>
          <a:bodyPr>
            <a:noAutofit/>
          </a:bodyPr>
          <a:lstStyle/>
          <a:p>
            <a:pPr marL="0" indent="0">
              <a:buNone/>
            </a:pPr>
            <a:r>
              <a:rPr lang="en-US" dirty="0" smtClean="0"/>
              <a:t>C++ has six comparison operators.</a:t>
            </a:r>
          </a:p>
          <a:p>
            <a:pPr lvl="1"/>
            <a:r>
              <a:rPr lang="en-US" dirty="0">
                <a:latin typeface="Courier"/>
                <a:cs typeface="Courier"/>
              </a:rPr>
              <a:t>==</a:t>
            </a:r>
            <a:r>
              <a:rPr lang="en-US" dirty="0"/>
              <a:t>	equal</a:t>
            </a:r>
          </a:p>
          <a:p>
            <a:pPr lvl="1"/>
            <a:r>
              <a:rPr lang="en-US" dirty="0">
                <a:latin typeface="Courier"/>
                <a:cs typeface="Courier"/>
              </a:rPr>
              <a:t>!=</a:t>
            </a:r>
            <a:r>
              <a:rPr lang="en-US" dirty="0"/>
              <a:t>	not equal</a:t>
            </a:r>
          </a:p>
          <a:p>
            <a:pPr lvl="1"/>
            <a:r>
              <a:rPr lang="en-US" dirty="0">
                <a:latin typeface="Courier"/>
                <a:cs typeface="Courier"/>
              </a:rPr>
              <a:t>&lt;</a:t>
            </a:r>
            <a:r>
              <a:rPr lang="en-US" dirty="0"/>
              <a:t>	less than</a:t>
            </a:r>
          </a:p>
          <a:p>
            <a:pPr lvl="1"/>
            <a:r>
              <a:rPr lang="en-US" dirty="0">
                <a:latin typeface="Courier"/>
                <a:cs typeface="Courier"/>
              </a:rPr>
              <a:t>&gt;</a:t>
            </a:r>
            <a:r>
              <a:rPr lang="en-US" dirty="0"/>
              <a:t>	greater than</a:t>
            </a:r>
          </a:p>
          <a:p>
            <a:pPr lvl="1"/>
            <a:r>
              <a:rPr lang="en-US" dirty="0">
                <a:latin typeface="Courier"/>
                <a:cs typeface="Courier"/>
              </a:rPr>
              <a:t>&lt;=</a:t>
            </a:r>
            <a:r>
              <a:rPr lang="en-US" dirty="0"/>
              <a:t>	less than or equal (≤)</a:t>
            </a:r>
          </a:p>
          <a:p>
            <a:pPr lvl="1"/>
            <a:r>
              <a:rPr lang="en-US" dirty="0">
                <a:latin typeface="Courier"/>
                <a:cs typeface="Courier"/>
              </a:rPr>
              <a:t>&gt;=</a:t>
            </a:r>
            <a:r>
              <a:rPr lang="en-US" dirty="0"/>
              <a:t>	greater than or equal (≥</a:t>
            </a:r>
            <a:r>
              <a:rPr lang="en-US" dirty="0" smtClean="0"/>
              <a:t>)</a:t>
            </a:r>
          </a:p>
          <a:p>
            <a:pPr marL="0" indent="0">
              <a:buNone/>
            </a:pPr>
            <a:r>
              <a:rPr lang="en-US" dirty="0" smtClean="0"/>
              <a:t>All of these have low-</a:t>
            </a:r>
            <a:r>
              <a:rPr lang="en-US" dirty="0" err="1" smtClean="0"/>
              <a:t>ish</a:t>
            </a:r>
            <a:r>
              <a:rPr lang="en-US" dirty="0" smtClean="0"/>
              <a:t> precedence, so, for example, we do not need parentheses below.</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f (n+3 &gt;= 2*k)</a:t>
            </a:r>
            <a:br>
              <a:rPr lang="en-US" dirty="0" smtClean="0">
                <a:latin typeface="Courier" charset="0"/>
                <a:ea typeface="Courier" charset="0"/>
                <a:cs typeface="Courier" charset="0"/>
              </a:rPr>
            </a:br>
            <a:r>
              <a:rPr lang="en-US" dirty="0" smtClean="0">
                <a:latin typeface="Courier" charset="0"/>
                <a:ea typeface="Courier" charset="0"/>
                <a:cs typeface="Courier" charset="0"/>
              </a:rPr>
              <a:t>{</a:t>
            </a:r>
            <a:r>
              <a:rPr lang="en-US" dirty="0" smtClean="0">
                <a:latin typeface="Courier"/>
                <a:ea typeface="Courier" charset="0"/>
                <a:cs typeface="Courier" charset="0"/>
              </a:rPr>
              <a:t/>
            </a:r>
            <a:br>
              <a:rPr lang="en-US" dirty="0" smtClean="0">
                <a:latin typeface="Courier"/>
                <a:ea typeface="Courier" charset="0"/>
                <a:cs typeface="Courier" charset="0"/>
              </a:rPr>
            </a:br>
            <a:r>
              <a:rPr lang="en-US" dirty="0" smtClean="0">
                <a:latin typeface="Courier"/>
                <a:ea typeface="Courier" charset="0"/>
                <a:cs typeface="Courier" charset="0"/>
              </a:rPr>
              <a:t>    </a:t>
            </a:r>
            <a:r>
              <a:rPr lang="mr-IN" dirty="0" smtClean="0">
                <a:latin typeface="Courier"/>
              </a:rPr>
              <a:t>…</a:t>
            </a:r>
            <a:endParaRPr lang="en-US" dirty="0">
              <a:latin typeface="Courier"/>
            </a:endParaRPr>
          </a:p>
        </p:txBody>
      </p:sp>
    </p:spTree>
    <p:extLst>
      <p:ext uri="{BB962C8B-B14F-4D97-AF65-F5344CB8AC3E}">
        <p14:creationId xmlns:p14="http://schemas.microsoft.com/office/powerpoint/2010/main" val="40655215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If-Else-Statement</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An optional </a:t>
            </a:r>
            <a:r>
              <a:rPr lang="en-US" dirty="0" smtClean="0">
                <a:latin typeface="Courier" charset="0"/>
                <a:ea typeface="Courier" charset="0"/>
                <a:cs typeface="Courier" charset="0"/>
              </a:rPr>
              <a:t>else</a:t>
            </a:r>
            <a:r>
              <a:rPr lang="en-US" dirty="0" smtClean="0"/>
              <a:t> may be placed just after an if-statement, resulting in an </a:t>
            </a:r>
            <a:r>
              <a:rPr lang="en-US" b="1" dirty="0" smtClean="0"/>
              <a:t>if-else-statement</a:t>
            </a:r>
            <a:r>
              <a:rPr lang="en-US" dirty="0" smtClean="0"/>
              <a:t>. The block of code associated</a:t>
            </a:r>
            <a:r>
              <a:rPr lang="en-US" dirty="0">
                <a:latin typeface="Courier" charset="0"/>
                <a:ea typeface="Courier" charset="0"/>
                <a:cs typeface="Courier" charset="0"/>
              </a:rPr>
              <a:t> </a:t>
            </a:r>
            <a:r>
              <a:rPr lang="en-US" dirty="0" smtClean="0"/>
              <a:t> with the </a:t>
            </a:r>
            <a:r>
              <a:rPr lang="en-US" dirty="0" smtClean="0">
                <a:latin typeface="Courier" charset="0"/>
                <a:ea typeface="Courier" charset="0"/>
                <a:cs typeface="Courier" charset="0"/>
              </a:rPr>
              <a:t>else</a:t>
            </a:r>
            <a:r>
              <a:rPr lang="en-US" dirty="0" smtClean="0"/>
              <a:t> will be executed when the condition is false.</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"There are ";</a:t>
            </a:r>
            <a:br>
              <a:rPr lang="en-US" dirty="0" smtClean="0">
                <a:latin typeface="Courier" charset="0"/>
                <a:ea typeface="Courier" charset="0"/>
                <a:cs typeface="Courier" charset="0"/>
              </a:rPr>
            </a:br>
            <a:r>
              <a:rPr lang="en-US" dirty="0" smtClean="0">
                <a:latin typeface="Courier" charset="0"/>
                <a:ea typeface="Courier" charset="0"/>
                <a:cs typeface="Courier" charset="0"/>
              </a:rPr>
              <a:t>if </a:t>
            </a:r>
            <a:r>
              <a:rPr lang="en-US" dirty="0">
                <a:latin typeface="Courier" charset="0"/>
                <a:ea typeface="Courier" charset="0"/>
                <a:cs typeface="Courier" charset="0"/>
              </a:rPr>
              <a:t>(</a:t>
            </a:r>
            <a:r>
              <a:rPr lang="en-US" dirty="0" err="1">
                <a:latin typeface="Courier" charset="0"/>
                <a:ea typeface="Courier" charset="0"/>
                <a:cs typeface="Courier" charset="0"/>
              </a:rPr>
              <a:t>number_of_turtles</a:t>
            </a:r>
            <a:r>
              <a:rPr lang="en-US" dirty="0">
                <a:latin typeface="Courier" charset="0"/>
                <a:ea typeface="Courier" charset="0"/>
                <a:cs typeface="Courier" charset="0"/>
              </a:rPr>
              <a:t> &lt; 20)</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smtClean="0">
                <a:latin typeface="Courier" charset="0"/>
                <a:ea typeface="Courier" charset="0"/>
                <a:cs typeface="Courier" charset="0"/>
              </a:rPr>
              <a:t>"not </a:t>
            </a:r>
            <a:r>
              <a:rPr lang="en-US" dirty="0">
                <a:latin typeface="Courier" charset="0"/>
                <a:ea typeface="Courier" charset="0"/>
                <a:cs typeface="Courier" charset="0"/>
              </a:rPr>
              <a:t>very </a:t>
            </a:r>
            <a:r>
              <a:rPr lang="en-US" dirty="0" smtClean="0">
                <a:latin typeface="Courier" charset="0"/>
                <a:ea typeface="Courier" charset="0"/>
                <a:cs typeface="Courier" charset="0"/>
              </a:rPr>
              <a:t>many";</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else</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"lots of"; </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 turtles."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69991985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While-Loop [1/2]</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Our first iteration construct is the </a:t>
            </a:r>
            <a:r>
              <a:rPr lang="en-US" b="1" dirty="0" smtClean="0"/>
              <a:t>while-loop</a:t>
            </a:r>
            <a:r>
              <a:rPr lang="en-US" dirty="0" smtClean="0"/>
              <a:t>. This is put </a:t>
            </a:r>
            <a:r>
              <a:rPr lang="en-US" dirty="0">
                <a:latin typeface="Courier" charset="0"/>
                <a:ea typeface="Courier" charset="0"/>
                <a:cs typeface="Courier" charset="0"/>
              </a:rPr>
              <a:t> </a:t>
            </a:r>
            <a:r>
              <a:rPr lang="en-US" dirty="0" smtClean="0"/>
              <a:t>together much like an if-statement, with the “</a:t>
            </a:r>
            <a:r>
              <a:rPr lang="en-US" dirty="0">
                <a:latin typeface="Courier" charset="0"/>
              </a:rPr>
              <a:t>i</a:t>
            </a:r>
            <a:r>
              <a:rPr lang="en-US" dirty="0" smtClean="0">
                <a:latin typeface="Courier" charset="0"/>
                <a:ea typeface="Courier" charset="0"/>
                <a:cs typeface="Courier" charset="0"/>
              </a:rPr>
              <a:t>f</a:t>
            </a:r>
            <a:r>
              <a:rPr lang="en-US" dirty="0" smtClean="0"/>
              <a:t>” replaced by “</a:t>
            </a:r>
            <a:r>
              <a:rPr lang="en-US" dirty="0" smtClean="0">
                <a:latin typeface="Courier" charset="0"/>
                <a:ea typeface="Courier" charset="0"/>
                <a:cs typeface="Courier" charset="0"/>
              </a:rPr>
              <a:t>while</a:t>
            </a:r>
            <a:r>
              <a:rPr lang="en-US" dirty="0" smtClean="0"/>
              <a:t>”.</a:t>
            </a:r>
          </a:p>
          <a:p>
            <a:pPr marL="0" indent="0">
              <a:buNone/>
            </a:pPr>
            <a:r>
              <a:rPr lang="en-US" dirty="0" smtClean="0">
                <a:latin typeface="Courier" charset="0"/>
                <a:ea typeface="Courier" charset="0"/>
                <a:cs typeface="Courier" charset="0"/>
              </a:rPr>
              <a:t>while </a:t>
            </a:r>
            <a:r>
              <a:rPr lang="en-US" dirty="0">
                <a:latin typeface="Courier" charset="0"/>
                <a:ea typeface="Courier" charset="0"/>
                <a:cs typeface="Courier" charset="0"/>
              </a:rPr>
              <a:t>(</a:t>
            </a:r>
            <a:r>
              <a:rPr lang="en-US" i="1" dirty="0">
                <a:ea typeface="Courier" charset="0"/>
                <a:cs typeface="Courier" charset="0"/>
              </a:rPr>
              <a:t>CONDITION</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i="1" dirty="0">
                <a:ea typeface="Courier" charset="0"/>
                <a:cs typeface="Courier" charset="0"/>
              </a:rPr>
              <a:t>statements here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endParaRPr lang="en-US" dirty="0"/>
          </a:p>
          <a:p>
            <a:pPr marL="0" indent="0">
              <a:buNone/>
            </a:pPr>
            <a:r>
              <a:rPr lang="en-US" dirty="0" smtClean="0"/>
              <a:t>The statements between the braces form the </a:t>
            </a:r>
            <a:r>
              <a:rPr lang="en-US" b="1" dirty="0" smtClean="0"/>
              <a:t>loop body</a:t>
            </a:r>
            <a:r>
              <a:rPr lang="en-US" dirty="0" smtClean="0"/>
              <a:t>.</a:t>
            </a:r>
          </a:p>
          <a:p>
            <a:pPr marL="0" indent="0">
              <a:buNone/>
            </a:pPr>
            <a:r>
              <a:rPr lang="en-US" dirty="0" smtClean="0"/>
              <a:t>When this code executes, the condition is checked. If it is false, the loop body is skipped. If it is true, the loop body is executed, and then we start over again: the condition is checked, etc.</a:t>
            </a:r>
          </a:p>
        </p:txBody>
      </p:sp>
    </p:spTree>
    <p:extLst>
      <p:ext uri="{BB962C8B-B14F-4D97-AF65-F5344CB8AC3E}">
        <p14:creationId xmlns:p14="http://schemas.microsoft.com/office/powerpoint/2010/main" val="12240685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While-Loop [2/2]</a:t>
            </a:r>
            <a:endParaRPr lang="en-US" dirty="0"/>
          </a:p>
        </p:txBody>
      </p:sp>
      <p:sp>
        <p:nvSpPr>
          <p:cNvPr id="3" name="Content Placeholder 2"/>
          <p:cNvSpPr>
            <a:spLocks noGrp="1"/>
          </p:cNvSpPr>
          <p:nvPr>
            <p:ph idx="1"/>
          </p:nvPr>
        </p:nvSpPr>
        <p:spPr/>
        <p:txBody>
          <a:bodyPr>
            <a:noAutofit/>
          </a:bodyPr>
          <a:lstStyle/>
          <a:p>
            <a:pPr marL="0" indent="0">
              <a:buNone/>
            </a:pPr>
            <a:r>
              <a:rPr lang="en-US" dirty="0"/>
              <a:t>Using a while-loop with a </a:t>
            </a:r>
            <a:r>
              <a:rPr lang="en-US" b="1" dirty="0"/>
              <a:t>counter</a:t>
            </a:r>
            <a:r>
              <a:rPr lang="en-US" dirty="0"/>
              <a:t>, we can execute something a specified number of times.</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 = 1;  // Counter</a:t>
            </a:r>
            <a:br>
              <a:rPr lang="en-US" dirty="0">
                <a:latin typeface="Courier" charset="0"/>
                <a:ea typeface="Courier" charset="0"/>
                <a:cs typeface="Courier" charset="0"/>
              </a:rPr>
            </a:br>
            <a:r>
              <a:rPr lang="en-US" dirty="0">
                <a:latin typeface="Courier" charset="0"/>
                <a:ea typeface="Courier" charset="0"/>
                <a:cs typeface="Courier" charset="0"/>
              </a:rPr>
              <a:t>while (</a:t>
            </a:r>
            <a:r>
              <a:rPr lang="en-US" dirty="0" err="1">
                <a:latin typeface="Courier" charset="0"/>
                <a:ea typeface="Courier" charset="0"/>
                <a:cs typeface="Courier" charset="0"/>
              </a:rPr>
              <a:t>i</a:t>
            </a:r>
            <a:r>
              <a:rPr lang="en-US" dirty="0">
                <a:latin typeface="Courier" charset="0"/>
                <a:ea typeface="Courier" charset="0"/>
                <a:cs typeface="Courier" charset="0"/>
              </a:rPr>
              <a:t> &lt;= 10)</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"Howdy!"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The above will print “</a:t>
            </a:r>
            <a:r>
              <a:rPr lang="en-US" dirty="0">
                <a:latin typeface="Courier" charset="0"/>
                <a:ea typeface="Courier" charset="0"/>
                <a:cs typeface="Courier" charset="0"/>
              </a:rPr>
              <a:t>Howdy</a:t>
            </a:r>
            <a:r>
              <a:rPr lang="en-US" dirty="0"/>
              <a:t>” ten times.</a:t>
            </a:r>
          </a:p>
        </p:txBody>
      </p:sp>
      <p:sp>
        <p:nvSpPr>
          <p:cNvPr id="4" name="TextBox 3"/>
          <p:cNvSpPr txBox="1"/>
          <p:nvPr/>
        </p:nvSpPr>
        <p:spPr>
          <a:xfrm>
            <a:off x="2857500" y="3762177"/>
            <a:ext cx="5600700" cy="738664"/>
          </a:xfrm>
          <a:prstGeom prst="rect">
            <a:avLst/>
          </a:prstGeom>
          <a:noFill/>
        </p:spPr>
        <p:txBody>
          <a:bodyPr wrap="square" rtlCol="0">
            <a:spAutoFit/>
          </a:bodyPr>
          <a:lstStyle/>
          <a:p>
            <a:r>
              <a:rPr lang="en-US" sz="1400" dirty="0" smtClean="0">
                <a:solidFill>
                  <a:srgbClr val="C00000"/>
                </a:solidFill>
              </a:rPr>
              <a:t>This </a:t>
            </a:r>
            <a:r>
              <a:rPr lang="en-US" sz="1400" b="1" dirty="0" smtClean="0">
                <a:solidFill>
                  <a:srgbClr val="C00000"/>
                </a:solidFill>
              </a:rPr>
              <a:t>increments</a:t>
            </a:r>
            <a:r>
              <a:rPr lang="en-US" sz="1400" dirty="0" smtClean="0">
                <a:solidFill>
                  <a:srgbClr val="C00000"/>
                </a:solidFill>
              </a:rPr>
              <a:t> the variable </a:t>
            </a:r>
            <a:r>
              <a:rPr lang="en-US" sz="1400" dirty="0" err="1" smtClean="0">
                <a:solidFill>
                  <a:srgbClr val="C00000"/>
                </a:solidFill>
                <a:latin typeface="Courier" charset="0"/>
                <a:ea typeface="Courier" charset="0"/>
                <a:cs typeface="Courier" charset="0"/>
              </a:rPr>
              <a:t>i</a:t>
            </a:r>
            <a:r>
              <a:rPr lang="en-US" sz="1400" dirty="0" smtClean="0">
                <a:solidFill>
                  <a:srgbClr val="C00000"/>
                </a:solidFill>
              </a:rPr>
              <a:t>, increasing its value by </a:t>
            </a:r>
            <a:r>
              <a:rPr lang="en-US" sz="1400" dirty="0" smtClean="0">
                <a:solidFill>
                  <a:srgbClr val="C00000"/>
                </a:solidFill>
                <a:latin typeface="Courier" charset="0"/>
                <a:ea typeface="Courier" charset="0"/>
                <a:cs typeface="Courier" charset="0"/>
              </a:rPr>
              <a:t>1</a:t>
            </a:r>
            <a:r>
              <a:rPr lang="en-US" sz="1400" dirty="0" smtClean="0">
                <a:solidFill>
                  <a:srgbClr val="C00000"/>
                </a:solidFill>
              </a:rPr>
              <a:t>, just like “</a:t>
            </a:r>
            <a:r>
              <a:rPr lang="en-US" sz="1400" dirty="0" err="1" smtClean="0">
                <a:solidFill>
                  <a:srgbClr val="C00000"/>
                </a:solidFill>
                <a:latin typeface="Courier" charset="0"/>
                <a:ea typeface="Courier" charset="0"/>
                <a:cs typeface="Courier" charset="0"/>
              </a:rPr>
              <a:t>i</a:t>
            </a:r>
            <a:r>
              <a:rPr lang="en-US" sz="1400" dirty="0" smtClean="0">
                <a:solidFill>
                  <a:srgbClr val="C00000"/>
                </a:solidFill>
                <a:latin typeface="Courier" charset="0"/>
                <a:ea typeface="Courier" charset="0"/>
                <a:cs typeface="Courier" charset="0"/>
              </a:rPr>
              <a:t> = i+1;</a:t>
            </a:r>
            <a:r>
              <a:rPr lang="en-US" sz="1400" dirty="0" smtClean="0">
                <a:solidFill>
                  <a:srgbClr val="C00000"/>
                </a:solidFill>
              </a:rPr>
              <a:t>”. (Similarly the “</a:t>
            </a:r>
            <a:r>
              <a:rPr lang="en-US" sz="1400" dirty="0" smtClean="0">
                <a:solidFill>
                  <a:srgbClr val="C00000"/>
                </a:solidFill>
                <a:latin typeface="Courier" charset="0"/>
                <a:ea typeface="Courier" charset="0"/>
                <a:cs typeface="Courier" charset="0"/>
              </a:rPr>
              <a:t>--</a:t>
            </a:r>
            <a:r>
              <a:rPr lang="en-US" sz="1400" dirty="0" smtClean="0">
                <a:solidFill>
                  <a:srgbClr val="C00000"/>
                </a:solidFill>
              </a:rPr>
              <a:t>” operator </a:t>
            </a:r>
            <a:r>
              <a:rPr lang="en-US" sz="1400" b="1" dirty="0" smtClean="0">
                <a:solidFill>
                  <a:srgbClr val="C00000"/>
                </a:solidFill>
              </a:rPr>
              <a:t>decrements</a:t>
            </a:r>
            <a:r>
              <a:rPr lang="en-US" sz="1400" dirty="0" smtClean="0">
                <a:solidFill>
                  <a:srgbClr val="C00000"/>
                </a:solidFill>
              </a:rPr>
              <a:t>, decreasing a variable’s value by </a:t>
            </a:r>
            <a:r>
              <a:rPr lang="en-US" sz="1400" dirty="0" smtClean="0">
                <a:solidFill>
                  <a:srgbClr val="C00000"/>
                </a:solidFill>
                <a:latin typeface="Courier" charset="0"/>
                <a:ea typeface="Courier" charset="0"/>
                <a:cs typeface="Courier" charset="0"/>
              </a:rPr>
              <a:t>1</a:t>
            </a:r>
            <a:r>
              <a:rPr lang="en-US" sz="1400" dirty="0" smtClean="0">
                <a:solidFill>
                  <a:srgbClr val="C00000"/>
                </a:solidFill>
              </a:rPr>
              <a:t>.)</a:t>
            </a:r>
            <a:endParaRPr lang="en-US" sz="1400" dirty="0">
              <a:solidFill>
                <a:srgbClr val="C00000"/>
              </a:solidFill>
            </a:endParaRPr>
          </a:p>
        </p:txBody>
      </p:sp>
      <p:cxnSp>
        <p:nvCxnSpPr>
          <p:cNvPr id="5" name="Straight Connector 4"/>
          <p:cNvCxnSpPr/>
          <p:nvPr/>
        </p:nvCxnSpPr>
        <p:spPr>
          <a:xfrm flipH="1" flipV="1">
            <a:off x="1828800" y="3918640"/>
            <a:ext cx="1028700" cy="4376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2514600" y="2362200"/>
            <a:ext cx="1905000" cy="762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419600" y="2276974"/>
            <a:ext cx="3190970" cy="523220"/>
          </a:xfrm>
          <a:prstGeom prst="rect">
            <a:avLst/>
          </a:prstGeom>
          <a:noFill/>
        </p:spPr>
        <p:txBody>
          <a:bodyPr wrap="square" rtlCol="0">
            <a:spAutoFit/>
          </a:bodyPr>
          <a:lstStyle/>
          <a:p>
            <a:r>
              <a:rPr lang="en-US" sz="1400" dirty="0" smtClean="0">
                <a:solidFill>
                  <a:srgbClr val="C00000"/>
                </a:solidFill>
              </a:rPr>
              <a:t>We can give a variable an initial value when we declare it.</a:t>
            </a:r>
            <a:endParaRPr lang="en-US" sz="1400" dirty="0">
              <a:solidFill>
                <a:srgbClr val="C00000"/>
              </a:solidFill>
            </a:endParaRPr>
          </a:p>
        </p:txBody>
      </p:sp>
      <p:cxnSp>
        <p:nvCxnSpPr>
          <p:cNvPr id="8" name="Straight Connector 7"/>
          <p:cNvCxnSpPr/>
          <p:nvPr/>
        </p:nvCxnSpPr>
        <p:spPr>
          <a:xfrm flipH="1">
            <a:off x="1944688" y="2362200"/>
            <a:ext cx="569912" cy="207161"/>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72410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a:t>
            </a:r>
            <a:br>
              <a:rPr lang="en-US" dirty="0"/>
            </a:br>
            <a:r>
              <a:rPr lang="en-US" dirty="0" smtClean="0"/>
              <a:t>Nesting</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Flow-of-control constructs can be </a:t>
            </a:r>
            <a:r>
              <a:rPr lang="en-US" b="1" dirty="0" smtClean="0"/>
              <a:t>nested</a:t>
            </a:r>
            <a:r>
              <a:rPr lang="en-US" dirty="0" smtClean="0"/>
              <a:t>; that is, one can be placed inside another.</a:t>
            </a:r>
          </a:p>
          <a:p>
            <a:pPr marL="0" indent="0">
              <a:buNone/>
            </a:pPr>
            <a:r>
              <a:rPr lang="en-US" dirty="0" smtClean="0"/>
              <a:t>For example, here is an if-statement nested inside a while-loop.</a:t>
            </a:r>
            <a:endParaRPr lang="en-US" dirty="0"/>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n</a:t>
            </a:r>
            <a:r>
              <a:rPr lang="en-US" dirty="0" smtClean="0">
                <a:latin typeface="Courier" charset="0"/>
                <a:ea typeface="Courier" charset="0"/>
                <a:cs typeface="Courier" charset="0"/>
              </a:rPr>
              <a:t> </a:t>
            </a:r>
            <a:r>
              <a:rPr lang="en-US" dirty="0">
                <a:latin typeface="Courier" charset="0"/>
                <a:ea typeface="Courier" charset="0"/>
                <a:cs typeface="Courier" charset="0"/>
              </a:rPr>
              <a:t>= 1;  // Counter</a:t>
            </a:r>
            <a:br>
              <a:rPr lang="en-US" dirty="0">
                <a:latin typeface="Courier" charset="0"/>
                <a:ea typeface="Courier" charset="0"/>
                <a:cs typeface="Courier" charset="0"/>
              </a:rPr>
            </a:br>
            <a:r>
              <a:rPr lang="en-US" dirty="0">
                <a:latin typeface="Courier" charset="0"/>
                <a:ea typeface="Courier" charset="0"/>
                <a:cs typeface="Courier" charset="0"/>
              </a:rPr>
              <a:t>while </a:t>
            </a:r>
            <a:r>
              <a:rPr lang="en-US" dirty="0" smtClean="0">
                <a:latin typeface="Courier" charset="0"/>
                <a:ea typeface="Courier" charset="0"/>
                <a:cs typeface="Courier" charset="0"/>
              </a:rPr>
              <a:t>(</a:t>
            </a:r>
            <a:r>
              <a:rPr lang="en-US" dirty="0">
                <a:latin typeface="Courier" charset="0"/>
                <a:ea typeface="Courier" charset="0"/>
                <a:cs typeface="Courier" charset="0"/>
              </a:rPr>
              <a:t>n</a:t>
            </a:r>
            <a:r>
              <a:rPr lang="en-US" dirty="0" smtClean="0">
                <a:latin typeface="Courier" charset="0"/>
                <a:ea typeface="Courier" charset="0"/>
                <a:cs typeface="Courier" charset="0"/>
              </a:rPr>
              <a:t> </a:t>
            </a:r>
            <a:r>
              <a:rPr lang="en-US" dirty="0">
                <a:latin typeface="Courier" charset="0"/>
                <a:ea typeface="Courier" charset="0"/>
                <a:cs typeface="Courier" charset="0"/>
              </a:rPr>
              <a:t>&lt;= </a:t>
            </a:r>
            <a:r>
              <a:rPr lang="en-US" dirty="0" smtClean="0">
                <a:latin typeface="Courier" charset="0"/>
                <a:ea typeface="Courier" charset="0"/>
                <a:cs typeface="Courier" charset="0"/>
              </a:rPr>
              <a:t>30)</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smtClean="0">
                <a:latin typeface="Courier" charset="0"/>
                <a:ea typeface="Courier" charset="0"/>
                <a:cs typeface="Courier" charset="0"/>
              </a:rPr>
              <a:t>if (</a:t>
            </a:r>
            <a:r>
              <a:rPr lang="en-US" dirty="0">
                <a:latin typeface="Courier" charset="0"/>
                <a:ea typeface="Courier" charset="0"/>
                <a:cs typeface="Courier" charset="0"/>
              </a:rPr>
              <a:t>n</a:t>
            </a:r>
            <a:r>
              <a:rPr lang="en-US" dirty="0" smtClean="0">
                <a:latin typeface="Courier" charset="0"/>
                <a:ea typeface="Courier" charset="0"/>
                <a:cs typeface="Courier" charset="0"/>
              </a:rPr>
              <a:t> % 2 == 0)  // Is n even?</a:t>
            </a:r>
            <a:br>
              <a:rPr lang="en-US" dirty="0" smtClean="0">
                <a:latin typeface="Courier" charset="0"/>
                <a:ea typeface="Courier" charset="0"/>
                <a:cs typeface="Courier" charset="0"/>
              </a:rPr>
            </a:br>
            <a:r>
              <a:rPr lang="en-US" dirty="0" smtClean="0">
                <a:latin typeface="Courier" charset="0"/>
                <a:ea typeface="Courier" charset="0"/>
                <a:cs typeface="Courier" charset="0"/>
              </a:rPr>
              <a:t>    {</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a:t>
            </a:r>
            <a:r>
              <a:rPr lang="en-US" dirty="0">
                <a:latin typeface="Courier" charset="0"/>
                <a:ea typeface="Courier" charset="0"/>
                <a:cs typeface="Courier" charset="0"/>
              </a:rPr>
              <a:t>n</a:t>
            </a:r>
            <a:r>
              <a:rPr lang="en-US" dirty="0" smtClean="0">
                <a:latin typeface="Courier" charset="0"/>
                <a:ea typeface="Courier" charset="0"/>
                <a:cs typeface="Courier" charset="0"/>
              </a:rPr>
              <a:t>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smtClean="0">
                <a:latin typeface="Courier" charset="0"/>
                <a:ea typeface="Courier" charset="0"/>
                <a:cs typeface="Courier" charset="0"/>
              </a:rPr>
              <a:t>++</a:t>
            </a:r>
            <a:r>
              <a:rPr lang="en-US" dirty="0">
                <a:latin typeface="Courier" charset="0"/>
                <a:ea typeface="Courier" charset="0"/>
                <a:cs typeface="Courier" charset="0"/>
              </a:rPr>
              <a:t>n</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a:t>
            </a:r>
          </a:p>
          <a:p>
            <a:pPr marL="0" indent="0">
              <a:buNone/>
            </a:pPr>
            <a:r>
              <a:rPr lang="en-US" dirty="0"/>
              <a:t>The above </a:t>
            </a:r>
            <a:r>
              <a:rPr lang="en-US" dirty="0" smtClean="0"/>
              <a:t>prints the even integers in the range 1 .. 30.</a:t>
            </a:r>
            <a:endParaRPr lang="en-US" dirty="0"/>
          </a:p>
        </p:txBody>
      </p:sp>
    </p:spTree>
    <p:extLst>
      <p:ext uri="{BB962C8B-B14F-4D97-AF65-F5344CB8AC3E}">
        <p14:creationId xmlns:p14="http://schemas.microsoft.com/office/powerpoint/2010/main" val="10003891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III — Coding </a:t>
            </a:r>
            <a:r>
              <a:rPr lang="en-US" dirty="0" smtClean="0"/>
              <a:t>Practices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It is worth time and effort to </a:t>
            </a:r>
            <a:r>
              <a:rPr lang="en-US" i="1" dirty="0" smtClean="0"/>
              <a:t>name things well</a:t>
            </a:r>
            <a:r>
              <a:rPr lang="en-US" dirty="0" smtClean="0"/>
              <a:t>.</a:t>
            </a:r>
            <a:r>
              <a:rPr lang="en-US" dirty="0"/>
              <a:t> </a:t>
            </a:r>
            <a:r>
              <a:rPr lang="en-US" dirty="0" smtClean="0"/>
              <a:t>Compare:</a:t>
            </a:r>
          </a:p>
          <a:p>
            <a:pPr marL="0" indent="0">
              <a:buNone/>
            </a:pPr>
            <a:r>
              <a:rPr lang="en-US" dirty="0" err="1">
                <a:latin typeface="Courier" charset="0"/>
                <a:ea typeface="Courier" charset="0"/>
                <a:cs typeface="Courier" charset="0"/>
              </a:rPr>
              <a:t>i</a:t>
            </a:r>
            <a:r>
              <a:rPr lang="en-US" dirty="0" err="1" smtClean="0">
                <a:latin typeface="Courier" charset="0"/>
                <a:ea typeface="Courier" charset="0"/>
                <a:cs typeface="Courier" charset="0"/>
              </a:rPr>
              <a:t>nt</a:t>
            </a:r>
            <a:r>
              <a:rPr lang="en-US" dirty="0" smtClean="0">
                <a:latin typeface="Courier" charset="0"/>
                <a:ea typeface="Courier" charset="0"/>
                <a:cs typeface="Courier" charset="0"/>
              </a:rPr>
              <a:t> k;  // How many turtles there are</a:t>
            </a:r>
            <a:endParaRPr lang="en-US" dirty="0" smtClean="0"/>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smtClean="0">
                <a:latin typeface="Courier" charset="0"/>
                <a:ea typeface="Courier" charset="0"/>
                <a:cs typeface="Courier" charset="0"/>
              </a:rPr>
              <a:t>number_of_turtles</a:t>
            </a:r>
            <a:r>
              <a:rPr lang="en-US" dirty="0" smtClean="0">
                <a:latin typeface="Courier" charset="0"/>
                <a:ea typeface="Courier" charset="0"/>
                <a:cs typeface="Courier" charset="0"/>
              </a:rPr>
              <a:t>;</a:t>
            </a:r>
          </a:p>
          <a:p>
            <a:pPr marL="0" indent="0">
              <a:buNone/>
            </a:pPr>
            <a:endParaRPr lang="en-US" dirty="0"/>
          </a:p>
          <a:p>
            <a:pPr marL="0" indent="0">
              <a:buNone/>
            </a:pPr>
            <a:r>
              <a:rPr lang="en-US" b="1" dirty="0" smtClean="0"/>
              <a:t>Your first job, when working on code, is to get it to compile.</a:t>
            </a:r>
          </a:p>
          <a:p>
            <a:pPr marL="0" indent="0">
              <a:buNone/>
            </a:pPr>
            <a:r>
              <a:rPr lang="en-US" dirty="0" smtClean="0"/>
              <a:t>After </a:t>
            </a:r>
            <a:r>
              <a:rPr lang="en-US" dirty="0"/>
              <a:t>that, keep it compiling.</a:t>
            </a:r>
          </a:p>
          <a:p>
            <a:pPr marL="0" indent="0">
              <a:buNone/>
            </a:pPr>
            <a:r>
              <a:rPr lang="en-US" dirty="0"/>
              <a:t>As you work, build and execute often, to see how you are doing</a:t>
            </a:r>
            <a:r>
              <a:rPr lang="en-US" dirty="0" smtClean="0"/>
              <a:t>.</a:t>
            </a:r>
            <a:endParaRPr lang="en-US" dirty="0"/>
          </a:p>
        </p:txBody>
      </p:sp>
      <p:cxnSp>
        <p:nvCxnSpPr>
          <p:cNvPr id="6" name="Straight Connector 5"/>
          <p:cNvCxnSpPr/>
          <p:nvPr/>
        </p:nvCxnSpPr>
        <p:spPr>
          <a:xfrm>
            <a:off x="838200" y="3505200"/>
            <a:ext cx="6858000"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4948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smtClean="0"/>
              <a:t>Intro. to C++ </a:t>
            </a:r>
            <a:r>
              <a:rPr lang="en-US" dirty="0"/>
              <a:t>III — Expressions &amp; Types</a:t>
            </a:r>
          </a:p>
        </p:txBody>
      </p:sp>
      <p:sp>
        <p:nvSpPr>
          <p:cNvPr id="3" name="Content Placeholder 2"/>
          <p:cNvSpPr>
            <a:spLocks noGrp="1"/>
          </p:cNvSpPr>
          <p:nvPr>
            <p:ph idx="1"/>
          </p:nvPr>
        </p:nvSpPr>
        <p:spPr/>
        <p:txBody>
          <a:bodyPr>
            <a:noAutofit/>
          </a:bodyPr>
          <a:lstStyle/>
          <a:p>
            <a:pPr marL="0" indent="0">
              <a:buNone/>
            </a:pPr>
            <a:r>
              <a:rPr lang="en-US" dirty="0"/>
              <a:t>An </a:t>
            </a:r>
            <a:r>
              <a:rPr lang="en-US" b="1" dirty="0"/>
              <a:t>expression</a:t>
            </a:r>
            <a:r>
              <a:rPr lang="en-US" dirty="0"/>
              <a:t> is something that has a value. Here are some C++ expressions.</a:t>
            </a:r>
          </a:p>
          <a:p>
            <a:pPr lvl="1"/>
            <a:r>
              <a:rPr lang="en-US" dirty="0">
                <a:latin typeface="Courier" charset="0"/>
                <a:ea typeface="Courier" charset="0"/>
                <a:cs typeface="Courier" charset="0"/>
              </a:rPr>
              <a:t>-3.748</a:t>
            </a:r>
          </a:p>
          <a:p>
            <a:pPr lvl="1"/>
            <a:r>
              <a:rPr lang="en-US" dirty="0">
                <a:latin typeface="Courier" charset="0"/>
                <a:ea typeface="Courier" charset="0"/>
                <a:cs typeface="Courier" charset="0"/>
              </a:rPr>
              <a:t>(7 + x) / (5 - 14*</a:t>
            </a:r>
            <a:r>
              <a:rPr lang="en-US" dirty="0" err="1">
                <a:latin typeface="Courier" charset="0"/>
                <a:ea typeface="Courier" charset="0"/>
                <a:cs typeface="Courier" charset="0"/>
              </a:rPr>
              <a:t>abc</a:t>
            </a:r>
            <a:r>
              <a:rPr lang="en-US" dirty="0">
                <a:latin typeface="Courier" charset="0"/>
                <a:ea typeface="Courier" charset="0"/>
                <a:cs typeface="Courier" charset="0"/>
              </a:rPr>
              <a:t>)</a:t>
            </a:r>
          </a:p>
          <a:p>
            <a:pPr lvl="1"/>
            <a:r>
              <a:rPr lang="en-US" dirty="0" err="1">
                <a:latin typeface="Courier" charset="0"/>
                <a:ea typeface="Courier" charset="0"/>
                <a:cs typeface="Courier" charset="0"/>
              </a:rPr>
              <a:t>number_of_turtles</a:t>
            </a:r>
            <a:endParaRPr lang="en-US" dirty="0">
              <a:latin typeface="Courier" charset="0"/>
              <a:ea typeface="Courier" charset="0"/>
              <a:cs typeface="Courier" charset="0"/>
            </a:endParaRPr>
          </a:p>
          <a:p>
            <a:pPr marL="0" indent="0">
              <a:buNone/>
            </a:pPr>
            <a:r>
              <a:rPr lang="en-US" dirty="0"/>
              <a:t>Every value in C</a:t>
            </a:r>
            <a:r>
              <a:rPr lang="en-US" dirty="0" smtClean="0"/>
              <a:t>++ a </a:t>
            </a:r>
            <a:r>
              <a:rPr lang="en-US" b="1" dirty="0"/>
              <a:t>type</a:t>
            </a:r>
            <a:r>
              <a:rPr lang="en-US" dirty="0"/>
              <a:t>. This determines what values it might have and what operations can be performed on it.</a:t>
            </a:r>
          </a:p>
          <a:p>
            <a:pPr marL="0" indent="0">
              <a:buNone/>
            </a:pPr>
            <a:r>
              <a:rPr lang="en-US" dirty="0"/>
              <a:t>For example, the basic integer type in C++ is </a:t>
            </a:r>
            <a:r>
              <a:rPr lang="en-US" dirty="0">
                <a:latin typeface="Courier" charset="0"/>
                <a:ea typeface="Courier" charset="0"/>
                <a:cs typeface="Courier" charset="0"/>
              </a:rPr>
              <a:t>int</a:t>
            </a:r>
            <a:r>
              <a:rPr lang="en-US" dirty="0"/>
              <a:t>. Each of the following C++ expressions has type </a:t>
            </a:r>
            <a:r>
              <a:rPr lang="en-US" dirty="0">
                <a:latin typeface="Courier" charset="0"/>
                <a:ea typeface="Courier" charset="0"/>
                <a:cs typeface="Courier" charset="0"/>
              </a:rPr>
              <a:t>int</a:t>
            </a:r>
            <a:r>
              <a:rPr lang="en-US" dirty="0"/>
              <a:t>.</a:t>
            </a:r>
          </a:p>
          <a:p>
            <a:pPr lvl="1"/>
            <a:r>
              <a:rPr lang="en-US" dirty="0">
                <a:latin typeface="Courier" charset="0"/>
                <a:ea typeface="Courier" charset="0"/>
                <a:cs typeface="Courier" charset="0"/>
              </a:rPr>
              <a:t>5</a:t>
            </a:r>
          </a:p>
          <a:p>
            <a:pPr lvl="1"/>
            <a:r>
              <a:rPr lang="en-US" dirty="0">
                <a:latin typeface="Courier" charset="0"/>
                <a:ea typeface="Courier" charset="0"/>
                <a:cs typeface="Courier" charset="0"/>
              </a:rPr>
              <a:t>-11780</a:t>
            </a:r>
          </a:p>
          <a:p>
            <a:pPr lvl="1"/>
            <a:r>
              <a:rPr lang="en-US" dirty="0">
                <a:latin typeface="Courier" charset="0"/>
                <a:ea typeface="Courier" charset="0"/>
                <a:cs typeface="Courier" charset="0"/>
              </a:rPr>
              <a:t>(3 + 4) * (17 - 8)</a:t>
            </a:r>
          </a:p>
        </p:txBody>
      </p:sp>
    </p:spTree>
    <p:extLst>
      <p:ext uri="{BB962C8B-B14F-4D97-AF65-F5344CB8AC3E}">
        <p14:creationId xmlns:p14="http://schemas.microsoft.com/office/powerpoint/2010/main" val="29992696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Review</a:t>
            </a:r>
            <a:br>
              <a:rPr lang="en-US" sz="2400" dirty="0"/>
            </a:br>
            <a:r>
              <a:rPr lang="en-US" sz="2400" dirty="0"/>
              <a:t>Intro. to C++ III — Variables </a:t>
            </a:r>
            <a:r>
              <a:rPr lang="en-US" sz="2400" dirty="0" smtClean="0"/>
              <a:t>&amp; Assignment</a:t>
            </a:r>
            <a:endParaRPr lang="en-US" sz="2400" dirty="0"/>
          </a:p>
        </p:txBody>
      </p:sp>
      <p:sp>
        <p:nvSpPr>
          <p:cNvPr id="3" name="Content Placeholder 2"/>
          <p:cNvSpPr>
            <a:spLocks noGrp="1"/>
          </p:cNvSpPr>
          <p:nvPr>
            <p:ph idx="1"/>
          </p:nvPr>
        </p:nvSpPr>
        <p:spPr/>
        <p:txBody>
          <a:bodyPr>
            <a:noAutofit/>
          </a:bodyPr>
          <a:lstStyle/>
          <a:p>
            <a:pPr marL="0" indent="0">
              <a:buNone/>
            </a:pPr>
            <a:r>
              <a:rPr lang="en-US" dirty="0"/>
              <a:t>We </a:t>
            </a:r>
            <a:r>
              <a:rPr lang="en-US" b="1" dirty="0"/>
              <a:t>declare</a:t>
            </a:r>
            <a:r>
              <a:rPr lang="en-US" dirty="0"/>
              <a:t> a variable in C++ by giving its type, followed by the name of the variable, followed by a semicolon </a:t>
            </a:r>
            <a:r>
              <a:rPr lang="en-US" dirty="0" smtClean="0"/>
              <a:t>(“</a:t>
            </a:r>
            <a:r>
              <a:rPr lang="en-US" dirty="0" smtClean="0">
                <a:latin typeface="Courier" charset="0"/>
                <a:ea typeface="Courier" charset="0"/>
                <a:cs typeface="Courier" charset="0"/>
              </a:rPr>
              <a:t>;</a:t>
            </a:r>
            <a:r>
              <a:rPr lang="en-US" dirty="0" smtClean="0"/>
              <a:t>”).</a:t>
            </a:r>
            <a:endParaRPr lang="en-US" dirty="0"/>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abc</a:t>
            </a:r>
            <a:r>
              <a:rPr lang="en-US" dirty="0">
                <a:latin typeface="Courier" charset="0"/>
                <a:ea typeface="Courier" charset="0"/>
                <a:cs typeface="Courier" charset="0"/>
              </a:rPr>
              <a:t>;</a:t>
            </a:r>
          </a:p>
          <a:p>
            <a:pPr marL="0" indent="0">
              <a:buNone/>
            </a:pPr>
            <a:r>
              <a:rPr lang="en-US" dirty="0"/>
              <a:t>We set the value of a variable by doing an </a:t>
            </a:r>
            <a:r>
              <a:rPr lang="en-US" b="1" dirty="0"/>
              <a:t>assignment</a:t>
            </a:r>
            <a:r>
              <a:rPr lang="en-US" dirty="0" smtClean="0"/>
              <a:t>.</a:t>
            </a:r>
            <a:endParaRPr lang="en-US" dirty="0"/>
          </a:p>
          <a:p>
            <a:pPr marL="0" indent="0">
              <a:buNone/>
            </a:pPr>
            <a:r>
              <a:rPr lang="en-US" dirty="0" err="1">
                <a:latin typeface="Courier"/>
                <a:cs typeface="Courier"/>
              </a:rPr>
              <a:t>abc</a:t>
            </a:r>
            <a:r>
              <a:rPr lang="en-US" dirty="0">
                <a:latin typeface="Courier"/>
                <a:cs typeface="Courier"/>
              </a:rPr>
              <a:t> = 8 + 4</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32879873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III — </a:t>
            </a:r>
            <a:r>
              <a:rPr lang="en-US" dirty="0" smtClean="0"/>
              <a:t>Operators [1/3]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latin typeface="Courier" charset="0"/>
                <a:ea typeface="Courier" charset="0"/>
                <a:cs typeface="Courier" charset="0"/>
              </a:rPr>
              <a:t>n * 4</a:t>
            </a:r>
          </a:p>
          <a:p>
            <a:pPr marL="0" indent="0">
              <a:buNone/>
            </a:pPr>
            <a:endParaRPr lang="en-US" dirty="0">
              <a:ea typeface="Courier" charset="0"/>
              <a:cs typeface="Courier" charset="0"/>
            </a:endParaRPr>
          </a:p>
          <a:p>
            <a:pPr marL="0" indent="0">
              <a:buNone/>
            </a:pPr>
            <a:r>
              <a:rPr lang="en-US" dirty="0" smtClean="0">
                <a:ea typeface="Courier" charset="0"/>
                <a:cs typeface="Courier" charset="0"/>
              </a:rPr>
              <a:t>When different operators appear, </a:t>
            </a:r>
            <a:r>
              <a:rPr lang="en-US" b="1" dirty="0" smtClean="0">
                <a:ea typeface="Courier" charset="0"/>
                <a:cs typeface="Courier" charset="0"/>
              </a:rPr>
              <a:t>precedence</a:t>
            </a:r>
            <a:r>
              <a:rPr lang="en-US" dirty="0" smtClean="0">
                <a:ea typeface="Courier" charset="0"/>
                <a:cs typeface="Courier" charset="0"/>
              </a:rPr>
              <a:t> tells which happens first.</a:t>
            </a:r>
          </a:p>
          <a:p>
            <a:pPr marL="0" indent="0">
              <a:buNone/>
            </a:pPr>
            <a:r>
              <a:rPr lang="en-US" dirty="0">
                <a:latin typeface="Courier" charset="0"/>
                <a:ea typeface="Courier" charset="0"/>
                <a:cs typeface="Courier" charset="0"/>
              </a:rPr>
              <a:t>3 + n * 4</a:t>
            </a:r>
            <a:r>
              <a:rPr lang="en-US" dirty="0" smtClean="0">
                <a:ea typeface="Courier" charset="0"/>
                <a:cs typeface="Courier" charset="0"/>
              </a:rPr>
              <a:t>    is the same as    </a:t>
            </a:r>
            <a:r>
              <a:rPr lang="en-US" dirty="0">
                <a:latin typeface="Courier" charset="0"/>
                <a:ea typeface="Courier" charset="0"/>
                <a:cs typeface="Courier" charset="0"/>
              </a:rPr>
              <a:t>3 + (n * 4</a:t>
            </a:r>
            <a:r>
              <a:rPr lang="en-US" dirty="0" smtClean="0">
                <a:latin typeface="Courier" charset="0"/>
                <a:ea typeface="Courier" charset="0"/>
                <a:cs typeface="Courier" charset="0"/>
              </a:rPr>
              <a:t>)</a:t>
            </a:r>
          </a:p>
          <a:p>
            <a:pPr marL="0" indent="0">
              <a:buNone/>
            </a:pPr>
            <a:endParaRPr lang="en-US" dirty="0" smtClean="0">
              <a:ea typeface="Courier" charset="0"/>
              <a:cs typeface="Courier" charset="0"/>
            </a:endParaRPr>
          </a:p>
          <a:p>
            <a:pPr marL="0" indent="0">
              <a:buNone/>
            </a:pPr>
            <a:r>
              <a:rPr lang="en-US" dirty="0" smtClean="0">
                <a:ea typeface="Courier" charset="0"/>
                <a:cs typeface="Courier" charset="0"/>
              </a:rPr>
              <a:t>When the same operator appears twice, </a:t>
            </a:r>
            <a:r>
              <a:rPr lang="en-US" b="1" dirty="0" smtClean="0">
                <a:ea typeface="Courier" charset="0"/>
                <a:cs typeface="Courier" charset="0"/>
              </a:rPr>
              <a:t>associativity</a:t>
            </a:r>
            <a:r>
              <a:rPr lang="en-US" dirty="0" smtClean="0">
                <a:ea typeface="Courier" charset="0"/>
                <a:cs typeface="Courier" charset="0"/>
              </a:rPr>
              <a:t> </a:t>
            </a:r>
            <a:r>
              <a:rPr lang="en-US" dirty="0">
                <a:ea typeface="Courier" charset="0"/>
                <a:cs typeface="Courier" charset="0"/>
              </a:rPr>
              <a:t>tells which happens first.</a:t>
            </a:r>
          </a:p>
          <a:p>
            <a:pPr marL="0" indent="0">
              <a:buNone/>
            </a:pPr>
            <a:r>
              <a:rPr lang="en-US" dirty="0">
                <a:latin typeface="Courier" charset="0"/>
                <a:ea typeface="Courier" charset="0"/>
                <a:cs typeface="Courier" charset="0"/>
              </a:rPr>
              <a:t>3 -</a:t>
            </a:r>
            <a:r>
              <a:rPr lang="en-US" dirty="0" smtClean="0">
                <a:latin typeface="Courier" charset="0"/>
                <a:ea typeface="Courier" charset="0"/>
                <a:cs typeface="Courier" charset="0"/>
              </a:rPr>
              <a:t> </a:t>
            </a:r>
            <a:r>
              <a:rPr lang="en-US" dirty="0">
                <a:latin typeface="Courier" charset="0"/>
                <a:ea typeface="Courier" charset="0"/>
                <a:cs typeface="Courier" charset="0"/>
              </a:rPr>
              <a:t>n </a:t>
            </a:r>
            <a:r>
              <a:rPr lang="en-US" dirty="0" smtClean="0">
                <a:latin typeface="Courier" charset="0"/>
                <a:ea typeface="Courier" charset="0"/>
                <a:cs typeface="Courier" charset="0"/>
              </a:rPr>
              <a:t>- </a:t>
            </a:r>
            <a:r>
              <a:rPr lang="en-US" dirty="0">
                <a:latin typeface="Courier" charset="0"/>
                <a:ea typeface="Courier" charset="0"/>
                <a:cs typeface="Courier" charset="0"/>
              </a:rPr>
              <a:t>4</a:t>
            </a:r>
            <a:r>
              <a:rPr lang="en-US" dirty="0">
                <a:ea typeface="Courier" charset="0"/>
                <a:cs typeface="Courier" charset="0"/>
              </a:rPr>
              <a:t>    is the same as    </a:t>
            </a:r>
            <a:r>
              <a:rPr lang="en-US" dirty="0" smtClean="0">
                <a:latin typeface="Courier" charset="0"/>
                <a:ea typeface="Courier" charset="0"/>
                <a:cs typeface="Courier" charset="0"/>
              </a:rPr>
              <a:t>(3 - n) - 4</a:t>
            </a:r>
            <a:endParaRPr lang="en-US" dirty="0">
              <a:latin typeface="Courier" charset="0"/>
              <a:ea typeface="Courier" charset="0"/>
              <a:cs typeface="Courier" charset="0"/>
            </a:endParaRPr>
          </a:p>
        </p:txBody>
      </p:sp>
      <p:sp>
        <p:nvSpPr>
          <p:cNvPr id="4" name="TextBox 3"/>
          <p:cNvSpPr txBox="1"/>
          <p:nvPr/>
        </p:nvSpPr>
        <p:spPr>
          <a:xfrm>
            <a:off x="2438400" y="1588022"/>
            <a:ext cx="2438400" cy="338554"/>
          </a:xfrm>
          <a:prstGeom prst="rect">
            <a:avLst/>
          </a:prstGeom>
          <a:noFill/>
        </p:spPr>
        <p:txBody>
          <a:bodyPr wrap="square" rtlCol="0">
            <a:spAutoFit/>
          </a:bodyPr>
          <a:lstStyle/>
          <a:p>
            <a:r>
              <a:rPr lang="en-US" sz="1600" b="1" dirty="0" smtClean="0">
                <a:solidFill>
                  <a:srgbClr val="C00000"/>
                </a:solidFill>
              </a:rPr>
              <a:t>Operator</a:t>
            </a:r>
            <a:endParaRPr lang="en-US" sz="1600" b="1" dirty="0">
              <a:solidFill>
                <a:srgbClr val="C00000"/>
              </a:solidFill>
            </a:endParaRPr>
          </a:p>
        </p:txBody>
      </p:sp>
      <p:cxnSp>
        <p:nvCxnSpPr>
          <p:cNvPr id="5" name="Straight Connector 4"/>
          <p:cNvCxnSpPr/>
          <p:nvPr/>
        </p:nvCxnSpPr>
        <p:spPr>
          <a:xfrm flipH="1" flipV="1">
            <a:off x="1066800" y="1524000"/>
            <a:ext cx="1371600" cy="20738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90600" y="1524000"/>
            <a:ext cx="76200" cy="18465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81000" y="2210505"/>
            <a:ext cx="2438400" cy="338554"/>
          </a:xfrm>
          <a:prstGeom prst="rect">
            <a:avLst/>
          </a:prstGeom>
          <a:noFill/>
        </p:spPr>
        <p:txBody>
          <a:bodyPr wrap="square" rtlCol="0">
            <a:spAutoFit/>
          </a:bodyPr>
          <a:lstStyle/>
          <a:p>
            <a:r>
              <a:rPr lang="en-US" sz="1600" b="1" dirty="0" smtClean="0">
                <a:solidFill>
                  <a:srgbClr val="C00000"/>
                </a:solidFill>
              </a:rPr>
              <a:t>Operands</a:t>
            </a:r>
            <a:endParaRPr lang="en-US" sz="1600" b="1" dirty="0">
              <a:solidFill>
                <a:srgbClr val="C00000"/>
              </a:solidFill>
            </a:endParaRPr>
          </a:p>
        </p:txBody>
      </p:sp>
      <p:cxnSp>
        <p:nvCxnSpPr>
          <p:cNvPr id="13" name="Straight Connector 12"/>
          <p:cNvCxnSpPr/>
          <p:nvPr/>
        </p:nvCxnSpPr>
        <p:spPr>
          <a:xfrm flipH="1" flipV="1">
            <a:off x="685800" y="1981200"/>
            <a:ext cx="1524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066800" y="1981200"/>
            <a:ext cx="1524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38200" y="6138445"/>
            <a:ext cx="2895600" cy="338554"/>
          </a:xfrm>
          <a:prstGeom prst="rect">
            <a:avLst/>
          </a:prstGeom>
          <a:noFill/>
        </p:spPr>
        <p:txBody>
          <a:bodyPr wrap="square" rtlCol="0">
            <a:spAutoFit/>
          </a:bodyPr>
          <a:lstStyle/>
          <a:p>
            <a:r>
              <a:rPr lang="en-US" sz="1600" dirty="0" smtClean="0">
                <a:solidFill>
                  <a:srgbClr val="C00000"/>
                </a:solidFill>
              </a:rPr>
              <a:t>Left-to-right associative</a:t>
            </a:r>
            <a:endParaRPr lang="en-US" sz="1600" dirty="0">
              <a:solidFill>
                <a:srgbClr val="C00000"/>
              </a:solidFill>
            </a:endParaRPr>
          </a:p>
        </p:txBody>
      </p:sp>
      <p:cxnSp>
        <p:nvCxnSpPr>
          <p:cNvPr id="11" name="Straight Connector 10"/>
          <p:cNvCxnSpPr/>
          <p:nvPr/>
        </p:nvCxnSpPr>
        <p:spPr>
          <a:xfrm flipV="1">
            <a:off x="762000" y="3938228"/>
            <a:ext cx="152400" cy="25277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99739" y="4111444"/>
            <a:ext cx="1651000" cy="584775"/>
          </a:xfrm>
          <a:prstGeom prst="rect">
            <a:avLst/>
          </a:prstGeom>
          <a:noFill/>
        </p:spPr>
        <p:txBody>
          <a:bodyPr wrap="square" rtlCol="0">
            <a:spAutoFit/>
          </a:bodyPr>
          <a:lstStyle/>
          <a:p>
            <a:r>
              <a:rPr lang="en-US" sz="1600" dirty="0" smtClean="0">
                <a:solidFill>
                  <a:srgbClr val="C00000"/>
                </a:solidFill>
              </a:rPr>
              <a:t>Higher precedence</a:t>
            </a:r>
            <a:endParaRPr lang="en-US" sz="1600" dirty="0">
              <a:solidFill>
                <a:srgbClr val="C00000"/>
              </a:solidFill>
            </a:endParaRPr>
          </a:p>
        </p:txBody>
      </p:sp>
      <p:cxnSp>
        <p:nvCxnSpPr>
          <p:cNvPr id="19" name="Straight Connector 18"/>
          <p:cNvCxnSpPr/>
          <p:nvPr/>
        </p:nvCxnSpPr>
        <p:spPr>
          <a:xfrm flipH="1" flipV="1">
            <a:off x="1666082" y="3907644"/>
            <a:ext cx="255544" cy="283356"/>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70626" y="4115686"/>
            <a:ext cx="1651000" cy="584775"/>
          </a:xfrm>
          <a:prstGeom prst="rect">
            <a:avLst/>
          </a:prstGeom>
          <a:noFill/>
        </p:spPr>
        <p:txBody>
          <a:bodyPr wrap="square" rtlCol="0">
            <a:spAutoFit/>
          </a:bodyPr>
          <a:lstStyle/>
          <a:p>
            <a:r>
              <a:rPr lang="en-US" sz="1600" dirty="0" smtClean="0">
                <a:solidFill>
                  <a:srgbClr val="C00000"/>
                </a:solidFill>
              </a:rPr>
              <a:t>Lower precedence</a:t>
            </a:r>
            <a:endParaRPr lang="en-US" sz="1600" dirty="0">
              <a:solidFill>
                <a:srgbClr val="C00000"/>
              </a:solidFill>
            </a:endParaRPr>
          </a:p>
        </p:txBody>
      </p:sp>
      <p:cxnSp>
        <p:nvCxnSpPr>
          <p:cNvPr id="30" name="Straight Connector 29"/>
          <p:cNvCxnSpPr/>
          <p:nvPr/>
        </p:nvCxnSpPr>
        <p:spPr>
          <a:xfrm flipH="1" flipV="1">
            <a:off x="1028700" y="5867400"/>
            <a:ext cx="114300" cy="271045"/>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409700" y="5867401"/>
            <a:ext cx="149226" cy="271044"/>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727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III — </a:t>
            </a:r>
            <a:r>
              <a:rPr lang="en-US" dirty="0" smtClean="0"/>
              <a:t>Operators [2/3]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ea typeface="Courier" charset="0"/>
                <a:cs typeface="Courier" charset="0"/>
              </a:rPr>
              <a:t>When given operands of type </a:t>
            </a:r>
            <a:r>
              <a:rPr lang="en-US" dirty="0" err="1" smtClean="0">
                <a:latin typeface="Courier" charset="0"/>
                <a:ea typeface="Courier" charset="0"/>
                <a:cs typeface="Courier" charset="0"/>
              </a:rPr>
              <a:t>int</a:t>
            </a:r>
            <a:r>
              <a:rPr lang="en-US" dirty="0" smtClean="0">
                <a:ea typeface="Courier" charset="0"/>
                <a:cs typeface="Courier" charset="0"/>
              </a:rPr>
              <a:t>, the division operator (“</a:t>
            </a:r>
            <a:r>
              <a:rPr lang="en-US" dirty="0" smtClean="0">
                <a:latin typeface="Courier" charset="0"/>
                <a:ea typeface="Courier" charset="0"/>
                <a:cs typeface="Courier" charset="0"/>
              </a:rPr>
              <a:t>/</a:t>
            </a:r>
            <a:r>
              <a:rPr lang="en-US" dirty="0" smtClean="0">
                <a:ea typeface="Courier" charset="0"/>
                <a:cs typeface="Courier" charset="0"/>
              </a:rPr>
              <a:t>”) does </a:t>
            </a:r>
            <a:r>
              <a:rPr lang="en-US" b="1" dirty="0" smtClean="0">
                <a:ea typeface="Courier" charset="0"/>
                <a:cs typeface="Courier" charset="0"/>
              </a:rPr>
              <a:t>integer division</a:t>
            </a:r>
            <a:r>
              <a:rPr lang="en-US" dirty="0" smtClean="0">
                <a:ea typeface="Courier" charset="0"/>
                <a:cs typeface="Courier" charset="0"/>
              </a:rPr>
              <a:t>.</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11 / 4;</a:t>
            </a:r>
          </a:p>
          <a:p>
            <a:pPr marL="0" indent="0">
              <a:buNone/>
            </a:pPr>
            <a:endParaRPr lang="en-US" dirty="0" smtClean="0">
              <a:ea typeface="Courier" charset="0"/>
              <a:cs typeface="Courier" charset="0"/>
            </a:endParaRPr>
          </a:p>
          <a:p>
            <a:pPr marL="0" indent="0">
              <a:buNone/>
            </a:pPr>
            <a:r>
              <a:rPr lang="en-US" dirty="0" smtClean="0">
                <a:ea typeface="Courier" charset="0"/>
                <a:cs typeface="Courier" charset="0"/>
              </a:rPr>
              <a:t>Get the remainder with the </a:t>
            </a:r>
            <a:r>
              <a:rPr lang="en-US" b="1" dirty="0" smtClean="0">
                <a:ea typeface="Courier" charset="0"/>
                <a:cs typeface="Courier" charset="0"/>
              </a:rPr>
              <a:t>modulus operator</a:t>
            </a:r>
            <a:r>
              <a:rPr lang="en-US" dirty="0" smtClean="0">
                <a:ea typeface="Courier" charset="0"/>
                <a:cs typeface="Courier" charset="0"/>
              </a:rPr>
              <a:t> (“</a:t>
            </a:r>
            <a:r>
              <a:rPr lang="en-US" dirty="0" smtClean="0">
                <a:latin typeface="Courier" charset="0"/>
                <a:ea typeface="Courier" charset="0"/>
                <a:cs typeface="Courier" charset="0"/>
              </a:rPr>
              <a:t>%</a:t>
            </a:r>
            <a:r>
              <a:rPr lang="en-US" dirty="0" smtClean="0">
                <a:ea typeface="Courier" charset="0"/>
                <a:cs typeface="Courier" charset="0"/>
              </a:rPr>
              <a:t>”).</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11 % 4;</a:t>
            </a:r>
          </a:p>
        </p:txBody>
      </p:sp>
      <p:sp>
        <p:nvSpPr>
          <p:cNvPr id="4" name="TextBox 3"/>
          <p:cNvSpPr txBox="1"/>
          <p:nvPr/>
        </p:nvSpPr>
        <p:spPr>
          <a:xfrm>
            <a:off x="3835400" y="2653479"/>
            <a:ext cx="1651000" cy="338554"/>
          </a:xfrm>
          <a:prstGeom prst="rect">
            <a:avLst/>
          </a:prstGeom>
          <a:noFill/>
        </p:spPr>
        <p:txBody>
          <a:bodyPr wrap="square" rtlCol="0">
            <a:spAutoFit/>
          </a:bodyPr>
          <a:lstStyle/>
          <a:p>
            <a:r>
              <a:rPr lang="en-US" sz="1600" dirty="0" smtClean="0">
                <a:solidFill>
                  <a:srgbClr val="C00000"/>
                </a:solidFill>
              </a:rPr>
              <a:t>Prints “</a:t>
            </a:r>
            <a:r>
              <a:rPr lang="en-US" sz="1600" dirty="0" smtClean="0">
                <a:solidFill>
                  <a:srgbClr val="C00000"/>
                </a:solidFill>
                <a:latin typeface="Courier" charset="0"/>
                <a:ea typeface="Courier" charset="0"/>
                <a:cs typeface="Courier" charset="0"/>
              </a:rPr>
              <a:t>2</a:t>
            </a:r>
            <a:r>
              <a:rPr lang="en-US" sz="1600" dirty="0" smtClean="0">
                <a:solidFill>
                  <a:srgbClr val="C00000"/>
                </a:solidFill>
              </a:rPr>
              <a:t>”</a:t>
            </a:r>
            <a:endParaRPr lang="en-US" sz="1600" dirty="0">
              <a:solidFill>
                <a:srgbClr val="C00000"/>
              </a:solidFill>
            </a:endParaRPr>
          </a:p>
        </p:txBody>
      </p:sp>
      <p:cxnSp>
        <p:nvCxnSpPr>
          <p:cNvPr id="5" name="Straight Connector 4"/>
          <p:cNvCxnSpPr>
            <a:stCxn id="4" idx="1"/>
          </p:cNvCxnSpPr>
          <p:nvPr/>
        </p:nvCxnSpPr>
        <p:spPr>
          <a:xfrm flipH="1" flipV="1">
            <a:off x="2921000" y="2708677"/>
            <a:ext cx="914400" cy="114079"/>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835400" y="4343400"/>
            <a:ext cx="1651000" cy="338554"/>
          </a:xfrm>
          <a:prstGeom prst="rect">
            <a:avLst/>
          </a:prstGeom>
          <a:noFill/>
        </p:spPr>
        <p:txBody>
          <a:bodyPr wrap="square" rtlCol="0">
            <a:spAutoFit/>
          </a:bodyPr>
          <a:lstStyle/>
          <a:p>
            <a:r>
              <a:rPr lang="en-US" sz="1600" dirty="0" smtClean="0">
                <a:solidFill>
                  <a:srgbClr val="C00000"/>
                </a:solidFill>
              </a:rPr>
              <a:t>Prints “</a:t>
            </a:r>
            <a:r>
              <a:rPr lang="en-US" sz="1600" dirty="0" smtClean="0">
                <a:solidFill>
                  <a:srgbClr val="C00000"/>
                </a:solidFill>
                <a:latin typeface="Courier" charset="0"/>
                <a:ea typeface="Courier" charset="0"/>
                <a:cs typeface="Courier" charset="0"/>
              </a:rPr>
              <a:t>3</a:t>
            </a:r>
            <a:r>
              <a:rPr lang="en-US" sz="1600" dirty="0" smtClean="0">
                <a:solidFill>
                  <a:srgbClr val="C00000"/>
                </a:solidFill>
              </a:rPr>
              <a:t>”</a:t>
            </a:r>
            <a:endParaRPr lang="en-US" sz="1600" dirty="0">
              <a:solidFill>
                <a:srgbClr val="C00000"/>
              </a:solidFill>
            </a:endParaRPr>
          </a:p>
        </p:txBody>
      </p:sp>
      <p:cxnSp>
        <p:nvCxnSpPr>
          <p:cNvPr id="8" name="Straight Connector 7"/>
          <p:cNvCxnSpPr/>
          <p:nvPr/>
        </p:nvCxnSpPr>
        <p:spPr>
          <a:xfrm flipH="1" flipV="1">
            <a:off x="2921000" y="4398598"/>
            <a:ext cx="914400" cy="114079"/>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6720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III — </a:t>
            </a:r>
            <a:r>
              <a:rPr lang="en-US" dirty="0" smtClean="0"/>
              <a:t>Operators [3/3]</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ea typeface="Courier" charset="0"/>
                <a:cs typeface="Courier" charset="0"/>
              </a:rPr>
              <a:t>Operators we have seen so far:</a:t>
            </a:r>
            <a:endParaRPr lang="en-US" dirty="0" smtClean="0">
              <a:latin typeface="Courier" charset="0"/>
              <a:ea typeface="Courier" charset="0"/>
              <a:cs typeface="Courier"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3557633801"/>
              </p:ext>
            </p:extLst>
          </p:nvPr>
        </p:nvGraphicFramePr>
        <p:xfrm>
          <a:off x="2390901" y="2293620"/>
          <a:ext cx="5000499" cy="3606800"/>
        </p:xfrm>
        <a:graphic>
          <a:graphicData uri="http://schemas.openxmlformats.org/drawingml/2006/table">
            <a:tbl>
              <a:tblPr firstRow="1">
                <a:tableStyleId>{5C22544A-7EE6-4342-B048-85BDC9FD1C3A}</a:tableStyleId>
              </a:tblPr>
              <a:tblGrid>
                <a:gridCol w="1219200"/>
                <a:gridCol w="2085531"/>
                <a:gridCol w="1695768"/>
              </a:tblGrid>
              <a:tr h="370840">
                <a:tc>
                  <a:txBody>
                    <a:bodyPr/>
                    <a:lstStyle/>
                    <a:p>
                      <a:pPr algn="ctr"/>
                      <a:r>
                        <a:rPr lang="en-US" sz="1600" dirty="0" smtClean="0"/>
                        <a:t>Operator</a:t>
                      </a:r>
                      <a:endParaRPr lang="en-US" sz="1600" dirty="0"/>
                    </a:p>
                  </a:txBody>
                  <a:tcPr>
                    <a:lnB w="28575" cap="flat" cmpd="sng" algn="ctr">
                      <a:solidFill>
                        <a:prstClr val="black"/>
                      </a:solidFill>
                      <a:prstDash val="solid"/>
                      <a:round/>
                      <a:headEnd type="none" w="med" len="med"/>
                      <a:tailEnd type="none" w="med" len="med"/>
                    </a:lnB>
                  </a:tcPr>
                </a:tc>
                <a:tc>
                  <a:txBody>
                    <a:bodyPr/>
                    <a:lstStyle/>
                    <a:p>
                      <a:pPr algn="ctr"/>
                      <a:r>
                        <a:rPr lang="en-US" sz="1600" dirty="0" smtClean="0"/>
                        <a:t>Name</a:t>
                      </a:r>
                      <a:endParaRPr lang="en-US" sz="1600" dirty="0"/>
                    </a:p>
                  </a:txBody>
                  <a:tcPr>
                    <a:lnB w="28575" cap="flat" cmpd="sng" algn="ctr">
                      <a:solidFill>
                        <a:prstClr val="black"/>
                      </a:solidFill>
                      <a:prstDash val="solid"/>
                      <a:round/>
                      <a:headEnd type="none" w="med" len="med"/>
                      <a:tailEnd type="none" w="med" len="med"/>
                    </a:lnB>
                  </a:tcPr>
                </a:tc>
                <a:tc>
                  <a:txBody>
                    <a:bodyPr/>
                    <a:lstStyle/>
                    <a:p>
                      <a:pPr algn="ctr"/>
                      <a:r>
                        <a:rPr lang="en-US" sz="1600" dirty="0" smtClean="0"/>
                        <a:t>Associativity</a:t>
                      </a:r>
                      <a:endParaRPr lang="en-US" sz="1600" dirty="0"/>
                    </a:p>
                  </a:txBody>
                  <a:tcPr>
                    <a:lnB w="28575" cap="flat" cmpd="sng" algn="ctr">
                      <a:solidFill>
                        <a:prstClr val="black"/>
                      </a:solidFill>
                      <a:prstDash val="solid"/>
                      <a:round/>
                      <a:headEnd type="none" w="med" len="med"/>
                      <a:tailEnd type="none" w="med" len="med"/>
                    </a:lnB>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Multiplication</a:t>
                      </a:r>
                      <a:endParaRPr lang="en-US" dirty="0"/>
                    </a:p>
                  </a:txBody>
                  <a:tcPr>
                    <a:lnL w="12700" cmpd="sng">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rowSpan="7">
                  <a:txBody>
                    <a:bodyPr/>
                    <a:lstStyle/>
                    <a:p>
                      <a:pPr algn="ctr"/>
                      <a:r>
                        <a:rPr lang="en-US" dirty="0" smtClean="0"/>
                        <a:t>Left-to-right</a:t>
                      </a:r>
                      <a:endParaRPr lang="en-US" dirty="0"/>
                    </a:p>
                  </a:txBody>
                  <a:tcPr anchor="ctr">
                    <a:lnL w="12700" cap="flat" cmpd="sng" algn="ctr">
                      <a:no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Division</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Modulus</a:t>
                      </a:r>
                      <a:endParaRPr lang="en-US" dirty="0"/>
                    </a:p>
                  </a:txBody>
                  <a:tcPr>
                    <a:lnL w="12700" cmpd="sng">
                      <a:noFill/>
                    </a:lnL>
                    <a:lnR w="12700" cap="flat" cmpd="sng" algn="ctr">
                      <a:noFill/>
                      <a:prstDash val="solid"/>
                      <a:round/>
                      <a:headEnd type="none" w="med" len="med"/>
                      <a:tailEnd type="none" w="med" len="med"/>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Addition</a:t>
                      </a:r>
                      <a:endParaRPr lang="en-US" dirty="0"/>
                    </a:p>
                  </a:txBody>
                  <a:tcPr>
                    <a:lnL w="12700" cmpd="sng">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Subtraction</a:t>
                      </a:r>
                      <a:endParaRPr lang="en-US" dirty="0"/>
                    </a:p>
                  </a:txBody>
                  <a:tcPr>
                    <a:lnL w="12700" cmpd="sng">
                      <a:noFill/>
                    </a:lnL>
                    <a:lnR w="12700" cap="flat" cmpd="sng" algn="ctr">
                      <a:noFill/>
                      <a:prstDash val="solid"/>
                      <a:round/>
                      <a:headEnd type="none" w="med" len="med"/>
                      <a:tailEnd type="none" w="med" len="med"/>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&lt;&lt;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Stream insertion</a:t>
                      </a:r>
                      <a:endParaRPr lang="en-US" dirty="0"/>
                    </a:p>
                  </a:txBody>
                  <a:tcPr>
                    <a:lnL w="12700" cmpd="sng">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w="12700" cmpd="sng">
                      <a:noFill/>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&gt;&gt;</a:t>
                      </a:r>
                      <a:endParaRPr lang="en-US" dirty="0">
                        <a:latin typeface="Courier" charset="0"/>
                        <a:ea typeface="Courier" charset="0"/>
                        <a:cs typeface="Courier" charset="0"/>
                      </a:endParaRPr>
                    </a:p>
                  </a:txBody>
                  <a:tcPr>
                    <a:lnL w="12700" cap="flat" cmpd="sng" algn="ctr">
                      <a:noFill/>
                      <a:prstDash val="solid"/>
                      <a:round/>
                      <a:headEnd type="none" w="med" len="med"/>
                      <a:tailEnd type="none" w="med" len="med"/>
                    </a:lnL>
                    <a:lnR w="12700" cmpd="sng">
                      <a:noFill/>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Stream extraction</a:t>
                      </a:r>
                      <a:endParaRPr lang="en-US" dirty="0"/>
                    </a:p>
                  </a:txBody>
                  <a:tcPr>
                    <a:lnL w="12700" cmpd="sng">
                      <a:noFill/>
                    </a:lnL>
                    <a:lnR w="12700" cap="flat" cmpd="sng" algn="ctr">
                      <a:noFill/>
                      <a:prstDash val="solid"/>
                      <a:round/>
                      <a:headEnd type="none" w="med" len="med"/>
                      <a:tailEnd type="none" w="med" len="med"/>
                    </a:lnR>
                    <a:lnT w="12700" cmpd="sng">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pPr algn="ctr"/>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lnT w="28575" cap="flat" cmpd="sng" algn="ctr">
                      <a:solidFill>
                        <a:prstClr val="black"/>
                      </a:solidFill>
                      <a:prstDash val="solid"/>
                      <a:round/>
                      <a:headEnd type="none" w="med" len="med"/>
                      <a:tailEnd type="none" w="med" len="med"/>
                    </a:lnT>
                  </a:tcPr>
                </a:tc>
                <a:tc>
                  <a:txBody>
                    <a:bodyPr/>
                    <a:lstStyle/>
                    <a:p>
                      <a:pPr algn="ctr"/>
                      <a:r>
                        <a:rPr lang="en-US" dirty="0" smtClean="0"/>
                        <a:t>Assignment</a:t>
                      </a:r>
                      <a:endParaRPr lang="en-US" dirty="0"/>
                    </a:p>
                  </a:txBody>
                  <a:tcPr>
                    <a:lnT w="28575" cap="flat" cmpd="sng" algn="ctr">
                      <a:solidFill>
                        <a:prstClr val="black"/>
                      </a:solidFill>
                      <a:prstDash val="solid"/>
                      <a:round/>
                      <a:headEnd type="none" w="med" len="med"/>
                      <a:tailEnd type="none" w="med" len="med"/>
                    </a:lnT>
                  </a:tcPr>
                </a:tc>
                <a:tc>
                  <a:txBody>
                    <a:bodyPr/>
                    <a:lstStyle/>
                    <a:p>
                      <a:pPr algn="ctr"/>
                      <a:r>
                        <a:rPr lang="en-US" dirty="0" smtClean="0"/>
                        <a:t>Right-to-left</a:t>
                      </a:r>
                      <a:endParaRPr lang="en-US" dirty="0"/>
                    </a:p>
                  </a:txBody>
                  <a:tcPr>
                    <a:lnT w="28575" cap="flat" cmpd="sng" algn="ctr">
                      <a:solidFill>
                        <a:prstClr val="black"/>
                      </a:solidFill>
                      <a:prstDash val="solid"/>
                      <a:round/>
                      <a:headEnd type="none" w="med" len="med"/>
                      <a:tailEnd type="none" w="med" len="med"/>
                    </a:lnT>
                  </a:tcPr>
                </a:tc>
              </a:tr>
            </a:tbl>
          </a:graphicData>
        </a:graphic>
      </p:graphicFrame>
      <p:sp>
        <p:nvSpPr>
          <p:cNvPr id="6" name="TextBox 5"/>
          <p:cNvSpPr txBox="1"/>
          <p:nvPr/>
        </p:nvSpPr>
        <p:spPr>
          <a:xfrm>
            <a:off x="785938" y="3397090"/>
            <a:ext cx="1697037" cy="584775"/>
          </a:xfrm>
          <a:prstGeom prst="rect">
            <a:avLst/>
          </a:prstGeom>
          <a:noFill/>
        </p:spPr>
        <p:txBody>
          <a:bodyPr wrap="square" rtlCol="0">
            <a:spAutoFit/>
          </a:bodyPr>
          <a:lstStyle/>
          <a:p>
            <a:pPr algn="ctr"/>
            <a:r>
              <a:rPr lang="en-US" sz="1600" dirty="0" smtClean="0">
                <a:solidFill>
                  <a:srgbClr val="C00000"/>
                </a:solidFill>
              </a:rPr>
              <a:t>Higher precedence</a:t>
            </a:r>
            <a:endParaRPr lang="en-US" sz="1600" dirty="0">
              <a:solidFill>
                <a:srgbClr val="C00000"/>
              </a:solidFill>
            </a:endParaRPr>
          </a:p>
        </p:txBody>
      </p:sp>
      <p:sp>
        <p:nvSpPr>
          <p:cNvPr id="8" name="TextBox 7"/>
          <p:cNvSpPr txBox="1"/>
          <p:nvPr/>
        </p:nvSpPr>
        <p:spPr>
          <a:xfrm>
            <a:off x="785938" y="4240115"/>
            <a:ext cx="1697037" cy="584775"/>
          </a:xfrm>
          <a:prstGeom prst="rect">
            <a:avLst/>
          </a:prstGeom>
          <a:noFill/>
        </p:spPr>
        <p:txBody>
          <a:bodyPr wrap="square" rtlCol="0">
            <a:spAutoFit/>
          </a:bodyPr>
          <a:lstStyle/>
          <a:p>
            <a:pPr algn="ctr"/>
            <a:r>
              <a:rPr lang="en-US" sz="1600" dirty="0" smtClean="0">
                <a:solidFill>
                  <a:srgbClr val="C00000"/>
                </a:solidFill>
              </a:rPr>
              <a:t>Lower precedence</a:t>
            </a:r>
            <a:endParaRPr lang="en-US" sz="1600" dirty="0">
              <a:solidFill>
                <a:srgbClr val="C00000"/>
              </a:solidFill>
            </a:endParaRPr>
          </a:p>
        </p:txBody>
      </p:sp>
      <p:cxnSp>
        <p:nvCxnSpPr>
          <p:cNvPr id="9" name="Straight Arrow Connector 8"/>
          <p:cNvCxnSpPr/>
          <p:nvPr/>
        </p:nvCxnSpPr>
        <p:spPr>
          <a:xfrm flipV="1">
            <a:off x="1628901" y="2590800"/>
            <a:ext cx="0" cy="685800"/>
          </a:xfrm>
          <a:prstGeom prst="straightConnector1">
            <a:avLst/>
          </a:prstGeom>
          <a:ln w="50800">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628901" y="4945380"/>
            <a:ext cx="0" cy="685800"/>
          </a:xfrm>
          <a:prstGeom prst="straightConnector1">
            <a:avLst/>
          </a:prstGeom>
          <a:ln w="50800">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3019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br>
              <a:rPr lang="en-US" dirty="0" smtClean="0"/>
            </a:br>
            <a:r>
              <a:rPr lang="en-US" dirty="0" smtClean="0"/>
              <a:t>Intro. </a:t>
            </a:r>
            <a:r>
              <a:rPr lang="en-US" dirty="0"/>
              <a:t>to C++ III </a:t>
            </a:r>
            <a:r>
              <a:rPr lang="en-US" dirty="0" smtClean="0"/>
              <a:t>— I/O</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We can output an expression using the </a:t>
            </a:r>
            <a:r>
              <a:rPr lang="en-US" b="1" dirty="0" smtClean="0"/>
              <a:t>stream insertion operator</a:t>
            </a:r>
            <a:r>
              <a:rPr lang="en-US" dirty="0" smtClean="0"/>
              <a:t>.</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(n+5)*3;</a:t>
            </a:r>
          </a:p>
          <a:p>
            <a:pPr marL="0" indent="0">
              <a:buNone/>
            </a:pPr>
            <a:endParaRPr lang="en-US" dirty="0" smtClean="0"/>
          </a:p>
          <a:p>
            <a:pPr marL="0" indent="0">
              <a:buNone/>
            </a:pPr>
            <a:r>
              <a:rPr lang="en-US" dirty="0" smtClean="0"/>
              <a:t>We </a:t>
            </a:r>
            <a:r>
              <a:rPr lang="en-US" dirty="0"/>
              <a:t>can </a:t>
            </a:r>
            <a:r>
              <a:rPr lang="en-US" dirty="0" smtClean="0"/>
              <a:t>input to a variable </a:t>
            </a:r>
            <a:r>
              <a:rPr lang="en-US" dirty="0"/>
              <a:t>using the </a:t>
            </a:r>
            <a:r>
              <a:rPr lang="en-US" b="1" dirty="0"/>
              <a:t>stream </a:t>
            </a:r>
            <a:r>
              <a:rPr lang="en-US" b="1" dirty="0" smtClean="0"/>
              <a:t>extraction </a:t>
            </a:r>
            <a:r>
              <a:rPr lang="en-US" b="1" dirty="0"/>
              <a:t>operator</a:t>
            </a:r>
            <a:r>
              <a:rPr lang="en-US" dirty="0"/>
              <a:t>.</a:t>
            </a:r>
          </a:p>
          <a:p>
            <a:pPr marL="0" indent="0">
              <a:buNone/>
            </a:pP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k;</a:t>
            </a:r>
          </a:p>
          <a:p>
            <a:pPr marL="0" indent="0">
              <a:buNone/>
            </a:pPr>
            <a:r>
              <a:rPr lang="en-US" dirty="0" smtClean="0"/>
              <a:t>The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t>…</a:t>
            </a:r>
            <a:r>
              <a:rPr lang="en-US" dirty="0" smtClean="0"/>
              <a:t>” style of input does not read an entire line. Later in the semester, we will cover </a:t>
            </a:r>
            <a:r>
              <a:rPr lang="en-US" b="1" dirty="0" smtClean="0"/>
              <a:t>line-oriented input</a:t>
            </a:r>
            <a:r>
              <a:rPr lang="en-US" dirty="0" smtClean="0"/>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8473257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I</a:t>
            </a:r>
            <a:br>
              <a:rPr lang="en-US" dirty="0" smtClean="0"/>
            </a:br>
            <a:r>
              <a:rPr lang="en-US" dirty="0" smtClean="0"/>
              <a:t>Overview [1/4]</a:t>
            </a:r>
            <a:endParaRPr lang="en-US" dirty="0"/>
          </a:p>
        </p:txBody>
      </p:sp>
      <p:sp>
        <p:nvSpPr>
          <p:cNvPr id="3" name="Content Placeholder 2"/>
          <p:cNvSpPr>
            <a:spLocks noGrp="1"/>
          </p:cNvSpPr>
          <p:nvPr>
            <p:ph idx="1"/>
          </p:nvPr>
        </p:nvSpPr>
        <p:spPr/>
        <p:txBody>
          <a:bodyPr>
            <a:noAutofit/>
          </a:bodyPr>
          <a:lstStyle/>
          <a:p>
            <a:pPr marL="0" indent="0">
              <a:buNone/>
            </a:pPr>
            <a:r>
              <a:rPr lang="en-US" b="1" dirty="0"/>
              <a:t>Flow of control</a:t>
            </a:r>
            <a:r>
              <a:rPr lang="en-US" dirty="0"/>
              <a:t> </a:t>
            </a:r>
            <a:r>
              <a:rPr lang="en-US" dirty="0" smtClean="0"/>
              <a:t>means </a:t>
            </a:r>
            <a:r>
              <a:rPr lang="en-US" dirty="0"/>
              <a:t>what parts of a program are executed, and in what order. The default flow of control </a:t>
            </a:r>
            <a:r>
              <a:rPr lang="en-US" dirty="0" smtClean="0"/>
              <a:t>in </a:t>
            </a:r>
            <a:r>
              <a:rPr lang="en-US" dirty="0"/>
              <a:t>C++ (and most other programming languages) is to execute statements in the order they </a:t>
            </a:r>
            <a:r>
              <a:rPr lang="en-US" dirty="0" smtClean="0"/>
              <a:t>appear.</a:t>
            </a:r>
          </a:p>
          <a:p>
            <a:pPr marL="0" indent="0">
              <a:buNone/>
            </a:pPr>
            <a:r>
              <a:rPr lang="mr-IN" dirty="0" err="1">
                <a:latin typeface="Courier" charset="0"/>
                <a:ea typeface="Courier" charset="0"/>
                <a:cs typeface="Courier" charset="0"/>
              </a:rPr>
              <a:t>cout</a:t>
            </a:r>
            <a:r>
              <a:rPr lang="mr-IN" dirty="0">
                <a:latin typeface="Courier" charset="0"/>
                <a:ea typeface="Courier" charset="0"/>
                <a:cs typeface="Courier" charset="0"/>
              </a:rPr>
              <a:t> &lt;&lt; "</a:t>
            </a:r>
            <a:r>
              <a:rPr lang="mr-IN" dirty="0" err="1" smtClean="0">
                <a:latin typeface="Courier" charset="0"/>
                <a:ea typeface="Courier" charset="0"/>
                <a:cs typeface="Courier" charset="0"/>
              </a:rPr>
              <a:t>Hi</a:t>
            </a:r>
            <a:r>
              <a:rPr lang="mr-IN" dirty="0" smtClean="0">
                <a:latin typeface="Courier" charset="0"/>
                <a:ea typeface="Courier" charset="0"/>
                <a:cs typeface="Courier" charset="0"/>
              </a:rPr>
              <a:t>";</a:t>
            </a: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mr-IN" dirty="0" err="1" smtClean="0">
                <a:latin typeface="Courier" charset="0"/>
                <a:ea typeface="Courier" charset="0"/>
                <a:cs typeface="Courier" charset="0"/>
              </a:rPr>
              <a:t>cout</a:t>
            </a:r>
            <a:r>
              <a:rPr lang="mr-IN" dirty="0" smtClean="0">
                <a:latin typeface="Courier" charset="0"/>
                <a:ea typeface="Courier" charset="0"/>
                <a:cs typeface="Courier" charset="0"/>
              </a:rPr>
              <a:t> </a:t>
            </a:r>
            <a:r>
              <a:rPr lang="mr-IN" dirty="0">
                <a:latin typeface="Courier" charset="0"/>
                <a:ea typeface="Courier" charset="0"/>
                <a:cs typeface="Courier" charset="0"/>
              </a:rPr>
              <a:t>&lt;&lt; </a:t>
            </a:r>
            <a:r>
              <a:rPr lang="mr-IN" dirty="0" smtClean="0">
                <a:latin typeface="Courier" charset="0"/>
                <a:ea typeface="Courier" charset="0"/>
                <a:cs typeface="Courier" charset="0"/>
              </a:rPr>
              <a:t>"-</a:t>
            </a:r>
            <a:r>
              <a:rPr lang="mr-IN" dirty="0" err="1" smtClean="0">
                <a:latin typeface="Courier" charset="0"/>
                <a:ea typeface="Courier" charset="0"/>
                <a:cs typeface="Courier" charset="0"/>
              </a:rPr>
              <a:t>dee</a:t>
            </a:r>
            <a:r>
              <a:rPr lang="mr-IN" dirty="0" smtClean="0">
                <a:latin typeface="Courier" charset="0"/>
                <a:ea typeface="Courier" charset="0"/>
                <a:cs typeface="Courier" charset="0"/>
              </a:rPr>
              <a:t>"; </a:t>
            </a: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mr-IN" dirty="0" err="1" smtClean="0">
                <a:latin typeface="Courier" charset="0"/>
                <a:ea typeface="Courier" charset="0"/>
                <a:cs typeface="Courier" charset="0"/>
              </a:rPr>
              <a:t>cout</a:t>
            </a:r>
            <a:r>
              <a:rPr lang="mr-IN" dirty="0" smtClean="0">
                <a:latin typeface="Courier" charset="0"/>
                <a:ea typeface="Courier" charset="0"/>
                <a:cs typeface="Courier" charset="0"/>
              </a:rPr>
              <a:t> </a:t>
            </a:r>
            <a:r>
              <a:rPr lang="mr-IN" dirty="0">
                <a:latin typeface="Courier" charset="0"/>
                <a:ea typeface="Courier" charset="0"/>
                <a:cs typeface="Courier" charset="0"/>
              </a:rPr>
              <a:t>&lt;&lt; "-</a:t>
            </a:r>
            <a:r>
              <a:rPr lang="mr-IN" dirty="0" err="1">
                <a:latin typeface="Courier" charset="0"/>
                <a:ea typeface="Courier" charset="0"/>
                <a:cs typeface="Courier" charset="0"/>
              </a:rPr>
              <a:t>ho</a:t>
            </a:r>
            <a:r>
              <a:rPr lang="mr-IN" dirty="0">
                <a:latin typeface="Courier" charset="0"/>
                <a:ea typeface="Courier" charset="0"/>
                <a:cs typeface="Courier" charset="0"/>
              </a:rPr>
              <a:t>!" &lt;&lt; </a:t>
            </a:r>
            <a:r>
              <a:rPr lang="mr-IN" dirty="0" err="1">
                <a:latin typeface="Courier" charset="0"/>
                <a:ea typeface="Courier" charset="0"/>
                <a:cs typeface="Courier" charset="0"/>
              </a:rPr>
              <a:t>endl</a:t>
            </a:r>
            <a:r>
              <a:rPr lang="mr-IN" dirty="0" smtClean="0">
                <a:latin typeface="Courier" charset="0"/>
                <a:ea typeface="Courier" charset="0"/>
                <a:cs typeface="Courier" charset="0"/>
              </a:rPr>
              <a:t>;</a:t>
            </a:r>
            <a:endParaRPr lang="en-US" dirty="0" smtClean="0">
              <a:latin typeface="Courier" charset="0"/>
              <a:ea typeface="Courier" charset="0"/>
              <a:cs typeface="Courier" charset="0"/>
            </a:endParaRPr>
          </a:p>
        </p:txBody>
      </p:sp>
      <p:sp>
        <p:nvSpPr>
          <p:cNvPr id="4" name="TextBox 3"/>
          <p:cNvSpPr txBox="1"/>
          <p:nvPr/>
        </p:nvSpPr>
        <p:spPr>
          <a:xfrm>
            <a:off x="4913079" y="2990059"/>
            <a:ext cx="2438400" cy="338554"/>
          </a:xfrm>
          <a:prstGeom prst="rect">
            <a:avLst/>
          </a:prstGeom>
          <a:noFill/>
        </p:spPr>
        <p:txBody>
          <a:bodyPr wrap="square" rtlCol="0">
            <a:spAutoFit/>
          </a:bodyPr>
          <a:lstStyle/>
          <a:p>
            <a:r>
              <a:rPr lang="en-US" sz="1600" dirty="0" smtClean="0">
                <a:solidFill>
                  <a:srgbClr val="C00000"/>
                </a:solidFill>
              </a:rPr>
              <a:t>Executes first</a:t>
            </a:r>
            <a:endParaRPr lang="en-US" sz="1600" dirty="0">
              <a:solidFill>
                <a:srgbClr val="C00000"/>
              </a:solidFill>
            </a:endParaRPr>
          </a:p>
        </p:txBody>
      </p:sp>
      <p:cxnSp>
        <p:nvCxnSpPr>
          <p:cNvPr id="5" name="Straight Connector 4"/>
          <p:cNvCxnSpPr>
            <a:stCxn id="4" idx="1"/>
          </p:cNvCxnSpPr>
          <p:nvPr/>
        </p:nvCxnSpPr>
        <p:spPr>
          <a:xfrm flipH="1">
            <a:off x="2908301" y="3159336"/>
            <a:ext cx="2004778" cy="9753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895757" y="3395998"/>
            <a:ext cx="2438400" cy="338554"/>
          </a:xfrm>
          <a:prstGeom prst="rect">
            <a:avLst/>
          </a:prstGeom>
          <a:noFill/>
        </p:spPr>
        <p:txBody>
          <a:bodyPr wrap="square" rtlCol="0">
            <a:spAutoFit/>
          </a:bodyPr>
          <a:lstStyle/>
          <a:p>
            <a:r>
              <a:rPr lang="en-US" sz="1600" dirty="0" smtClean="0">
                <a:solidFill>
                  <a:srgbClr val="C00000"/>
                </a:solidFill>
              </a:rPr>
              <a:t>Executes second</a:t>
            </a:r>
            <a:endParaRPr lang="en-US" sz="1600" dirty="0">
              <a:solidFill>
                <a:srgbClr val="C00000"/>
              </a:solidFill>
            </a:endParaRPr>
          </a:p>
        </p:txBody>
      </p:sp>
      <p:cxnSp>
        <p:nvCxnSpPr>
          <p:cNvPr id="8" name="Straight Connector 7"/>
          <p:cNvCxnSpPr>
            <a:stCxn id="7" idx="1"/>
          </p:cNvCxnSpPr>
          <p:nvPr/>
        </p:nvCxnSpPr>
        <p:spPr>
          <a:xfrm flipH="1">
            <a:off x="3124200" y="3565275"/>
            <a:ext cx="1771557" cy="1"/>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895757" y="3801937"/>
            <a:ext cx="2438400" cy="338554"/>
          </a:xfrm>
          <a:prstGeom prst="rect">
            <a:avLst/>
          </a:prstGeom>
          <a:noFill/>
        </p:spPr>
        <p:txBody>
          <a:bodyPr wrap="square" rtlCol="0">
            <a:spAutoFit/>
          </a:bodyPr>
          <a:lstStyle/>
          <a:p>
            <a:r>
              <a:rPr lang="en-US" sz="1600" dirty="0" smtClean="0">
                <a:solidFill>
                  <a:srgbClr val="C00000"/>
                </a:solidFill>
              </a:rPr>
              <a:t>Executes third</a:t>
            </a:r>
            <a:endParaRPr lang="en-US" sz="1600" dirty="0">
              <a:solidFill>
                <a:srgbClr val="C00000"/>
              </a:solidFill>
            </a:endParaRPr>
          </a:p>
        </p:txBody>
      </p:sp>
      <p:cxnSp>
        <p:nvCxnSpPr>
          <p:cNvPr id="11" name="Straight Connector 10"/>
          <p:cNvCxnSpPr>
            <a:stCxn id="10" idx="1"/>
          </p:cNvCxnSpPr>
          <p:nvPr/>
        </p:nvCxnSpPr>
        <p:spPr>
          <a:xfrm flipH="1" flipV="1">
            <a:off x="4175127" y="3903830"/>
            <a:ext cx="720630" cy="67384"/>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0442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451</TotalTime>
  <Words>1176</Words>
  <Application>Microsoft Macintosh PowerPoint</Application>
  <PresentationFormat>On-screen Show (4:3)</PresentationFormat>
  <Paragraphs>140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CS 201 </vt:lpstr>
      <vt:lpstr>Review Intro. to C++ III — Coding Practices</vt:lpstr>
      <vt:lpstr>Review Intro. to C++ III — Expressions &amp; Types</vt:lpstr>
      <vt:lpstr>Review Intro. to C++ III — Variables &amp; Assignment</vt:lpstr>
      <vt:lpstr>Review Intro. to C++ III — Operators [1/3]</vt:lpstr>
      <vt:lpstr>Review Intro. to C++ III — Operators [2/3]</vt:lpstr>
      <vt:lpstr>Review Intro. to C++ III — Operators [3/3]</vt:lpstr>
      <vt:lpstr>Review Intro. to C++ III — I/O</vt:lpstr>
      <vt:lpstr>Flow of Control I Overview [1/4]</vt:lpstr>
      <vt:lpstr>Flow of Control I Overview [2/4]</vt:lpstr>
      <vt:lpstr>Flow of Control I Overview [3/4]</vt:lpstr>
      <vt:lpstr>Flow of Control I Overview [4/4]</vt:lpstr>
      <vt:lpstr>Flow of Control I If-Statement [1/3]</vt:lpstr>
      <vt:lpstr>Flow of Control I If-Statement [2/3]</vt:lpstr>
      <vt:lpstr>Flow of Control I If-Statement [3/3]</vt:lpstr>
      <vt:lpstr>Flow of Control I If-Else-Statement</vt:lpstr>
      <vt:lpstr>Flow of Control I While-Loop [1/2]</vt:lpstr>
      <vt:lpstr>Flow of Control I While-Loop [2/2]</vt:lpstr>
      <vt:lpstr>Flow of Control I Nesting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64</cp:revision>
  <dcterms:created xsi:type="dcterms:W3CDTF">2017-08-28T16:16:28Z</dcterms:created>
  <dcterms:modified xsi:type="dcterms:W3CDTF">2018-09-04T23:55:09Z</dcterms:modified>
</cp:coreProperties>
</file>