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323" r:id="rId3"/>
    <p:sldId id="327" r:id="rId4"/>
    <p:sldId id="329" r:id="rId5"/>
    <p:sldId id="330" r:id="rId6"/>
    <p:sldId id="331" r:id="rId7"/>
    <p:sldId id="334" r:id="rId8"/>
    <p:sldId id="340" r:id="rId9"/>
    <p:sldId id="352" r:id="rId10"/>
    <p:sldId id="342" r:id="rId11"/>
    <p:sldId id="343" r:id="rId12"/>
    <p:sldId id="344" r:id="rId13"/>
    <p:sldId id="355" r:id="rId14"/>
    <p:sldId id="356" r:id="rId15"/>
    <p:sldId id="357" r:id="rId16"/>
    <p:sldId id="348" r:id="rId17"/>
    <p:sldId id="349" r:id="rId18"/>
    <p:sldId id="350" r:id="rId19"/>
    <p:sldId id="35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4"/>
  </p:normalViewPr>
  <p:slideViewPr>
    <p:cSldViewPr snapToObjects="1">
      <p:cViewPr varScale="1">
        <p:scale>
          <a:sx n="103" d="100"/>
          <a:sy n="103" d="100"/>
        </p:scale>
        <p:origin x="-112"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9/7/18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9/7/18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9/7/18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9/7/18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9/7/18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9/7/18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9/7/18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br>
              <a:rPr lang="en-US" dirty="0" smtClean="0"/>
            </a:br>
            <a:endParaRPr lang="en-US" sz="1800" dirty="0"/>
          </a:p>
        </p:txBody>
      </p:sp>
      <p:sp>
        <p:nvSpPr>
          <p:cNvPr id="3" name="Subtitle 2"/>
          <p:cNvSpPr>
            <a:spLocks noGrp="1"/>
          </p:cNvSpPr>
          <p:nvPr>
            <p:ph type="subTitle" idx="1"/>
          </p:nvPr>
        </p:nvSpPr>
        <p:spPr/>
        <p:txBody>
          <a:bodyPr/>
          <a:lstStyle/>
          <a:p>
            <a:r>
              <a:rPr lang="en-US" dirty="0" smtClean="0"/>
              <a:t>Flow of Control II</a:t>
            </a:r>
            <a:endParaRPr lang="en-US" dirty="0"/>
          </a:p>
        </p:txBody>
      </p:sp>
    </p:spTree>
    <p:extLst>
      <p:ext uri="{BB962C8B-B14F-4D97-AF65-F5344CB8AC3E}">
        <p14:creationId xmlns:p14="http://schemas.microsoft.com/office/powerpoint/2010/main" val="5171408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t>
            </a:r>
            <a:r>
              <a:rPr lang="en-US" dirty="0"/>
              <a:t>of Control </a:t>
            </a:r>
            <a:r>
              <a:rPr lang="en-US" dirty="0" smtClean="0"/>
              <a:t>II</a:t>
            </a:r>
            <a:br>
              <a:rPr lang="en-US" dirty="0" smtClean="0"/>
            </a:br>
            <a:r>
              <a:rPr lang="en-US" dirty="0" smtClean="0"/>
              <a:t>For-Loop [2/2]</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Here is standard way to do something (say) 10 times.</a:t>
            </a:r>
          </a:p>
          <a:p>
            <a:pPr marL="0" indent="0">
              <a:buNone/>
            </a:pPr>
            <a:r>
              <a:rPr lang="en-US" dirty="0">
                <a:latin typeface="Courier"/>
              </a:rPr>
              <a:t>f</a:t>
            </a:r>
            <a:r>
              <a:rPr lang="en-US" dirty="0" smtClean="0">
                <a:latin typeface="Courier"/>
              </a:rPr>
              <a:t>or (</a:t>
            </a:r>
            <a:r>
              <a:rPr lang="en-US" dirty="0" err="1" smtClean="0">
                <a:latin typeface="Courier"/>
              </a:rPr>
              <a:t>int</a:t>
            </a:r>
            <a:r>
              <a:rPr lang="en-US" dirty="0" smtClean="0">
                <a:latin typeface="Courier"/>
              </a:rPr>
              <a:t> </a:t>
            </a:r>
            <a:r>
              <a:rPr lang="en-US" dirty="0" err="1" smtClean="0">
                <a:latin typeface="Courier"/>
              </a:rPr>
              <a:t>i</a:t>
            </a:r>
            <a:r>
              <a:rPr lang="en-US" dirty="0" smtClean="0">
                <a:latin typeface="Courier"/>
              </a:rPr>
              <a:t> = 0; </a:t>
            </a:r>
            <a:r>
              <a:rPr lang="en-US" dirty="0" err="1" smtClean="0">
                <a:latin typeface="Courier"/>
              </a:rPr>
              <a:t>i</a:t>
            </a:r>
            <a:r>
              <a:rPr lang="en-US" dirty="0" smtClean="0">
                <a:latin typeface="Courier"/>
              </a:rPr>
              <a:t> &lt; 10; ++</a:t>
            </a:r>
            <a:r>
              <a:rPr lang="en-US" dirty="0" err="1" smtClean="0">
                <a:latin typeface="Courier"/>
              </a:rPr>
              <a:t>i</a:t>
            </a:r>
            <a:r>
              <a:rPr lang="en-US" dirty="0" smtClean="0">
                <a:latin typeface="Courier"/>
              </a:rPr>
              <a:t>)</a:t>
            </a:r>
            <a:r>
              <a:rPr lang="en-US" dirty="0">
                <a:latin typeface="Courier"/>
              </a:rPr>
              <a:t/>
            </a:r>
            <a:br>
              <a:rPr lang="en-US" dirty="0">
                <a:latin typeface="Courier"/>
              </a:rPr>
            </a:br>
            <a:r>
              <a:rPr lang="en-US" dirty="0" smtClean="0">
                <a:latin typeface="Courier"/>
              </a:rPr>
              <a:t>{</a:t>
            </a:r>
            <a:br>
              <a:rPr lang="en-US" dirty="0" smtClean="0">
                <a:latin typeface="Courier"/>
              </a:rPr>
            </a:br>
            <a:r>
              <a:rPr lang="en-US" dirty="0" smtClean="0">
                <a:latin typeface="Courier"/>
              </a:rPr>
              <a:t>    </a:t>
            </a:r>
            <a:r>
              <a:rPr lang="en-US" dirty="0" smtClean="0"/>
              <a:t>[</a:t>
            </a:r>
            <a:r>
              <a:rPr lang="en-US" i="1" dirty="0" smtClean="0"/>
              <a:t>do the “something”</a:t>
            </a:r>
            <a:r>
              <a:rPr lang="en-US" dirty="0" smtClean="0"/>
              <a:t>]</a:t>
            </a:r>
            <a:r>
              <a:rPr lang="en-US" dirty="0" smtClean="0">
                <a:latin typeface="Courier"/>
              </a:rPr>
              <a:t/>
            </a:r>
            <a:br>
              <a:rPr lang="en-US" dirty="0" smtClean="0">
                <a:latin typeface="Courier"/>
              </a:rPr>
            </a:br>
            <a:r>
              <a:rPr lang="en-US" dirty="0" smtClean="0">
                <a:latin typeface="Courier"/>
              </a:rPr>
              <a:t>}</a:t>
            </a:r>
          </a:p>
          <a:p>
            <a:pPr marL="0" indent="0">
              <a:buNone/>
            </a:pPr>
            <a:r>
              <a:rPr lang="en-US" dirty="0" smtClean="0"/>
              <a:t>Note that we start counting at zero. This is convenient in many common situations.</a:t>
            </a:r>
            <a:endParaRPr lang="en-US" dirty="0" smtClean="0">
              <a:latin typeface="Courier"/>
            </a:endParaRPr>
          </a:p>
        </p:txBody>
      </p:sp>
    </p:spTree>
    <p:extLst>
      <p:ext uri="{BB962C8B-B14F-4D97-AF65-F5344CB8AC3E}">
        <p14:creationId xmlns:p14="http://schemas.microsoft.com/office/powerpoint/2010/main" val="41750558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t>
            </a:r>
            <a:r>
              <a:rPr lang="en-US" dirty="0"/>
              <a:t>of Control </a:t>
            </a:r>
            <a:r>
              <a:rPr lang="en-US" dirty="0" smtClean="0"/>
              <a:t>II</a:t>
            </a:r>
            <a:br>
              <a:rPr lang="en-US" dirty="0" smtClean="0"/>
            </a:br>
            <a:r>
              <a:rPr lang="en-US" dirty="0" smtClean="0">
                <a:latin typeface="Courier"/>
              </a:rPr>
              <a:t>break</a:t>
            </a:r>
            <a:r>
              <a:rPr lang="en-US" dirty="0" smtClean="0"/>
              <a:t> &amp; </a:t>
            </a:r>
            <a:r>
              <a:rPr lang="en-US" dirty="0" smtClean="0">
                <a:latin typeface="Courier"/>
              </a:rPr>
              <a:t>continue</a:t>
            </a:r>
            <a:r>
              <a:rPr lang="en-US" dirty="0" smtClean="0"/>
              <a:t> [1/2]</a:t>
            </a:r>
            <a:endParaRPr lang="en-US" dirty="0">
              <a:latin typeface="Courier"/>
            </a:endParaRPr>
          </a:p>
        </p:txBody>
      </p:sp>
      <p:sp>
        <p:nvSpPr>
          <p:cNvPr id="3" name="Content Placeholder 2"/>
          <p:cNvSpPr>
            <a:spLocks noGrp="1"/>
          </p:cNvSpPr>
          <p:nvPr>
            <p:ph idx="1"/>
          </p:nvPr>
        </p:nvSpPr>
        <p:spPr/>
        <p:txBody>
          <a:bodyPr>
            <a:noAutofit/>
          </a:bodyPr>
          <a:lstStyle/>
          <a:p>
            <a:pPr marL="0" indent="0">
              <a:buNone/>
            </a:pPr>
            <a:r>
              <a:rPr lang="en-US" dirty="0" smtClean="0"/>
              <a:t>The </a:t>
            </a:r>
            <a:r>
              <a:rPr lang="en-US" dirty="0" smtClean="0">
                <a:latin typeface="Courier"/>
              </a:rPr>
              <a:t>break</a:t>
            </a:r>
            <a:r>
              <a:rPr lang="en-US" dirty="0" smtClean="0"/>
              <a:t> keyword exits the </a:t>
            </a:r>
            <a:r>
              <a:rPr lang="en-US" dirty="0" smtClean="0"/>
              <a:t>innermost enclosing </a:t>
            </a:r>
            <a:r>
              <a:rPr lang="en-US" dirty="0" smtClean="0"/>
              <a:t>loop.* It works inside both while-loops and for-loops.</a:t>
            </a:r>
          </a:p>
          <a:p>
            <a:pPr marL="0" indent="0">
              <a:buNone/>
            </a:pPr>
            <a:r>
              <a:rPr lang="en-US" dirty="0">
                <a:latin typeface="Courier"/>
              </a:rPr>
              <a:t>w</a:t>
            </a:r>
            <a:r>
              <a:rPr lang="en-US" dirty="0" smtClean="0">
                <a:latin typeface="Courier"/>
              </a:rPr>
              <a:t>hile (…)</a:t>
            </a:r>
            <a:r>
              <a:rPr lang="en-US" dirty="0">
                <a:latin typeface="Courier"/>
              </a:rPr>
              <a:t/>
            </a:r>
            <a:br>
              <a:rPr lang="en-US" dirty="0">
                <a:latin typeface="Courier"/>
              </a:rPr>
            </a:br>
            <a:r>
              <a:rPr lang="en-US" dirty="0" smtClean="0">
                <a:latin typeface="Courier"/>
              </a:rPr>
              <a:t>{</a:t>
            </a:r>
            <a:br>
              <a:rPr lang="en-US" dirty="0" smtClean="0">
                <a:latin typeface="Courier"/>
              </a:rPr>
            </a:br>
            <a:r>
              <a:rPr lang="en-US" dirty="0" smtClean="0">
                <a:latin typeface="Courier"/>
              </a:rPr>
              <a:t>    …</a:t>
            </a:r>
            <a:br>
              <a:rPr lang="en-US" dirty="0" smtClean="0">
                <a:latin typeface="Courier"/>
              </a:rPr>
            </a:br>
            <a:r>
              <a:rPr lang="en-US" dirty="0" smtClean="0">
                <a:latin typeface="Courier"/>
              </a:rPr>
              <a:t>    if (…)</a:t>
            </a:r>
            <a:br>
              <a:rPr lang="en-US" dirty="0" smtClean="0">
                <a:latin typeface="Courier"/>
              </a:rPr>
            </a:br>
            <a:r>
              <a:rPr lang="en-US" dirty="0" smtClean="0">
                <a:latin typeface="Courier"/>
              </a:rPr>
              <a:t>        break;  // Exit the loop</a:t>
            </a:r>
            <a:br>
              <a:rPr lang="en-US" dirty="0" smtClean="0">
                <a:latin typeface="Courier"/>
              </a:rPr>
            </a:br>
            <a:r>
              <a:rPr lang="en-US" dirty="0" smtClean="0">
                <a:latin typeface="Courier"/>
              </a:rPr>
              <a:t>    …</a:t>
            </a:r>
            <a:r>
              <a:rPr lang="en-US" dirty="0">
                <a:latin typeface="Courier"/>
              </a:rPr>
              <a:t/>
            </a:r>
            <a:br>
              <a:rPr lang="en-US" dirty="0">
                <a:latin typeface="Courier"/>
              </a:rPr>
            </a:br>
            <a:r>
              <a:rPr lang="en-US" dirty="0" smtClean="0">
                <a:latin typeface="Courier"/>
              </a:rPr>
              <a:t>}</a:t>
            </a:r>
          </a:p>
          <a:p>
            <a:pPr marL="0" indent="0">
              <a:buNone/>
            </a:pPr>
            <a:r>
              <a:rPr lang="en-US" dirty="0"/>
              <a:t>*</a:t>
            </a:r>
            <a:r>
              <a:rPr lang="en-US" dirty="0" smtClean="0"/>
              <a:t>This is not quite the whole story on </a:t>
            </a:r>
            <a:r>
              <a:rPr lang="en-US" dirty="0" smtClean="0">
                <a:latin typeface="Courier" charset="0"/>
                <a:ea typeface="Courier" charset="0"/>
                <a:cs typeface="Courier" charset="0"/>
              </a:rPr>
              <a:t>break</a:t>
            </a:r>
            <a:r>
              <a:rPr lang="en-US" dirty="0" smtClean="0"/>
              <a:t>. We will have more to say about it.</a:t>
            </a:r>
            <a:endParaRPr lang="en-US" dirty="0" smtClean="0">
              <a:latin typeface="Courier"/>
            </a:endParaRPr>
          </a:p>
        </p:txBody>
      </p:sp>
      <p:sp>
        <p:nvSpPr>
          <p:cNvPr id="4" name="TextBox 3"/>
          <p:cNvSpPr txBox="1"/>
          <p:nvPr/>
        </p:nvSpPr>
        <p:spPr>
          <a:xfrm>
            <a:off x="3619500" y="2819400"/>
            <a:ext cx="3638550" cy="584775"/>
          </a:xfrm>
          <a:prstGeom prst="rect">
            <a:avLst/>
          </a:prstGeom>
          <a:noFill/>
        </p:spPr>
        <p:txBody>
          <a:bodyPr wrap="square" rtlCol="0">
            <a:spAutoFit/>
          </a:bodyPr>
          <a:lstStyle/>
          <a:p>
            <a:r>
              <a:rPr lang="en-US" sz="1600" dirty="0" smtClean="0">
                <a:solidFill>
                  <a:srgbClr val="C00000"/>
                </a:solidFill>
              </a:rPr>
              <a:t>In tiny if-statements like this, leaving out the braces is often okay.</a:t>
            </a:r>
            <a:endParaRPr lang="en-US" sz="1600" dirty="0">
              <a:solidFill>
                <a:srgbClr val="C00000"/>
              </a:solidFill>
            </a:endParaRPr>
          </a:p>
        </p:txBody>
      </p:sp>
      <p:cxnSp>
        <p:nvCxnSpPr>
          <p:cNvPr id="5" name="Straight Connector 4"/>
          <p:cNvCxnSpPr/>
          <p:nvPr/>
        </p:nvCxnSpPr>
        <p:spPr>
          <a:xfrm flipH="1">
            <a:off x="2726532" y="3276600"/>
            <a:ext cx="854868" cy="499548"/>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49108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t>
            </a:r>
            <a:r>
              <a:rPr lang="en-US" dirty="0"/>
              <a:t>of Control </a:t>
            </a:r>
            <a:r>
              <a:rPr lang="en-US" dirty="0" smtClean="0"/>
              <a:t>II</a:t>
            </a:r>
            <a:br>
              <a:rPr lang="en-US" dirty="0" smtClean="0"/>
            </a:br>
            <a:r>
              <a:rPr lang="en-US" dirty="0" smtClean="0">
                <a:latin typeface="Courier"/>
              </a:rPr>
              <a:t>break</a:t>
            </a:r>
            <a:r>
              <a:rPr lang="en-US" dirty="0" smtClean="0"/>
              <a:t> &amp; </a:t>
            </a:r>
            <a:r>
              <a:rPr lang="en-US" dirty="0" smtClean="0">
                <a:latin typeface="Courier"/>
              </a:rPr>
              <a:t>continue</a:t>
            </a:r>
            <a:r>
              <a:rPr lang="en-US" dirty="0" smtClean="0"/>
              <a:t> [2/2]</a:t>
            </a:r>
            <a:endParaRPr lang="en-US" dirty="0">
              <a:latin typeface="Courier"/>
            </a:endParaRPr>
          </a:p>
        </p:txBody>
      </p:sp>
      <p:sp>
        <p:nvSpPr>
          <p:cNvPr id="3" name="Content Placeholder 2"/>
          <p:cNvSpPr>
            <a:spLocks noGrp="1"/>
          </p:cNvSpPr>
          <p:nvPr>
            <p:ph idx="1"/>
          </p:nvPr>
        </p:nvSpPr>
        <p:spPr/>
        <p:txBody>
          <a:bodyPr>
            <a:noAutofit/>
          </a:bodyPr>
          <a:lstStyle/>
          <a:p>
            <a:pPr marL="0" indent="0">
              <a:buNone/>
            </a:pPr>
            <a:r>
              <a:rPr lang="en-US" dirty="0" smtClean="0"/>
              <a:t>The </a:t>
            </a:r>
            <a:r>
              <a:rPr lang="en-US" dirty="0" smtClean="0">
                <a:latin typeface="Courier"/>
              </a:rPr>
              <a:t>continue</a:t>
            </a:r>
            <a:r>
              <a:rPr lang="en-US" dirty="0" smtClean="0"/>
              <a:t> keyword restarts a loop, going to the next </a:t>
            </a:r>
            <a:r>
              <a:rPr lang="en-US" b="1" dirty="0" smtClean="0"/>
              <a:t>iteration</a:t>
            </a:r>
            <a:r>
              <a:rPr lang="en-US" dirty="0" smtClean="0"/>
              <a:t>. It works inside both while-loops and for-loops.</a:t>
            </a:r>
          </a:p>
          <a:p>
            <a:pPr marL="0" indent="0">
              <a:buNone/>
            </a:pPr>
            <a:r>
              <a:rPr lang="en-US" dirty="0">
                <a:latin typeface="Courier"/>
              </a:rPr>
              <a:t>w</a:t>
            </a:r>
            <a:r>
              <a:rPr lang="en-US" dirty="0" smtClean="0">
                <a:latin typeface="Courier"/>
              </a:rPr>
              <a:t>hile (…)</a:t>
            </a:r>
            <a:r>
              <a:rPr lang="en-US" dirty="0">
                <a:latin typeface="Courier"/>
              </a:rPr>
              <a:t/>
            </a:r>
            <a:br>
              <a:rPr lang="en-US" dirty="0">
                <a:latin typeface="Courier"/>
              </a:rPr>
            </a:br>
            <a:r>
              <a:rPr lang="en-US" dirty="0" smtClean="0">
                <a:latin typeface="Courier"/>
              </a:rPr>
              <a:t>{</a:t>
            </a:r>
            <a:br>
              <a:rPr lang="en-US" dirty="0" smtClean="0">
                <a:latin typeface="Courier"/>
              </a:rPr>
            </a:br>
            <a:r>
              <a:rPr lang="en-US" dirty="0" smtClean="0">
                <a:latin typeface="Courier"/>
              </a:rPr>
              <a:t>    …</a:t>
            </a:r>
            <a:br>
              <a:rPr lang="en-US" dirty="0" smtClean="0">
                <a:latin typeface="Courier"/>
              </a:rPr>
            </a:br>
            <a:r>
              <a:rPr lang="en-US" dirty="0" smtClean="0">
                <a:latin typeface="Courier"/>
              </a:rPr>
              <a:t>    if (…)</a:t>
            </a:r>
            <a:br>
              <a:rPr lang="en-US" dirty="0" smtClean="0">
                <a:latin typeface="Courier"/>
              </a:rPr>
            </a:br>
            <a:r>
              <a:rPr lang="en-US" dirty="0" smtClean="0">
                <a:latin typeface="Courier"/>
              </a:rPr>
              <a:t>        continue;</a:t>
            </a:r>
            <a:br>
              <a:rPr lang="en-US" dirty="0" smtClean="0">
                <a:latin typeface="Courier"/>
              </a:rPr>
            </a:br>
            <a:r>
              <a:rPr lang="en-US" dirty="0" smtClean="0">
                <a:latin typeface="Courier"/>
              </a:rPr>
              <a:t>    …</a:t>
            </a:r>
            <a:br>
              <a:rPr lang="en-US" dirty="0" smtClean="0">
                <a:latin typeface="Courier"/>
              </a:rPr>
            </a:br>
            <a:r>
              <a:rPr lang="en-US" dirty="0" smtClean="0">
                <a:latin typeface="Courier"/>
              </a:rPr>
              <a:t>}</a:t>
            </a:r>
          </a:p>
          <a:p>
            <a:pPr marL="0" indent="0">
              <a:buNone/>
            </a:pPr>
            <a:r>
              <a:rPr lang="en-US" dirty="0" smtClean="0"/>
              <a:t>Notes</a:t>
            </a:r>
          </a:p>
          <a:p>
            <a:pPr lvl="1"/>
            <a:r>
              <a:rPr lang="en-US" dirty="0" smtClean="0"/>
              <a:t>In a for-loop, </a:t>
            </a:r>
            <a:r>
              <a:rPr lang="en-US" dirty="0" smtClean="0">
                <a:latin typeface="Courier"/>
              </a:rPr>
              <a:t>continue</a:t>
            </a:r>
            <a:r>
              <a:rPr lang="en-US" dirty="0" smtClean="0"/>
              <a:t> executes the </a:t>
            </a:r>
            <a:r>
              <a:rPr lang="en-US" i="1" dirty="0" smtClean="0"/>
              <a:t>UPDATE</a:t>
            </a:r>
            <a:r>
              <a:rPr lang="en-US" dirty="0" smtClean="0"/>
              <a:t> before restarting.</a:t>
            </a:r>
            <a:endParaRPr lang="en-US" dirty="0"/>
          </a:p>
          <a:p>
            <a:pPr lvl="1"/>
            <a:r>
              <a:rPr lang="en-US" dirty="0" smtClean="0"/>
              <a:t>In my experience, </a:t>
            </a:r>
            <a:r>
              <a:rPr lang="en-US" dirty="0" smtClean="0">
                <a:latin typeface="Courier"/>
              </a:rPr>
              <a:t>continue</a:t>
            </a:r>
            <a:r>
              <a:rPr lang="en-US" dirty="0" smtClean="0"/>
              <a:t> is easy to forget. It is worth some effort to learn and remember this keyword.</a:t>
            </a:r>
            <a:endParaRPr lang="en-US" dirty="0" smtClean="0">
              <a:latin typeface="Courier"/>
            </a:endParaRPr>
          </a:p>
        </p:txBody>
      </p:sp>
      <p:sp>
        <p:nvSpPr>
          <p:cNvPr id="4" name="TextBox 3"/>
          <p:cNvSpPr txBox="1"/>
          <p:nvPr/>
        </p:nvSpPr>
        <p:spPr>
          <a:xfrm>
            <a:off x="3614737" y="4231472"/>
            <a:ext cx="3638550" cy="338554"/>
          </a:xfrm>
          <a:prstGeom prst="rect">
            <a:avLst/>
          </a:prstGeom>
          <a:noFill/>
        </p:spPr>
        <p:txBody>
          <a:bodyPr wrap="square" rtlCol="0">
            <a:spAutoFit/>
          </a:bodyPr>
          <a:lstStyle/>
          <a:p>
            <a:r>
              <a:rPr lang="en-US" sz="1600" dirty="0" smtClean="0">
                <a:solidFill>
                  <a:srgbClr val="C00000"/>
                </a:solidFill>
              </a:rPr>
              <a:t>The </a:t>
            </a:r>
            <a:r>
              <a:rPr lang="en-US" sz="1600" dirty="0" smtClean="0">
                <a:solidFill>
                  <a:srgbClr val="C00000"/>
                </a:solidFill>
                <a:latin typeface="Courier"/>
              </a:rPr>
              <a:t>continue</a:t>
            </a:r>
            <a:r>
              <a:rPr lang="en-US" sz="1600" dirty="0" smtClean="0">
                <a:solidFill>
                  <a:srgbClr val="C00000"/>
                </a:solidFill>
              </a:rPr>
              <a:t> skips this part.</a:t>
            </a:r>
            <a:endParaRPr lang="en-US" sz="1600" dirty="0">
              <a:solidFill>
                <a:srgbClr val="C00000"/>
              </a:solidFill>
            </a:endParaRPr>
          </a:p>
        </p:txBody>
      </p:sp>
      <p:cxnSp>
        <p:nvCxnSpPr>
          <p:cNvPr id="5" name="Straight Connector 4"/>
          <p:cNvCxnSpPr/>
          <p:nvPr/>
        </p:nvCxnSpPr>
        <p:spPr>
          <a:xfrm flipH="1" flipV="1">
            <a:off x="1524000" y="4191000"/>
            <a:ext cx="20955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6409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a:t>
            </a:r>
            <a:r>
              <a:rPr lang="en-US" dirty="0" smtClean="0"/>
              <a:t>II</a:t>
            </a:r>
            <a:br>
              <a:rPr lang="en-US" dirty="0" smtClean="0"/>
            </a:br>
            <a:r>
              <a:rPr lang="en-US" dirty="0" smtClean="0"/>
              <a:t>The DRY Principle [1/3]</a:t>
            </a:r>
            <a:endParaRPr lang="en-US" dirty="0"/>
          </a:p>
        </p:txBody>
      </p:sp>
      <p:sp>
        <p:nvSpPr>
          <p:cNvPr id="3" name="Content Placeholder 2"/>
          <p:cNvSpPr>
            <a:spLocks noGrp="1"/>
          </p:cNvSpPr>
          <p:nvPr>
            <p:ph idx="1"/>
          </p:nvPr>
        </p:nvSpPr>
        <p:spPr/>
        <p:txBody>
          <a:bodyPr>
            <a:noAutofit/>
          </a:bodyPr>
          <a:lstStyle/>
          <a:p>
            <a:pPr marL="0" indent="0">
              <a:buNone/>
            </a:pPr>
            <a:r>
              <a:rPr lang="en-US" dirty="0"/>
              <a:t>An important software-development idea is the </a:t>
            </a:r>
            <a:r>
              <a:rPr lang="en-US" b="1" dirty="0"/>
              <a:t>DRY Principle</a:t>
            </a:r>
            <a:r>
              <a:rPr lang="en-US" dirty="0"/>
              <a:t>. “DRY” stands for “Don’t Repeat Yourself”.</a:t>
            </a:r>
          </a:p>
          <a:p>
            <a:pPr marL="0" indent="0">
              <a:buNone/>
            </a:pPr>
            <a:r>
              <a:rPr lang="en-US" dirty="0"/>
              <a:t>The DRY Principle is this:</a:t>
            </a:r>
          </a:p>
          <a:p>
            <a:pPr marL="228600" lvl="1" indent="0">
              <a:buNone/>
            </a:pPr>
            <a:r>
              <a:rPr lang="en-US" b="1" dirty="0"/>
              <a:t>Every piece of knowledge must have a single, unambiguous, authoritative representation within a system.</a:t>
            </a:r>
          </a:p>
          <a:p>
            <a:pPr marL="0" indent="0">
              <a:buNone/>
            </a:pPr>
            <a:r>
              <a:rPr lang="en-US" dirty="0"/>
              <a:t>Source: Andy Hunt &amp; Dave Thomas, </a:t>
            </a:r>
            <a:r>
              <a:rPr lang="en-US" i="1" dirty="0"/>
              <a:t>The Pragmatic Programmer</a:t>
            </a:r>
            <a:r>
              <a:rPr lang="en-US" dirty="0"/>
              <a:t>, 1999.</a:t>
            </a:r>
          </a:p>
        </p:txBody>
      </p:sp>
    </p:spTree>
    <p:extLst>
      <p:ext uri="{BB962C8B-B14F-4D97-AF65-F5344CB8AC3E}">
        <p14:creationId xmlns:p14="http://schemas.microsoft.com/office/powerpoint/2010/main" val="9216498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a:t>
            </a:r>
            <a:r>
              <a:rPr lang="en-US" dirty="0" smtClean="0"/>
              <a:t>II</a:t>
            </a:r>
            <a:br>
              <a:rPr lang="en-US" dirty="0" smtClean="0"/>
            </a:br>
            <a:r>
              <a:rPr lang="en-US" dirty="0" smtClean="0"/>
              <a:t>The DRY Principle [2/3]</a:t>
            </a:r>
            <a:endParaRPr lang="en-US" dirty="0"/>
          </a:p>
        </p:txBody>
      </p:sp>
      <p:sp>
        <p:nvSpPr>
          <p:cNvPr id="3" name="Content Placeholder 2"/>
          <p:cNvSpPr>
            <a:spLocks noGrp="1"/>
          </p:cNvSpPr>
          <p:nvPr>
            <p:ph idx="1"/>
          </p:nvPr>
        </p:nvSpPr>
        <p:spPr/>
        <p:txBody>
          <a:bodyPr>
            <a:noAutofit/>
          </a:bodyPr>
          <a:lstStyle/>
          <a:p>
            <a:pPr marL="0" indent="0">
              <a:buNone/>
            </a:pPr>
            <a:r>
              <a:rPr lang="en-US" dirty="0"/>
              <a:t>Here is some code that is not very DRY.</a:t>
            </a:r>
          </a:p>
          <a:p>
            <a:pPr marL="0" indent="0">
              <a:buNone/>
            </a:pPr>
            <a:r>
              <a:rPr lang="en-US" dirty="0" err="1">
                <a:latin typeface="Courier"/>
              </a:rPr>
              <a:t>cout</a:t>
            </a:r>
            <a:r>
              <a:rPr lang="en-US" dirty="0">
                <a:latin typeface="Courier"/>
              </a:rPr>
              <a:t> &lt;&lt; "Type a number (4 or greater): ";</a:t>
            </a:r>
            <a:br>
              <a:rPr lang="en-US" dirty="0">
                <a:latin typeface="Courier"/>
              </a:rPr>
            </a:br>
            <a:r>
              <a:rPr lang="en-US" dirty="0" err="1">
                <a:latin typeface="Courier"/>
              </a:rPr>
              <a:t>cin</a:t>
            </a:r>
            <a:r>
              <a:rPr lang="en-US" dirty="0">
                <a:latin typeface="Courier"/>
              </a:rPr>
              <a:t> &gt;&gt; n;</a:t>
            </a:r>
            <a:br>
              <a:rPr lang="en-US" dirty="0">
                <a:latin typeface="Courier"/>
              </a:rPr>
            </a:br>
            <a:r>
              <a:rPr lang="en-US" dirty="0">
                <a:latin typeface="Courier"/>
              </a:rPr>
              <a:t>if (n &lt; 4)</a:t>
            </a:r>
            <a:br>
              <a:rPr lang="en-US" dirty="0">
                <a:latin typeface="Courier"/>
              </a:rPr>
            </a:br>
            <a:r>
              <a:rPr lang="en-US" dirty="0">
                <a:latin typeface="Courier"/>
              </a:rPr>
              <a:t>{</a:t>
            </a:r>
            <a:br>
              <a:rPr lang="en-US" dirty="0">
                <a:latin typeface="Courier"/>
              </a:rPr>
            </a:br>
            <a:r>
              <a:rPr lang="en-US" dirty="0">
                <a:latin typeface="Courier"/>
              </a:rPr>
              <a:t>    </a:t>
            </a:r>
            <a:r>
              <a:rPr lang="en-US" dirty="0" err="1">
                <a:latin typeface="Courier"/>
              </a:rPr>
              <a:t>cout</a:t>
            </a:r>
            <a:r>
              <a:rPr lang="en-US" dirty="0">
                <a:latin typeface="Courier"/>
              </a:rPr>
              <a:t> &lt;&lt; "That is less than 4!" &lt;&lt; </a:t>
            </a:r>
            <a:r>
              <a:rPr lang="en-US" dirty="0" err="1">
                <a:latin typeface="Courier"/>
              </a:rPr>
              <a:t>endl</a:t>
            </a:r>
            <a:r>
              <a:rPr lang="en-US" dirty="0">
                <a:latin typeface="Courier"/>
              </a:rPr>
              <a:t>;</a:t>
            </a:r>
            <a:br>
              <a:rPr lang="en-US" dirty="0">
                <a:latin typeface="Courier"/>
              </a:rPr>
            </a:br>
            <a:r>
              <a:rPr lang="en-US" dirty="0">
                <a:latin typeface="Courier"/>
              </a:rPr>
              <a:t>}</a:t>
            </a:r>
          </a:p>
          <a:p>
            <a:pPr marL="0" indent="0">
              <a:buNone/>
            </a:pPr>
            <a:r>
              <a:rPr lang="en-US" dirty="0"/>
              <a:t>See how “</a:t>
            </a:r>
            <a:r>
              <a:rPr lang="en-US" dirty="0">
                <a:latin typeface="Courier"/>
              </a:rPr>
              <a:t>4</a:t>
            </a:r>
            <a:r>
              <a:rPr lang="en-US" dirty="0"/>
              <a:t>” occurs three times in the above code? Why is this not a good idea?</a:t>
            </a:r>
          </a:p>
          <a:p>
            <a:pPr marL="0" indent="0">
              <a:buNone/>
            </a:pPr>
            <a:r>
              <a:rPr lang="en-US" dirty="0"/>
              <a:t>We can make this code more DRY by storing </a:t>
            </a:r>
            <a:r>
              <a:rPr lang="en-US" dirty="0">
                <a:latin typeface="Courier"/>
              </a:rPr>
              <a:t>4</a:t>
            </a:r>
            <a:r>
              <a:rPr lang="en-US" dirty="0"/>
              <a:t> in a variable, as shown on the next slide.</a:t>
            </a:r>
          </a:p>
        </p:txBody>
      </p:sp>
    </p:spTree>
    <p:extLst>
      <p:ext uri="{BB962C8B-B14F-4D97-AF65-F5344CB8AC3E}">
        <p14:creationId xmlns:p14="http://schemas.microsoft.com/office/powerpoint/2010/main" val="24806149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a:t>
            </a:r>
            <a:r>
              <a:rPr lang="en-US" dirty="0" smtClean="0"/>
              <a:t>II</a:t>
            </a:r>
            <a:br>
              <a:rPr lang="en-US" dirty="0" smtClean="0"/>
            </a:br>
            <a:r>
              <a:rPr lang="en-US" dirty="0" smtClean="0"/>
              <a:t>The DRY Principle [3/3]</a:t>
            </a:r>
            <a:endParaRPr lang="en-US" dirty="0"/>
          </a:p>
        </p:txBody>
      </p:sp>
      <p:sp>
        <p:nvSpPr>
          <p:cNvPr id="3" name="Content Placeholder 2"/>
          <p:cNvSpPr>
            <a:spLocks noGrp="1"/>
          </p:cNvSpPr>
          <p:nvPr>
            <p:ph idx="1"/>
          </p:nvPr>
        </p:nvSpPr>
        <p:spPr/>
        <p:txBody>
          <a:bodyPr>
            <a:noAutofit/>
          </a:bodyPr>
          <a:lstStyle/>
          <a:p>
            <a:pPr marL="0" indent="0">
              <a:buNone/>
            </a:pPr>
            <a:r>
              <a:rPr lang="en-US" dirty="0"/>
              <a:t>We can make the code from the previous slide more DRY by storing </a:t>
            </a:r>
            <a:r>
              <a:rPr lang="en-US" dirty="0">
                <a:latin typeface="Courier"/>
              </a:rPr>
              <a:t>4</a:t>
            </a:r>
            <a:r>
              <a:rPr lang="en-US" dirty="0"/>
              <a:t> in a variable.</a:t>
            </a:r>
          </a:p>
          <a:p>
            <a:pPr marL="0" indent="0">
              <a:buNone/>
            </a:pPr>
            <a:r>
              <a:rPr lang="en-US" dirty="0">
                <a:latin typeface="Courier"/>
              </a:rPr>
              <a:t/>
            </a:r>
            <a:br>
              <a:rPr lang="en-US" dirty="0">
                <a:latin typeface="Courier"/>
              </a:rPr>
            </a:br>
            <a:r>
              <a:rPr lang="en-US" dirty="0" err="1" smtClean="0">
                <a:latin typeface="Courier"/>
              </a:rPr>
              <a:t>const</a:t>
            </a:r>
            <a:r>
              <a:rPr lang="en-US" dirty="0" smtClean="0">
                <a:latin typeface="Courier"/>
              </a:rPr>
              <a:t> </a:t>
            </a:r>
            <a:r>
              <a:rPr lang="en-US" dirty="0" err="1">
                <a:latin typeface="Courier"/>
              </a:rPr>
              <a:t>int</a:t>
            </a:r>
            <a:r>
              <a:rPr lang="en-US" dirty="0">
                <a:latin typeface="Courier"/>
              </a:rPr>
              <a:t> </a:t>
            </a:r>
            <a:r>
              <a:rPr lang="en-US" dirty="0" err="1">
                <a:latin typeface="Courier"/>
              </a:rPr>
              <a:t>minval</a:t>
            </a:r>
            <a:r>
              <a:rPr lang="en-US" dirty="0">
                <a:latin typeface="Courier"/>
              </a:rPr>
              <a:t> = 4;</a:t>
            </a:r>
            <a:br>
              <a:rPr lang="en-US" dirty="0">
                <a:latin typeface="Courier"/>
              </a:rPr>
            </a:br>
            <a:r>
              <a:rPr lang="en-US" dirty="0" err="1">
                <a:latin typeface="Courier"/>
              </a:rPr>
              <a:t>cout</a:t>
            </a:r>
            <a:r>
              <a:rPr lang="en-US" dirty="0">
                <a:latin typeface="Courier"/>
              </a:rPr>
              <a:t> &lt;&lt; "Type a number (" &lt;&lt; </a:t>
            </a:r>
            <a:r>
              <a:rPr lang="en-US" dirty="0" err="1">
                <a:latin typeface="Courier"/>
              </a:rPr>
              <a:t>minval</a:t>
            </a:r>
            <a:r>
              <a:rPr lang="en-US" dirty="0">
                <a:latin typeface="Courier"/>
              </a:rPr>
              <a:t/>
            </a:r>
            <a:br>
              <a:rPr lang="en-US" dirty="0">
                <a:latin typeface="Courier"/>
              </a:rPr>
            </a:br>
            <a:r>
              <a:rPr lang="en-US" dirty="0">
                <a:latin typeface="Courier"/>
              </a:rPr>
              <a:t>     &lt;&lt; " or greater): ";</a:t>
            </a:r>
            <a:br>
              <a:rPr lang="en-US" dirty="0">
                <a:latin typeface="Courier"/>
              </a:rPr>
            </a:br>
            <a:r>
              <a:rPr lang="en-US" dirty="0" err="1">
                <a:latin typeface="Courier"/>
              </a:rPr>
              <a:t>cin</a:t>
            </a:r>
            <a:r>
              <a:rPr lang="en-US" dirty="0">
                <a:latin typeface="Courier"/>
              </a:rPr>
              <a:t> &gt;&gt; n;</a:t>
            </a:r>
            <a:br>
              <a:rPr lang="en-US" dirty="0">
                <a:latin typeface="Courier"/>
              </a:rPr>
            </a:br>
            <a:r>
              <a:rPr lang="en-US" dirty="0">
                <a:latin typeface="Courier"/>
              </a:rPr>
              <a:t>if (n &lt; </a:t>
            </a:r>
            <a:r>
              <a:rPr lang="en-US" dirty="0" err="1">
                <a:latin typeface="Courier"/>
              </a:rPr>
              <a:t>minval</a:t>
            </a:r>
            <a:r>
              <a:rPr lang="en-US" dirty="0">
                <a:latin typeface="Courier"/>
              </a:rPr>
              <a:t>)</a:t>
            </a:r>
            <a:br>
              <a:rPr lang="en-US" dirty="0">
                <a:latin typeface="Courier"/>
              </a:rPr>
            </a:br>
            <a:r>
              <a:rPr lang="en-US" dirty="0">
                <a:latin typeface="Courier"/>
              </a:rPr>
              <a:t>{</a:t>
            </a:r>
            <a:br>
              <a:rPr lang="en-US" dirty="0">
                <a:latin typeface="Courier"/>
              </a:rPr>
            </a:br>
            <a:r>
              <a:rPr lang="en-US" dirty="0">
                <a:latin typeface="Courier"/>
              </a:rPr>
              <a:t>    </a:t>
            </a:r>
            <a:r>
              <a:rPr lang="en-US" dirty="0" err="1">
                <a:latin typeface="Courier"/>
              </a:rPr>
              <a:t>cout</a:t>
            </a:r>
            <a:r>
              <a:rPr lang="en-US" dirty="0">
                <a:latin typeface="Courier"/>
              </a:rPr>
              <a:t> &lt;&lt; "That is less than " &lt;&lt; </a:t>
            </a:r>
            <a:r>
              <a:rPr lang="en-US" dirty="0" err="1">
                <a:latin typeface="Courier"/>
              </a:rPr>
              <a:t>minval</a:t>
            </a:r>
            <a:r>
              <a:rPr lang="en-US" dirty="0">
                <a:latin typeface="Courier"/>
              </a:rPr>
              <a:t/>
            </a:r>
            <a:br>
              <a:rPr lang="en-US" dirty="0">
                <a:latin typeface="Courier"/>
              </a:rPr>
            </a:br>
            <a:r>
              <a:rPr lang="en-US" dirty="0">
                <a:latin typeface="Courier"/>
              </a:rPr>
              <a:t>         &lt;&lt; "!" &lt;&lt; </a:t>
            </a:r>
            <a:r>
              <a:rPr lang="en-US" dirty="0" err="1">
                <a:latin typeface="Courier"/>
              </a:rPr>
              <a:t>endl</a:t>
            </a:r>
            <a:r>
              <a:rPr lang="en-US" dirty="0">
                <a:latin typeface="Courier"/>
              </a:rPr>
              <a:t>;</a:t>
            </a:r>
            <a:br>
              <a:rPr lang="en-US" dirty="0">
                <a:latin typeface="Courier"/>
              </a:rPr>
            </a:br>
            <a:r>
              <a:rPr lang="en-US" dirty="0">
                <a:latin typeface="Courier"/>
              </a:rPr>
              <a:t>}</a:t>
            </a:r>
            <a:endParaRPr lang="en-US" dirty="0"/>
          </a:p>
        </p:txBody>
      </p:sp>
      <p:sp>
        <p:nvSpPr>
          <p:cNvPr id="4" name="TextBox 3"/>
          <p:cNvSpPr txBox="1"/>
          <p:nvPr/>
        </p:nvSpPr>
        <p:spPr>
          <a:xfrm>
            <a:off x="4495800" y="1946701"/>
            <a:ext cx="4092387" cy="830997"/>
          </a:xfrm>
          <a:prstGeom prst="rect">
            <a:avLst/>
          </a:prstGeom>
          <a:noFill/>
        </p:spPr>
        <p:txBody>
          <a:bodyPr wrap="square" rtlCol="0">
            <a:spAutoFit/>
          </a:bodyPr>
          <a:lstStyle/>
          <a:p>
            <a:r>
              <a:rPr lang="en-US" sz="1600" dirty="0" smtClean="0">
                <a:solidFill>
                  <a:srgbClr val="C00000"/>
                </a:solidFill>
              </a:rPr>
              <a:t>Declaring a variable </a:t>
            </a:r>
            <a:r>
              <a:rPr lang="en-US" sz="1600" dirty="0" err="1" smtClean="0">
                <a:solidFill>
                  <a:srgbClr val="C00000"/>
                </a:solidFill>
                <a:latin typeface="Courier"/>
              </a:rPr>
              <a:t>const</a:t>
            </a:r>
            <a:r>
              <a:rPr lang="en-US" sz="1600" dirty="0" smtClean="0">
                <a:solidFill>
                  <a:srgbClr val="C00000"/>
                </a:solidFill>
              </a:rPr>
              <a:t> makes it unchangeable. A </a:t>
            </a:r>
            <a:r>
              <a:rPr lang="en-US" sz="1600" dirty="0" err="1">
                <a:solidFill>
                  <a:srgbClr val="C00000"/>
                </a:solidFill>
                <a:latin typeface="Courier"/>
              </a:rPr>
              <a:t>const</a:t>
            </a:r>
            <a:r>
              <a:rPr lang="en-US" sz="1600" dirty="0" smtClean="0">
                <a:solidFill>
                  <a:srgbClr val="C00000"/>
                </a:solidFill>
              </a:rPr>
              <a:t> </a:t>
            </a:r>
            <a:r>
              <a:rPr lang="en-US" sz="1600" dirty="0" err="1">
                <a:solidFill>
                  <a:srgbClr val="C00000"/>
                </a:solidFill>
                <a:latin typeface="Courier"/>
              </a:rPr>
              <a:t>int</a:t>
            </a:r>
            <a:r>
              <a:rPr lang="en-US" sz="1600" dirty="0" smtClean="0">
                <a:solidFill>
                  <a:srgbClr val="C00000"/>
                </a:solidFill>
              </a:rPr>
              <a:t> variable must be given a value in its declaration.</a:t>
            </a:r>
            <a:endParaRPr lang="en-US" sz="1600" dirty="0">
              <a:solidFill>
                <a:srgbClr val="C00000"/>
              </a:solidFill>
            </a:endParaRPr>
          </a:p>
        </p:txBody>
      </p:sp>
      <p:cxnSp>
        <p:nvCxnSpPr>
          <p:cNvPr id="5" name="Straight Connector 4"/>
          <p:cNvCxnSpPr/>
          <p:nvPr/>
        </p:nvCxnSpPr>
        <p:spPr>
          <a:xfrm flipH="1">
            <a:off x="1352849" y="2569361"/>
            <a:ext cx="569912" cy="207161"/>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922761" y="2493161"/>
            <a:ext cx="2570162" cy="762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39495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a:t>
            </a:r>
            <a:r>
              <a:rPr lang="en-US" dirty="0" smtClean="0"/>
              <a:t>II</a:t>
            </a:r>
            <a:br>
              <a:rPr lang="en-US" dirty="0" smtClean="0"/>
            </a:br>
            <a:r>
              <a:rPr lang="en-US" dirty="0" smtClean="0"/>
              <a:t>While-True-Break [1/3]</a:t>
            </a:r>
            <a:endParaRPr lang="en-US" dirty="0"/>
          </a:p>
        </p:txBody>
      </p:sp>
      <p:sp>
        <p:nvSpPr>
          <p:cNvPr id="3" name="Content Placeholder 2"/>
          <p:cNvSpPr>
            <a:spLocks noGrp="1"/>
          </p:cNvSpPr>
          <p:nvPr>
            <p:ph idx="1"/>
          </p:nvPr>
        </p:nvSpPr>
        <p:spPr/>
        <p:txBody>
          <a:bodyPr>
            <a:noAutofit/>
          </a:bodyPr>
          <a:lstStyle/>
          <a:p>
            <a:pPr marL="0" indent="0">
              <a:buNone/>
            </a:pPr>
            <a:r>
              <a:rPr lang="en-US" dirty="0"/>
              <a:t>We can use </a:t>
            </a:r>
            <a:r>
              <a:rPr lang="en-US" dirty="0">
                <a:latin typeface="Courier"/>
              </a:rPr>
              <a:t>break</a:t>
            </a:r>
            <a:r>
              <a:rPr lang="en-US" dirty="0"/>
              <a:t> to exit a loop whenever we want. If we do that, then we no longer need </a:t>
            </a:r>
            <a:r>
              <a:rPr lang="en-US" dirty="0" smtClean="0"/>
              <a:t>a condition </a:t>
            </a:r>
            <a:r>
              <a:rPr lang="en-US" dirty="0"/>
              <a:t>at the start of </a:t>
            </a:r>
            <a:r>
              <a:rPr lang="en-US" dirty="0" smtClean="0"/>
              <a:t>a loop</a:t>
            </a:r>
            <a:r>
              <a:rPr lang="en-US" dirty="0"/>
              <a:t>. C++ </a:t>
            </a:r>
            <a:r>
              <a:rPr lang="en-US" dirty="0" smtClean="0"/>
              <a:t>requires </a:t>
            </a:r>
            <a:r>
              <a:rPr lang="en-US" dirty="0"/>
              <a:t>something between the parentheses </a:t>
            </a:r>
            <a:r>
              <a:rPr lang="en-US" dirty="0" smtClean="0"/>
              <a:t>after </a:t>
            </a:r>
            <a:r>
              <a:rPr lang="en-US" dirty="0">
                <a:latin typeface="Courier"/>
              </a:rPr>
              <a:t>while</a:t>
            </a:r>
            <a:r>
              <a:rPr lang="en-US" dirty="0"/>
              <a:t>, </a:t>
            </a:r>
            <a:r>
              <a:rPr lang="en-US" dirty="0" smtClean="0"/>
              <a:t>but we </a:t>
            </a:r>
            <a:r>
              <a:rPr lang="en-US" dirty="0"/>
              <a:t>can </a:t>
            </a:r>
            <a:r>
              <a:rPr lang="en-US" dirty="0" smtClean="0"/>
              <a:t>use “</a:t>
            </a:r>
            <a:r>
              <a:rPr lang="en-US" dirty="0" smtClean="0">
                <a:latin typeface="Courier"/>
              </a:rPr>
              <a:t>true</a:t>
            </a:r>
            <a:r>
              <a:rPr lang="en-US" dirty="0" smtClean="0"/>
              <a:t>”, </a:t>
            </a:r>
            <a:r>
              <a:rPr lang="en-US" dirty="0"/>
              <a:t>a condition that is always true</a:t>
            </a:r>
            <a:r>
              <a:rPr lang="en-US" dirty="0" smtClean="0"/>
              <a:t>.</a:t>
            </a:r>
          </a:p>
          <a:p>
            <a:pPr marL="0" indent="0">
              <a:buNone/>
            </a:pPr>
            <a:r>
              <a:rPr lang="en-US" dirty="0">
                <a:latin typeface="Courier"/>
              </a:rPr>
              <a:t>w</a:t>
            </a:r>
            <a:r>
              <a:rPr lang="en-US" dirty="0" smtClean="0">
                <a:latin typeface="Courier"/>
              </a:rPr>
              <a:t>hile (true)</a:t>
            </a:r>
            <a:br>
              <a:rPr lang="en-US" dirty="0" smtClean="0">
                <a:latin typeface="Courier"/>
              </a:rPr>
            </a:br>
            <a:r>
              <a:rPr lang="en-US" dirty="0" smtClean="0">
                <a:latin typeface="Courier"/>
              </a:rPr>
              <a:t>{</a:t>
            </a:r>
            <a:br>
              <a:rPr lang="en-US" dirty="0" smtClean="0">
                <a:latin typeface="Courier"/>
              </a:rPr>
            </a:br>
            <a:r>
              <a:rPr lang="en-US" dirty="0" smtClean="0">
                <a:latin typeface="Courier"/>
              </a:rPr>
              <a:t>    …</a:t>
            </a:r>
            <a:br>
              <a:rPr lang="en-US" dirty="0" smtClean="0">
                <a:latin typeface="Courier"/>
              </a:rPr>
            </a:br>
            <a:r>
              <a:rPr lang="en-US" dirty="0" smtClean="0">
                <a:latin typeface="Courier"/>
              </a:rPr>
              <a:t>    if (…)</a:t>
            </a:r>
            <a:br>
              <a:rPr lang="en-US" dirty="0" smtClean="0">
                <a:latin typeface="Courier"/>
              </a:rPr>
            </a:br>
            <a:r>
              <a:rPr lang="en-US" dirty="0" smtClean="0">
                <a:latin typeface="Courier"/>
              </a:rPr>
              <a:t>        break;</a:t>
            </a:r>
            <a:br>
              <a:rPr lang="en-US" dirty="0" smtClean="0">
                <a:latin typeface="Courier"/>
              </a:rPr>
            </a:br>
            <a:r>
              <a:rPr lang="en-US" dirty="0" smtClean="0">
                <a:latin typeface="Courier"/>
              </a:rPr>
              <a:t>    …</a:t>
            </a:r>
            <a:br>
              <a:rPr lang="en-US" dirty="0" smtClean="0">
                <a:latin typeface="Courier"/>
              </a:rPr>
            </a:br>
            <a:r>
              <a:rPr lang="en-US" dirty="0" smtClean="0">
                <a:latin typeface="Courier"/>
              </a:rPr>
              <a:t>    if (…)</a:t>
            </a:r>
            <a:br>
              <a:rPr lang="en-US" dirty="0" smtClean="0">
                <a:latin typeface="Courier"/>
              </a:rPr>
            </a:br>
            <a:r>
              <a:rPr lang="en-US" dirty="0" smtClean="0">
                <a:latin typeface="Courier"/>
              </a:rPr>
              <a:t>        break;</a:t>
            </a:r>
            <a:br>
              <a:rPr lang="en-US" dirty="0" smtClean="0">
                <a:latin typeface="Courier"/>
              </a:rPr>
            </a:br>
            <a:r>
              <a:rPr lang="en-US" dirty="0" smtClean="0">
                <a:latin typeface="Courier"/>
              </a:rPr>
              <a:t>    …</a:t>
            </a:r>
            <a:br>
              <a:rPr lang="en-US" dirty="0" smtClean="0">
                <a:latin typeface="Courier"/>
              </a:rPr>
            </a:br>
            <a:r>
              <a:rPr lang="en-US" dirty="0" smtClean="0">
                <a:latin typeface="Courier"/>
              </a:rPr>
              <a:t>}</a:t>
            </a:r>
            <a:endParaRPr lang="en-US" dirty="0">
              <a:latin typeface="Courier"/>
            </a:endParaRPr>
          </a:p>
        </p:txBody>
      </p:sp>
    </p:spTree>
    <p:extLst>
      <p:ext uri="{BB962C8B-B14F-4D97-AF65-F5344CB8AC3E}">
        <p14:creationId xmlns:p14="http://schemas.microsoft.com/office/powerpoint/2010/main" val="29062120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II</a:t>
            </a:r>
            <a:br>
              <a:rPr lang="en-US" dirty="0"/>
            </a:br>
            <a:r>
              <a:rPr lang="en-US" dirty="0" smtClean="0"/>
              <a:t>While-True-Break [2/3]</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The while-true-break construction can help make code DRY.</a:t>
            </a:r>
          </a:p>
          <a:p>
            <a:pPr marL="0" indent="0">
              <a:buNone/>
            </a:pPr>
            <a:r>
              <a:rPr lang="en-US" dirty="0" smtClean="0"/>
              <a:t>For example, it is common to do repeated input with error checking. With a standard while-loop, we would need something like the following.</a:t>
            </a:r>
          </a:p>
          <a:p>
            <a:pPr marL="0" indent="0">
              <a:buNone/>
            </a:pPr>
            <a:r>
              <a:rPr lang="en-US" i="1" dirty="0" smtClean="0"/>
              <a:t>GET_INPUT</a:t>
            </a:r>
            <a:r>
              <a:rPr lang="en-US" dirty="0" smtClean="0"/>
              <a:t/>
            </a:r>
            <a:br>
              <a:rPr lang="en-US" dirty="0" smtClean="0"/>
            </a:br>
            <a:r>
              <a:rPr lang="en-US" dirty="0" smtClean="0">
                <a:latin typeface="Courier"/>
              </a:rPr>
              <a:t>while (</a:t>
            </a:r>
            <a:r>
              <a:rPr lang="en-US" i="1" dirty="0" smtClean="0"/>
              <a:t>INPUT_IS_OKAY</a:t>
            </a:r>
            <a:r>
              <a:rPr lang="en-US" dirty="0" smtClean="0">
                <a:latin typeface="Courier"/>
              </a:rPr>
              <a:t>)</a:t>
            </a:r>
            <a:br>
              <a:rPr lang="en-US" dirty="0" smtClean="0">
                <a:latin typeface="Courier"/>
              </a:rPr>
            </a:br>
            <a:r>
              <a:rPr lang="en-US" dirty="0" smtClean="0">
                <a:latin typeface="Courier"/>
              </a:rPr>
              <a:t>{</a:t>
            </a:r>
            <a:br>
              <a:rPr lang="en-US" dirty="0" smtClean="0">
                <a:latin typeface="Courier"/>
              </a:rPr>
            </a:br>
            <a:r>
              <a:rPr lang="en-US" dirty="0" smtClean="0">
                <a:latin typeface="Courier"/>
              </a:rPr>
              <a:t>    </a:t>
            </a:r>
            <a:r>
              <a:rPr lang="en-US" i="1" dirty="0" smtClean="0"/>
              <a:t>DO_SOMETHING_WITH_INPUT</a:t>
            </a:r>
            <a:r>
              <a:rPr lang="en-US" dirty="0" smtClean="0">
                <a:latin typeface="Courier"/>
              </a:rPr>
              <a:t/>
            </a:r>
            <a:br>
              <a:rPr lang="en-US" dirty="0" smtClean="0">
                <a:latin typeface="Courier"/>
              </a:rPr>
            </a:br>
            <a:r>
              <a:rPr lang="en-US" dirty="0" smtClean="0">
                <a:latin typeface="Courier"/>
              </a:rPr>
              <a:t>    </a:t>
            </a:r>
            <a:r>
              <a:rPr lang="en-US" i="1" dirty="0" smtClean="0"/>
              <a:t>GET_INPUT</a:t>
            </a:r>
            <a:r>
              <a:rPr lang="en-US" dirty="0" smtClean="0">
                <a:latin typeface="Courier"/>
              </a:rPr>
              <a:t/>
            </a:r>
            <a:br>
              <a:rPr lang="en-US" dirty="0" smtClean="0">
                <a:latin typeface="Courier"/>
              </a:rPr>
            </a:br>
            <a:r>
              <a:rPr lang="en-US" dirty="0" smtClean="0">
                <a:latin typeface="Courier"/>
              </a:rPr>
              <a:t>}</a:t>
            </a:r>
          </a:p>
          <a:p>
            <a:pPr marL="0" indent="0">
              <a:buNone/>
            </a:pPr>
            <a:r>
              <a:rPr lang="en-US" dirty="0" smtClean="0"/>
              <a:t>See how </a:t>
            </a:r>
            <a:r>
              <a:rPr lang="en-US" i="1" dirty="0" smtClean="0"/>
              <a:t>GET_INPUT</a:t>
            </a:r>
            <a:r>
              <a:rPr lang="en-US" dirty="0" smtClean="0"/>
              <a:t> is repeated? Not DRY.</a:t>
            </a:r>
          </a:p>
        </p:txBody>
      </p:sp>
    </p:spTree>
    <p:extLst>
      <p:ext uri="{BB962C8B-B14F-4D97-AF65-F5344CB8AC3E}">
        <p14:creationId xmlns:p14="http://schemas.microsoft.com/office/powerpoint/2010/main" val="28298874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II</a:t>
            </a:r>
            <a:br>
              <a:rPr lang="en-US" dirty="0"/>
            </a:br>
            <a:r>
              <a:rPr lang="en-US" dirty="0" smtClean="0"/>
              <a:t>While-True-Break [3/3]</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To avoid repetition, we can rewrite using while-true-break.</a:t>
            </a:r>
          </a:p>
          <a:p>
            <a:pPr marL="0" indent="0">
              <a:buNone/>
            </a:pPr>
            <a:r>
              <a:rPr lang="en-US" dirty="0" smtClean="0">
                <a:latin typeface="Courier"/>
              </a:rPr>
              <a:t>while (true)</a:t>
            </a:r>
            <a:br>
              <a:rPr lang="en-US" dirty="0" smtClean="0">
                <a:latin typeface="Courier"/>
              </a:rPr>
            </a:br>
            <a:r>
              <a:rPr lang="en-US" dirty="0" smtClean="0">
                <a:latin typeface="Courier"/>
              </a:rPr>
              <a:t>{</a:t>
            </a:r>
            <a:br>
              <a:rPr lang="en-US" dirty="0" smtClean="0">
                <a:latin typeface="Courier"/>
              </a:rPr>
            </a:br>
            <a:r>
              <a:rPr lang="en-US" dirty="0" smtClean="0">
                <a:latin typeface="Courier"/>
              </a:rPr>
              <a:t>    </a:t>
            </a:r>
            <a:r>
              <a:rPr lang="en-US" i="1" dirty="0" smtClean="0"/>
              <a:t>GET_INPUT</a:t>
            </a:r>
            <a:r>
              <a:rPr lang="en-US" dirty="0" smtClean="0">
                <a:latin typeface="Courier"/>
              </a:rPr>
              <a:t/>
            </a:r>
            <a:br>
              <a:rPr lang="en-US" dirty="0" smtClean="0">
                <a:latin typeface="Courier"/>
              </a:rPr>
            </a:br>
            <a:r>
              <a:rPr lang="en-US" dirty="0" smtClean="0">
                <a:latin typeface="Courier"/>
              </a:rPr>
              <a:t>    if (</a:t>
            </a:r>
            <a:r>
              <a:rPr lang="en-US" i="1" dirty="0" smtClean="0"/>
              <a:t>INPUT_IS_NOT_OKAY</a:t>
            </a:r>
            <a:r>
              <a:rPr lang="en-US" dirty="0" smtClean="0">
                <a:latin typeface="Courier"/>
              </a:rPr>
              <a:t>)</a:t>
            </a:r>
            <a:br>
              <a:rPr lang="en-US" dirty="0" smtClean="0">
                <a:latin typeface="Courier"/>
              </a:rPr>
            </a:br>
            <a:r>
              <a:rPr lang="en-US" dirty="0" smtClean="0">
                <a:latin typeface="Courier"/>
              </a:rPr>
              <a:t>        break;</a:t>
            </a:r>
            <a:br>
              <a:rPr lang="en-US" dirty="0" smtClean="0">
                <a:latin typeface="Courier"/>
              </a:rPr>
            </a:br>
            <a:r>
              <a:rPr lang="en-US" dirty="0" smtClean="0">
                <a:latin typeface="Courier"/>
              </a:rPr>
              <a:t>    </a:t>
            </a:r>
            <a:r>
              <a:rPr lang="en-US" i="1" dirty="0" smtClean="0"/>
              <a:t>DO_SOMETHING_WITH_INPUT</a:t>
            </a:r>
            <a:r>
              <a:rPr lang="en-US" dirty="0" smtClean="0">
                <a:latin typeface="Courier"/>
              </a:rPr>
              <a:t/>
            </a:r>
            <a:br>
              <a:rPr lang="en-US" dirty="0" smtClean="0">
                <a:latin typeface="Courier"/>
              </a:rPr>
            </a:br>
            <a:r>
              <a:rPr lang="en-US" dirty="0" smtClean="0">
                <a:latin typeface="Courier"/>
              </a:rPr>
              <a:t>}</a:t>
            </a:r>
          </a:p>
        </p:txBody>
      </p:sp>
    </p:spTree>
    <p:extLst>
      <p:ext uri="{BB962C8B-B14F-4D97-AF65-F5344CB8AC3E}">
        <p14:creationId xmlns:p14="http://schemas.microsoft.com/office/powerpoint/2010/main" val="163966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II</a:t>
            </a:r>
            <a:br>
              <a:rPr lang="en-US" dirty="0"/>
            </a:br>
            <a:r>
              <a:rPr lang="en-US" dirty="0" smtClean="0"/>
              <a:t>Do-While-Loop</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Another C++ iteration construct is the </a:t>
            </a:r>
            <a:r>
              <a:rPr lang="en-US" b="1" dirty="0" smtClean="0"/>
              <a:t>do-while-loop</a:t>
            </a:r>
            <a:r>
              <a:rPr lang="en-US" dirty="0" smtClean="0"/>
              <a:t>. This is like a while-loop, but the condition is checked at the end of each iteration. So the loop body always executes at least once.</a:t>
            </a:r>
          </a:p>
          <a:p>
            <a:pPr marL="0" indent="0">
              <a:buNone/>
            </a:pPr>
            <a:r>
              <a:rPr lang="en-US" dirty="0">
                <a:latin typeface="Courier"/>
              </a:rPr>
              <a:t>d</a:t>
            </a:r>
            <a:r>
              <a:rPr lang="en-US" dirty="0" smtClean="0">
                <a:latin typeface="Courier"/>
              </a:rPr>
              <a:t>o</a:t>
            </a:r>
            <a:br>
              <a:rPr lang="en-US" dirty="0" smtClean="0">
                <a:latin typeface="Courier"/>
              </a:rPr>
            </a:br>
            <a:r>
              <a:rPr lang="en-US" dirty="0" smtClean="0">
                <a:latin typeface="Courier"/>
              </a:rPr>
              <a:t>{</a:t>
            </a:r>
            <a:br>
              <a:rPr lang="en-US" dirty="0" smtClean="0">
                <a:latin typeface="Courier"/>
              </a:rPr>
            </a:br>
            <a:r>
              <a:rPr lang="en-US" dirty="0" smtClean="0">
                <a:latin typeface="Courier"/>
              </a:rPr>
              <a:t>    …</a:t>
            </a:r>
            <a:r>
              <a:rPr lang="en-US" dirty="0">
                <a:latin typeface="Courier"/>
              </a:rPr>
              <a:t/>
            </a:r>
            <a:br>
              <a:rPr lang="en-US" dirty="0">
                <a:latin typeface="Courier"/>
              </a:rPr>
            </a:br>
            <a:r>
              <a:rPr lang="en-US" dirty="0" smtClean="0">
                <a:latin typeface="Courier"/>
              </a:rPr>
              <a:t>}</a:t>
            </a:r>
            <a:br>
              <a:rPr lang="en-US" dirty="0" smtClean="0">
                <a:latin typeface="Courier"/>
              </a:rPr>
            </a:br>
            <a:r>
              <a:rPr lang="en-US" dirty="0" smtClean="0">
                <a:latin typeface="Courier"/>
              </a:rPr>
              <a:t>while (</a:t>
            </a:r>
            <a:r>
              <a:rPr lang="en-US" i="1" dirty="0" smtClean="0"/>
              <a:t>CONDITION</a:t>
            </a:r>
            <a:r>
              <a:rPr lang="en-US" dirty="0" smtClean="0">
                <a:latin typeface="Courier"/>
              </a:rPr>
              <a:t>)</a:t>
            </a:r>
            <a:r>
              <a:rPr lang="en-US" dirty="0" smtClean="0">
                <a:latin typeface="Courier"/>
              </a:rPr>
              <a:t>;</a:t>
            </a:r>
          </a:p>
          <a:p>
            <a:pPr marL="0" indent="0">
              <a:buNone/>
            </a:pPr>
            <a:r>
              <a:rPr lang="en-US" dirty="0" smtClean="0"/>
              <a:t>In my experience, the need for this doesn’t arise very often, but it’s worth </a:t>
            </a:r>
            <a:r>
              <a:rPr lang="en-US" smtClean="0"/>
              <a:t>knowing anyway.</a:t>
            </a:r>
            <a:endParaRPr lang="en-US" dirty="0"/>
          </a:p>
          <a:p>
            <a:pPr marL="0" indent="0">
              <a:buNone/>
            </a:pPr>
            <a:endParaRPr lang="en-US" dirty="0" smtClean="0">
              <a:latin typeface="Courier"/>
            </a:endParaRPr>
          </a:p>
        </p:txBody>
      </p:sp>
    </p:spTree>
    <p:extLst>
      <p:ext uri="{BB962C8B-B14F-4D97-AF65-F5344CB8AC3E}">
        <p14:creationId xmlns:p14="http://schemas.microsoft.com/office/powerpoint/2010/main" val="28243410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br>
              <a:rPr lang="en-US" dirty="0" smtClean="0"/>
            </a:br>
            <a:r>
              <a:rPr lang="en-US" dirty="0" smtClean="0"/>
              <a:t>Flow of Control </a:t>
            </a:r>
            <a:r>
              <a:rPr lang="en-US" dirty="0"/>
              <a:t>I — </a:t>
            </a:r>
            <a:r>
              <a:rPr lang="en-US" dirty="0" smtClean="0"/>
              <a:t>Overview</a:t>
            </a:r>
            <a:endParaRPr lang="en-US" dirty="0"/>
          </a:p>
        </p:txBody>
      </p:sp>
      <p:sp>
        <p:nvSpPr>
          <p:cNvPr id="3" name="Content Placeholder 2"/>
          <p:cNvSpPr>
            <a:spLocks noGrp="1"/>
          </p:cNvSpPr>
          <p:nvPr>
            <p:ph idx="1"/>
          </p:nvPr>
        </p:nvSpPr>
        <p:spPr/>
        <p:txBody>
          <a:bodyPr>
            <a:noAutofit/>
          </a:bodyPr>
          <a:lstStyle/>
          <a:p>
            <a:pPr marL="0" indent="0">
              <a:buNone/>
            </a:pPr>
            <a:r>
              <a:rPr lang="en-US" b="1" dirty="0"/>
              <a:t>Flow of control</a:t>
            </a:r>
            <a:r>
              <a:rPr lang="en-US" dirty="0"/>
              <a:t> </a:t>
            </a:r>
            <a:r>
              <a:rPr lang="en-US" dirty="0" smtClean="0"/>
              <a:t>means </a:t>
            </a:r>
            <a:r>
              <a:rPr lang="en-US" dirty="0"/>
              <a:t>what parts of a program are executed, and in what order. The default flow of control </a:t>
            </a:r>
            <a:r>
              <a:rPr lang="en-US" dirty="0" smtClean="0"/>
              <a:t>in </a:t>
            </a:r>
            <a:r>
              <a:rPr lang="en-US" dirty="0"/>
              <a:t>C++ (and most other programming languages) is to execute statements in the order they </a:t>
            </a:r>
            <a:r>
              <a:rPr lang="en-US" dirty="0" smtClean="0"/>
              <a:t>appear.</a:t>
            </a:r>
          </a:p>
          <a:p>
            <a:pPr marL="0" indent="0">
              <a:buNone/>
            </a:pPr>
            <a:r>
              <a:rPr lang="en-US" b="1" dirty="0"/>
              <a:t>Flow-of-control constructs</a:t>
            </a:r>
            <a:r>
              <a:rPr lang="en-US" dirty="0"/>
              <a:t> allow us to do things differently from the default</a:t>
            </a:r>
            <a:r>
              <a:rPr lang="en-US" dirty="0" smtClean="0"/>
              <a:t>. In this class, we look at three kinds.</a:t>
            </a:r>
          </a:p>
          <a:p>
            <a:pPr lvl="1"/>
            <a:r>
              <a:rPr lang="en-US" b="1" dirty="0" smtClean="0"/>
              <a:t>Selection</a:t>
            </a:r>
            <a:r>
              <a:rPr lang="en-US" dirty="0" smtClean="0"/>
              <a:t>. Choosing between alternatives.</a:t>
            </a:r>
          </a:p>
          <a:p>
            <a:pPr lvl="2"/>
            <a:r>
              <a:rPr lang="en-US" dirty="0" smtClean="0"/>
              <a:t>If, if-else, switch.</a:t>
            </a:r>
          </a:p>
          <a:p>
            <a:pPr lvl="1"/>
            <a:r>
              <a:rPr lang="en-US" b="1" dirty="0" smtClean="0"/>
              <a:t>Iteration</a:t>
            </a:r>
            <a:r>
              <a:rPr lang="en-US" dirty="0" smtClean="0"/>
              <a:t> (</a:t>
            </a:r>
            <a:r>
              <a:rPr lang="en-US" b="1" dirty="0" smtClean="0"/>
              <a:t>looping</a:t>
            </a:r>
            <a:r>
              <a:rPr lang="en-US" dirty="0" smtClean="0"/>
              <a:t>). Performing something repeatedly.</a:t>
            </a:r>
          </a:p>
          <a:p>
            <a:pPr lvl="2"/>
            <a:r>
              <a:rPr lang="en-US" dirty="0" smtClean="0"/>
              <a:t>While, do-while, for, range-based for.</a:t>
            </a:r>
          </a:p>
          <a:p>
            <a:pPr lvl="1"/>
            <a:r>
              <a:rPr lang="en-US" b="1" dirty="0" smtClean="0"/>
              <a:t>Functions</a:t>
            </a:r>
            <a:r>
              <a:rPr lang="en-US" dirty="0" smtClean="0"/>
              <a:t>. Encapsulated code that can be </a:t>
            </a:r>
            <a:r>
              <a:rPr lang="en-US" b="1" dirty="0" smtClean="0"/>
              <a:t>called</a:t>
            </a:r>
            <a:r>
              <a:rPr lang="en-US" dirty="0" smtClean="0"/>
              <a:t>.</a:t>
            </a:r>
          </a:p>
          <a:p>
            <a:pPr lvl="1"/>
            <a:endParaRPr lang="en-US" dirty="0"/>
          </a:p>
          <a:p>
            <a:pPr marL="0" indent="0">
              <a:buNone/>
            </a:pPr>
            <a:endParaRPr lang="en-US" dirty="0">
              <a:latin typeface="Courier" charset="0"/>
              <a:ea typeface="Courier" charset="0"/>
              <a:cs typeface="Courier" charset="0"/>
            </a:endParaRPr>
          </a:p>
        </p:txBody>
      </p:sp>
    </p:spTree>
    <p:extLst>
      <p:ext uri="{BB962C8B-B14F-4D97-AF65-F5344CB8AC3E}">
        <p14:creationId xmlns:p14="http://schemas.microsoft.com/office/powerpoint/2010/main" val="6483261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Flow of Control I — If-Statement </a:t>
            </a:r>
            <a:r>
              <a:rPr lang="en-US" dirty="0" smtClean="0"/>
              <a:t>[1/2]</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An </a:t>
            </a:r>
            <a:r>
              <a:rPr lang="en-US" b="1" dirty="0"/>
              <a:t>if-statement</a:t>
            </a:r>
            <a:r>
              <a:rPr lang="en-US" dirty="0"/>
              <a:t> has the following form.</a:t>
            </a:r>
          </a:p>
          <a:p>
            <a:pPr marL="0" indent="0">
              <a:buNone/>
            </a:pPr>
            <a:r>
              <a:rPr lang="en-US" dirty="0">
                <a:latin typeface="Courier" charset="0"/>
                <a:ea typeface="Courier" charset="0"/>
                <a:cs typeface="Courier" charset="0"/>
              </a:rPr>
              <a:t>i</a:t>
            </a:r>
            <a:r>
              <a:rPr lang="en-US" dirty="0" smtClean="0">
                <a:latin typeface="Courier" charset="0"/>
                <a:ea typeface="Courier" charset="0"/>
                <a:cs typeface="Courier" charset="0"/>
              </a:rPr>
              <a:t>f (</a:t>
            </a:r>
            <a:r>
              <a:rPr lang="en-US" i="1" dirty="0" smtClean="0">
                <a:ea typeface="Courier" charset="0"/>
                <a:cs typeface="Courier" charset="0"/>
              </a:rPr>
              <a:t>CONDITION</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i="1" dirty="0" smtClean="0">
                <a:ea typeface="Courier" charset="0"/>
                <a:cs typeface="Courier" charset="0"/>
              </a:rPr>
              <a:t>statements here</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endParaRPr lang="en-US" dirty="0"/>
          </a:p>
          <a:p>
            <a:pPr marL="0" indent="0">
              <a:buNone/>
            </a:pPr>
            <a:r>
              <a:rPr lang="en-US" dirty="0"/>
              <a:t>A </a:t>
            </a:r>
            <a:r>
              <a:rPr lang="en-US" b="1" dirty="0"/>
              <a:t>condition</a:t>
            </a:r>
            <a:r>
              <a:rPr lang="en-US" dirty="0"/>
              <a:t> is an expression that is either true or false. If it is true, then the statements are executed; otherwise, the statements are skipped.</a:t>
            </a:r>
          </a:p>
          <a:p>
            <a:pPr marL="0" indent="0">
              <a:buNone/>
            </a:pPr>
            <a:r>
              <a:rPr lang="en-US" dirty="0" smtClean="0"/>
              <a:t>Notes</a:t>
            </a:r>
          </a:p>
          <a:p>
            <a:pPr lvl="1"/>
            <a:r>
              <a:rPr lang="en-US" dirty="0" smtClean="0"/>
              <a:t>For </a:t>
            </a:r>
            <a:r>
              <a:rPr lang="en-US" dirty="0"/>
              <a:t>clarity, we indent the statements between the braces</a:t>
            </a:r>
            <a:r>
              <a:rPr lang="en-US" dirty="0" smtClean="0"/>
              <a:t>.</a:t>
            </a:r>
          </a:p>
          <a:p>
            <a:pPr lvl="1"/>
            <a:r>
              <a:rPr lang="en-US" dirty="0" smtClean="0"/>
              <a:t>The braces can be left out if there is only one statement between them. But I suggest that you include the braces.</a:t>
            </a:r>
            <a:endParaRPr lang="en-US" dirty="0"/>
          </a:p>
        </p:txBody>
      </p:sp>
    </p:spTree>
    <p:extLst>
      <p:ext uri="{BB962C8B-B14F-4D97-AF65-F5344CB8AC3E}">
        <p14:creationId xmlns:p14="http://schemas.microsoft.com/office/powerpoint/2010/main" val="19628303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Flow of Control I — If-Statement </a:t>
            </a:r>
            <a:r>
              <a:rPr lang="en-US" dirty="0" smtClean="0"/>
              <a:t>[2/2</a:t>
            </a:r>
            <a:r>
              <a:rPr lang="en-US" dirty="0"/>
              <a:t>]</a:t>
            </a:r>
          </a:p>
        </p:txBody>
      </p:sp>
      <p:sp>
        <p:nvSpPr>
          <p:cNvPr id="3" name="Content Placeholder 2"/>
          <p:cNvSpPr>
            <a:spLocks noGrp="1"/>
          </p:cNvSpPr>
          <p:nvPr>
            <p:ph idx="1"/>
          </p:nvPr>
        </p:nvSpPr>
        <p:spPr/>
        <p:txBody>
          <a:bodyPr>
            <a:noAutofit/>
          </a:bodyPr>
          <a:lstStyle/>
          <a:p>
            <a:pPr marL="0" indent="0">
              <a:buNone/>
            </a:pPr>
            <a:r>
              <a:rPr lang="en-US" dirty="0" smtClean="0"/>
              <a:t>Conditions often involve </a:t>
            </a:r>
            <a:r>
              <a:rPr lang="en-US" b="1" dirty="0" smtClean="0"/>
              <a:t>comparison operators</a:t>
            </a:r>
            <a:r>
              <a:rPr lang="en-US" dirty="0" smtClean="0"/>
              <a:t>. C++ has six.</a:t>
            </a:r>
          </a:p>
          <a:p>
            <a:pPr lvl="1"/>
            <a:r>
              <a:rPr lang="en-US" dirty="0">
                <a:latin typeface="Courier"/>
                <a:cs typeface="Courier"/>
              </a:rPr>
              <a:t>==</a:t>
            </a:r>
            <a:r>
              <a:rPr lang="en-US" dirty="0"/>
              <a:t>	equal</a:t>
            </a:r>
          </a:p>
          <a:p>
            <a:pPr lvl="1"/>
            <a:r>
              <a:rPr lang="en-US" dirty="0">
                <a:latin typeface="Courier"/>
                <a:cs typeface="Courier"/>
              </a:rPr>
              <a:t>!=</a:t>
            </a:r>
            <a:r>
              <a:rPr lang="en-US" dirty="0"/>
              <a:t>	not equal</a:t>
            </a:r>
          </a:p>
          <a:p>
            <a:pPr lvl="1"/>
            <a:r>
              <a:rPr lang="en-US" dirty="0">
                <a:latin typeface="Courier"/>
                <a:cs typeface="Courier"/>
              </a:rPr>
              <a:t>&lt;</a:t>
            </a:r>
            <a:r>
              <a:rPr lang="en-US" dirty="0"/>
              <a:t>	less than</a:t>
            </a:r>
          </a:p>
          <a:p>
            <a:pPr lvl="1"/>
            <a:r>
              <a:rPr lang="en-US" dirty="0">
                <a:latin typeface="Courier"/>
                <a:cs typeface="Courier"/>
              </a:rPr>
              <a:t>&gt;</a:t>
            </a:r>
            <a:r>
              <a:rPr lang="en-US" dirty="0"/>
              <a:t>	greater than</a:t>
            </a:r>
          </a:p>
          <a:p>
            <a:pPr lvl="1"/>
            <a:r>
              <a:rPr lang="en-US" dirty="0">
                <a:latin typeface="Courier"/>
                <a:cs typeface="Courier"/>
              </a:rPr>
              <a:t>&lt;=</a:t>
            </a:r>
            <a:r>
              <a:rPr lang="en-US" dirty="0"/>
              <a:t>	less than or equal (≤)</a:t>
            </a:r>
          </a:p>
          <a:p>
            <a:pPr lvl="1"/>
            <a:r>
              <a:rPr lang="en-US" dirty="0">
                <a:latin typeface="Courier"/>
                <a:cs typeface="Courier"/>
              </a:rPr>
              <a:t>&gt;=</a:t>
            </a:r>
            <a:r>
              <a:rPr lang="en-US" dirty="0"/>
              <a:t>	greater than or equal (≥</a:t>
            </a:r>
            <a:r>
              <a:rPr lang="en-US" dirty="0" smtClean="0"/>
              <a:t>)</a:t>
            </a:r>
          </a:p>
          <a:p>
            <a:pPr marL="0" indent="0">
              <a:buNone/>
            </a:pPr>
            <a:r>
              <a:rPr lang="en-US" dirty="0" smtClean="0"/>
              <a:t>All of these have low-</a:t>
            </a:r>
            <a:r>
              <a:rPr lang="en-US" dirty="0" err="1" smtClean="0"/>
              <a:t>ish</a:t>
            </a:r>
            <a:r>
              <a:rPr lang="en-US" dirty="0" smtClean="0"/>
              <a:t> precedence, so, for example, we do not need parentheses below.</a:t>
            </a:r>
          </a:p>
          <a:p>
            <a:pPr marL="0" indent="0">
              <a:buNone/>
            </a:pPr>
            <a:r>
              <a:rPr lang="en-US" dirty="0">
                <a:latin typeface="Courier" charset="0"/>
                <a:ea typeface="Courier" charset="0"/>
                <a:cs typeface="Courier" charset="0"/>
              </a:rPr>
              <a:t>i</a:t>
            </a:r>
            <a:r>
              <a:rPr lang="en-US" dirty="0" smtClean="0">
                <a:latin typeface="Courier" charset="0"/>
                <a:ea typeface="Courier" charset="0"/>
                <a:cs typeface="Courier" charset="0"/>
              </a:rPr>
              <a:t>f (n+3 &gt;= 2*k)</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t>…</a:t>
            </a:r>
            <a:endParaRPr lang="en-US" dirty="0"/>
          </a:p>
          <a:p>
            <a:pPr lvl="1"/>
            <a:endParaRPr lang="en-US" dirty="0" smtClean="0">
              <a:latin typeface="Courier" charset="0"/>
              <a:ea typeface="Courier" charset="0"/>
              <a:cs typeface="Courier" charset="0"/>
            </a:endParaRPr>
          </a:p>
        </p:txBody>
      </p:sp>
    </p:spTree>
    <p:extLst>
      <p:ext uri="{BB962C8B-B14F-4D97-AF65-F5344CB8AC3E}">
        <p14:creationId xmlns:p14="http://schemas.microsoft.com/office/powerpoint/2010/main" val="1121170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Flow of Control I — </a:t>
            </a:r>
            <a:r>
              <a:rPr lang="en-US" dirty="0" smtClean="0"/>
              <a:t>If-Else-Statement</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An optional </a:t>
            </a:r>
            <a:r>
              <a:rPr lang="en-US" dirty="0" smtClean="0">
                <a:latin typeface="Courier" charset="0"/>
                <a:ea typeface="Courier" charset="0"/>
                <a:cs typeface="Courier" charset="0"/>
              </a:rPr>
              <a:t>else</a:t>
            </a:r>
            <a:r>
              <a:rPr lang="en-US" dirty="0" smtClean="0"/>
              <a:t> may be placed just after an if-statement, resulting in an </a:t>
            </a:r>
            <a:r>
              <a:rPr lang="en-US" b="1" dirty="0" smtClean="0"/>
              <a:t>if-else-statement</a:t>
            </a:r>
            <a:r>
              <a:rPr lang="en-US" dirty="0" smtClean="0"/>
              <a:t>. The block of code associated with the </a:t>
            </a:r>
            <a:r>
              <a:rPr lang="en-US" dirty="0" smtClean="0">
                <a:latin typeface="Courier" charset="0"/>
                <a:ea typeface="Courier" charset="0"/>
                <a:cs typeface="Courier" charset="0"/>
              </a:rPr>
              <a:t>else</a:t>
            </a:r>
            <a:r>
              <a:rPr lang="en-US" dirty="0" smtClean="0"/>
              <a:t> will be executed when the condition is false.</a:t>
            </a:r>
          </a:p>
          <a:p>
            <a:pPr marL="0" indent="0">
              <a:buNone/>
            </a:pPr>
            <a:r>
              <a:rPr lang="en-US" dirty="0" err="1">
                <a:latin typeface="Courier" charset="0"/>
                <a:ea typeface="Courier" charset="0"/>
                <a:cs typeface="Courier" charset="0"/>
              </a:rPr>
              <a:t>c</a:t>
            </a:r>
            <a:r>
              <a:rPr lang="en-US" dirty="0" err="1" smtClean="0">
                <a:latin typeface="Courier" charset="0"/>
                <a:ea typeface="Courier" charset="0"/>
                <a:cs typeface="Courier" charset="0"/>
              </a:rPr>
              <a:t>out</a:t>
            </a:r>
            <a:r>
              <a:rPr lang="en-US" dirty="0" smtClean="0">
                <a:latin typeface="Courier" charset="0"/>
                <a:ea typeface="Courier" charset="0"/>
                <a:cs typeface="Courier" charset="0"/>
              </a:rPr>
              <a:t> &lt;&lt; "There are ";</a:t>
            </a:r>
            <a:br>
              <a:rPr lang="en-US" dirty="0" smtClean="0">
                <a:latin typeface="Courier" charset="0"/>
                <a:ea typeface="Courier" charset="0"/>
                <a:cs typeface="Courier" charset="0"/>
              </a:rPr>
            </a:br>
            <a:r>
              <a:rPr lang="en-US" dirty="0" smtClean="0">
                <a:latin typeface="Courier" charset="0"/>
                <a:ea typeface="Courier" charset="0"/>
                <a:cs typeface="Courier" charset="0"/>
              </a:rPr>
              <a:t>if </a:t>
            </a:r>
            <a:r>
              <a:rPr lang="en-US" dirty="0">
                <a:latin typeface="Courier" charset="0"/>
                <a:ea typeface="Courier" charset="0"/>
                <a:cs typeface="Courier" charset="0"/>
              </a:rPr>
              <a:t>(</a:t>
            </a:r>
            <a:r>
              <a:rPr lang="en-US" dirty="0" err="1">
                <a:latin typeface="Courier" charset="0"/>
                <a:ea typeface="Courier" charset="0"/>
                <a:cs typeface="Courier" charset="0"/>
              </a:rPr>
              <a:t>number_of_turtles</a:t>
            </a:r>
            <a:r>
              <a:rPr lang="en-US" dirty="0">
                <a:latin typeface="Courier" charset="0"/>
                <a:ea typeface="Courier" charset="0"/>
                <a:cs typeface="Courier" charset="0"/>
              </a:rPr>
              <a:t> &lt; 20)</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a:t>
            </a:r>
            <a:r>
              <a:rPr lang="en-US" dirty="0" smtClean="0">
                <a:latin typeface="Courier" charset="0"/>
                <a:ea typeface="Courier" charset="0"/>
                <a:cs typeface="Courier" charset="0"/>
              </a:rPr>
              <a:t>"not </a:t>
            </a:r>
            <a:r>
              <a:rPr lang="en-US" dirty="0">
                <a:latin typeface="Courier" charset="0"/>
                <a:ea typeface="Courier" charset="0"/>
                <a:cs typeface="Courier" charset="0"/>
              </a:rPr>
              <a:t>very </a:t>
            </a:r>
            <a:r>
              <a:rPr lang="en-US" dirty="0" smtClean="0">
                <a:latin typeface="Courier" charset="0"/>
                <a:ea typeface="Courier" charset="0"/>
                <a:cs typeface="Courier" charset="0"/>
              </a:rPr>
              <a:t>many";</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else</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"lots of"; </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 turtles." &lt;&lt; </a:t>
            </a:r>
            <a:r>
              <a:rPr lang="en-US" dirty="0" err="1" smtClean="0">
                <a:latin typeface="Courier" charset="0"/>
                <a:ea typeface="Courier" charset="0"/>
                <a:cs typeface="Courier" charset="0"/>
              </a:rPr>
              <a:t>endl</a:t>
            </a: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3923102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Flow of Control I — While-Loop </a:t>
            </a:r>
            <a:r>
              <a:rPr lang="en-US" dirty="0" smtClean="0"/>
              <a:t>[1/2]</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Our first iteration construct is the </a:t>
            </a:r>
            <a:r>
              <a:rPr lang="en-US" b="1" dirty="0" smtClean="0"/>
              <a:t>while-loop</a:t>
            </a:r>
            <a:r>
              <a:rPr lang="en-US" dirty="0" smtClean="0"/>
              <a:t>. This is put together much like an if-statement, with the “</a:t>
            </a:r>
            <a:r>
              <a:rPr lang="en-US" dirty="0" smtClean="0">
                <a:latin typeface="Courier" charset="0"/>
                <a:ea typeface="Courier" charset="0"/>
                <a:cs typeface="Courier" charset="0"/>
              </a:rPr>
              <a:t>if</a:t>
            </a:r>
            <a:r>
              <a:rPr lang="en-US" dirty="0" smtClean="0"/>
              <a:t>” replaced by “</a:t>
            </a:r>
            <a:r>
              <a:rPr lang="en-US" dirty="0" smtClean="0">
                <a:latin typeface="Courier" charset="0"/>
                <a:ea typeface="Courier" charset="0"/>
                <a:cs typeface="Courier" charset="0"/>
              </a:rPr>
              <a:t>while</a:t>
            </a:r>
            <a:r>
              <a:rPr lang="en-US" dirty="0" smtClean="0"/>
              <a:t>”.</a:t>
            </a:r>
          </a:p>
          <a:p>
            <a:pPr marL="0" indent="0">
              <a:buNone/>
            </a:pPr>
            <a:r>
              <a:rPr lang="en-US" dirty="0" smtClean="0">
                <a:latin typeface="Courier" charset="0"/>
                <a:ea typeface="Courier" charset="0"/>
                <a:cs typeface="Courier" charset="0"/>
              </a:rPr>
              <a:t>while </a:t>
            </a:r>
            <a:r>
              <a:rPr lang="en-US" dirty="0">
                <a:latin typeface="Courier" charset="0"/>
                <a:ea typeface="Courier" charset="0"/>
                <a:cs typeface="Courier" charset="0"/>
              </a:rPr>
              <a:t>(</a:t>
            </a:r>
            <a:r>
              <a:rPr lang="en-US" i="1" dirty="0">
                <a:ea typeface="Courier" charset="0"/>
                <a:cs typeface="Courier" charset="0"/>
              </a:rPr>
              <a:t>CONDITION</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i="1" dirty="0">
                <a:ea typeface="Courier" charset="0"/>
                <a:cs typeface="Courier" charset="0"/>
              </a:rPr>
              <a:t>statements here</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endParaRPr lang="en-US" dirty="0"/>
          </a:p>
          <a:p>
            <a:pPr marL="0" indent="0">
              <a:buNone/>
            </a:pPr>
            <a:r>
              <a:rPr lang="en-US" dirty="0" smtClean="0"/>
              <a:t>The statements between the braces form the </a:t>
            </a:r>
            <a:r>
              <a:rPr lang="en-US" b="1" dirty="0" smtClean="0"/>
              <a:t>loop body</a:t>
            </a:r>
            <a:r>
              <a:rPr lang="en-US" dirty="0" smtClean="0"/>
              <a:t>.</a:t>
            </a:r>
          </a:p>
          <a:p>
            <a:pPr marL="0" indent="0">
              <a:buNone/>
            </a:pPr>
            <a:r>
              <a:rPr lang="en-US" dirty="0" smtClean="0"/>
              <a:t>When this code executes, the condition is checked. If it is false, the loop body is skipped. If it is true, the loop body is executed, and then we start over again: the condition is checked, etc.</a:t>
            </a:r>
          </a:p>
        </p:txBody>
      </p:sp>
    </p:spTree>
    <p:extLst>
      <p:ext uri="{BB962C8B-B14F-4D97-AF65-F5344CB8AC3E}">
        <p14:creationId xmlns:p14="http://schemas.microsoft.com/office/powerpoint/2010/main" val="20898222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Flow of Control I — While-Loop </a:t>
            </a:r>
            <a:r>
              <a:rPr lang="en-US" dirty="0" smtClean="0"/>
              <a:t>[2/2]</a:t>
            </a:r>
            <a:endParaRPr lang="en-US" dirty="0"/>
          </a:p>
        </p:txBody>
      </p:sp>
      <p:sp>
        <p:nvSpPr>
          <p:cNvPr id="3" name="Content Placeholder 2"/>
          <p:cNvSpPr>
            <a:spLocks noGrp="1"/>
          </p:cNvSpPr>
          <p:nvPr>
            <p:ph idx="1"/>
          </p:nvPr>
        </p:nvSpPr>
        <p:spPr/>
        <p:txBody>
          <a:bodyPr>
            <a:noAutofit/>
          </a:bodyPr>
          <a:lstStyle/>
          <a:p>
            <a:pPr marL="0" indent="0">
              <a:buNone/>
            </a:pPr>
            <a:r>
              <a:rPr lang="en-US" dirty="0"/>
              <a:t>Using a while-loop with a </a:t>
            </a:r>
            <a:r>
              <a:rPr lang="en-US" b="1" dirty="0"/>
              <a:t>counter</a:t>
            </a:r>
            <a:r>
              <a:rPr lang="en-US" dirty="0"/>
              <a:t>, we can execute something a specified number of times.</a:t>
            </a: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 = 1;  // Counter</a:t>
            </a:r>
            <a:br>
              <a:rPr lang="en-US" dirty="0">
                <a:latin typeface="Courier" charset="0"/>
                <a:ea typeface="Courier" charset="0"/>
                <a:cs typeface="Courier" charset="0"/>
              </a:rPr>
            </a:br>
            <a:r>
              <a:rPr lang="en-US" dirty="0">
                <a:latin typeface="Courier" charset="0"/>
                <a:ea typeface="Courier" charset="0"/>
                <a:cs typeface="Courier" charset="0"/>
              </a:rPr>
              <a:t>while (</a:t>
            </a:r>
            <a:r>
              <a:rPr lang="en-US" dirty="0" err="1">
                <a:latin typeface="Courier" charset="0"/>
                <a:ea typeface="Courier" charset="0"/>
                <a:cs typeface="Courier" charset="0"/>
              </a:rPr>
              <a:t>i</a:t>
            </a:r>
            <a:r>
              <a:rPr lang="en-US" dirty="0">
                <a:latin typeface="Courier" charset="0"/>
                <a:ea typeface="Courier" charset="0"/>
                <a:cs typeface="Courier" charset="0"/>
              </a:rPr>
              <a:t> &lt;= 10)</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"Howdy!"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t>The </a:t>
            </a:r>
            <a:r>
              <a:rPr lang="en-US" dirty="0" smtClean="0"/>
              <a:t>above </a:t>
            </a:r>
            <a:r>
              <a:rPr lang="en-US" b="1" dirty="0" smtClean="0"/>
              <a:t>counter-based loop</a:t>
            </a:r>
            <a:r>
              <a:rPr lang="en-US" dirty="0" smtClean="0"/>
              <a:t> </a:t>
            </a:r>
            <a:r>
              <a:rPr lang="en-US" dirty="0"/>
              <a:t>will print “</a:t>
            </a:r>
            <a:r>
              <a:rPr lang="en-US" dirty="0">
                <a:latin typeface="Courier" charset="0"/>
                <a:ea typeface="Courier" charset="0"/>
                <a:cs typeface="Courier" charset="0"/>
              </a:rPr>
              <a:t>Howdy</a:t>
            </a:r>
            <a:r>
              <a:rPr lang="en-US" dirty="0"/>
              <a:t>” ten times.</a:t>
            </a:r>
          </a:p>
        </p:txBody>
      </p:sp>
      <p:sp>
        <p:nvSpPr>
          <p:cNvPr id="4" name="TextBox 3"/>
          <p:cNvSpPr txBox="1"/>
          <p:nvPr/>
        </p:nvSpPr>
        <p:spPr>
          <a:xfrm>
            <a:off x="2857500" y="3762177"/>
            <a:ext cx="5600700" cy="738664"/>
          </a:xfrm>
          <a:prstGeom prst="rect">
            <a:avLst/>
          </a:prstGeom>
          <a:noFill/>
        </p:spPr>
        <p:txBody>
          <a:bodyPr wrap="square" rtlCol="0">
            <a:spAutoFit/>
          </a:bodyPr>
          <a:lstStyle/>
          <a:p>
            <a:r>
              <a:rPr lang="en-US" sz="1400" dirty="0" smtClean="0">
                <a:solidFill>
                  <a:srgbClr val="C00000"/>
                </a:solidFill>
              </a:rPr>
              <a:t>This </a:t>
            </a:r>
            <a:r>
              <a:rPr lang="en-US" sz="1400" b="1" dirty="0" smtClean="0">
                <a:solidFill>
                  <a:srgbClr val="C00000"/>
                </a:solidFill>
              </a:rPr>
              <a:t>increments</a:t>
            </a:r>
            <a:r>
              <a:rPr lang="en-US" sz="1400" dirty="0" smtClean="0">
                <a:solidFill>
                  <a:srgbClr val="C00000"/>
                </a:solidFill>
              </a:rPr>
              <a:t> the variable </a:t>
            </a:r>
            <a:r>
              <a:rPr lang="en-US" sz="1400" dirty="0" err="1" smtClean="0">
                <a:solidFill>
                  <a:srgbClr val="C00000"/>
                </a:solidFill>
                <a:latin typeface="Courier" charset="0"/>
                <a:ea typeface="Courier" charset="0"/>
                <a:cs typeface="Courier" charset="0"/>
              </a:rPr>
              <a:t>i</a:t>
            </a:r>
            <a:r>
              <a:rPr lang="en-US" sz="1400" dirty="0" smtClean="0">
                <a:solidFill>
                  <a:srgbClr val="C00000"/>
                </a:solidFill>
              </a:rPr>
              <a:t>, increasing its value by </a:t>
            </a:r>
            <a:r>
              <a:rPr lang="en-US" sz="1400" dirty="0" smtClean="0">
                <a:solidFill>
                  <a:srgbClr val="C00000"/>
                </a:solidFill>
                <a:latin typeface="Courier" charset="0"/>
                <a:ea typeface="Courier" charset="0"/>
                <a:cs typeface="Courier" charset="0"/>
              </a:rPr>
              <a:t>1</a:t>
            </a:r>
            <a:r>
              <a:rPr lang="en-US" sz="1400" dirty="0" smtClean="0">
                <a:solidFill>
                  <a:srgbClr val="C00000"/>
                </a:solidFill>
              </a:rPr>
              <a:t>, just like “</a:t>
            </a:r>
            <a:r>
              <a:rPr lang="en-US" sz="1400" dirty="0" err="1" smtClean="0">
                <a:solidFill>
                  <a:srgbClr val="C00000"/>
                </a:solidFill>
                <a:latin typeface="Courier" charset="0"/>
                <a:ea typeface="Courier" charset="0"/>
                <a:cs typeface="Courier" charset="0"/>
              </a:rPr>
              <a:t>i</a:t>
            </a:r>
            <a:r>
              <a:rPr lang="en-US" sz="1400" dirty="0" smtClean="0">
                <a:solidFill>
                  <a:srgbClr val="C00000"/>
                </a:solidFill>
                <a:latin typeface="Courier" charset="0"/>
                <a:ea typeface="Courier" charset="0"/>
                <a:cs typeface="Courier" charset="0"/>
              </a:rPr>
              <a:t> = i+1;</a:t>
            </a:r>
            <a:r>
              <a:rPr lang="en-US" sz="1400" dirty="0" smtClean="0">
                <a:solidFill>
                  <a:srgbClr val="C00000"/>
                </a:solidFill>
              </a:rPr>
              <a:t>”. (Similarly the “</a:t>
            </a:r>
            <a:r>
              <a:rPr lang="en-US" sz="1400" dirty="0" smtClean="0">
                <a:solidFill>
                  <a:srgbClr val="C00000"/>
                </a:solidFill>
                <a:latin typeface="Courier" charset="0"/>
                <a:ea typeface="Courier" charset="0"/>
                <a:cs typeface="Courier" charset="0"/>
              </a:rPr>
              <a:t>--</a:t>
            </a:r>
            <a:r>
              <a:rPr lang="en-US" sz="1400" dirty="0" smtClean="0">
                <a:solidFill>
                  <a:srgbClr val="C00000"/>
                </a:solidFill>
              </a:rPr>
              <a:t>” operator </a:t>
            </a:r>
            <a:r>
              <a:rPr lang="en-US" sz="1400" b="1" dirty="0" smtClean="0">
                <a:solidFill>
                  <a:srgbClr val="C00000"/>
                </a:solidFill>
              </a:rPr>
              <a:t>decrements</a:t>
            </a:r>
            <a:r>
              <a:rPr lang="en-US" sz="1400" dirty="0" smtClean="0">
                <a:solidFill>
                  <a:srgbClr val="C00000"/>
                </a:solidFill>
              </a:rPr>
              <a:t>, decreasing a variable’s value by </a:t>
            </a:r>
            <a:r>
              <a:rPr lang="en-US" sz="1400" dirty="0" smtClean="0">
                <a:solidFill>
                  <a:srgbClr val="C00000"/>
                </a:solidFill>
                <a:latin typeface="Courier" charset="0"/>
                <a:ea typeface="Courier" charset="0"/>
                <a:cs typeface="Courier" charset="0"/>
              </a:rPr>
              <a:t>1</a:t>
            </a:r>
            <a:r>
              <a:rPr lang="en-US" sz="1400" dirty="0" smtClean="0">
                <a:solidFill>
                  <a:srgbClr val="C00000"/>
                </a:solidFill>
              </a:rPr>
              <a:t>.)</a:t>
            </a:r>
            <a:endParaRPr lang="en-US" sz="1400" dirty="0">
              <a:solidFill>
                <a:srgbClr val="C00000"/>
              </a:solidFill>
            </a:endParaRPr>
          </a:p>
        </p:txBody>
      </p:sp>
      <p:cxnSp>
        <p:nvCxnSpPr>
          <p:cNvPr id="5" name="Straight Connector 4"/>
          <p:cNvCxnSpPr/>
          <p:nvPr/>
        </p:nvCxnSpPr>
        <p:spPr>
          <a:xfrm flipH="1" flipV="1">
            <a:off x="1828800" y="3918640"/>
            <a:ext cx="1028700" cy="4376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flipV="1">
            <a:off x="2514600" y="2362200"/>
            <a:ext cx="1905000" cy="762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419600" y="2276974"/>
            <a:ext cx="3190970" cy="584775"/>
          </a:xfrm>
          <a:prstGeom prst="rect">
            <a:avLst/>
          </a:prstGeom>
          <a:noFill/>
        </p:spPr>
        <p:txBody>
          <a:bodyPr wrap="square" rtlCol="0">
            <a:spAutoFit/>
          </a:bodyPr>
          <a:lstStyle/>
          <a:p>
            <a:r>
              <a:rPr lang="en-US" sz="1600" dirty="0" smtClean="0">
                <a:solidFill>
                  <a:srgbClr val="C00000"/>
                </a:solidFill>
              </a:rPr>
              <a:t>We can give </a:t>
            </a:r>
            <a:r>
              <a:rPr lang="en-US" sz="1600" smtClean="0">
                <a:solidFill>
                  <a:srgbClr val="C00000"/>
                </a:solidFill>
              </a:rPr>
              <a:t>a variable an initial value when we declare it.</a:t>
            </a:r>
            <a:endParaRPr lang="en-US" sz="1600" dirty="0">
              <a:solidFill>
                <a:srgbClr val="C00000"/>
              </a:solidFill>
            </a:endParaRPr>
          </a:p>
        </p:txBody>
      </p:sp>
      <p:cxnSp>
        <p:nvCxnSpPr>
          <p:cNvPr id="8" name="Straight Connector 7"/>
          <p:cNvCxnSpPr/>
          <p:nvPr/>
        </p:nvCxnSpPr>
        <p:spPr>
          <a:xfrm flipH="1">
            <a:off x="1944688" y="2362200"/>
            <a:ext cx="569912" cy="207161"/>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0178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Flow of Control I — Nesting</a:t>
            </a:r>
          </a:p>
        </p:txBody>
      </p:sp>
      <p:sp>
        <p:nvSpPr>
          <p:cNvPr id="3" name="Content Placeholder 2"/>
          <p:cNvSpPr>
            <a:spLocks noGrp="1"/>
          </p:cNvSpPr>
          <p:nvPr>
            <p:ph idx="1"/>
          </p:nvPr>
        </p:nvSpPr>
        <p:spPr/>
        <p:txBody>
          <a:bodyPr>
            <a:noAutofit/>
          </a:bodyPr>
          <a:lstStyle/>
          <a:p>
            <a:pPr marL="0" indent="0">
              <a:buNone/>
            </a:pPr>
            <a:r>
              <a:rPr lang="en-US" dirty="0" smtClean="0"/>
              <a:t>Flow-of-control constructs can be </a:t>
            </a:r>
            <a:r>
              <a:rPr lang="en-US" b="1" dirty="0" smtClean="0"/>
              <a:t>nested</a:t>
            </a:r>
            <a:r>
              <a:rPr lang="en-US" dirty="0" smtClean="0"/>
              <a:t>; that is one can be placed inside another.</a:t>
            </a:r>
          </a:p>
          <a:p>
            <a:pPr marL="0" indent="0">
              <a:buNone/>
            </a:pPr>
            <a:r>
              <a:rPr lang="en-US" dirty="0" smtClean="0"/>
              <a:t>For example, here is an if-statement nested inside a while-loop.</a:t>
            </a:r>
            <a:endParaRPr lang="en-US" dirty="0"/>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n</a:t>
            </a:r>
            <a:r>
              <a:rPr lang="en-US" dirty="0" smtClean="0">
                <a:latin typeface="Courier" charset="0"/>
                <a:ea typeface="Courier" charset="0"/>
                <a:cs typeface="Courier" charset="0"/>
              </a:rPr>
              <a:t> </a:t>
            </a:r>
            <a:r>
              <a:rPr lang="en-US" dirty="0">
                <a:latin typeface="Courier" charset="0"/>
                <a:ea typeface="Courier" charset="0"/>
                <a:cs typeface="Courier" charset="0"/>
              </a:rPr>
              <a:t>= 1;  // Counter</a:t>
            </a:r>
            <a:br>
              <a:rPr lang="en-US" dirty="0">
                <a:latin typeface="Courier" charset="0"/>
                <a:ea typeface="Courier" charset="0"/>
                <a:cs typeface="Courier" charset="0"/>
              </a:rPr>
            </a:br>
            <a:r>
              <a:rPr lang="en-US" dirty="0">
                <a:latin typeface="Courier" charset="0"/>
                <a:ea typeface="Courier" charset="0"/>
                <a:cs typeface="Courier" charset="0"/>
              </a:rPr>
              <a:t>while </a:t>
            </a:r>
            <a:r>
              <a:rPr lang="en-US" dirty="0" smtClean="0">
                <a:latin typeface="Courier" charset="0"/>
                <a:ea typeface="Courier" charset="0"/>
                <a:cs typeface="Courier" charset="0"/>
              </a:rPr>
              <a:t>(</a:t>
            </a:r>
            <a:r>
              <a:rPr lang="en-US" dirty="0">
                <a:latin typeface="Courier" charset="0"/>
                <a:ea typeface="Courier" charset="0"/>
                <a:cs typeface="Courier" charset="0"/>
              </a:rPr>
              <a:t>n</a:t>
            </a:r>
            <a:r>
              <a:rPr lang="en-US" dirty="0" smtClean="0">
                <a:latin typeface="Courier" charset="0"/>
                <a:ea typeface="Courier" charset="0"/>
                <a:cs typeface="Courier" charset="0"/>
              </a:rPr>
              <a:t> </a:t>
            </a:r>
            <a:r>
              <a:rPr lang="en-US" dirty="0">
                <a:latin typeface="Courier" charset="0"/>
                <a:ea typeface="Courier" charset="0"/>
                <a:cs typeface="Courier" charset="0"/>
              </a:rPr>
              <a:t>&lt;= </a:t>
            </a:r>
            <a:r>
              <a:rPr lang="en-US" dirty="0" smtClean="0">
                <a:latin typeface="Courier" charset="0"/>
                <a:ea typeface="Courier" charset="0"/>
                <a:cs typeface="Courier" charset="0"/>
              </a:rPr>
              <a:t>30)</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smtClean="0">
                <a:latin typeface="Courier" charset="0"/>
                <a:ea typeface="Courier" charset="0"/>
                <a:cs typeface="Courier" charset="0"/>
              </a:rPr>
              <a:t>if (</a:t>
            </a:r>
            <a:r>
              <a:rPr lang="en-US" dirty="0">
                <a:latin typeface="Courier" charset="0"/>
                <a:ea typeface="Courier" charset="0"/>
                <a:cs typeface="Courier" charset="0"/>
              </a:rPr>
              <a:t>n</a:t>
            </a:r>
            <a:r>
              <a:rPr lang="en-US" dirty="0" smtClean="0">
                <a:latin typeface="Courier" charset="0"/>
                <a:ea typeface="Courier" charset="0"/>
                <a:cs typeface="Courier" charset="0"/>
              </a:rPr>
              <a:t> % 2 == 0)  // Is n even?</a:t>
            </a:r>
            <a:br>
              <a:rPr lang="en-US" dirty="0" smtClean="0">
                <a:latin typeface="Courier" charset="0"/>
                <a:ea typeface="Courier" charset="0"/>
                <a:cs typeface="Courier" charset="0"/>
              </a:rPr>
            </a:br>
            <a:r>
              <a:rPr lang="en-US" dirty="0" smtClean="0">
                <a:latin typeface="Courier" charset="0"/>
                <a:ea typeface="Courier" charset="0"/>
                <a:cs typeface="Courier" charset="0"/>
              </a:rPr>
              <a:t>    {</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a:t>
            </a:r>
            <a:r>
              <a:rPr lang="en-US" dirty="0">
                <a:latin typeface="Courier" charset="0"/>
                <a:ea typeface="Courier" charset="0"/>
                <a:cs typeface="Courier" charset="0"/>
              </a:rPr>
              <a:t>n</a:t>
            </a:r>
            <a:r>
              <a:rPr lang="en-US" dirty="0" smtClean="0">
                <a:latin typeface="Courier" charset="0"/>
                <a:ea typeface="Courier" charset="0"/>
                <a:cs typeface="Courier" charset="0"/>
              </a:rPr>
              <a:t> &lt;&lt; </a:t>
            </a:r>
            <a:r>
              <a:rPr lang="en-US" dirty="0" err="1" smtClean="0">
                <a:latin typeface="Courier" charset="0"/>
                <a:ea typeface="Courier" charset="0"/>
                <a:cs typeface="Courier" charset="0"/>
              </a:rPr>
              <a:t>endl</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smtClean="0">
                <a:latin typeface="Courier" charset="0"/>
                <a:ea typeface="Courier" charset="0"/>
                <a:cs typeface="Courier" charset="0"/>
              </a:rPr>
              <a:t>++</a:t>
            </a:r>
            <a:r>
              <a:rPr lang="en-US" dirty="0">
                <a:latin typeface="Courier" charset="0"/>
                <a:ea typeface="Courier" charset="0"/>
                <a:cs typeface="Courier" charset="0"/>
              </a:rPr>
              <a:t>n</a:t>
            </a: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t>The above </a:t>
            </a:r>
            <a:r>
              <a:rPr lang="en-US" dirty="0" smtClean="0"/>
              <a:t>prints the even integers in the range 1 .. 30.</a:t>
            </a:r>
            <a:endParaRPr lang="en-US" dirty="0"/>
          </a:p>
        </p:txBody>
      </p:sp>
    </p:spTree>
    <p:extLst>
      <p:ext uri="{BB962C8B-B14F-4D97-AF65-F5344CB8AC3E}">
        <p14:creationId xmlns:p14="http://schemas.microsoft.com/office/powerpoint/2010/main" val="4582019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t>
            </a:r>
            <a:r>
              <a:rPr lang="en-US" dirty="0"/>
              <a:t>of Control </a:t>
            </a:r>
            <a:r>
              <a:rPr lang="en-US" dirty="0" smtClean="0"/>
              <a:t>II</a:t>
            </a:r>
            <a:br>
              <a:rPr lang="en-US" dirty="0" smtClean="0"/>
            </a:br>
            <a:r>
              <a:rPr lang="en-US" dirty="0" smtClean="0"/>
              <a:t>For-Loop [1/2]</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Our counter-based loops illustrate a useful pattern:</a:t>
            </a:r>
          </a:p>
          <a:p>
            <a:pPr marL="0" indent="0">
              <a:buNone/>
            </a:pPr>
            <a:r>
              <a:rPr lang="en-US" i="1" dirty="0" smtClean="0"/>
              <a:t>INITIALIZATION</a:t>
            </a:r>
            <a:r>
              <a:rPr lang="en-US" dirty="0"/>
              <a:t/>
            </a:r>
            <a:br>
              <a:rPr lang="en-US" dirty="0"/>
            </a:br>
            <a:r>
              <a:rPr lang="en-US" dirty="0" smtClean="0">
                <a:latin typeface="Courier"/>
              </a:rPr>
              <a:t>while (</a:t>
            </a:r>
            <a:r>
              <a:rPr lang="en-US" i="1" dirty="0" smtClean="0"/>
              <a:t>CONDITION</a:t>
            </a:r>
            <a:r>
              <a:rPr lang="en-US" dirty="0" smtClean="0">
                <a:latin typeface="Courier"/>
              </a:rPr>
              <a:t>)</a:t>
            </a:r>
            <a:r>
              <a:rPr lang="en-US" dirty="0">
                <a:latin typeface="Courier"/>
              </a:rPr>
              <a:t/>
            </a:r>
            <a:br>
              <a:rPr lang="en-US" dirty="0">
                <a:latin typeface="Courier"/>
              </a:rPr>
            </a:br>
            <a:r>
              <a:rPr lang="en-US" dirty="0" smtClean="0">
                <a:latin typeface="Courier"/>
              </a:rPr>
              <a:t>{</a:t>
            </a:r>
            <a:br>
              <a:rPr lang="en-US" dirty="0" smtClean="0">
                <a:latin typeface="Courier"/>
              </a:rPr>
            </a:br>
            <a:r>
              <a:rPr lang="en-US" dirty="0" smtClean="0">
                <a:latin typeface="Courier"/>
              </a:rPr>
              <a:t>    </a:t>
            </a:r>
            <a:r>
              <a:rPr lang="en-US" dirty="0" smtClean="0"/>
              <a:t>[</a:t>
            </a:r>
            <a:r>
              <a:rPr lang="en-US" i="1" dirty="0" smtClean="0"/>
              <a:t>statements here</a:t>
            </a:r>
            <a:r>
              <a:rPr lang="en-US" dirty="0" smtClean="0"/>
              <a:t>]</a:t>
            </a:r>
            <a:r>
              <a:rPr lang="en-US" dirty="0" smtClean="0">
                <a:latin typeface="Courier"/>
              </a:rPr>
              <a:t/>
            </a:r>
            <a:br>
              <a:rPr lang="en-US" dirty="0" smtClean="0">
                <a:latin typeface="Courier"/>
              </a:rPr>
            </a:br>
            <a:r>
              <a:rPr lang="en-US" dirty="0" smtClean="0">
                <a:latin typeface="Courier"/>
              </a:rPr>
              <a:t>    </a:t>
            </a:r>
            <a:r>
              <a:rPr lang="en-US" i="1" dirty="0" smtClean="0"/>
              <a:t>UPDATE</a:t>
            </a:r>
            <a:r>
              <a:rPr lang="en-US" dirty="0" smtClean="0">
                <a:latin typeface="Courier"/>
              </a:rPr>
              <a:t/>
            </a:r>
            <a:br>
              <a:rPr lang="en-US" dirty="0" smtClean="0">
                <a:latin typeface="Courier"/>
              </a:rPr>
            </a:br>
            <a:r>
              <a:rPr lang="en-US" dirty="0" smtClean="0">
                <a:latin typeface="Courier"/>
              </a:rPr>
              <a:t>}</a:t>
            </a:r>
          </a:p>
          <a:p>
            <a:pPr marL="0" indent="0">
              <a:buNone/>
            </a:pPr>
            <a:r>
              <a:rPr lang="en-US" dirty="0" smtClean="0"/>
              <a:t>We can do the same thing with a </a:t>
            </a:r>
            <a:r>
              <a:rPr lang="en-US" b="1" dirty="0" smtClean="0"/>
              <a:t>for-loop</a:t>
            </a:r>
            <a:r>
              <a:rPr lang="en-US" dirty="0" smtClean="0"/>
              <a:t>:</a:t>
            </a:r>
          </a:p>
          <a:p>
            <a:pPr marL="0" indent="0">
              <a:buNone/>
            </a:pPr>
            <a:r>
              <a:rPr lang="en-US" dirty="0" smtClean="0">
                <a:latin typeface="Courier"/>
              </a:rPr>
              <a:t>for (</a:t>
            </a:r>
            <a:r>
              <a:rPr lang="en-US" i="1" dirty="0" smtClean="0"/>
              <a:t>INITIALIZATION</a:t>
            </a:r>
            <a:r>
              <a:rPr lang="en-US" dirty="0" smtClean="0">
                <a:latin typeface="Courier"/>
              </a:rPr>
              <a:t>; </a:t>
            </a:r>
            <a:r>
              <a:rPr lang="en-US" i="1" dirty="0" smtClean="0"/>
              <a:t>CONDITION</a:t>
            </a:r>
            <a:r>
              <a:rPr lang="en-US" dirty="0" smtClean="0">
                <a:latin typeface="Courier"/>
              </a:rPr>
              <a:t>; </a:t>
            </a:r>
            <a:r>
              <a:rPr lang="en-US" i="1" dirty="0" smtClean="0"/>
              <a:t>UPDATE</a:t>
            </a:r>
            <a:r>
              <a:rPr lang="en-US" dirty="0" smtClean="0">
                <a:latin typeface="Courier"/>
              </a:rPr>
              <a:t>)</a:t>
            </a:r>
            <a:br>
              <a:rPr lang="en-US" dirty="0" smtClean="0">
                <a:latin typeface="Courier"/>
              </a:rPr>
            </a:br>
            <a:r>
              <a:rPr lang="en-US" dirty="0" smtClean="0">
                <a:latin typeface="Courier"/>
              </a:rPr>
              <a:t>{</a:t>
            </a:r>
            <a:br>
              <a:rPr lang="en-US" dirty="0" smtClean="0">
                <a:latin typeface="Courier"/>
              </a:rPr>
            </a:br>
            <a:r>
              <a:rPr lang="en-US" dirty="0" smtClean="0">
                <a:latin typeface="Courier"/>
              </a:rPr>
              <a:t>    </a:t>
            </a:r>
            <a:r>
              <a:rPr lang="en-US" dirty="0" smtClean="0"/>
              <a:t>[</a:t>
            </a:r>
            <a:r>
              <a:rPr lang="en-US" i="1" dirty="0" smtClean="0"/>
              <a:t>statements here</a:t>
            </a:r>
            <a:r>
              <a:rPr lang="en-US" dirty="0" smtClean="0"/>
              <a:t>]</a:t>
            </a:r>
            <a:r>
              <a:rPr lang="en-US" dirty="0" smtClean="0">
                <a:latin typeface="Courier"/>
              </a:rPr>
              <a:t/>
            </a:r>
            <a:br>
              <a:rPr lang="en-US" dirty="0" smtClean="0">
                <a:latin typeface="Courier"/>
              </a:rPr>
            </a:br>
            <a:r>
              <a:rPr lang="en-US" dirty="0" smtClean="0">
                <a:latin typeface="Courier"/>
              </a:rPr>
              <a:t>}</a:t>
            </a:r>
          </a:p>
        </p:txBody>
      </p:sp>
    </p:spTree>
    <p:extLst>
      <p:ext uri="{BB962C8B-B14F-4D97-AF65-F5344CB8AC3E}">
        <p14:creationId xmlns:p14="http://schemas.microsoft.com/office/powerpoint/2010/main" val="42592501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494</TotalTime>
  <Words>811</Words>
  <Application>Microsoft Macintosh PowerPoint</Application>
  <PresentationFormat>On-screen Show (4:3)</PresentationFormat>
  <Paragraphs>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Advantage</vt:lpstr>
      <vt:lpstr>CS 201 </vt:lpstr>
      <vt:lpstr>Review Flow of Control I — Overview</vt:lpstr>
      <vt:lpstr>Review Flow of Control I — If-Statement [1/2]</vt:lpstr>
      <vt:lpstr>Review Flow of Control I — If-Statement [2/2]</vt:lpstr>
      <vt:lpstr>Review Flow of Control I — If-Else-Statement</vt:lpstr>
      <vt:lpstr>Review Flow of Control I — While-Loop [1/2]</vt:lpstr>
      <vt:lpstr>Review Flow of Control I — While-Loop [2/2]</vt:lpstr>
      <vt:lpstr>Review Flow of Control I — Nesting</vt:lpstr>
      <vt:lpstr>Flow of Control II For-Loop [1/2]</vt:lpstr>
      <vt:lpstr>Flow of Control II For-Loop [2/2]</vt:lpstr>
      <vt:lpstr>Flow of Control II break &amp; continue [1/2]</vt:lpstr>
      <vt:lpstr>Flow of Control II break &amp; continue [2/2]</vt:lpstr>
      <vt:lpstr>Flow of Control II The DRY Principle [1/3]</vt:lpstr>
      <vt:lpstr>Flow of Control II The DRY Principle [2/3]</vt:lpstr>
      <vt:lpstr>Flow of Control II The DRY Principle [3/3]</vt:lpstr>
      <vt:lpstr>Flow of Control II While-True-Break [1/3]</vt:lpstr>
      <vt:lpstr>Flow of Control II While-True-Break [2/3]</vt:lpstr>
      <vt:lpstr>Flow of Control II While-True-Break [3/3]</vt:lpstr>
      <vt:lpstr>Flow of Control II Do-While-Loop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71</cp:revision>
  <dcterms:created xsi:type="dcterms:W3CDTF">2017-08-28T16:16:28Z</dcterms:created>
  <dcterms:modified xsi:type="dcterms:W3CDTF">2018-09-07T15:38:12Z</dcterms:modified>
</cp:coreProperties>
</file>