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5" r:id="rId2"/>
    <p:sldId id="323" r:id="rId3"/>
    <p:sldId id="352" r:id="rId4"/>
    <p:sldId id="342" r:id="rId5"/>
    <p:sldId id="343" r:id="rId6"/>
    <p:sldId id="349" r:id="rId7"/>
    <p:sldId id="350" r:id="rId8"/>
    <p:sldId id="361" r:id="rId9"/>
    <p:sldId id="362" r:id="rId10"/>
    <p:sldId id="363" r:id="rId11"/>
    <p:sldId id="364" r:id="rId12"/>
    <p:sldId id="365" r:id="rId13"/>
    <p:sldId id="366" r:id="rId14"/>
    <p:sldId id="367" r:id="rId15"/>
    <p:sldId id="368" r:id="rId16"/>
    <p:sldId id="3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71" autoAdjust="0"/>
    <p:restoredTop sz="94674"/>
  </p:normalViewPr>
  <p:slideViewPr>
    <p:cSldViewPr snapToObjects="1">
      <p:cViewPr varScale="1">
        <p:scale>
          <a:sx n="82" d="100"/>
          <a:sy n="82" d="100"/>
        </p:scale>
        <p:origin x="-120" y="-7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9/10/18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9/10/18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9/10/18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9/10/18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9/10/18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96370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00200"/>
            <a:ext cx="7556313" cy="4724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52600"/>
            <a:ext cx="7556313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9/10/18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201</a:t>
            </a:r>
            <a:br>
              <a:rPr lang="en-US" dirty="0" smtClean="0"/>
            </a:b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Flow of Control III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140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</a:t>
            </a:r>
            <a:r>
              <a:rPr lang="en-US" dirty="0"/>
              <a:t>of Control </a:t>
            </a:r>
            <a:r>
              <a:rPr lang="en-US" dirty="0" smtClean="0"/>
              <a:t>III</a:t>
            </a:r>
            <a:br>
              <a:rPr lang="en-US" dirty="0" smtClean="0"/>
            </a:br>
            <a:r>
              <a:rPr lang="en-US" dirty="0" smtClean="0"/>
              <a:t>Switch-Statement </a:t>
            </a:r>
            <a:r>
              <a:rPr lang="en-US" dirty="0"/>
              <a:t>— </a:t>
            </a: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We have seen two C++ selection constructs: the if-statement and the if-else statement. A third is the </a:t>
            </a:r>
            <a:r>
              <a:rPr lang="en-US" b="1" dirty="0" smtClean="0"/>
              <a:t>switch-statement</a:t>
            </a:r>
            <a:r>
              <a:rPr lang="en-US" dirty="0" smtClean="0"/>
              <a:t>, an alternative to if-else-if.</a:t>
            </a:r>
          </a:p>
          <a:p>
            <a:pPr marL="0" indent="0">
              <a:buNone/>
            </a:pPr>
            <a:r>
              <a:rPr lang="en-US" sz="1600" dirty="0">
                <a:latin typeface="Courier"/>
              </a:rPr>
              <a:t>s</a:t>
            </a:r>
            <a:r>
              <a:rPr lang="en-US" sz="1600" dirty="0" smtClean="0">
                <a:latin typeface="Courier"/>
              </a:rPr>
              <a:t>witch (n%10)</a:t>
            </a:r>
            <a:br>
              <a:rPr lang="en-US" sz="1600" dirty="0" smtClean="0">
                <a:latin typeface="Courier"/>
              </a:rPr>
            </a:br>
            <a:r>
              <a:rPr lang="en-US" sz="1600" dirty="0" smtClean="0">
                <a:latin typeface="Courier"/>
              </a:rPr>
              <a:t>{</a:t>
            </a:r>
            <a:br>
              <a:rPr lang="en-US" sz="1600" dirty="0" smtClean="0">
                <a:latin typeface="Courier"/>
              </a:rPr>
            </a:br>
            <a:r>
              <a:rPr lang="en-US" sz="1600" dirty="0" smtClean="0">
                <a:latin typeface="Courier"/>
              </a:rPr>
              <a:t>case 2:</a:t>
            </a:r>
            <a:br>
              <a:rPr lang="en-US" sz="1600" dirty="0" smtClean="0">
                <a:latin typeface="Courier"/>
              </a:rPr>
            </a:br>
            <a:r>
              <a:rPr lang="en-US" sz="1600" dirty="0" smtClean="0">
                <a:latin typeface="Courier"/>
              </a:rPr>
              <a:t>    </a:t>
            </a:r>
            <a:r>
              <a:rPr lang="en-US" sz="1600" dirty="0" err="1" smtClean="0">
                <a:latin typeface="Courier"/>
              </a:rPr>
              <a:t>cout</a:t>
            </a:r>
            <a:r>
              <a:rPr lang="en-US" sz="1600" dirty="0" smtClean="0">
                <a:latin typeface="Courier"/>
              </a:rPr>
              <a:t> &lt;&lt; "two";</a:t>
            </a:r>
            <a:br>
              <a:rPr lang="en-US" sz="1600" dirty="0" smtClean="0">
                <a:latin typeface="Courier"/>
              </a:rPr>
            </a:br>
            <a:r>
              <a:rPr lang="en-US" sz="1600" dirty="0" smtClean="0">
                <a:latin typeface="Courier"/>
              </a:rPr>
              <a:t>    break;</a:t>
            </a:r>
            <a:br>
              <a:rPr lang="en-US" sz="1600" dirty="0" smtClean="0">
                <a:latin typeface="Courier"/>
              </a:rPr>
            </a:br>
            <a:r>
              <a:rPr lang="en-US" sz="1600" dirty="0" smtClean="0">
                <a:latin typeface="Courier"/>
              </a:rPr>
              <a:t>case 1:</a:t>
            </a:r>
            <a:br>
              <a:rPr lang="en-US" sz="1600" dirty="0" smtClean="0">
                <a:latin typeface="Courier"/>
              </a:rPr>
            </a:br>
            <a:r>
              <a:rPr lang="en-US" sz="1600" dirty="0" smtClean="0">
                <a:latin typeface="Courier"/>
              </a:rPr>
              <a:t>    </a:t>
            </a:r>
            <a:r>
              <a:rPr lang="en-US" sz="1600" dirty="0" err="1" smtClean="0">
                <a:latin typeface="Courier"/>
              </a:rPr>
              <a:t>cout</a:t>
            </a:r>
            <a:r>
              <a:rPr lang="en-US" sz="1600" dirty="0" smtClean="0">
                <a:latin typeface="Courier"/>
              </a:rPr>
              <a:t> &lt;&lt; "one";</a:t>
            </a:r>
            <a:br>
              <a:rPr lang="en-US" sz="1600" dirty="0" smtClean="0">
                <a:latin typeface="Courier"/>
              </a:rPr>
            </a:br>
            <a:r>
              <a:rPr lang="en-US" sz="1600" dirty="0" smtClean="0">
                <a:latin typeface="Courier"/>
              </a:rPr>
              <a:t>    break;</a:t>
            </a:r>
            <a:br>
              <a:rPr lang="en-US" sz="1600" dirty="0" smtClean="0">
                <a:latin typeface="Courier"/>
              </a:rPr>
            </a:br>
            <a:r>
              <a:rPr lang="en-US" sz="1600" dirty="0" smtClean="0">
                <a:latin typeface="Courier"/>
              </a:rPr>
              <a:t>case 3:</a:t>
            </a:r>
            <a:br>
              <a:rPr lang="en-US" sz="1600" dirty="0" smtClean="0">
                <a:latin typeface="Courier"/>
              </a:rPr>
            </a:br>
            <a:r>
              <a:rPr lang="en-US" sz="1600" dirty="0" smtClean="0">
                <a:latin typeface="Courier"/>
              </a:rPr>
              <a:t>    </a:t>
            </a:r>
            <a:r>
              <a:rPr lang="en-US" sz="1600" dirty="0" err="1" smtClean="0">
                <a:latin typeface="Courier"/>
              </a:rPr>
              <a:t>cout</a:t>
            </a:r>
            <a:r>
              <a:rPr lang="en-US" sz="1600" dirty="0" smtClean="0">
                <a:latin typeface="Courier"/>
              </a:rPr>
              <a:t> &lt;&lt; "BLAH BLAH";</a:t>
            </a:r>
            <a:br>
              <a:rPr lang="en-US" sz="1600" dirty="0" smtClean="0">
                <a:latin typeface="Courier"/>
              </a:rPr>
            </a:br>
            <a:r>
              <a:rPr lang="en-US" sz="1600" dirty="0" smtClean="0">
                <a:latin typeface="Courier"/>
              </a:rPr>
              <a:t>    break;</a:t>
            </a:r>
            <a:br>
              <a:rPr lang="en-US" sz="1600" dirty="0" smtClean="0">
                <a:latin typeface="Courier"/>
              </a:rPr>
            </a:br>
            <a:r>
              <a:rPr lang="en-US" sz="1600" dirty="0" smtClean="0">
                <a:latin typeface="Courier"/>
              </a:rPr>
              <a:t>default:</a:t>
            </a:r>
            <a:br>
              <a:rPr lang="en-US" sz="1600" dirty="0" smtClean="0">
                <a:latin typeface="Courier"/>
              </a:rPr>
            </a:br>
            <a:r>
              <a:rPr lang="en-US" sz="1600" dirty="0" smtClean="0">
                <a:latin typeface="Courier"/>
              </a:rPr>
              <a:t>    </a:t>
            </a:r>
            <a:r>
              <a:rPr lang="en-US" sz="1600" dirty="0" err="1" smtClean="0">
                <a:latin typeface="Courier"/>
              </a:rPr>
              <a:t>cout</a:t>
            </a:r>
            <a:r>
              <a:rPr lang="en-US" sz="1600" dirty="0" smtClean="0">
                <a:latin typeface="Courier"/>
              </a:rPr>
              <a:t> &lt;&lt; "Something else";</a:t>
            </a:r>
            <a:br>
              <a:rPr lang="en-US" sz="1600" dirty="0" smtClean="0">
                <a:latin typeface="Courier"/>
              </a:rPr>
            </a:br>
            <a:r>
              <a:rPr lang="en-US" sz="1600" dirty="0" smtClean="0">
                <a:latin typeface="Courier"/>
              </a:rPr>
              <a:t>    break;</a:t>
            </a:r>
            <a:br>
              <a:rPr lang="en-US" sz="1600" dirty="0" smtClean="0">
                <a:latin typeface="Courier"/>
              </a:rPr>
            </a:br>
            <a:r>
              <a:rPr lang="en-US" sz="1600" dirty="0" smtClean="0">
                <a:latin typeface="Courier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5181600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Handles all values of </a:t>
            </a:r>
            <a:r>
              <a:rPr lang="en-US" sz="1600" dirty="0" smtClean="0">
                <a:solidFill>
                  <a:srgbClr val="C00000"/>
                </a:solidFill>
                <a:latin typeface="Courier"/>
              </a:rPr>
              <a:t>n</a:t>
            </a:r>
            <a:r>
              <a:rPr lang="en-US" sz="1600" dirty="0" smtClean="0">
                <a:solidFill>
                  <a:srgbClr val="C00000"/>
                </a:solidFill>
              </a:rPr>
              <a:t> that are not handled by earlier cases.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834870" y="5334000"/>
            <a:ext cx="2737130" cy="263098"/>
          </a:xfrm>
          <a:prstGeom prst="line">
            <a:avLst/>
          </a:prstGeom>
          <a:ln w="15875">
            <a:solidFill>
              <a:srgbClr val="C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295452" y="3423791"/>
            <a:ext cx="2667000" cy="1077218"/>
          </a:xfrm>
          <a:prstGeom prst="rect">
            <a:avLst/>
          </a:prstGeom>
          <a:noFill/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smtClean="0">
                <a:solidFill>
                  <a:srgbClr val="C00000"/>
                </a:solidFill>
              </a:rPr>
              <a:t>This code does </a:t>
            </a:r>
            <a:r>
              <a:rPr lang="en-US" sz="1600" dirty="0" smtClean="0">
                <a:solidFill>
                  <a:srgbClr val="C00000"/>
                </a:solidFill>
              </a:rPr>
              <a:t>the same thing as the if-else-if construction on the previous slide.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495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Control III</a:t>
            </a:r>
            <a:br>
              <a:rPr lang="en-US" dirty="0"/>
            </a:br>
            <a:r>
              <a:rPr lang="en-US" dirty="0"/>
              <a:t>Switch-Statement — </a:t>
            </a:r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 switch statement is given an integer value </a:t>
            </a:r>
            <a:r>
              <a:rPr lang="en-US" dirty="0" smtClean="0"/>
              <a:t>(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n%10</a:t>
            </a:r>
            <a:r>
              <a:rPr lang="en-US" dirty="0" smtClean="0"/>
              <a:t> in the example). </a:t>
            </a:r>
            <a:r>
              <a:rPr lang="en-US" dirty="0"/>
              <a:t>It jumps to the appropriate </a:t>
            </a:r>
            <a:r>
              <a:rPr lang="en-US" dirty="0">
                <a:ea typeface="Courier" charset="0"/>
                <a:cs typeface="Courier" charset="0"/>
              </a:rPr>
              <a:t>case</a:t>
            </a:r>
            <a:r>
              <a:rPr lang="en-US" dirty="0"/>
              <a:t>—one that matches the given value, and begins executing statements. If no </a:t>
            </a:r>
            <a:r>
              <a:rPr lang="en-US" dirty="0">
                <a:ea typeface="Courier" charset="0"/>
                <a:cs typeface="Courier" charset="0"/>
              </a:rPr>
              <a:t>case</a:t>
            </a:r>
            <a:r>
              <a:rPr lang="en-US" dirty="0"/>
              <a:t> matches, then it jumps to </a:t>
            </a:r>
            <a:r>
              <a:rPr lang="en-US" dirty="0">
                <a:ea typeface="Courier" charset="0"/>
                <a:cs typeface="Courier" charset="0"/>
              </a:rPr>
              <a:t>default</a:t>
            </a:r>
            <a:r>
              <a:rPr lang="en-US" dirty="0"/>
              <a:t>, or, if there is no </a:t>
            </a:r>
            <a:r>
              <a:rPr lang="en-US" dirty="0" smtClean="0">
                <a:ea typeface="Courier" charset="0"/>
                <a:cs typeface="Courier" charset="0"/>
              </a:rPr>
              <a:t>default</a:t>
            </a:r>
            <a:r>
              <a:rPr lang="en-US" dirty="0" smtClean="0"/>
              <a:t>, exits </a:t>
            </a:r>
            <a:r>
              <a:rPr lang="en-US" dirty="0"/>
              <a:t>the switch-statement and </a:t>
            </a:r>
            <a:r>
              <a:rPr lang="en-US" dirty="0" smtClean="0"/>
              <a:t>begins </a:t>
            </a:r>
            <a:r>
              <a:rPr lang="en-US" dirty="0"/>
              <a:t>executing after it.</a:t>
            </a:r>
          </a:p>
          <a:p>
            <a:pPr marL="0" indent="0">
              <a:buNone/>
            </a:pPr>
            <a:r>
              <a:rPr lang="en-US" dirty="0"/>
              <a:t>If execution inside a switch-statement hits a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break</a:t>
            </a:r>
            <a:r>
              <a:rPr lang="en-US" dirty="0"/>
              <a:t>, then </a:t>
            </a:r>
            <a:r>
              <a:rPr lang="en-US" dirty="0" smtClean="0"/>
              <a:t>it exits </a:t>
            </a:r>
            <a:r>
              <a:rPr lang="en-US" dirty="0"/>
              <a:t>the switch-statement and </a:t>
            </a:r>
            <a:r>
              <a:rPr lang="en-US" dirty="0" smtClean="0"/>
              <a:t>begins </a:t>
            </a:r>
            <a:r>
              <a:rPr lang="en-US" dirty="0"/>
              <a:t>executing after </a:t>
            </a:r>
            <a:r>
              <a:rPr lang="en-US" dirty="0" smtClean="0"/>
              <a:t>it.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full story on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break</a:t>
            </a:r>
            <a:r>
              <a:rPr lang="en-US" dirty="0"/>
              <a:t> is that it exits from the </a:t>
            </a:r>
            <a:r>
              <a:rPr lang="en-US" dirty="0" smtClean="0"/>
              <a:t>innermost enclosing </a:t>
            </a:r>
            <a:r>
              <a:rPr lang="en-US" dirty="0"/>
              <a:t>loop or switch-statement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59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Control III</a:t>
            </a:r>
            <a:br>
              <a:rPr lang="en-US" dirty="0"/>
            </a:br>
            <a:r>
              <a:rPr lang="en-US" dirty="0"/>
              <a:t>Switch-Statement —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break</a:t>
            </a:r>
            <a:r>
              <a:rPr lang="en-US" dirty="0" smtClean="0"/>
              <a:t> [1/2]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If there is no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break</a:t>
            </a:r>
            <a:r>
              <a:rPr lang="en-US" dirty="0" smtClean="0"/>
              <a:t> at the end of a case, then execution proceeds into the next case. This is usually a bug.</a:t>
            </a:r>
          </a:p>
          <a:p>
            <a:pPr marL="0" indent="0">
              <a:buNone/>
            </a:pP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switch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 (n%10)</a:t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>
                <a:latin typeface="Courier" charset="0"/>
                <a:ea typeface="Courier" charset="0"/>
                <a:cs typeface="Courier" charset="0"/>
              </a:rPr>
              <a:t>{</a:t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case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 2:</a:t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 &lt;&lt; "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two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";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case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 1:</a:t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 &lt;&lt; "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one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";</a:t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break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mr-IN" dirty="0"/>
              <a:t/>
            </a:r>
            <a:br>
              <a:rPr lang="mr-IN" dirty="0"/>
            </a:br>
            <a:r>
              <a:rPr lang="mr-IN" dirty="0" smtClean="0"/>
              <a:t>…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Above, when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n%10 == 1</a:t>
            </a:r>
            <a:r>
              <a:rPr lang="en-US" dirty="0" smtClean="0"/>
              <a:t>, the code prints “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one</a:t>
            </a:r>
            <a:r>
              <a:rPr lang="en-US" dirty="0" smtClean="0"/>
              <a:t>”. But when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n%10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== 2</a:t>
            </a:r>
            <a:r>
              <a:rPr lang="en-US" dirty="0" smtClean="0"/>
              <a:t>, it prints “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twoone</a:t>
            </a:r>
            <a:r>
              <a:rPr lang="en-US" dirty="0" smtClean="0"/>
              <a:t>”.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95800" y="3768298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There is no </a:t>
            </a:r>
            <a:r>
              <a:rPr lang="en-US" sz="1600" dirty="0" smtClean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break</a:t>
            </a:r>
            <a:r>
              <a:rPr lang="en-US" sz="1600" dirty="0" smtClean="0">
                <a:solidFill>
                  <a:srgbClr val="C00000"/>
                </a:solidFill>
              </a:rPr>
              <a:t> here—probably a bug.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3130270" y="3768298"/>
            <a:ext cx="1365530" cy="169277"/>
          </a:xfrm>
          <a:prstGeom prst="line">
            <a:avLst/>
          </a:prstGeom>
          <a:ln w="15875">
            <a:solidFill>
              <a:srgbClr val="C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629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Control III</a:t>
            </a:r>
            <a:br>
              <a:rPr lang="en-US" dirty="0"/>
            </a:br>
            <a:r>
              <a:rPr lang="en-US" dirty="0"/>
              <a:t>Switch-Statement —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break</a:t>
            </a:r>
            <a:r>
              <a:rPr lang="en-US" dirty="0"/>
              <a:t> </a:t>
            </a:r>
            <a:r>
              <a:rPr lang="en-US" dirty="0" smtClean="0"/>
              <a:t>[2/2</a:t>
            </a:r>
            <a:r>
              <a:rPr lang="en-US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When you write a </a:t>
            </a:r>
            <a:r>
              <a:rPr lang="en-US" dirty="0" smtClean="0">
                <a:ea typeface="Courier" charset="0"/>
                <a:cs typeface="Courier" charset="0"/>
              </a:rPr>
              <a:t>switch-statement</a:t>
            </a:r>
            <a:r>
              <a:rPr lang="en-US" dirty="0" smtClean="0"/>
              <a:t>, </a:t>
            </a:r>
            <a:r>
              <a:rPr lang="en-US" dirty="0"/>
              <a:t>be sure each </a:t>
            </a:r>
            <a:r>
              <a:rPr lang="en-US" dirty="0">
                <a:ea typeface="Courier" charset="0"/>
                <a:cs typeface="Courier" charset="0"/>
              </a:rPr>
              <a:t>case</a:t>
            </a:r>
            <a:r>
              <a:rPr lang="en-US" dirty="0"/>
              <a:t> ends with a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break</a:t>
            </a:r>
            <a:r>
              <a:rPr lang="en-US" dirty="0"/>
              <a:t>! I generally put a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break</a:t>
            </a:r>
            <a:r>
              <a:rPr lang="en-US" dirty="0"/>
              <a:t> after the </a:t>
            </a:r>
            <a:r>
              <a:rPr lang="en-US" dirty="0">
                <a:ea typeface="Courier" charset="0"/>
                <a:cs typeface="Courier" charset="0"/>
              </a:rPr>
              <a:t>last </a:t>
            </a:r>
            <a:r>
              <a:rPr lang="en-US" dirty="0" smtClean="0">
                <a:ea typeface="Courier" charset="0"/>
                <a:cs typeface="Courier" charset="0"/>
              </a:rPr>
              <a:t>case (or default), </a:t>
            </a:r>
            <a:r>
              <a:rPr lang="en-US" dirty="0">
                <a:ea typeface="Courier" charset="0"/>
                <a:cs typeface="Courier" charset="0"/>
              </a:rPr>
              <a:t>even </a:t>
            </a:r>
            <a:r>
              <a:rPr lang="en-US" dirty="0"/>
              <a:t>though this is strictly unnecessary; it hurts nothing, and ending every case with a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break</a:t>
            </a:r>
            <a:r>
              <a:rPr lang="en-US" dirty="0"/>
              <a:t> is a good </a:t>
            </a:r>
            <a:r>
              <a:rPr lang="en-US" dirty="0" smtClean="0"/>
              <a:t>habit.</a:t>
            </a:r>
          </a:p>
          <a:p>
            <a:pPr marL="0" indent="0">
              <a:buNone/>
            </a:pPr>
            <a:r>
              <a:rPr lang="en-US" dirty="0" smtClean="0"/>
              <a:t>There is one exception to this rule: when you think of multiple values as making up a single case.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mr-IN" dirty="0" err="1" smtClean="0">
                <a:latin typeface="Courier" charset="0"/>
                <a:ea typeface="Courier" charset="0"/>
                <a:cs typeface="Courier" charset="0"/>
              </a:rPr>
              <a:t>switch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(n%10)</a:t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>
                <a:latin typeface="Courier" charset="0"/>
                <a:ea typeface="Courier" charset="0"/>
                <a:cs typeface="Courier" charset="0"/>
              </a:rPr>
              <a:t>{</a:t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case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 2:</a:t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 err="1" smtClean="0">
                <a:latin typeface="Courier" charset="0"/>
                <a:ea typeface="Courier" charset="0"/>
                <a:cs typeface="Courier" charset="0"/>
              </a:rPr>
              <a:t>case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1:</a:t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 &lt;&lt;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"value is two or </a:t>
            </a:r>
            <a:r>
              <a:rPr lang="mr-IN" dirty="0" err="1" smtClean="0">
                <a:latin typeface="Courier" charset="0"/>
                <a:ea typeface="Courier" charset="0"/>
                <a:cs typeface="Courier" charset="0"/>
              </a:rPr>
              <a:t>one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";</a:t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break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mr-IN" dirty="0"/>
              <a:t/>
            </a:r>
            <a:br>
              <a:rPr lang="mr-IN" dirty="0"/>
            </a:br>
            <a:r>
              <a:rPr lang="mr-IN" dirty="0" smtClean="0"/>
              <a:t>…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905000" y="4745623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C00000"/>
                </a:solidFill>
              </a:rPr>
              <a:t>Not a bug.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1752600" y="4648200"/>
            <a:ext cx="152400" cy="533400"/>
          </a:xfrm>
          <a:prstGeom prst="rightBrace">
            <a:avLst>
              <a:gd name="adj1" fmla="val 58333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75330" y="5720672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We still need a </a:t>
            </a:r>
            <a:r>
              <a:rPr lang="en-US" sz="1600" dirty="0" smtClean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break</a:t>
            </a:r>
            <a:r>
              <a:rPr lang="en-US" sz="1600" dirty="0" smtClean="0">
                <a:solidFill>
                  <a:srgbClr val="C00000"/>
                </a:solidFill>
              </a:rPr>
              <a:t> here.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 flipV="1">
            <a:off x="2209800" y="5720672"/>
            <a:ext cx="1365530" cy="169277"/>
          </a:xfrm>
          <a:prstGeom prst="line">
            <a:avLst/>
          </a:prstGeom>
          <a:ln w="15875">
            <a:solidFill>
              <a:srgbClr val="C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610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Control III</a:t>
            </a:r>
            <a:br>
              <a:rPr lang="en-US" dirty="0"/>
            </a:br>
            <a:r>
              <a:rPr lang="en-US" dirty="0"/>
              <a:t>Switch-Statement — </a:t>
            </a:r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Switch-statements have significant limitations.</a:t>
            </a:r>
          </a:p>
          <a:p>
            <a:pPr lvl="1"/>
            <a:r>
              <a:rPr lang="en-US" dirty="0" smtClean="0"/>
              <a:t>They can only check values of a single expression.</a:t>
            </a:r>
          </a:p>
          <a:p>
            <a:pPr lvl="1"/>
            <a:r>
              <a:rPr lang="en-US" dirty="0" smtClean="0"/>
              <a:t>This expression must have an integer type.</a:t>
            </a:r>
          </a:p>
          <a:p>
            <a:pPr lvl="1"/>
            <a:r>
              <a:rPr lang="en-US" dirty="0" smtClean="0"/>
              <a:t>The value in each case must be a constant.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witch (n)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case m+3: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 smtClean="0"/>
              <a:t>…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429000" y="3755023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Not allowed.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2133600" y="3924300"/>
            <a:ext cx="1295400" cy="76200"/>
          </a:xfrm>
          <a:prstGeom prst="line">
            <a:avLst/>
          </a:prstGeom>
          <a:ln w="15875">
            <a:solidFill>
              <a:srgbClr val="C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95400" y="3886200"/>
            <a:ext cx="609600" cy="3385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219200" y="3886200"/>
            <a:ext cx="76200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711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Control III</a:t>
            </a:r>
            <a:br>
              <a:rPr lang="en-US" dirty="0"/>
            </a:br>
            <a:r>
              <a:rPr lang="en-US" dirty="0" smtClean="0"/>
              <a:t>Wrap-Up [1/2]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We have covered the following C++ flow-of-control constructs.</a:t>
            </a:r>
          </a:p>
          <a:p>
            <a:pPr marL="0" indent="0">
              <a:buNone/>
            </a:pPr>
            <a:r>
              <a:rPr lang="en-US" sz="1800" dirty="0" smtClean="0"/>
              <a:t>Selection</a:t>
            </a:r>
          </a:p>
          <a:p>
            <a:pPr lvl="1"/>
            <a:r>
              <a:rPr lang="en-US" sz="1600" b="1" dirty="0" smtClean="0"/>
              <a:t>If-statement</a:t>
            </a:r>
          </a:p>
          <a:p>
            <a:pPr lvl="1"/>
            <a:r>
              <a:rPr lang="en-US" sz="1600" b="1" dirty="0" smtClean="0"/>
              <a:t>If-else-statement</a:t>
            </a:r>
          </a:p>
          <a:p>
            <a:pPr lvl="2"/>
            <a:r>
              <a:rPr lang="en-US" sz="1600" dirty="0" smtClean="0"/>
              <a:t>Variation: </a:t>
            </a:r>
            <a:r>
              <a:rPr lang="en-US" sz="1600" b="1" dirty="0" smtClean="0"/>
              <a:t>if-else-if</a:t>
            </a:r>
          </a:p>
          <a:p>
            <a:pPr lvl="1"/>
            <a:r>
              <a:rPr lang="en-US" sz="1600" b="1" dirty="0" smtClean="0"/>
              <a:t>Switch-statement</a:t>
            </a:r>
          </a:p>
          <a:p>
            <a:pPr marL="0" indent="0">
              <a:buNone/>
            </a:pPr>
            <a:r>
              <a:rPr lang="en-US" sz="1800" dirty="0" smtClean="0"/>
              <a:t>Iteration (Looping)</a:t>
            </a:r>
          </a:p>
          <a:p>
            <a:pPr lvl="1"/>
            <a:r>
              <a:rPr lang="en-US" sz="1600" b="1" dirty="0" smtClean="0"/>
              <a:t>While-loop</a:t>
            </a:r>
          </a:p>
          <a:p>
            <a:pPr lvl="2"/>
            <a:r>
              <a:rPr lang="en-US" sz="1600" dirty="0" smtClean="0"/>
              <a:t>Variation: </a:t>
            </a:r>
            <a:r>
              <a:rPr lang="en-US" sz="1600" b="1" dirty="0" smtClean="0"/>
              <a:t>while-true-break</a:t>
            </a:r>
          </a:p>
          <a:p>
            <a:pPr lvl="1"/>
            <a:r>
              <a:rPr lang="en-US" sz="1600" b="1" dirty="0" smtClean="0"/>
              <a:t>Do-while-loop</a:t>
            </a:r>
          </a:p>
          <a:p>
            <a:pPr lvl="1"/>
            <a:r>
              <a:rPr lang="en-US" sz="1600" b="1" dirty="0" smtClean="0"/>
              <a:t>For-loop</a:t>
            </a:r>
          </a:p>
          <a:p>
            <a:pPr marL="0" indent="0">
              <a:buNone/>
            </a:pP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break</a:t>
            </a:r>
            <a:r>
              <a:rPr lang="en-US" sz="1800" dirty="0" smtClean="0"/>
              <a:t> is used in loops &amp; switch.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continue</a:t>
            </a:r>
            <a:r>
              <a:rPr lang="en-US" sz="1800" dirty="0" smtClean="0"/>
              <a:t> is used in loops.</a:t>
            </a:r>
          </a:p>
        </p:txBody>
      </p:sp>
    </p:spTree>
    <p:extLst>
      <p:ext uri="{BB962C8B-B14F-4D97-AF65-F5344CB8AC3E}">
        <p14:creationId xmlns:p14="http://schemas.microsoft.com/office/powerpoint/2010/main" val="1622396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Control III</a:t>
            </a:r>
            <a:br>
              <a:rPr lang="en-US" dirty="0"/>
            </a:br>
            <a:r>
              <a:rPr lang="en-US" dirty="0" smtClean="0"/>
              <a:t>Wrap-Up [2/2]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Other flow-of-control constructs we will cover this semester:</a:t>
            </a:r>
          </a:p>
          <a:p>
            <a:pPr lvl="1"/>
            <a:r>
              <a:rPr lang="en-US" b="1" dirty="0" smtClean="0"/>
              <a:t>Range-based for-loop</a:t>
            </a:r>
          </a:p>
          <a:p>
            <a:pPr lvl="2"/>
            <a:r>
              <a:rPr lang="en-US" dirty="0" smtClean="0"/>
              <a:t>Loop over the items in a </a:t>
            </a:r>
            <a:r>
              <a:rPr lang="en-US" b="1" dirty="0" smtClean="0"/>
              <a:t>container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Functions</a:t>
            </a:r>
          </a:p>
          <a:p>
            <a:pPr lvl="2"/>
            <a:r>
              <a:rPr lang="en-US" dirty="0" smtClean="0"/>
              <a:t>Encapsulated code that can be </a:t>
            </a:r>
            <a:r>
              <a:rPr lang="en-US" b="1" dirty="0" smtClean="0"/>
              <a:t>called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3071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br>
              <a:rPr lang="en-US" dirty="0" smtClean="0"/>
            </a:br>
            <a:r>
              <a:rPr lang="en-US" dirty="0" smtClean="0"/>
              <a:t>Flow of Control </a:t>
            </a:r>
            <a:r>
              <a:rPr lang="en-US" dirty="0"/>
              <a:t>I —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Flow of control</a:t>
            </a:r>
            <a:r>
              <a:rPr lang="en-US" dirty="0"/>
              <a:t> </a:t>
            </a:r>
            <a:r>
              <a:rPr lang="en-US" dirty="0" smtClean="0"/>
              <a:t>means </a:t>
            </a:r>
            <a:r>
              <a:rPr lang="en-US" dirty="0"/>
              <a:t>what parts of a program are executed, and in what order. The default flow of control </a:t>
            </a:r>
            <a:r>
              <a:rPr lang="en-US" dirty="0" smtClean="0"/>
              <a:t>in </a:t>
            </a:r>
            <a:r>
              <a:rPr lang="en-US" dirty="0"/>
              <a:t>C++ (and most other programming languages) is to execute statements in the order they </a:t>
            </a:r>
            <a:r>
              <a:rPr lang="en-US" dirty="0" smtClean="0"/>
              <a:t>appear.</a:t>
            </a:r>
          </a:p>
          <a:p>
            <a:pPr marL="0" indent="0">
              <a:buNone/>
            </a:pPr>
            <a:r>
              <a:rPr lang="en-US" b="1" dirty="0"/>
              <a:t>Flow-of-control constructs</a:t>
            </a:r>
            <a:r>
              <a:rPr lang="en-US" dirty="0"/>
              <a:t> allow us to do things differently from the default</a:t>
            </a:r>
            <a:r>
              <a:rPr lang="en-US" dirty="0" smtClean="0"/>
              <a:t>. In this class, we look at three kinds.</a:t>
            </a:r>
          </a:p>
          <a:p>
            <a:pPr lvl="1"/>
            <a:r>
              <a:rPr lang="en-US" b="1" dirty="0" smtClean="0"/>
              <a:t>Selection</a:t>
            </a:r>
            <a:r>
              <a:rPr lang="en-US" dirty="0" smtClean="0"/>
              <a:t>. Choosing between alternatives.</a:t>
            </a:r>
          </a:p>
          <a:p>
            <a:pPr lvl="2"/>
            <a:r>
              <a:rPr lang="en-US" dirty="0" smtClean="0"/>
              <a:t>If, if-else, switch.</a:t>
            </a:r>
          </a:p>
          <a:p>
            <a:pPr lvl="1"/>
            <a:r>
              <a:rPr lang="en-US" b="1" dirty="0" smtClean="0"/>
              <a:t>Iteration</a:t>
            </a:r>
            <a:r>
              <a:rPr lang="en-US" dirty="0" smtClean="0"/>
              <a:t> (</a:t>
            </a:r>
            <a:r>
              <a:rPr lang="en-US" b="1" dirty="0" smtClean="0"/>
              <a:t>looping</a:t>
            </a:r>
            <a:r>
              <a:rPr lang="en-US" dirty="0" smtClean="0"/>
              <a:t>). Performing something repeatedly.</a:t>
            </a:r>
          </a:p>
          <a:p>
            <a:pPr lvl="2"/>
            <a:r>
              <a:rPr lang="en-US" dirty="0" smtClean="0"/>
              <a:t>While, do-while, for, range-based for.</a:t>
            </a:r>
          </a:p>
          <a:p>
            <a:pPr lvl="1"/>
            <a:r>
              <a:rPr lang="en-US" b="1" dirty="0" smtClean="0"/>
              <a:t>Functions</a:t>
            </a:r>
            <a:r>
              <a:rPr lang="en-US" dirty="0" smtClean="0"/>
              <a:t>. Encapsulated code that can be </a:t>
            </a:r>
            <a:r>
              <a:rPr lang="en-US" b="1" dirty="0" smtClean="0"/>
              <a:t>called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326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br>
              <a:rPr lang="en-US" dirty="0"/>
            </a:br>
            <a:r>
              <a:rPr lang="en-US" dirty="0"/>
              <a:t>Flow of Control </a:t>
            </a:r>
            <a:r>
              <a:rPr lang="en-US" dirty="0" smtClean="0"/>
              <a:t>II </a:t>
            </a:r>
            <a:r>
              <a:rPr lang="en-US" dirty="0"/>
              <a:t>— For-Loop </a:t>
            </a:r>
            <a:r>
              <a:rPr lang="en-US" dirty="0" smtClean="0"/>
              <a:t>[1/2]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Our counter-based loops illustrate a useful pattern:</a:t>
            </a:r>
          </a:p>
          <a:p>
            <a:pPr marL="0" indent="0">
              <a:buNone/>
            </a:pPr>
            <a:r>
              <a:rPr lang="en-US" i="1" dirty="0" smtClean="0"/>
              <a:t>INITIALIZATION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"/>
              </a:rPr>
              <a:t>while (</a:t>
            </a:r>
            <a:r>
              <a:rPr lang="en-US" i="1" dirty="0" smtClean="0"/>
              <a:t>CONDITION</a:t>
            </a:r>
            <a:r>
              <a:rPr lang="en-US" dirty="0" smtClean="0">
                <a:latin typeface="Courier"/>
              </a:rPr>
              <a:t>)</a:t>
            </a:r>
            <a:r>
              <a:rPr lang="en-US" dirty="0">
                <a:latin typeface="Courier"/>
              </a:rPr>
              <a:t/>
            </a:r>
            <a:br>
              <a:rPr lang="en-US" dirty="0">
                <a:latin typeface="Courier"/>
              </a:rPr>
            </a:br>
            <a:r>
              <a:rPr lang="en-US" dirty="0" smtClean="0">
                <a:latin typeface="Courier"/>
              </a:rPr>
              <a:t>{</a:t>
            </a:r>
            <a:br>
              <a:rPr lang="en-US" dirty="0" smtClean="0">
                <a:latin typeface="Courier"/>
              </a:rPr>
            </a:br>
            <a:r>
              <a:rPr lang="en-US" dirty="0" smtClean="0">
                <a:latin typeface="Courier"/>
              </a:rPr>
              <a:t>    </a:t>
            </a:r>
            <a:r>
              <a:rPr lang="en-US" dirty="0" smtClean="0"/>
              <a:t>[</a:t>
            </a:r>
            <a:r>
              <a:rPr lang="en-US" i="1" dirty="0" smtClean="0"/>
              <a:t>statements here</a:t>
            </a:r>
            <a:r>
              <a:rPr lang="en-US" dirty="0" smtClean="0"/>
              <a:t>]</a:t>
            </a:r>
            <a:r>
              <a:rPr lang="en-US" dirty="0" smtClean="0">
                <a:latin typeface="Courier"/>
              </a:rPr>
              <a:t/>
            </a:r>
            <a:br>
              <a:rPr lang="en-US" dirty="0" smtClean="0">
                <a:latin typeface="Courier"/>
              </a:rPr>
            </a:br>
            <a:r>
              <a:rPr lang="en-US" dirty="0" smtClean="0">
                <a:latin typeface="Courier"/>
              </a:rPr>
              <a:t>    </a:t>
            </a:r>
            <a:r>
              <a:rPr lang="en-US" i="1" dirty="0" smtClean="0"/>
              <a:t>UPDATE</a:t>
            </a:r>
            <a:r>
              <a:rPr lang="en-US" dirty="0" smtClean="0">
                <a:latin typeface="Courier"/>
              </a:rPr>
              <a:t/>
            </a:r>
            <a:br>
              <a:rPr lang="en-US" dirty="0" smtClean="0">
                <a:latin typeface="Courier"/>
              </a:rPr>
            </a:br>
            <a:r>
              <a:rPr lang="en-US" dirty="0" smtClean="0">
                <a:latin typeface="Courier"/>
              </a:rPr>
              <a:t>}</a:t>
            </a:r>
          </a:p>
          <a:p>
            <a:pPr marL="0" indent="0">
              <a:buNone/>
            </a:pPr>
            <a:r>
              <a:rPr lang="en-US" dirty="0" smtClean="0"/>
              <a:t>We can do the same thing with a </a:t>
            </a:r>
            <a:r>
              <a:rPr lang="en-US" b="1" dirty="0" smtClean="0"/>
              <a:t>for-loop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</a:rPr>
              <a:t>for (</a:t>
            </a:r>
            <a:r>
              <a:rPr lang="en-US" i="1" dirty="0" smtClean="0"/>
              <a:t>INITIALIZATION</a:t>
            </a:r>
            <a:r>
              <a:rPr lang="en-US" dirty="0" smtClean="0">
                <a:latin typeface="Courier"/>
              </a:rPr>
              <a:t>; </a:t>
            </a:r>
            <a:r>
              <a:rPr lang="en-US" i="1" dirty="0" smtClean="0"/>
              <a:t>CONDITION</a:t>
            </a:r>
            <a:r>
              <a:rPr lang="en-US" dirty="0" smtClean="0">
                <a:latin typeface="Courier"/>
              </a:rPr>
              <a:t>; </a:t>
            </a:r>
            <a:r>
              <a:rPr lang="en-US" i="1" dirty="0" smtClean="0"/>
              <a:t>UPDATE</a:t>
            </a:r>
            <a:r>
              <a:rPr lang="en-US" dirty="0" smtClean="0">
                <a:latin typeface="Courier"/>
              </a:rPr>
              <a:t>)</a:t>
            </a:r>
            <a:br>
              <a:rPr lang="en-US" dirty="0" smtClean="0">
                <a:latin typeface="Courier"/>
              </a:rPr>
            </a:br>
            <a:r>
              <a:rPr lang="en-US" dirty="0" smtClean="0">
                <a:latin typeface="Courier"/>
              </a:rPr>
              <a:t>{</a:t>
            </a:r>
            <a:br>
              <a:rPr lang="en-US" dirty="0" smtClean="0">
                <a:latin typeface="Courier"/>
              </a:rPr>
            </a:br>
            <a:r>
              <a:rPr lang="en-US" dirty="0" smtClean="0">
                <a:latin typeface="Courier"/>
              </a:rPr>
              <a:t>    </a:t>
            </a:r>
            <a:r>
              <a:rPr lang="en-US" dirty="0" smtClean="0"/>
              <a:t>[</a:t>
            </a:r>
            <a:r>
              <a:rPr lang="en-US" i="1" dirty="0" smtClean="0"/>
              <a:t>statements here</a:t>
            </a:r>
            <a:r>
              <a:rPr lang="en-US" dirty="0" smtClean="0"/>
              <a:t>]</a:t>
            </a:r>
            <a:r>
              <a:rPr lang="en-US" dirty="0" smtClean="0">
                <a:latin typeface="Courier"/>
              </a:rPr>
              <a:t/>
            </a:r>
            <a:br>
              <a:rPr lang="en-US" dirty="0" smtClean="0">
                <a:latin typeface="Courier"/>
              </a:rPr>
            </a:br>
            <a:r>
              <a:rPr lang="en-US" dirty="0" smtClean="0">
                <a:latin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9250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br>
              <a:rPr lang="en-US" dirty="0"/>
            </a:br>
            <a:r>
              <a:rPr lang="en-US" dirty="0"/>
              <a:t>Flow of Control II — For-Loop </a:t>
            </a:r>
            <a:r>
              <a:rPr lang="en-US" dirty="0" smtClean="0"/>
              <a:t>[2/2]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Here is standard way to do something (say) 10 times.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f</a:t>
            </a:r>
            <a:r>
              <a:rPr lang="en-US" dirty="0" smtClean="0">
                <a:latin typeface="Courier"/>
              </a:rPr>
              <a:t>or (</a:t>
            </a:r>
            <a:r>
              <a:rPr lang="en-US" dirty="0" err="1" smtClean="0">
                <a:latin typeface="Courier"/>
              </a:rPr>
              <a:t>int</a:t>
            </a:r>
            <a:r>
              <a:rPr lang="en-US" dirty="0" smtClean="0">
                <a:latin typeface="Courier"/>
              </a:rPr>
              <a:t> </a:t>
            </a:r>
            <a:r>
              <a:rPr lang="en-US" dirty="0" err="1" smtClean="0">
                <a:latin typeface="Courier"/>
              </a:rPr>
              <a:t>i</a:t>
            </a:r>
            <a:r>
              <a:rPr lang="en-US" dirty="0" smtClean="0">
                <a:latin typeface="Courier"/>
              </a:rPr>
              <a:t> = 0; </a:t>
            </a:r>
            <a:r>
              <a:rPr lang="en-US" dirty="0" err="1" smtClean="0">
                <a:latin typeface="Courier"/>
              </a:rPr>
              <a:t>i</a:t>
            </a:r>
            <a:r>
              <a:rPr lang="en-US" dirty="0" smtClean="0">
                <a:latin typeface="Courier"/>
              </a:rPr>
              <a:t> &lt; 10; ++</a:t>
            </a:r>
            <a:r>
              <a:rPr lang="en-US" dirty="0" err="1" smtClean="0">
                <a:latin typeface="Courier"/>
              </a:rPr>
              <a:t>i</a:t>
            </a:r>
            <a:r>
              <a:rPr lang="en-US" dirty="0" smtClean="0">
                <a:latin typeface="Courier"/>
              </a:rPr>
              <a:t>)</a:t>
            </a:r>
            <a:r>
              <a:rPr lang="en-US" dirty="0">
                <a:latin typeface="Courier"/>
              </a:rPr>
              <a:t/>
            </a:r>
            <a:br>
              <a:rPr lang="en-US" dirty="0">
                <a:latin typeface="Courier"/>
              </a:rPr>
            </a:br>
            <a:r>
              <a:rPr lang="en-US" dirty="0" smtClean="0">
                <a:latin typeface="Courier"/>
              </a:rPr>
              <a:t>{</a:t>
            </a:r>
            <a:br>
              <a:rPr lang="en-US" dirty="0" smtClean="0">
                <a:latin typeface="Courier"/>
              </a:rPr>
            </a:br>
            <a:r>
              <a:rPr lang="en-US" dirty="0" smtClean="0">
                <a:latin typeface="Courier"/>
              </a:rPr>
              <a:t>    [</a:t>
            </a:r>
            <a:r>
              <a:rPr lang="en-US" i="1" dirty="0" smtClean="0"/>
              <a:t>do the “something”</a:t>
            </a:r>
            <a:r>
              <a:rPr lang="en-US" dirty="0" smtClean="0">
                <a:latin typeface="Courier"/>
              </a:rPr>
              <a:t>]</a:t>
            </a:r>
            <a:br>
              <a:rPr lang="en-US" dirty="0" smtClean="0">
                <a:latin typeface="Courier"/>
              </a:rPr>
            </a:br>
            <a:r>
              <a:rPr lang="en-US" dirty="0" smtClean="0">
                <a:latin typeface="Courier"/>
              </a:rPr>
              <a:t>}</a:t>
            </a:r>
          </a:p>
          <a:p>
            <a:pPr marL="0" indent="0">
              <a:buNone/>
            </a:pPr>
            <a:r>
              <a:rPr lang="en-US" dirty="0" smtClean="0"/>
              <a:t>Note that we start counting at zero. This is convenient in many common situations.</a:t>
            </a:r>
            <a:endParaRPr lang="en-US" dirty="0" smtClean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175055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br>
              <a:rPr lang="en-US" dirty="0"/>
            </a:br>
            <a:r>
              <a:rPr lang="en-US" dirty="0"/>
              <a:t>Flow of Control II — </a:t>
            </a:r>
            <a:r>
              <a:rPr lang="en-US" dirty="0" smtClean="0">
                <a:latin typeface="Courier"/>
              </a:rPr>
              <a:t>break</a:t>
            </a:r>
            <a:r>
              <a:rPr lang="en-US" dirty="0" smtClean="0"/>
              <a:t> &amp; </a:t>
            </a:r>
            <a:r>
              <a:rPr lang="en-US" dirty="0" smtClean="0">
                <a:latin typeface="Courier"/>
              </a:rPr>
              <a:t>continue</a:t>
            </a:r>
            <a:endParaRPr lang="en-US" dirty="0">
              <a:latin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smtClean="0">
                <a:latin typeface="Courier"/>
              </a:rPr>
              <a:t>break</a:t>
            </a:r>
            <a:r>
              <a:rPr lang="en-US" dirty="0" smtClean="0"/>
              <a:t> keyword exits the smallest enclosing loop</a:t>
            </a:r>
            <a:r>
              <a:rPr lang="en-US" dirty="0"/>
              <a:t>. The </a:t>
            </a:r>
            <a:r>
              <a:rPr lang="en-US" dirty="0">
                <a:latin typeface="Courier"/>
              </a:rPr>
              <a:t>continue</a:t>
            </a:r>
            <a:r>
              <a:rPr lang="en-US" dirty="0"/>
              <a:t> keyword restarts a loop, going to the next </a:t>
            </a:r>
            <a:r>
              <a:rPr lang="en-US" b="1" dirty="0"/>
              <a:t>iteration</a:t>
            </a:r>
            <a:r>
              <a:rPr lang="en-US" dirty="0"/>
              <a:t>. </a:t>
            </a:r>
            <a:r>
              <a:rPr lang="en-US" dirty="0" smtClean="0"/>
              <a:t>These work </a:t>
            </a:r>
            <a:r>
              <a:rPr lang="en-US" dirty="0"/>
              <a:t>inside both while-loops and for-loops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</a:rPr>
              <a:t>while (…)</a:t>
            </a:r>
            <a:br>
              <a:rPr lang="en-US" dirty="0" smtClean="0">
                <a:latin typeface="Courier"/>
              </a:rPr>
            </a:br>
            <a:r>
              <a:rPr lang="en-US" dirty="0" smtClean="0">
                <a:latin typeface="Courier"/>
              </a:rPr>
              <a:t>{</a:t>
            </a:r>
            <a:br>
              <a:rPr lang="en-US" dirty="0" smtClean="0">
                <a:latin typeface="Courier"/>
              </a:rPr>
            </a:br>
            <a:r>
              <a:rPr lang="en-US" dirty="0" smtClean="0">
                <a:latin typeface="Courier"/>
              </a:rPr>
              <a:t>    …</a:t>
            </a:r>
            <a:br>
              <a:rPr lang="en-US" dirty="0" smtClean="0">
                <a:latin typeface="Courier"/>
              </a:rPr>
            </a:br>
            <a:r>
              <a:rPr lang="en-US" dirty="0" smtClean="0">
                <a:latin typeface="Courier"/>
              </a:rPr>
              <a:t>    if (…)</a:t>
            </a:r>
            <a:br>
              <a:rPr lang="en-US" dirty="0" smtClean="0">
                <a:latin typeface="Courier"/>
              </a:rPr>
            </a:br>
            <a:r>
              <a:rPr lang="en-US" dirty="0" smtClean="0">
                <a:latin typeface="Courier"/>
              </a:rPr>
              <a:t>        break;  // Exit the loop</a:t>
            </a:r>
            <a:br>
              <a:rPr lang="en-US" dirty="0" smtClean="0">
                <a:latin typeface="Courier"/>
              </a:rPr>
            </a:br>
            <a:r>
              <a:rPr lang="en-US" dirty="0" smtClean="0">
                <a:latin typeface="Courier"/>
              </a:rPr>
              <a:t>    …</a:t>
            </a:r>
            <a:br>
              <a:rPr lang="en-US" dirty="0" smtClean="0">
                <a:latin typeface="Courier"/>
              </a:rPr>
            </a:br>
            <a:r>
              <a:rPr lang="en-US" dirty="0" smtClean="0">
                <a:latin typeface="Courier"/>
              </a:rPr>
              <a:t>    if (…)</a:t>
            </a:r>
            <a:br>
              <a:rPr lang="en-US" dirty="0" smtClean="0">
                <a:latin typeface="Courier"/>
              </a:rPr>
            </a:br>
            <a:r>
              <a:rPr lang="en-US" dirty="0" smtClean="0">
                <a:latin typeface="Courier"/>
              </a:rPr>
              <a:t>        continue;</a:t>
            </a:r>
            <a:br>
              <a:rPr lang="en-US" dirty="0" smtClean="0">
                <a:latin typeface="Courier"/>
              </a:rPr>
            </a:br>
            <a:r>
              <a:rPr lang="en-US" dirty="0" smtClean="0">
                <a:latin typeface="Courier"/>
              </a:rPr>
              <a:t>    …</a:t>
            </a:r>
            <a:br>
              <a:rPr lang="en-US" dirty="0" smtClean="0">
                <a:latin typeface="Courier"/>
              </a:rPr>
            </a:br>
            <a:r>
              <a:rPr lang="en-US" dirty="0" smtClean="0">
                <a:latin typeface="Courier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14737" y="5562600"/>
            <a:ext cx="3638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The </a:t>
            </a:r>
            <a:r>
              <a:rPr lang="en-US" sz="1600" dirty="0" smtClean="0">
                <a:solidFill>
                  <a:srgbClr val="C00000"/>
                </a:solidFill>
                <a:latin typeface="Courier"/>
              </a:rPr>
              <a:t>continue</a:t>
            </a:r>
            <a:r>
              <a:rPr lang="en-US" sz="1600" dirty="0" smtClean="0">
                <a:solidFill>
                  <a:srgbClr val="C00000"/>
                </a:solidFill>
              </a:rPr>
              <a:t> skips this part.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1524000" y="5522128"/>
            <a:ext cx="2095500" cy="152400"/>
          </a:xfrm>
          <a:prstGeom prst="line">
            <a:avLst/>
          </a:prstGeom>
          <a:ln w="15875">
            <a:solidFill>
              <a:srgbClr val="C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910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Review</a:t>
            </a:r>
            <a:br>
              <a:rPr lang="en-US" sz="2400" dirty="0"/>
            </a:br>
            <a:r>
              <a:rPr lang="en-US" sz="2400" dirty="0"/>
              <a:t>Flow of Control II — While-True-Break </a:t>
            </a:r>
            <a:r>
              <a:rPr lang="en-US" sz="2400" dirty="0" smtClean="0"/>
              <a:t>[1/2]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The while-true-break construction can help make code DRY.</a:t>
            </a:r>
          </a:p>
          <a:p>
            <a:pPr marL="0" indent="0">
              <a:buNone/>
            </a:pPr>
            <a:r>
              <a:rPr lang="en-US" dirty="0" smtClean="0"/>
              <a:t>For example, it is common to do repeated input with error checking. With a standard while-loop, we would need something like the following.</a:t>
            </a:r>
          </a:p>
          <a:p>
            <a:pPr marL="0" indent="0">
              <a:buNone/>
            </a:pPr>
            <a:r>
              <a:rPr lang="en-US" i="1" dirty="0" smtClean="0"/>
              <a:t>GET_INPUT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"/>
              </a:rPr>
              <a:t>while (</a:t>
            </a:r>
            <a:r>
              <a:rPr lang="en-US" i="1" dirty="0" smtClean="0"/>
              <a:t>INPUT_IS_OKAY</a:t>
            </a:r>
            <a:r>
              <a:rPr lang="en-US" dirty="0" smtClean="0">
                <a:latin typeface="Courier"/>
              </a:rPr>
              <a:t>)</a:t>
            </a:r>
            <a:br>
              <a:rPr lang="en-US" dirty="0" smtClean="0">
                <a:latin typeface="Courier"/>
              </a:rPr>
            </a:br>
            <a:r>
              <a:rPr lang="en-US" dirty="0" smtClean="0">
                <a:latin typeface="Courier"/>
              </a:rPr>
              <a:t>{</a:t>
            </a:r>
            <a:br>
              <a:rPr lang="en-US" dirty="0" smtClean="0">
                <a:latin typeface="Courier"/>
              </a:rPr>
            </a:br>
            <a:r>
              <a:rPr lang="en-US" dirty="0" smtClean="0">
                <a:latin typeface="Courier"/>
              </a:rPr>
              <a:t>    </a:t>
            </a:r>
            <a:r>
              <a:rPr lang="en-US" i="1" dirty="0" smtClean="0"/>
              <a:t>DO_SOMETHING_WITH_INPUT</a:t>
            </a:r>
            <a:r>
              <a:rPr lang="en-US" dirty="0" smtClean="0">
                <a:latin typeface="Courier"/>
              </a:rPr>
              <a:t/>
            </a:r>
            <a:br>
              <a:rPr lang="en-US" dirty="0" smtClean="0">
                <a:latin typeface="Courier"/>
              </a:rPr>
            </a:br>
            <a:r>
              <a:rPr lang="en-US" dirty="0" smtClean="0">
                <a:latin typeface="Courier"/>
              </a:rPr>
              <a:t>    </a:t>
            </a:r>
            <a:r>
              <a:rPr lang="en-US" i="1" dirty="0" smtClean="0"/>
              <a:t>GET_INPUT</a:t>
            </a:r>
            <a:r>
              <a:rPr lang="en-US" dirty="0" smtClean="0">
                <a:latin typeface="Courier"/>
              </a:rPr>
              <a:t/>
            </a:r>
            <a:br>
              <a:rPr lang="en-US" dirty="0" smtClean="0">
                <a:latin typeface="Courier"/>
              </a:rPr>
            </a:br>
            <a:r>
              <a:rPr lang="en-US" dirty="0" smtClean="0">
                <a:latin typeface="Courier"/>
              </a:rPr>
              <a:t>}</a:t>
            </a:r>
          </a:p>
          <a:p>
            <a:pPr marL="0" indent="0">
              <a:buNone/>
            </a:pPr>
            <a:r>
              <a:rPr lang="en-US" dirty="0" smtClean="0"/>
              <a:t>See how </a:t>
            </a:r>
            <a:r>
              <a:rPr lang="en-US" i="1" dirty="0" smtClean="0"/>
              <a:t>GET_INPUT</a:t>
            </a:r>
            <a:r>
              <a:rPr lang="en-US" dirty="0" smtClean="0"/>
              <a:t> is repeated? Not DRY.</a:t>
            </a:r>
          </a:p>
        </p:txBody>
      </p:sp>
    </p:spTree>
    <p:extLst>
      <p:ext uri="{BB962C8B-B14F-4D97-AF65-F5344CB8AC3E}">
        <p14:creationId xmlns:p14="http://schemas.microsoft.com/office/powerpoint/2010/main" val="2829887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Review</a:t>
            </a:r>
            <a:br>
              <a:rPr lang="en-US" sz="2400" dirty="0"/>
            </a:br>
            <a:r>
              <a:rPr lang="en-US" sz="2400" dirty="0"/>
              <a:t>Flow of Control II — While-True-Break </a:t>
            </a:r>
            <a:r>
              <a:rPr lang="en-US" sz="2400" dirty="0" smtClean="0"/>
              <a:t>[2/2]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To avoid repetition, we can rewrite using while-true-break.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</a:rPr>
              <a:t>while (true)</a:t>
            </a:r>
            <a:br>
              <a:rPr lang="en-US" dirty="0" smtClean="0">
                <a:latin typeface="Courier"/>
              </a:rPr>
            </a:br>
            <a:r>
              <a:rPr lang="en-US" dirty="0" smtClean="0">
                <a:latin typeface="Courier"/>
              </a:rPr>
              <a:t>{</a:t>
            </a:r>
            <a:br>
              <a:rPr lang="en-US" dirty="0" smtClean="0">
                <a:latin typeface="Courier"/>
              </a:rPr>
            </a:br>
            <a:r>
              <a:rPr lang="en-US" dirty="0" smtClean="0">
                <a:latin typeface="Courier"/>
              </a:rPr>
              <a:t>    </a:t>
            </a:r>
            <a:r>
              <a:rPr lang="en-US" i="1" dirty="0" smtClean="0"/>
              <a:t>GET_INPUT</a:t>
            </a:r>
            <a:r>
              <a:rPr lang="en-US" dirty="0" smtClean="0">
                <a:latin typeface="Courier"/>
              </a:rPr>
              <a:t/>
            </a:r>
            <a:br>
              <a:rPr lang="en-US" dirty="0" smtClean="0">
                <a:latin typeface="Courier"/>
              </a:rPr>
            </a:br>
            <a:r>
              <a:rPr lang="en-US" dirty="0" smtClean="0">
                <a:latin typeface="Courier"/>
              </a:rPr>
              <a:t>    if (</a:t>
            </a:r>
            <a:r>
              <a:rPr lang="en-US" i="1" dirty="0" smtClean="0"/>
              <a:t>INPUT_IS_NOT_OKAY</a:t>
            </a:r>
            <a:r>
              <a:rPr lang="en-US" dirty="0" smtClean="0">
                <a:latin typeface="Courier"/>
              </a:rPr>
              <a:t>)</a:t>
            </a:r>
            <a:br>
              <a:rPr lang="en-US" dirty="0" smtClean="0">
                <a:latin typeface="Courier"/>
              </a:rPr>
            </a:br>
            <a:r>
              <a:rPr lang="en-US" dirty="0" smtClean="0">
                <a:latin typeface="Courier"/>
              </a:rPr>
              <a:t>        break;</a:t>
            </a:r>
            <a:br>
              <a:rPr lang="en-US" dirty="0" smtClean="0">
                <a:latin typeface="Courier"/>
              </a:rPr>
            </a:br>
            <a:r>
              <a:rPr lang="en-US" dirty="0" smtClean="0">
                <a:latin typeface="Courier"/>
              </a:rPr>
              <a:t>    </a:t>
            </a:r>
            <a:r>
              <a:rPr lang="en-US" i="1" dirty="0" smtClean="0"/>
              <a:t>DO_SOMETHING_WITH_INPUT</a:t>
            </a:r>
            <a:r>
              <a:rPr lang="en-US" dirty="0" smtClean="0">
                <a:latin typeface="Courier"/>
              </a:rPr>
              <a:t/>
            </a:r>
            <a:br>
              <a:rPr lang="en-US" dirty="0" smtClean="0">
                <a:latin typeface="Courier"/>
              </a:rPr>
            </a:br>
            <a:r>
              <a:rPr lang="en-US" dirty="0" smtClean="0">
                <a:latin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96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Control III</a:t>
            </a:r>
            <a:br>
              <a:rPr lang="en-US" dirty="0" smtClean="0"/>
            </a:br>
            <a:r>
              <a:rPr lang="en-US" dirty="0" smtClean="0"/>
              <a:t>If-Else-If [1/2]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Sometimes we need to choose between a large number of options. One way to do this is with nested if-else-statements.</a:t>
            </a:r>
          </a:p>
          <a:p>
            <a:pPr marL="0" indent="0">
              <a:buNone/>
            </a:pPr>
            <a:r>
              <a:rPr lang="en-US" sz="1400" dirty="0">
                <a:latin typeface="Courier"/>
              </a:rPr>
              <a:t>i</a:t>
            </a:r>
            <a:r>
              <a:rPr lang="en-US" sz="1400" dirty="0" smtClean="0">
                <a:latin typeface="Courier"/>
              </a:rPr>
              <a:t>f (n%10 == 2)</a:t>
            </a:r>
            <a:br>
              <a:rPr lang="en-US" sz="1400" dirty="0" smtClean="0">
                <a:latin typeface="Courier"/>
              </a:rPr>
            </a:br>
            <a:r>
              <a:rPr lang="en-US" sz="1400" dirty="0" smtClean="0">
                <a:latin typeface="Courier"/>
              </a:rPr>
              <a:t>{</a:t>
            </a:r>
            <a:br>
              <a:rPr lang="en-US" sz="1400" dirty="0" smtClean="0">
                <a:latin typeface="Courier"/>
              </a:rPr>
            </a:br>
            <a:r>
              <a:rPr lang="en-US" sz="1400" dirty="0" smtClean="0">
                <a:latin typeface="Courier"/>
              </a:rPr>
              <a:t>    </a:t>
            </a:r>
            <a:r>
              <a:rPr lang="en-US" sz="1400" dirty="0" err="1" smtClean="0">
                <a:latin typeface="Courier"/>
              </a:rPr>
              <a:t>cout</a:t>
            </a:r>
            <a:r>
              <a:rPr lang="en-US" sz="1400" dirty="0" smtClean="0">
                <a:latin typeface="Courier"/>
              </a:rPr>
              <a:t> "two";</a:t>
            </a:r>
            <a:br>
              <a:rPr lang="en-US" sz="1400" dirty="0" smtClean="0">
                <a:latin typeface="Courier"/>
              </a:rPr>
            </a:br>
            <a:r>
              <a:rPr lang="en-US" sz="1400" dirty="0" smtClean="0">
                <a:latin typeface="Courier"/>
              </a:rPr>
              <a:t>}</a:t>
            </a:r>
            <a:r>
              <a:rPr lang="en-US" sz="1400" dirty="0">
                <a:latin typeface="Courier"/>
              </a:rPr>
              <a:t/>
            </a:r>
            <a:br>
              <a:rPr lang="en-US" sz="1400" dirty="0">
                <a:latin typeface="Courier"/>
              </a:rPr>
            </a:br>
            <a:r>
              <a:rPr lang="en-US" sz="1400" dirty="0" smtClean="0">
                <a:latin typeface="Courier"/>
              </a:rPr>
              <a:t>else</a:t>
            </a:r>
            <a:r>
              <a:rPr lang="en-US" sz="1400" dirty="0">
                <a:latin typeface="Courier"/>
              </a:rPr>
              <a:t/>
            </a:r>
            <a:br>
              <a:rPr lang="en-US" sz="1400" dirty="0">
                <a:latin typeface="Courier"/>
              </a:rPr>
            </a:br>
            <a:r>
              <a:rPr lang="en-US" sz="1400" dirty="0" smtClean="0">
                <a:latin typeface="Courier"/>
              </a:rPr>
              <a:t>    if (n%10 == 1)</a:t>
            </a:r>
            <a:br>
              <a:rPr lang="en-US" sz="1400" dirty="0" smtClean="0">
                <a:latin typeface="Courier"/>
              </a:rPr>
            </a:br>
            <a:r>
              <a:rPr lang="en-US" sz="1400" dirty="0" smtClean="0">
                <a:latin typeface="Courier"/>
              </a:rPr>
              <a:t>    {</a:t>
            </a:r>
            <a:br>
              <a:rPr lang="en-US" sz="1400" dirty="0" smtClean="0">
                <a:latin typeface="Courier"/>
              </a:rPr>
            </a:br>
            <a:r>
              <a:rPr lang="en-US" sz="1400" dirty="0" smtClean="0">
                <a:latin typeface="Courier"/>
              </a:rPr>
              <a:t>        </a:t>
            </a:r>
            <a:r>
              <a:rPr lang="en-US" sz="1400" dirty="0" err="1" smtClean="0">
                <a:latin typeface="Courier"/>
              </a:rPr>
              <a:t>cout</a:t>
            </a:r>
            <a:r>
              <a:rPr lang="en-US" sz="1400" dirty="0" smtClean="0">
                <a:latin typeface="Courier"/>
              </a:rPr>
              <a:t> &lt;&lt; "one";</a:t>
            </a:r>
            <a:br>
              <a:rPr lang="en-US" sz="1400" dirty="0" smtClean="0">
                <a:latin typeface="Courier"/>
              </a:rPr>
            </a:br>
            <a:r>
              <a:rPr lang="en-US" sz="1400" dirty="0" smtClean="0">
                <a:latin typeface="Courier"/>
              </a:rPr>
              <a:t>    }</a:t>
            </a:r>
            <a:br>
              <a:rPr lang="en-US" sz="1400" dirty="0" smtClean="0">
                <a:latin typeface="Courier"/>
              </a:rPr>
            </a:br>
            <a:r>
              <a:rPr lang="en-US" sz="1400" dirty="0" smtClean="0">
                <a:latin typeface="Courier"/>
              </a:rPr>
              <a:t>    else</a:t>
            </a:r>
            <a:br>
              <a:rPr lang="en-US" sz="1400" dirty="0" smtClean="0">
                <a:latin typeface="Courier"/>
              </a:rPr>
            </a:br>
            <a:r>
              <a:rPr lang="en-US" sz="1400" dirty="0" smtClean="0">
                <a:latin typeface="Courier"/>
              </a:rPr>
              <a:t>        if (n%10 == 3)</a:t>
            </a:r>
            <a:br>
              <a:rPr lang="en-US" sz="1400" dirty="0" smtClean="0">
                <a:latin typeface="Courier"/>
              </a:rPr>
            </a:br>
            <a:r>
              <a:rPr lang="en-US" sz="1400" dirty="0" smtClean="0">
                <a:latin typeface="Courier"/>
              </a:rPr>
              <a:t>        {</a:t>
            </a:r>
            <a:br>
              <a:rPr lang="en-US" sz="1400" dirty="0" smtClean="0">
                <a:latin typeface="Courier"/>
              </a:rPr>
            </a:br>
            <a:r>
              <a:rPr lang="en-US" sz="1400" dirty="0" smtClean="0">
                <a:latin typeface="Courier"/>
              </a:rPr>
              <a:t>            </a:t>
            </a:r>
            <a:r>
              <a:rPr lang="en-US" sz="1400" dirty="0" err="1" smtClean="0">
                <a:latin typeface="Courier"/>
              </a:rPr>
              <a:t>cout</a:t>
            </a:r>
            <a:r>
              <a:rPr lang="en-US" sz="1400" dirty="0" smtClean="0">
                <a:latin typeface="Courier"/>
              </a:rPr>
              <a:t> &lt;&lt; "BLAH BLAH";</a:t>
            </a:r>
            <a:br>
              <a:rPr lang="en-US" sz="1400" dirty="0" smtClean="0">
                <a:latin typeface="Courier"/>
              </a:rPr>
            </a:br>
            <a:r>
              <a:rPr lang="en-US" sz="1400" dirty="0" smtClean="0">
                <a:latin typeface="Courier"/>
              </a:rPr>
              <a:t>        }</a:t>
            </a:r>
            <a:br>
              <a:rPr lang="en-US" sz="1400" dirty="0" smtClean="0">
                <a:latin typeface="Courier"/>
              </a:rPr>
            </a:br>
            <a:r>
              <a:rPr lang="en-US" sz="1400" dirty="0" smtClean="0">
                <a:latin typeface="Courier"/>
              </a:rPr>
              <a:t>        else</a:t>
            </a:r>
            <a:br>
              <a:rPr lang="en-US" sz="1400" dirty="0" smtClean="0">
                <a:latin typeface="Courier"/>
              </a:rPr>
            </a:br>
            <a:r>
              <a:rPr lang="en-US" sz="1400" dirty="0" smtClean="0">
                <a:latin typeface="Courier"/>
              </a:rPr>
              <a:t>        {</a:t>
            </a:r>
            <a:br>
              <a:rPr lang="en-US" sz="1400" dirty="0" smtClean="0">
                <a:latin typeface="Courier"/>
              </a:rPr>
            </a:br>
            <a:r>
              <a:rPr lang="en-US" sz="1400" dirty="0" smtClean="0">
                <a:latin typeface="Courier"/>
              </a:rPr>
              <a:t>            </a:t>
            </a:r>
            <a:r>
              <a:rPr lang="en-US" sz="1400" dirty="0" err="1" smtClean="0">
                <a:latin typeface="Courier"/>
              </a:rPr>
              <a:t>cout</a:t>
            </a:r>
            <a:r>
              <a:rPr lang="en-US" sz="1400" dirty="0" smtClean="0">
                <a:latin typeface="Courier"/>
              </a:rPr>
              <a:t> &lt;&lt; "Something else";</a:t>
            </a:r>
            <a:br>
              <a:rPr lang="en-US" sz="1400" dirty="0" smtClean="0">
                <a:latin typeface="Courier"/>
              </a:rPr>
            </a:br>
            <a:r>
              <a:rPr lang="en-US" sz="1400" dirty="0" smtClean="0">
                <a:latin typeface="Courier"/>
              </a:rPr>
              <a:t>        }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562600" y="3886200"/>
            <a:ext cx="2286000" cy="1077218"/>
          </a:xfrm>
          <a:prstGeom prst="rect">
            <a:avLst/>
          </a:prstGeom>
          <a:noFill/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 smtClean="0">
                <a:solidFill>
                  <a:srgbClr val="C00000"/>
                </a:solidFill>
              </a:rPr>
              <a:t>Code on this page is</a:t>
            </a:r>
            <a:br>
              <a:rPr lang="en-US" sz="1600" dirty="0" smtClean="0">
                <a:solidFill>
                  <a:srgbClr val="C00000"/>
                </a:solidFill>
              </a:rPr>
            </a:br>
            <a:r>
              <a:rPr lang="en-US" sz="1600" dirty="0" smtClean="0">
                <a:solidFill>
                  <a:srgbClr val="C00000"/>
                </a:solidFill>
              </a:rPr>
              <a:t>a deliberately bad example. Please do not imitate it!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Control III</a:t>
            </a:r>
            <a:br>
              <a:rPr lang="en-US" dirty="0" smtClean="0"/>
            </a:br>
            <a:r>
              <a:rPr lang="en-US" dirty="0" smtClean="0"/>
              <a:t>If-Else-If [2/2]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We prefer to format if-else-if constructions as shown below.</a:t>
            </a:r>
          </a:p>
          <a:p>
            <a:pPr marL="0" indent="0">
              <a:buNone/>
            </a:pP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%10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== 2)</a:t>
            </a:r>
            <a:br>
              <a:rPr lang="mr-IN" sz="16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{</a:t>
            </a:r>
            <a:br>
              <a:rPr lang="mr-IN" sz="16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 "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two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";</a:t>
            </a:r>
            <a:br>
              <a:rPr lang="mr-IN" sz="16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}</a:t>
            </a:r>
            <a:br>
              <a:rPr lang="mr-IN" sz="16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%10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== 1)</a:t>
            </a:r>
            <a:br>
              <a:rPr lang="mr-IN" sz="16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{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16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 &lt;&lt; "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one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";</a:t>
            </a:r>
            <a:br>
              <a:rPr lang="mr-IN" sz="16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16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%10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== 3)</a:t>
            </a:r>
            <a:br>
              <a:rPr lang="mr-IN" sz="16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{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16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 &lt;&lt; "BLAH BLAH";</a:t>
            </a:r>
            <a:br>
              <a:rPr lang="mr-IN" sz="16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16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16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{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16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 &lt;&lt; "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Something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";</a:t>
            </a:r>
            <a:br>
              <a:rPr lang="mr-IN" sz="16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mr-IN" sz="1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943600" y="3733800"/>
            <a:ext cx="1295400" cy="584775"/>
          </a:xfrm>
          <a:prstGeom prst="rect">
            <a:avLst/>
          </a:prstGeom>
          <a:noFill/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 smtClean="0">
                <a:solidFill>
                  <a:srgbClr val="C00000"/>
                </a:solidFill>
              </a:rPr>
              <a:t>This code</a:t>
            </a:r>
            <a:br>
              <a:rPr lang="en-US" sz="1600" dirty="0" smtClean="0">
                <a:solidFill>
                  <a:srgbClr val="C00000"/>
                </a:solidFill>
              </a:rPr>
            </a:br>
            <a:r>
              <a:rPr lang="en-US" sz="1600" dirty="0" smtClean="0">
                <a:solidFill>
                  <a:srgbClr val="C00000"/>
                </a:solidFill>
              </a:rPr>
              <a:t>is better.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587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807</TotalTime>
  <Words>838</Words>
  <Application>Microsoft Macintosh PowerPoint</Application>
  <PresentationFormat>On-screen Show (4:3)</PresentationFormat>
  <Paragraphs>85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Advantage</vt:lpstr>
      <vt:lpstr>CS 201 </vt:lpstr>
      <vt:lpstr>Review Flow of Control I — Overview</vt:lpstr>
      <vt:lpstr>Review Flow of Control II — For-Loop [1/2]</vt:lpstr>
      <vt:lpstr>Review Flow of Control II — For-Loop [2/2]</vt:lpstr>
      <vt:lpstr>Review Flow of Control II — break &amp; continue</vt:lpstr>
      <vt:lpstr>Review Flow of Control II — While-True-Break [1/2]</vt:lpstr>
      <vt:lpstr>Review Flow of Control II — While-True-Break [2/2]</vt:lpstr>
      <vt:lpstr>Flow of Control III If-Else-If [1/2]</vt:lpstr>
      <vt:lpstr>Flow of Control III If-Else-If [2/2]</vt:lpstr>
      <vt:lpstr>Flow of Control III Switch-Statement — Introduction</vt:lpstr>
      <vt:lpstr>Flow of Control III Switch-Statement — Explanation</vt:lpstr>
      <vt:lpstr>Flow of Control III Switch-Statement — break [1/2]</vt:lpstr>
      <vt:lpstr>Flow of Control III Switch-Statement — break [2/2]</vt:lpstr>
      <vt:lpstr>Flow of Control III Switch-Statement — Limitations</vt:lpstr>
      <vt:lpstr>Flow of Control III Wrap-Up [1/2]</vt:lpstr>
      <vt:lpstr>Flow of Control III Wrap-Up [2/2]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201</dc:title>
  <dc:creator>Chris Hartman</dc:creator>
  <cp:lastModifiedBy>Chris Hartman</cp:lastModifiedBy>
  <cp:revision>76</cp:revision>
  <dcterms:created xsi:type="dcterms:W3CDTF">2017-08-28T16:16:28Z</dcterms:created>
  <dcterms:modified xsi:type="dcterms:W3CDTF">2018-09-10T19:46:36Z</dcterms:modified>
</cp:coreProperties>
</file>