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323" r:id="rId3"/>
    <p:sldId id="362" r:id="rId4"/>
    <p:sldId id="363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5" r:id="rId14"/>
    <p:sldId id="376" r:id="rId15"/>
    <p:sldId id="377" r:id="rId16"/>
    <p:sldId id="37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74"/>
  </p:normalViewPr>
  <p:slideViewPr>
    <p:cSldViewPr snapToObjects="1">
      <p:cViewPr varScale="1">
        <p:scale>
          <a:sx n="106" d="100"/>
          <a:sy n="106" d="100"/>
        </p:scale>
        <p:origin x="-112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96370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724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52600"/>
            <a:ext cx="7556313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201</a:t>
            </a:r>
            <a:br>
              <a:rPr lang="en-US" dirty="0" smtClean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Functions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4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</a:t>
            </a:r>
            <a:br>
              <a:rPr lang="en-US" dirty="0"/>
            </a:br>
            <a:r>
              <a:rPr lang="en-US" dirty="0"/>
              <a:t>Simple Functions —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Here is an actual function definition.</a:t>
            </a:r>
          </a:p>
          <a:p>
            <a:pPr marL="0" indent="0">
              <a:buNone/>
            </a:pP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printFooTen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Foo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!"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ten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each on a new line.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printFooTen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(int i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 0;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i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&lt; 10;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++i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&lt;&lt; "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Foo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!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 &lt;&lt;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    }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/>
              <a:t>have preceded the </a:t>
            </a:r>
            <a:r>
              <a:rPr lang="en-US" dirty="0" smtClean="0"/>
              <a:t>function definition </a:t>
            </a:r>
            <a:r>
              <a:rPr lang="en-US" dirty="0"/>
              <a:t>with comments </a:t>
            </a:r>
            <a:r>
              <a:rPr lang="en-US" dirty="0" smtClean="0"/>
              <a:t>giving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the </a:t>
            </a:r>
            <a:r>
              <a:rPr lang="en-US" dirty="0" smtClean="0"/>
              <a:t>function’s name </a:t>
            </a:r>
            <a:r>
              <a:rPr lang="en-US" dirty="0"/>
              <a:t>and what it does. I suggest doing this </a:t>
            </a:r>
            <a:r>
              <a:rPr lang="en-US" dirty="0" smtClean="0"/>
              <a:t>for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every </a:t>
            </a:r>
            <a:r>
              <a:rPr lang="en-US" dirty="0"/>
              <a:t>function you write (except, perhaps,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main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14833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</a:t>
            </a:r>
            <a:br>
              <a:rPr lang="en-US" dirty="0"/>
            </a:br>
            <a:r>
              <a:rPr lang="en-US" dirty="0"/>
              <a:t>Simple Functions —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call a function by giving its name, followed by a pair of parentheses, which, for now, are empty.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printFooTen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/>
              <a:t>Assuming function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printFooTen</a:t>
            </a:r>
            <a:r>
              <a:rPr lang="en-US" dirty="0" smtClean="0"/>
              <a:t> </a:t>
            </a:r>
            <a:r>
              <a:rPr lang="en-US" dirty="0"/>
              <a:t>has been defined as we did earlier, the above function call will print a </a:t>
            </a:r>
            <a:r>
              <a:rPr lang="en-US" dirty="0" smtClean="0"/>
              <a:t>ten lines, </a:t>
            </a:r>
            <a:r>
              <a:rPr lang="en-US" dirty="0" smtClean="0"/>
              <a:t>each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containing </a:t>
            </a:r>
            <a:r>
              <a:rPr lang="en-US" dirty="0"/>
              <a:t>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Foo!</a:t>
            </a:r>
            <a:r>
              <a:rPr lang="en-US" dirty="0"/>
              <a:t>”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i="1" dirty="0" smtClean="0"/>
              <a:t>How about some example code?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4766846"/>
            <a:ext cx="2133600" cy="338554"/>
          </a:xfrm>
          <a:prstGeom prst="rect">
            <a:avLst/>
          </a:prstGeom>
          <a:noFill/>
          <a:ln w="15875">
            <a:solidFill>
              <a:srgbClr val="98989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</a:rPr>
              <a:t>See </a:t>
            </a:r>
            <a:r>
              <a:rPr lang="en-US" sz="1600" dirty="0" err="1" smtClean="0">
                <a:solidFill>
                  <a:srgbClr val="C00000"/>
                </a:solidFill>
                <a:latin typeface="Courier"/>
              </a:rPr>
              <a:t>function.cpp</a:t>
            </a:r>
            <a:r>
              <a:rPr lang="en-US" sz="1600" i="1" dirty="0" smtClean="0">
                <a:solidFill>
                  <a:srgbClr val="C00000"/>
                </a:solidFill>
              </a:rPr>
              <a:t>.</a:t>
            </a:r>
            <a:endParaRPr lang="en-US" sz="16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75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</a:t>
            </a:r>
            <a:br>
              <a:rPr lang="en-US" dirty="0"/>
            </a:br>
            <a:r>
              <a:rPr lang="en-US" dirty="0" smtClean="0"/>
              <a:t>Parameters — </a:t>
            </a:r>
            <a:r>
              <a:rPr lang="en-US" dirty="0"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Often we want to send data to a function, in order to affect what it does. We do this using function </a:t>
            </a:r>
            <a:r>
              <a:rPr lang="en-US" sz="1800" b="1" dirty="0"/>
              <a:t>parameters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b="1" dirty="0"/>
              <a:t>parameter</a:t>
            </a:r>
            <a:r>
              <a:rPr lang="en-US" sz="1800" dirty="0"/>
              <a:t> is a piece of data that a function receives from </a:t>
            </a:r>
            <a:r>
              <a:rPr lang="en-US" sz="1800" dirty="0" smtClean="0"/>
              <a:t>its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/>
              <a:t>caller</a:t>
            </a:r>
            <a:r>
              <a:rPr lang="en-US" sz="1800" dirty="0"/>
              <a:t>. A function may have just one parameter or </a:t>
            </a:r>
            <a:r>
              <a:rPr lang="en-US" sz="1800" dirty="0" smtClean="0"/>
              <a:t>many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/>
              <a:t> </a:t>
            </a:r>
            <a:r>
              <a:rPr lang="en-US" sz="1800" dirty="0"/>
              <a:t>parameters. Function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printFooTen</a:t>
            </a:r>
            <a:r>
              <a:rPr lang="en-US" sz="1800" dirty="0"/>
              <a:t>, </a:t>
            </a:r>
            <a:r>
              <a:rPr lang="en-US" sz="1800" dirty="0" smtClean="0"/>
              <a:t>on an earlier slide, </a:t>
            </a:r>
            <a:r>
              <a:rPr lang="en-US" sz="1800" dirty="0"/>
              <a:t>has no parameters. Each parameter has a specified type and a name</a:t>
            </a:r>
            <a:r>
              <a:rPr lang="en-US" sz="1800" dirty="0" smtClean="0"/>
              <a:t>.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the definition of a function, we list the parameter types and names between the parentheses, separated by commas, as in the following two-parameter example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1800" i="1" dirty="0" smtClean="0">
                <a:ea typeface="Courier" charset="0"/>
                <a:cs typeface="Courier" charset="0"/>
              </a:rPr>
              <a:t>FUNCTION_NAME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i="1" dirty="0" smtClean="0">
                <a:ea typeface="Courier" charset="0"/>
                <a:cs typeface="Courier" charset="0"/>
              </a:rPr>
              <a:t>TYPE1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i="1" dirty="0" smtClean="0">
                <a:ea typeface="Courier" charset="0"/>
                <a:cs typeface="Courier" charset="0"/>
              </a:rPr>
              <a:t>NAME1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i="1" dirty="0" smtClean="0">
                <a:ea typeface="Courier" charset="0"/>
                <a:cs typeface="Courier" charset="0"/>
              </a:rPr>
              <a:t>TYPE2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i="1" dirty="0" smtClean="0">
                <a:ea typeface="Courier" charset="0"/>
                <a:cs typeface="Courier" charset="0"/>
              </a:rPr>
              <a:t>NAME2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800" i="1" dirty="0">
                <a:ea typeface="Courier" charset="0"/>
                <a:cs typeface="Courier" charset="0"/>
              </a:rPr>
              <a:t>STATEMENTS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93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</a:t>
            </a:r>
            <a:br>
              <a:rPr lang="en-US" dirty="0"/>
            </a:br>
            <a:r>
              <a:rPr lang="en-US" dirty="0"/>
              <a:t>Parameters —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an actual function </a:t>
            </a:r>
            <a:r>
              <a:rPr lang="en-US" dirty="0" smtClean="0"/>
              <a:t>definition of a function with two parameters.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printCount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// Print a message a specified number of times.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oid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printCount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(string message,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count)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for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count; ++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{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&lt;&lt; message &lt;&lt;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}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8400" y="4021163"/>
            <a:ext cx="259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sz="1600" dirty="0" smtClean="0">
                <a:solidFill>
                  <a:srgbClr val="C00000"/>
                </a:solidFill>
              </a:rPr>
              <a:t> is the type of a sequence of characters.</a:t>
            </a:r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 To use it, we need to do:</a:t>
            </a:r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600" dirty="0" smtClean="0">
              <a:solidFill>
                <a:srgbClr val="C00000"/>
              </a:solidFill>
            </a:endParaRPr>
          </a:p>
          <a:p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#include &lt;string&gt;</a:t>
            </a:r>
            <a:b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using </a:t>
            </a:r>
            <a:r>
              <a:rPr lang="en-US" sz="1600" dirty="0" err="1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::string;</a:t>
            </a:r>
            <a:endParaRPr lang="en-US" sz="1600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6324600" y="3695700"/>
            <a:ext cx="152400" cy="325464"/>
          </a:xfrm>
          <a:prstGeom prst="line">
            <a:avLst/>
          </a:prstGeom>
          <a:ln w="15875">
            <a:solidFill>
              <a:srgbClr val="C00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3886200" y="3619500"/>
            <a:ext cx="2438400" cy="76200"/>
          </a:xfrm>
          <a:prstGeom prst="line">
            <a:avLst/>
          </a:prstGeom>
          <a:ln w="15875">
            <a:solidFill>
              <a:srgbClr val="C00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733800" y="3429000"/>
            <a:ext cx="152400" cy="1905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</a:t>
            </a:r>
            <a:br>
              <a:rPr lang="en-US" dirty="0"/>
            </a:br>
            <a:r>
              <a:rPr lang="en-US" dirty="0"/>
              <a:t>Parameters — </a:t>
            </a:r>
            <a:r>
              <a:rPr lang="en-US" dirty="0" smtClean="0"/>
              <a:t>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we call a function with parameters, we place a </a:t>
            </a:r>
            <a:r>
              <a:rPr lang="en-US" dirty="0" smtClean="0"/>
              <a:t>comma-separated </a:t>
            </a:r>
            <a:r>
              <a:rPr lang="en-US" dirty="0"/>
              <a:t>list of values for the parameters between the parentheses. These values are called </a:t>
            </a:r>
            <a:r>
              <a:rPr lang="en-US" b="1" dirty="0"/>
              <a:t>arguments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printCount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("Howdy!", 5);</a:t>
            </a:r>
          </a:p>
          <a:p>
            <a:pPr marL="0" indent="0">
              <a:buNone/>
            </a:pPr>
            <a:r>
              <a:rPr lang="en-US" i="1" dirty="0" smtClean="0"/>
              <a:t>How about some more example code?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424292" y="4284077"/>
            <a:ext cx="2133600" cy="338554"/>
          </a:xfrm>
          <a:prstGeom prst="rect">
            <a:avLst/>
          </a:prstGeom>
          <a:noFill/>
          <a:ln w="15875">
            <a:solidFill>
              <a:srgbClr val="98989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</a:rPr>
              <a:t>See </a:t>
            </a:r>
            <a:r>
              <a:rPr lang="en-US" sz="1600" dirty="0" err="1" smtClean="0">
                <a:solidFill>
                  <a:srgbClr val="C00000"/>
                </a:solidFill>
                <a:latin typeface="Courier"/>
              </a:rPr>
              <a:t>function.cpp</a:t>
            </a:r>
            <a:r>
              <a:rPr lang="en-US" sz="1600" i="1" dirty="0" smtClean="0">
                <a:solidFill>
                  <a:srgbClr val="C00000"/>
                </a:solidFill>
              </a:rPr>
              <a:t>.</a:t>
            </a:r>
            <a:endParaRPr lang="en-US" sz="16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189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</a:t>
            </a:r>
            <a:br>
              <a:rPr lang="en-US" dirty="0"/>
            </a:br>
            <a:r>
              <a:rPr lang="en-US" dirty="0"/>
              <a:t>Parameters — Pass </a:t>
            </a:r>
            <a:r>
              <a:rPr lang="en-US" dirty="0" smtClean="0"/>
              <a:t>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passed our parameters using </a:t>
            </a:r>
            <a:r>
              <a:rPr lang="en-US" b="1" dirty="0" smtClean="0"/>
              <a:t>pass by value</a:t>
            </a:r>
            <a:r>
              <a:rPr lang="en-US" dirty="0" smtClean="0"/>
              <a:t>. With this method, the parameter is a </a:t>
            </a:r>
            <a:r>
              <a:rPr lang="en-US" b="1" dirty="0" smtClean="0"/>
              <a:t>copy</a:t>
            </a:r>
            <a:r>
              <a:rPr lang="en-US" dirty="0" smtClean="0"/>
              <a:t> of the argument. Changing the parameter does not affect the argument.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oid foo(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n)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&lt;&lt; "The number is: " &lt;&lt; n &lt;&lt;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n = 7;  // This line is pointless; the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    //  caller's argument is unaffected.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Elsewhere: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k = 5;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foo(k);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// Here, k is still 5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486400" y="4953000"/>
            <a:ext cx="2895600" cy="1077218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>
                <a:solidFill>
                  <a:srgbClr val="C00000"/>
                </a:solidFill>
              </a:rPr>
              <a:t>Later in the semester, we will cover other parameter-passing methods.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355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</a:t>
            </a:r>
            <a:br>
              <a:rPr lang="en-US" dirty="0"/>
            </a:br>
            <a:r>
              <a:rPr lang="en-US" dirty="0" smtClean="0"/>
              <a:t>String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dirty="0" smtClean="0"/>
              <a:t> is a variable of type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 smtClean="0"/>
              <a:t>, then we can get the </a:t>
            </a:r>
            <a:r>
              <a:rPr lang="en-US" b="1" dirty="0" smtClean="0"/>
              <a:t>length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dirty="0" smtClean="0"/>
              <a:t>—that is, the number of characters in it—by calling the </a:t>
            </a:r>
            <a:r>
              <a:rPr lang="en-US" b="1" dirty="0" smtClean="0"/>
              <a:t>member function</a:t>
            </a:r>
            <a:r>
              <a:rPr lang="en-US" dirty="0" smtClean="0"/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tring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"Hello!";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abc.size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06382" y="32004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Note the dot. This is how we call a member function.</a:t>
            </a:r>
            <a:endParaRPr lang="en-US" sz="1600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3886200" y="3352800"/>
            <a:ext cx="1020182" cy="762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br>
              <a:rPr lang="en-US" dirty="0" smtClean="0"/>
            </a:br>
            <a:r>
              <a:rPr lang="en-US" dirty="0" smtClean="0"/>
              <a:t>Flow of Control </a:t>
            </a:r>
            <a:r>
              <a:rPr lang="en-US" dirty="0"/>
              <a:t>I —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Flow of control</a:t>
            </a:r>
            <a:r>
              <a:rPr lang="en-US" dirty="0"/>
              <a:t> </a:t>
            </a:r>
            <a:r>
              <a:rPr lang="en-US" dirty="0" smtClean="0"/>
              <a:t>means </a:t>
            </a:r>
            <a:r>
              <a:rPr lang="en-US" dirty="0"/>
              <a:t>what parts of a program are executed, and in what order. The default flow of control </a:t>
            </a:r>
            <a:r>
              <a:rPr lang="en-US" dirty="0" smtClean="0"/>
              <a:t>in </a:t>
            </a:r>
            <a:r>
              <a:rPr lang="en-US" dirty="0"/>
              <a:t>C++ (and most other programming languages) is to execute statements in the order they </a:t>
            </a:r>
            <a:r>
              <a:rPr lang="en-US" dirty="0" smtClean="0"/>
              <a:t>appear.</a:t>
            </a:r>
          </a:p>
          <a:p>
            <a:pPr marL="0" indent="0">
              <a:buNone/>
            </a:pPr>
            <a:r>
              <a:rPr lang="en-US" b="1" dirty="0"/>
              <a:t>Flow-of-control constructs</a:t>
            </a:r>
            <a:r>
              <a:rPr lang="en-US" dirty="0"/>
              <a:t> allow us to do things differently from the default</a:t>
            </a:r>
            <a:r>
              <a:rPr lang="en-US" dirty="0" smtClean="0"/>
              <a:t>. In this class, we look at three kinds.</a:t>
            </a:r>
          </a:p>
          <a:p>
            <a:pPr lvl="1"/>
            <a:r>
              <a:rPr lang="en-US" b="1" dirty="0" smtClean="0"/>
              <a:t>Selection</a:t>
            </a:r>
            <a:r>
              <a:rPr lang="en-US" dirty="0" smtClean="0"/>
              <a:t>. Choosing between alternatives.</a:t>
            </a:r>
          </a:p>
          <a:p>
            <a:pPr lvl="2"/>
            <a:r>
              <a:rPr lang="en-US" dirty="0" smtClean="0"/>
              <a:t>If, if-else, switch.</a:t>
            </a:r>
          </a:p>
          <a:p>
            <a:pPr lvl="1"/>
            <a:r>
              <a:rPr lang="en-US" b="1" dirty="0" smtClean="0"/>
              <a:t>Iteration</a:t>
            </a:r>
            <a:r>
              <a:rPr lang="en-US" dirty="0" smtClean="0"/>
              <a:t> (</a:t>
            </a:r>
            <a:r>
              <a:rPr lang="en-US" b="1" dirty="0" smtClean="0"/>
              <a:t>looping</a:t>
            </a:r>
            <a:r>
              <a:rPr lang="en-US" dirty="0" smtClean="0"/>
              <a:t>). Performing something repeatedly.</a:t>
            </a:r>
          </a:p>
          <a:p>
            <a:pPr lvl="2"/>
            <a:r>
              <a:rPr lang="en-US" dirty="0" smtClean="0"/>
              <a:t>While, do-while, for, range-based for.</a:t>
            </a:r>
          </a:p>
          <a:p>
            <a:pPr lvl="1"/>
            <a:r>
              <a:rPr lang="en-US" b="1" dirty="0" smtClean="0"/>
              <a:t>Functions</a:t>
            </a:r>
            <a:r>
              <a:rPr lang="en-US" dirty="0" smtClean="0"/>
              <a:t>. Encapsulated code that can be </a:t>
            </a:r>
            <a:r>
              <a:rPr lang="en-US" b="1" dirty="0" smtClean="0"/>
              <a:t>called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832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br>
              <a:rPr lang="en-US" dirty="0" smtClean="0"/>
            </a:br>
            <a:r>
              <a:rPr lang="en-US" dirty="0" smtClean="0"/>
              <a:t>Flow of Control III </a:t>
            </a:r>
            <a:r>
              <a:rPr lang="en-US" dirty="0"/>
              <a:t>— </a:t>
            </a:r>
            <a:r>
              <a:rPr lang="en-US" dirty="0" smtClean="0"/>
              <a:t>If-Else-If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hoose between a large number of options with if-else-if.</a:t>
            </a:r>
          </a:p>
          <a:p>
            <a:pPr marL="0" indent="0">
              <a:buNone/>
            </a:pP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%10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== 2)</a:t>
            </a:r>
            <a:br>
              <a:rPr lang="mr-IN" sz="16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sz="16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two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";</a:t>
            </a:r>
            <a:br>
              <a:rPr lang="mr-IN" sz="16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}</a:t>
            </a:r>
            <a:br>
              <a:rPr lang="mr-IN" sz="16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%10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== 1)</a:t>
            </a:r>
            <a:br>
              <a:rPr lang="mr-IN" sz="16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16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&lt;&lt; "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one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";</a:t>
            </a:r>
            <a:br>
              <a:rPr lang="mr-IN" sz="16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16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%10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== 3)</a:t>
            </a:r>
            <a:br>
              <a:rPr lang="mr-IN" sz="16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16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&lt;&lt; "BLAH BLAH";</a:t>
            </a:r>
            <a:br>
              <a:rPr lang="mr-IN" sz="16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16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16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16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&lt;&lt; "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Something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";</a:t>
            </a:r>
            <a:br>
              <a:rPr lang="mr-IN" sz="16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mr-IN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587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Review</a:t>
            </a:r>
            <a:br>
              <a:rPr lang="en-US" sz="2400" dirty="0"/>
            </a:br>
            <a:r>
              <a:rPr lang="en-US" sz="2400" dirty="0"/>
              <a:t>Flow of Control III — </a:t>
            </a:r>
            <a:r>
              <a:rPr lang="en-US" sz="2400" dirty="0" smtClean="0"/>
              <a:t>Switch-Statement [1/3]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Alternatively, use a </a:t>
            </a:r>
            <a:r>
              <a:rPr lang="en-US" b="1" dirty="0" smtClean="0"/>
              <a:t>switch-statement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1600" dirty="0">
                <a:latin typeface="Courier"/>
              </a:rPr>
              <a:t>s</a:t>
            </a:r>
            <a:r>
              <a:rPr lang="en-US" sz="1600" dirty="0" smtClean="0">
                <a:latin typeface="Courier"/>
              </a:rPr>
              <a:t>witch (n%10)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{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case 2: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    </a:t>
            </a:r>
            <a:r>
              <a:rPr lang="en-US" sz="1600" dirty="0" err="1" smtClean="0">
                <a:latin typeface="Courier"/>
              </a:rPr>
              <a:t>cout</a:t>
            </a:r>
            <a:r>
              <a:rPr lang="en-US" sz="1600" dirty="0" smtClean="0">
                <a:latin typeface="Courier"/>
              </a:rPr>
              <a:t> &lt;&lt; "two";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    break;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case 1: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    </a:t>
            </a:r>
            <a:r>
              <a:rPr lang="en-US" sz="1600" dirty="0" err="1" smtClean="0">
                <a:latin typeface="Courier"/>
              </a:rPr>
              <a:t>cout</a:t>
            </a:r>
            <a:r>
              <a:rPr lang="en-US" sz="1600" dirty="0" smtClean="0">
                <a:latin typeface="Courier"/>
              </a:rPr>
              <a:t> &lt;&lt; "one";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    break;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case 3: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    </a:t>
            </a:r>
            <a:r>
              <a:rPr lang="en-US" sz="1600" dirty="0" err="1" smtClean="0">
                <a:latin typeface="Courier"/>
              </a:rPr>
              <a:t>cout</a:t>
            </a:r>
            <a:r>
              <a:rPr lang="en-US" sz="1600" dirty="0" smtClean="0">
                <a:latin typeface="Courier"/>
              </a:rPr>
              <a:t> &lt;&lt; "BLAH BLAH";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    break;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default: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    </a:t>
            </a:r>
            <a:r>
              <a:rPr lang="en-US" sz="1600" dirty="0" err="1" smtClean="0">
                <a:latin typeface="Courier"/>
              </a:rPr>
              <a:t>cout</a:t>
            </a:r>
            <a:r>
              <a:rPr lang="en-US" sz="1600" dirty="0" smtClean="0">
                <a:latin typeface="Courier"/>
              </a:rPr>
              <a:t> &lt;&lt; "Something else";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    break;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4579203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Handles all values of </a:t>
            </a:r>
            <a:r>
              <a:rPr lang="en-US" sz="1600" dirty="0" smtClean="0">
                <a:solidFill>
                  <a:srgbClr val="C00000"/>
                </a:solidFill>
                <a:latin typeface="Courier"/>
              </a:rPr>
              <a:t>n</a:t>
            </a:r>
            <a:r>
              <a:rPr lang="en-US" sz="1600" dirty="0" smtClean="0">
                <a:solidFill>
                  <a:srgbClr val="C00000"/>
                </a:solidFill>
              </a:rPr>
              <a:t> that are not handled</a:t>
            </a:r>
            <a:r>
              <a:rPr lang="en-US" sz="1600" dirty="0">
                <a:solidFill>
                  <a:srgbClr val="C00000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 by earlier cases.</a:t>
            </a:r>
            <a:r>
              <a:rPr lang="en-US" sz="1600" dirty="0">
                <a:solidFill>
                  <a:srgbClr val="C00000"/>
                </a:solidFill>
                <a:latin typeface="Courier"/>
              </a:rPr>
              <a:t> 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834870" y="4731603"/>
            <a:ext cx="2737130" cy="263098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295452" y="2821394"/>
            <a:ext cx="2667000" cy="1077218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>
                <a:solidFill>
                  <a:srgbClr val="C00000"/>
                </a:solidFill>
              </a:rPr>
              <a:t>This code does the same thing as the if-else-if construction on the previous slide.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495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Review</a:t>
            </a:r>
            <a:br>
              <a:rPr lang="en-US" sz="2400" dirty="0"/>
            </a:br>
            <a:r>
              <a:rPr lang="en-US" sz="2400" dirty="0"/>
              <a:t>Flow of Control III — Switch-Statement </a:t>
            </a:r>
            <a:r>
              <a:rPr lang="en-US" sz="2400" dirty="0" smtClean="0"/>
              <a:t>[2/3</a:t>
            </a:r>
            <a:r>
              <a:rPr lang="en-US" sz="2400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When you write a </a:t>
            </a:r>
            <a:r>
              <a:rPr lang="en-US" dirty="0" smtClean="0">
                <a:ea typeface="Courier" charset="0"/>
                <a:cs typeface="Courier" charset="0"/>
              </a:rPr>
              <a:t>switch-statement</a:t>
            </a:r>
            <a:r>
              <a:rPr lang="en-US" dirty="0" smtClean="0"/>
              <a:t>, </a:t>
            </a:r>
            <a:r>
              <a:rPr lang="en-US" dirty="0"/>
              <a:t>be sure each </a:t>
            </a:r>
            <a:r>
              <a:rPr lang="en-US" dirty="0">
                <a:ea typeface="Courier" charset="0"/>
                <a:cs typeface="Courier" charset="0"/>
              </a:rPr>
              <a:t>case</a:t>
            </a:r>
            <a:r>
              <a:rPr lang="en-US" dirty="0"/>
              <a:t> </a:t>
            </a:r>
            <a:r>
              <a:rPr lang="en-US" dirty="0" smtClean="0"/>
              <a:t>ends </a:t>
            </a:r>
            <a:r>
              <a:rPr lang="en-US" dirty="0"/>
              <a:t>with a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dirty="0"/>
              <a:t>! I generally put a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dirty="0"/>
              <a:t> after the </a:t>
            </a:r>
            <a:r>
              <a:rPr lang="en-US" dirty="0">
                <a:ea typeface="Courier" charset="0"/>
                <a:cs typeface="Courier" charset="0"/>
              </a:rPr>
              <a:t>last </a:t>
            </a:r>
            <a:r>
              <a:rPr lang="en-US" dirty="0" smtClean="0">
                <a:ea typeface="Courier" charset="0"/>
                <a:cs typeface="Courier" charset="0"/>
              </a:rPr>
              <a:t>case (or default), </a:t>
            </a:r>
            <a:r>
              <a:rPr lang="en-US" dirty="0">
                <a:ea typeface="Courier" charset="0"/>
                <a:cs typeface="Courier" charset="0"/>
              </a:rPr>
              <a:t>even </a:t>
            </a:r>
            <a:r>
              <a:rPr lang="en-US" dirty="0"/>
              <a:t>though this is strictly unnecessary; it </a:t>
            </a:r>
            <a:r>
              <a:rPr lang="en-US" dirty="0" smtClean="0"/>
              <a:t>hurts </a:t>
            </a:r>
            <a:r>
              <a:rPr lang="en-US" dirty="0"/>
              <a:t>nothing, and ending every case with a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dirty="0"/>
              <a:t> is a good </a:t>
            </a:r>
            <a:r>
              <a:rPr lang="en-US" dirty="0" smtClean="0"/>
              <a:t>habit.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is one exception to this rule: when you think of multiple values as making up a single case.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switch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(n%10)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cas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 2: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cas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 1: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"value is two or </a:t>
            </a: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one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5000" y="5012323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C00000"/>
                </a:solidFill>
              </a:rPr>
              <a:t>Not a bug.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1752600" y="4914900"/>
            <a:ext cx="152400" cy="533400"/>
          </a:xfrm>
          <a:prstGeom prst="rightBrace">
            <a:avLst>
              <a:gd name="adj1" fmla="val 58333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72834" y="6069009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We still need a </a:t>
            </a:r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sz="1600" dirty="0" smtClean="0">
                <a:solidFill>
                  <a:srgbClr val="C00000"/>
                </a:solidFill>
              </a:rPr>
              <a:t> here.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2207304" y="6069009"/>
            <a:ext cx="1365530" cy="169277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61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Review</a:t>
            </a:r>
            <a:br>
              <a:rPr lang="en-US" sz="2400" dirty="0"/>
            </a:br>
            <a:r>
              <a:rPr lang="en-US" sz="2400" dirty="0"/>
              <a:t>Flow of Control III — Switch-Statement </a:t>
            </a:r>
            <a:r>
              <a:rPr lang="en-US" sz="2400" dirty="0" smtClean="0"/>
              <a:t>[3/3</a:t>
            </a:r>
            <a:r>
              <a:rPr lang="en-US" sz="2400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Switch-statements have significant limitations.</a:t>
            </a:r>
          </a:p>
          <a:p>
            <a:pPr lvl="1"/>
            <a:r>
              <a:rPr lang="en-US" dirty="0" smtClean="0"/>
              <a:t>They can only check values of a single expression.</a:t>
            </a:r>
          </a:p>
          <a:p>
            <a:pPr lvl="1"/>
            <a:r>
              <a:rPr lang="en-US" dirty="0" smtClean="0"/>
              <a:t>This expression must have an integer type.</a:t>
            </a:r>
          </a:p>
          <a:p>
            <a:pPr lvl="1"/>
            <a:r>
              <a:rPr lang="en-US" dirty="0" smtClean="0"/>
              <a:t>The value in each case must be a constant.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witch (n)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case m+3: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0" y="3755023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Not allowed.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133600" y="3924300"/>
            <a:ext cx="1295400" cy="762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95400" y="3886200"/>
            <a:ext cx="609600" cy="3385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219200" y="3886200"/>
            <a:ext cx="76200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711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</a:t>
            </a:r>
            <a:br>
              <a:rPr lang="en-US" dirty="0" smtClean="0"/>
            </a:br>
            <a:r>
              <a:rPr lang="en-US" dirty="0" smtClean="0"/>
              <a:t>Introduction </a:t>
            </a:r>
            <a:r>
              <a:rPr lang="en-US" dirty="0"/>
              <a:t>—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Using a </a:t>
            </a:r>
            <a:r>
              <a:rPr lang="en-US" b="1" dirty="0"/>
              <a:t>function</a:t>
            </a:r>
            <a:r>
              <a:rPr lang="en-US" dirty="0"/>
              <a:t>, we can </a:t>
            </a:r>
            <a:r>
              <a:rPr lang="en-US" b="1" dirty="0"/>
              <a:t>encapsulate</a:t>
            </a:r>
            <a:r>
              <a:rPr lang="en-US" dirty="0"/>
              <a:t> code, that is, make a piece of code into a single </a:t>
            </a:r>
            <a:r>
              <a:rPr lang="en-US" i="1" dirty="0"/>
              <a:t>thing</a:t>
            </a:r>
            <a:r>
              <a:rPr lang="en-US" dirty="0"/>
              <a:t>. To use the code in a function, we </a:t>
            </a:r>
            <a:r>
              <a:rPr lang="en-US" b="1" dirty="0"/>
              <a:t>call</a:t>
            </a:r>
            <a:r>
              <a:rPr lang="en-US" dirty="0"/>
              <a:t> the function. Then the code in the function executes. When the function finishes, it </a:t>
            </a:r>
            <a:r>
              <a:rPr lang="en-US" b="1" dirty="0"/>
              <a:t>returns</a:t>
            </a:r>
            <a:r>
              <a:rPr lang="en-US" dirty="0"/>
              <a:t> to just after the call, and continuing to execute from that point.</a:t>
            </a:r>
          </a:p>
          <a:p>
            <a:pPr marL="0" indent="0">
              <a:buNone/>
            </a:pPr>
            <a:r>
              <a:rPr lang="en-US" dirty="0"/>
              <a:t>The word “function” is the commonly used term </a:t>
            </a:r>
            <a:r>
              <a:rPr lang="en-US" dirty="0" smtClean="0"/>
              <a:t>in C</a:t>
            </a:r>
            <a:r>
              <a:rPr lang="en-US" dirty="0"/>
              <a:t>++. Other </a:t>
            </a:r>
            <a:r>
              <a:rPr lang="en-US" dirty="0" smtClean="0"/>
              <a:t>programming languages might use terms like </a:t>
            </a:r>
            <a:r>
              <a:rPr lang="en-US" b="1" dirty="0" smtClean="0"/>
              <a:t>subroutine</a:t>
            </a:r>
            <a:r>
              <a:rPr lang="en-US" dirty="0"/>
              <a:t>, </a:t>
            </a:r>
            <a:r>
              <a:rPr lang="en-US" b="1" dirty="0"/>
              <a:t>procedure</a:t>
            </a:r>
            <a:r>
              <a:rPr lang="en-US" dirty="0"/>
              <a:t>, </a:t>
            </a:r>
            <a:r>
              <a:rPr lang="en-US" dirty="0" smtClean="0"/>
              <a:t>or </a:t>
            </a:r>
            <a:r>
              <a:rPr lang="en-US" b="1" dirty="0" smtClean="0"/>
              <a:t>method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6778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</a:t>
            </a:r>
            <a:br>
              <a:rPr lang="en-US" dirty="0"/>
            </a:br>
            <a:r>
              <a:rPr lang="en-US" dirty="0"/>
              <a:t>Introduction —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Real-world software projects consist of many, many functions. Writing code in this way—as opposed to using one big function—has a number of advantages.</a:t>
            </a:r>
          </a:p>
          <a:p>
            <a:pPr lvl="1"/>
            <a:r>
              <a:rPr lang="en-US" dirty="0"/>
              <a:t>If we perform an operation multiple times, we can write a function to do the operation and call it each time. This avoids duplication; code becomes more DRY.</a:t>
            </a:r>
          </a:p>
          <a:p>
            <a:pPr lvl="1"/>
            <a:r>
              <a:rPr lang="en-US" dirty="0"/>
              <a:t>Modularity is improved. Code is </a:t>
            </a:r>
            <a:r>
              <a:rPr lang="en-US" b="1" dirty="0"/>
              <a:t>modular</a:t>
            </a:r>
            <a:r>
              <a:rPr lang="en-US" dirty="0"/>
              <a:t> when it is divided into pieces that interact with each other through well defined interfaces. Modularity makes code easier to design and debug, and thus more maintainable.</a:t>
            </a:r>
          </a:p>
          <a:p>
            <a:pPr lvl="1"/>
            <a:r>
              <a:rPr lang="en-US" dirty="0"/>
              <a:t>A function gives us a “mental hook” on which we can hang information about the code it contains. Using functions makes code easier to think about.</a:t>
            </a:r>
          </a:p>
        </p:txBody>
      </p:sp>
    </p:spTree>
    <p:extLst>
      <p:ext uri="{BB962C8B-B14F-4D97-AF65-F5344CB8AC3E}">
        <p14:creationId xmlns:p14="http://schemas.microsoft.com/office/powerpoint/2010/main" val="33916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</a:t>
            </a:r>
            <a:br>
              <a:rPr lang="en-US" dirty="0"/>
            </a:br>
            <a:r>
              <a:rPr lang="en-US" dirty="0" smtClean="0"/>
              <a:t>Simple Functions —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will start by writing </a:t>
            </a:r>
            <a:r>
              <a:rPr lang="en-US" dirty="0" smtClean="0"/>
              <a:t>a simple </a:t>
            </a:r>
            <a:r>
              <a:rPr lang="en-US" dirty="0"/>
              <a:t>function that does not move </a:t>
            </a:r>
            <a:r>
              <a:rPr lang="en-US" dirty="0" smtClean="0"/>
              <a:t>any data </a:t>
            </a:r>
            <a:r>
              <a:rPr lang="en-US" dirty="0"/>
              <a:t>in or </a:t>
            </a:r>
            <a:r>
              <a:rPr lang="en-US" dirty="0" smtClean="0"/>
              <a:t>out.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/>
              <a:t>definition</a:t>
            </a:r>
            <a:r>
              <a:rPr lang="en-US" dirty="0"/>
              <a:t> of such a function looks like this.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oid </a:t>
            </a:r>
            <a:r>
              <a:rPr lang="en-US" i="1" dirty="0" smtClean="0">
                <a:ea typeface="Courier" charset="0"/>
                <a:cs typeface="Courier" charset="0"/>
              </a:rPr>
              <a:t>FUNCTION_NAME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i="1" dirty="0" smtClean="0">
                <a:ea typeface="Courier" charset="0"/>
                <a:cs typeface="Courier" charset="0"/>
              </a:rPr>
              <a:t>STATEMENTS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Of course, </a:t>
            </a:r>
            <a:r>
              <a:rPr lang="en-US" i="1" dirty="0" smtClean="0"/>
              <a:t>FUNCTION_NAME</a:t>
            </a:r>
            <a:r>
              <a:rPr lang="en-US" dirty="0" smtClean="0"/>
              <a:t> </a:t>
            </a:r>
            <a:r>
              <a:rPr lang="en-US" dirty="0"/>
              <a:t>should be the actual name, and </a:t>
            </a:r>
            <a:r>
              <a:rPr lang="en-US" i="1" dirty="0"/>
              <a:t>STATEMENTS</a:t>
            </a:r>
            <a:r>
              <a:rPr lang="en-US" dirty="0"/>
              <a:t> should be replaced by the </a:t>
            </a:r>
            <a:r>
              <a:rPr lang="en-US" b="1" dirty="0"/>
              <a:t>function body</a:t>
            </a:r>
            <a:r>
              <a:rPr lang="en-US" dirty="0" smtClean="0"/>
              <a:t>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997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663</TotalTime>
  <Words>971</Words>
  <Application>Microsoft Macintosh PowerPoint</Application>
  <PresentationFormat>On-screen Show (4:3)</PresentationFormat>
  <Paragraphs>78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Advantage</vt:lpstr>
      <vt:lpstr>CS 201 </vt:lpstr>
      <vt:lpstr>Review Flow of Control I — Overview</vt:lpstr>
      <vt:lpstr>Review Flow of Control III — If-Else-If</vt:lpstr>
      <vt:lpstr>Review Flow of Control III — Switch-Statement [1/3]</vt:lpstr>
      <vt:lpstr>Review Flow of Control III — Switch-Statement [2/3]</vt:lpstr>
      <vt:lpstr>Review Flow of Control III — Switch-Statement [3/3]</vt:lpstr>
      <vt:lpstr>Functions I Introduction — Encapsulation</vt:lpstr>
      <vt:lpstr>Functions I Introduction — Advantages</vt:lpstr>
      <vt:lpstr>Functions I Simple Functions — Idea</vt:lpstr>
      <vt:lpstr>Functions I Simple Functions — Example</vt:lpstr>
      <vt:lpstr>Functions I Simple Functions — Calling</vt:lpstr>
      <vt:lpstr>Functions I Parameters — Idea</vt:lpstr>
      <vt:lpstr>Functions I Parameters — Example</vt:lpstr>
      <vt:lpstr>Functions I Parameters — Calling</vt:lpstr>
      <vt:lpstr>Functions I Parameters — Pass by Value</vt:lpstr>
      <vt:lpstr>Functions I String Length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</dc:title>
  <dc:creator>Chris Hartman</dc:creator>
  <cp:lastModifiedBy>Chris Hartman</cp:lastModifiedBy>
  <cp:revision>93</cp:revision>
  <dcterms:created xsi:type="dcterms:W3CDTF">2017-08-28T16:16:28Z</dcterms:created>
  <dcterms:modified xsi:type="dcterms:W3CDTF">2018-09-12T15:54:22Z</dcterms:modified>
</cp:coreProperties>
</file>