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368" r:id="rId3"/>
    <p:sldId id="370" r:id="rId4"/>
    <p:sldId id="375" r:id="rId5"/>
    <p:sldId id="377" r:id="rId6"/>
    <p:sldId id="379" r:id="rId7"/>
    <p:sldId id="388" r:id="rId8"/>
    <p:sldId id="389" r:id="rId9"/>
    <p:sldId id="391" r:id="rId10"/>
    <p:sldId id="392" r:id="rId11"/>
    <p:sldId id="395" r:id="rId12"/>
    <p:sldId id="385" r:id="rId13"/>
    <p:sldId id="397" r:id="rId14"/>
    <p:sldId id="38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74"/>
  </p:normalViewPr>
  <p:slideViewPr>
    <p:cSldViewPr snapToObjects="1">
      <p:cViewPr varScale="1">
        <p:scale>
          <a:sx n="57" d="100"/>
          <a:sy n="57" d="100"/>
        </p:scale>
        <p:origin x="-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96370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724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52600"/>
            <a:ext cx="7556313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9/14/18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201</a:t>
            </a:r>
            <a:br>
              <a:rPr lang="en-US" dirty="0" smtClean="0"/>
            </a:br>
            <a:r>
              <a:rPr lang="en-US" sz="1800" dirty="0" smtClean="0"/>
              <a:t>Friday, February 2, 2018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Functions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40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II</a:t>
            </a:r>
            <a:br>
              <a:rPr lang="en-US" dirty="0"/>
            </a:br>
            <a:r>
              <a:rPr lang="en-US" dirty="0"/>
              <a:t>Multiple Source Files </a:t>
            </a:r>
            <a:r>
              <a:rPr lang="en-US" dirty="0" smtClean="0"/>
              <a:t>[2/4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define a function in one source file, for use in other files, we need a header file containing a prototype of the function. It should look something like this.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</a:rPr>
              <a:t>// </a:t>
            </a:r>
            <a:r>
              <a:rPr lang="en-US" dirty="0" err="1" smtClean="0">
                <a:latin typeface="Courier"/>
              </a:rPr>
              <a:t>nice.hpp</a:t>
            </a:r>
            <a:r>
              <a:rPr lang="en-US" dirty="0" smtClean="0">
                <a:latin typeface="Courier"/>
              </a:rPr>
              <a:t/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// </a:t>
            </a:r>
            <a:r>
              <a:rPr lang="en-US" dirty="0" err="1" smtClean="0">
                <a:latin typeface="Courier"/>
              </a:rPr>
              <a:t>Phimbert</a:t>
            </a:r>
            <a:r>
              <a:rPr lang="en-US" dirty="0" smtClean="0">
                <a:latin typeface="Courier"/>
              </a:rPr>
              <a:t> </a:t>
            </a:r>
            <a:r>
              <a:rPr lang="en-US" dirty="0" err="1" smtClean="0">
                <a:latin typeface="Courier"/>
              </a:rPr>
              <a:t>Phlob</a:t>
            </a:r>
            <a:r>
              <a:rPr lang="en-US" dirty="0" smtClean="0">
                <a:latin typeface="Courier"/>
              </a:rPr>
              <a:t> </a:t>
            </a:r>
            <a:r>
              <a:rPr lang="en-US" dirty="0">
                <a:latin typeface="Courier"/>
              </a:rPr>
              <a:t>/ </a:t>
            </a:r>
            <a:r>
              <a:rPr lang="en-US" dirty="0" smtClean="0">
                <a:latin typeface="Courier"/>
              </a:rPr>
              <a:t>2 Feb 2018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// Header for </a:t>
            </a:r>
            <a:r>
              <a:rPr lang="en-US" dirty="0" err="1" smtClean="0">
                <a:latin typeface="Courier"/>
              </a:rPr>
              <a:t>printNiceNumber</a:t>
            </a:r>
            <a:r>
              <a:rPr lang="en-US" dirty="0" smtClean="0">
                <a:latin typeface="Courier"/>
              </a:rPr>
              <a:t/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/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#</a:t>
            </a:r>
            <a:r>
              <a:rPr lang="en-US" dirty="0" err="1" smtClean="0">
                <a:latin typeface="Courier"/>
              </a:rPr>
              <a:t>ifndef</a:t>
            </a:r>
            <a:r>
              <a:rPr lang="en-US" dirty="0" smtClean="0">
                <a:latin typeface="Courier"/>
              </a:rPr>
              <a:t> </a:t>
            </a:r>
            <a:r>
              <a:rPr lang="en-US" dirty="0" smtClean="0">
                <a:latin typeface="Courier"/>
              </a:rPr>
              <a:t>NICE_HPP</a:t>
            </a:r>
            <a:r>
              <a:rPr lang="en-US" dirty="0" smtClean="0">
                <a:latin typeface="Courier"/>
              </a:rPr>
              <a:t/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#define </a:t>
            </a:r>
            <a:r>
              <a:rPr lang="en-US" dirty="0" smtClean="0">
                <a:latin typeface="Courier"/>
              </a:rPr>
              <a:t>NICE_HPP</a:t>
            </a:r>
            <a:r>
              <a:rPr lang="en-US" dirty="0">
                <a:latin typeface="Courier"/>
              </a:rPr>
              <a:t/>
            </a:r>
            <a:br>
              <a:rPr lang="en-US" dirty="0">
                <a:latin typeface="Courier"/>
              </a:rPr>
            </a:br>
            <a:r>
              <a:rPr lang="en-US" dirty="0" smtClean="0">
                <a:latin typeface="Courier"/>
              </a:rPr>
              <a:t/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void </a:t>
            </a:r>
            <a:r>
              <a:rPr lang="en-US" dirty="0" err="1" smtClean="0">
                <a:latin typeface="Courier"/>
              </a:rPr>
              <a:t>printNiceNumber</a:t>
            </a:r>
            <a:r>
              <a:rPr lang="en-US" dirty="0" smtClean="0">
                <a:latin typeface="Courier"/>
              </a:rPr>
              <a:t>(</a:t>
            </a:r>
            <a:r>
              <a:rPr lang="en-US" dirty="0" err="1" smtClean="0">
                <a:latin typeface="Courier"/>
              </a:rPr>
              <a:t>int</a:t>
            </a:r>
            <a:r>
              <a:rPr lang="en-US" dirty="0" smtClean="0">
                <a:latin typeface="Courier"/>
              </a:rPr>
              <a:t> </a:t>
            </a:r>
            <a:r>
              <a:rPr lang="en-US" dirty="0" err="1" smtClean="0">
                <a:latin typeface="Courier"/>
              </a:rPr>
              <a:t>num</a:t>
            </a:r>
            <a:r>
              <a:rPr lang="en-US" dirty="0" smtClean="0">
                <a:latin typeface="Courier"/>
              </a:rPr>
              <a:t>);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/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#</a:t>
            </a:r>
            <a:r>
              <a:rPr lang="en-US" dirty="0" err="1" smtClean="0">
                <a:latin typeface="Courier"/>
              </a:rPr>
              <a:t>endif</a:t>
            </a:r>
            <a:endParaRPr lang="en-US" dirty="0" smtClean="0">
              <a:latin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5680" y="3048000"/>
            <a:ext cx="31197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NICE_HPP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>
                <a:solidFill>
                  <a:srgbClr val="C00000"/>
                </a:solidFill>
              </a:rPr>
              <a:t>is a </a:t>
            </a:r>
            <a:r>
              <a:rPr lang="en-US" sz="1600" b="1" dirty="0" smtClean="0">
                <a:solidFill>
                  <a:srgbClr val="C00000"/>
                </a:solidFill>
              </a:rPr>
              <a:t>preprocessor symbol</a:t>
            </a:r>
            <a:r>
              <a:rPr lang="en-US" sz="1600" dirty="0" smtClean="0">
                <a:solidFill>
                  <a:srgbClr val="C00000"/>
                </a:solidFill>
              </a:rPr>
              <a:t>. Every header file gets</a:t>
            </a:r>
            <a:r>
              <a:rPr lang="en-US" sz="16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</a:rPr>
              <a:t> one. It should be based on the</a:t>
            </a:r>
            <a:r>
              <a:rPr lang="en-US" sz="16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</a:rPr>
              <a:t> filename of the header file.</a:t>
            </a:r>
            <a:r>
              <a:rPr lang="en-US" sz="16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</a:rPr>
              <a:t> Traditionally, we convert letters</a:t>
            </a:r>
            <a:r>
              <a:rPr lang="en-US" sz="16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</a:rPr>
              <a:t> to upper-case.</a:t>
            </a:r>
            <a:r>
              <a:rPr lang="en-US" sz="16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1600" dirty="0" smtClean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 smtClean="0">
                <a:solidFill>
                  <a:srgbClr val="C00000"/>
                </a:solidFill>
              </a:rPr>
              <a:t>Before anything else in the</a:t>
            </a:r>
            <a:r>
              <a:rPr lang="en-US" sz="16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</a:rPr>
              <a:t> header file (except comments),</a:t>
            </a:r>
            <a:r>
              <a:rPr lang="en-US" sz="16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</a:rPr>
              <a:t> do </a:t>
            </a:r>
            <a:r>
              <a:rPr lang="en-US" sz="16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1600" dirty="0" err="1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ifndef</a:t>
            </a:r>
            <a:r>
              <a:rPr lang="en-US" sz="1600" dirty="0" smtClean="0">
                <a:solidFill>
                  <a:srgbClr val="C00000"/>
                </a:solidFill>
              </a:rPr>
              <a:t> and then </a:t>
            </a:r>
            <a:r>
              <a:rPr lang="en-US" sz="16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#define</a:t>
            </a:r>
            <a:r>
              <a:rPr lang="en-US" sz="1600" dirty="0" smtClean="0">
                <a:solidFill>
                  <a:srgbClr val="C00000"/>
                </a:solidFill>
              </a:rPr>
              <a:t> on this symbol. End the header</a:t>
            </a:r>
            <a:r>
              <a:rPr lang="en-US" sz="16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</a:rPr>
              <a:t> file with </a:t>
            </a:r>
            <a:r>
              <a:rPr lang="en-US" sz="16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1600" dirty="0" err="1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en-US" sz="1600" dirty="0" smtClean="0">
                <a:solidFill>
                  <a:srgbClr val="C00000"/>
                </a:solidFill>
              </a:rPr>
              <a:t>.</a:t>
            </a:r>
            <a:endParaRPr lang="en-US" sz="1600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971802" y="3886200"/>
            <a:ext cx="2438398" cy="3048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410200" y="3352800"/>
            <a:ext cx="385482" cy="533400"/>
          </a:xfrm>
          <a:prstGeom prst="line">
            <a:avLst/>
          </a:prstGeom>
          <a:ln w="15875">
            <a:solidFill>
              <a:srgbClr val="C00000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456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II</a:t>
            </a:r>
            <a:br>
              <a:rPr lang="en-US" dirty="0"/>
            </a:br>
            <a:r>
              <a:rPr lang="en-US" dirty="0"/>
              <a:t>Multiple Source Files </a:t>
            </a:r>
            <a:r>
              <a:rPr lang="en-US" dirty="0" smtClean="0"/>
              <a:t>[3/4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The source file that defines the function should have the same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/>
              <a:t> name as the header, but with a different suffix. The file should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Courier"/>
              </a:rPr>
              <a:t>#include</a:t>
            </a:r>
            <a:r>
              <a:rPr lang="en-US" sz="1800" dirty="0" smtClean="0"/>
              <a:t> the header, with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" … "</a:t>
            </a:r>
            <a:r>
              <a:rPr lang="en-US" sz="1800" dirty="0" smtClean="0"/>
              <a:t> around the filename.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</a:rPr>
              <a:t>// nice.cpp</a:t>
            </a:r>
            <a:br>
              <a:rPr lang="en-US" sz="1800" dirty="0" smtClean="0">
                <a:latin typeface="Courier"/>
              </a:rPr>
            </a:br>
            <a:r>
              <a:rPr lang="en-US" sz="1800" dirty="0" smtClean="0">
                <a:latin typeface="Courier"/>
              </a:rPr>
              <a:t>// </a:t>
            </a:r>
            <a:r>
              <a:rPr lang="en-US" sz="1800" dirty="0" err="1" smtClean="0">
                <a:latin typeface="Courier"/>
              </a:rPr>
              <a:t>Phimbert</a:t>
            </a:r>
            <a:r>
              <a:rPr lang="en-US" sz="1800" dirty="0" smtClean="0">
                <a:latin typeface="Courier"/>
              </a:rPr>
              <a:t> </a:t>
            </a:r>
            <a:r>
              <a:rPr lang="en-US" sz="1800" dirty="0" err="1">
                <a:latin typeface="Courier"/>
              </a:rPr>
              <a:t>Phlob</a:t>
            </a:r>
            <a:r>
              <a:rPr lang="en-US" sz="1800" dirty="0">
                <a:latin typeface="Courier"/>
              </a:rPr>
              <a:t> / </a:t>
            </a:r>
            <a:r>
              <a:rPr lang="en-US" sz="1800" dirty="0" smtClean="0">
                <a:latin typeface="Courier"/>
              </a:rPr>
              <a:t>2 Feb 2018</a:t>
            </a:r>
            <a:br>
              <a:rPr lang="en-US" sz="1800" dirty="0" smtClean="0">
                <a:latin typeface="Courier"/>
              </a:rPr>
            </a:br>
            <a:r>
              <a:rPr lang="en-US" sz="1800" dirty="0" smtClean="0">
                <a:latin typeface="Courier"/>
              </a:rPr>
              <a:t>// Source for </a:t>
            </a:r>
            <a:r>
              <a:rPr lang="en-US" sz="1800" dirty="0" err="1" smtClean="0">
                <a:latin typeface="Courier"/>
              </a:rPr>
              <a:t>printNiceNumber</a:t>
            </a:r>
            <a:r>
              <a:rPr lang="en-US" sz="1800" dirty="0" smtClean="0">
                <a:latin typeface="Courier"/>
              </a:rPr>
              <a:t/>
            </a:r>
            <a:br>
              <a:rPr lang="en-US" sz="1800" dirty="0" smtClean="0">
                <a:latin typeface="Courier"/>
              </a:rPr>
            </a:br>
            <a:r>
              <a:rPr lang="en-US" sz="1800" dirty="0" smtClean="0">
                <a:latin typeface="Courier"/>
              </a:rPr>
              <a:t/>
            </a:r>
            <a:br>
              <a:rPr lang="en-US" sz="1800" dirty="0" smtClean="0">
                <a:latin typeface="Courier"/>
              </a:rPr>
            </a:br>
            <a:r>
              <a:rPr lang="en-US" sz="1800" dirty="0" smtClean="0">
                <a:latin typeface="Courier"/>
              </a:rPr>
              <a:t>#include "</a:t>
            </a:r>
            <a:r>
              <a:rPr lang="en-US" sz="1800" dirty="0" err="1" smtClean="0">
                <a:latin typeface="Courier"/>
              </a:rPr>
              <a:t>nice.hpp</a:t>
            </a:r>
            <a:r>
              <a:rPr lang="en-US" sz="1800" dirty="0" smtClean="0">
                <a:latin typeface="Courier"/>
              </a:rPr>
              <a:t>"</a:t>
            </a:r>
            <a:r>
              <a:rPr lang="en-US" sz="1800" dirty="0" smtClean="0">
                <a:latin typeface="Courier"/>
              </a:rPr>
              <a:t/>
            </a:r>
            <a:br>
              <a:rPr lang="en-US" sz="1800" dirty="0" smtClean="0">
                <a:latin typeface="Courier"/>
              </a:rPr>
            </a:br>
            <a:r>
              <a:rPr lang="en-US" sz="1800" dirty="0" smtClean="0">
                <a:latin typeface="Courier"/>
              </a:rPr>
              <a:t>#include &lt;</a:t>
            </a:r>
            <a:r>
              <a:rPr lang="en-US" sz="1800" dirty="0" err="1" smtClean="0">
                <a:latin typeface="Courier"/>
              </a:rPr>
              <a:t>iostream</a:t>
            </a:r>
            <a:r>
              <a:rPr lang="en-US" sz="1800" dirty="0" smtClean="0">
                <a:latin typeface="Courier"/>
              </a:rPr>
              <a:t>&gt;</a:t>
            </a:r>
            <a:r>
              <a:rPr lang="en-US" sz="1800" dirty="0">
                <a:latin typeface="Courier"/>
              </a:rPr>
              <a:t/>
            </a:r>
            <a:br>
              <a:rPr lang="en-US" sz="1800" dirty="0">
                <a:latin typeface="Courier"/>
              </a:rPr>
            </a:br>
            <a:r>
              <a:rPr lang="en-US" sz="1800" dirty="0" smtClean="0">
                <a:latin typeface="Courier"/>
              </a:rPr>
              <a:t>using </a:t>
            </a:r>
            <a:r>
              <a:rPr lang="en-US" sz="1800" dirty="0" err="1" smtClean="0">
                <a:latin typeface="Courier"/>
              </a:rPr>
              <a:t>std</a:t>
            </a:r>
            <a:r>
              <a:rPr lang="en-US" sz="1800" dirty="0" smtClean="0">
                <a:latin typeface="Courier"/>
              </a:rPr>
              <a:t>::</a:t>
            </a:r>
            <a:r>
              <a:rPr lang="en-US" sz="1800" dirty="0" err="1" smtClean="0">
                <a:latin typeface="Courier"/>
              </a:rPr>
              <a:t>cout</a:t>
            </a:r>
            <a:r>
              <a:rPr lang="en-US" sz="1800" dirty="0" smtClean="0">
                <a:latin typeface="Courier"/>
              </a:rPr>
              <a:t>;</a:t>
            </a:r>
            <a:br>
              <a:rPr lang="en-US" sz="1800" dirty="0" smtClean="0">
                <a:latin typeface="Courier"/>
              </a:rPr>
            </a:br>
            <a:r>
              <a:rPr lang="en-US" sz="1800" dirty="0" smtClean="0">
                <a:latin typeface="Courier"/>
              </a:rPr>
              <a:t>using </a:t>
            </a:r>
            <a:r>
              <a:rPr lang="en-US" sz="1800" dirty="0" err="1" smtClean="0">
                <a:latin typeface="Courier"/>
              </a:rPr>
              <a:t>std</a:t>
            </a:r>
            <a:r>
              <a:rPr lang="en-US" sz="1800" dirty="0" smtClean="0">
                <a:latin typeface="Courier"/>
              </a:rPr>
              <a:t>::end;</a:t>
            </a:r>
            <a:br>
              <a:rPr lang="en-US" sz="1800" dirty="0" smtClean="0">
                <a:latin typeface="Courier"/>
              </a:rPr>
            </a:br>
            <a:r>
              <a:rPr lang="en-US" sz="1800" dirty="0" smtClean="0">
                <a:latin typeface="Courier"/>
              </a:rPr>
              <a:t/>
            </a:r>
            <a:br>
              <a:rPr lang="en-US" sz="1800" dirty="0" smtClean="0">
                <a:latin typeface="Courier"/>
              </a:rPr>
            </a:br>
            <a:r>
              <a:rPr lang="en-US" sz="1800" dirty="0" smtClean="0">
                <a:latin typeface="Courier"/>
              </a:rPr>
              <a:t>void </a:t>
            </a:r>
            <a:r>
              <a:rPr lang="en-US" sz="1800" dirty="0" err="1" smtClean="0">
                <a:latin typeface="Courier"/>
              </a:rPr>
              <a:t>printNiceNumber</a:t>
            </a:r>
            <a:r>
              <a:rPr lang="en-US" sz="1800" dirty="0" smtClean="0">
                <a:latin typeface="Courier"/>
              </a:rPr>
              <a:t>(</a:t>
            </a:r>
            <a:r>
              <a:rPr lang="en-US" sz="1800" dirty="0" err="1" smtClean="0">
                <a:latin typeface="Courier"/>
              </a:rPr>
              <a:t>int</a:t>
            </a:r>
            <a:r>
              <a:rPr lang="en-US" sz="1800" dirty="0" smtClean="0">
                <a:latin typeface="Courier"/>
              </a:rPr>
              <a:t> </a:t>
            </a:r>
            <a:r>
              <a:rPr lang="en-US" sz="1800" dirty="0" err="1" smtClean="0">
                <a:latin typeface="Courier"/>
              </a:rPr>
              <a:t>num</a:t>
            </a:r>
            <a:r>
              <a:rPr lang="en-US" sz="1800" dirty="0" smtClean="0">
                <a:latin typeface="Courier"/>
              </a:rPr>
              <a:t>)</a:t>
            </a:r>
            <a:br>
              <a:rPr lang="en-US" sz="1800" dirty="0" smtClean="0">
                <a:latin typeface="Courier"/>
              </a:rPr>
            </a:br>
            <a:r>
              <a:rPr lang="en-US" sz="1800" dirty="0" smtClean="0">
                <a:latin typeface="Courier"/>
              </a:rPr>
              <a:t>{</a:t>
            </a:r>
            <a:br>
              <a:rPr lang="en-US" sz="1800" dirty="0" smtClean="0">
                <a:latin typeface="Courier"/>
              </a:rPr>
            </a:br>
            <a:r>
              <a:rPr lang="en-US" sz="1800" dirty="0" smtClean="0">
                <a:latin typeface="Courier"/>
              </a:rPr>
              <a:t>    </a:t>
            </a:r>
            <a:r>
              <a:rPr lang="en-US" sz="1800" dirty="0" err="1" smtClean="0">
                <a:latin typeface="Courier"/>
              </a:rPr>
              <a:t>cout</a:t>
            </a:r>
            <a:r>
              <a:rPr lang="en-US" sz="1800" dirty="0" smtClean="0">
                <a:latin typeface="Courier"/>
              </a:rPr>
              <a:t> &lt;&lt; "A nice number: " &lt;&lt; </a:t>
            </a:r>
            <a:r>
              <a:rPr lang="en-US" sz="1800" dirty="0" err="1" smtClean="0">
                <a:latin typeface="Courier"/>
              </a:rPr>
              <a:t>num</a:t>
            </a:r>
            <a:r>
              <a:rPr lang="en-US" sz="1800" dirty="0" smtClean="0">
                <a:latin typeface="Courier"/>
              </a:rPr>
              <a:t> &lt;&lt; </a:t>
            </a:r>
            <a:r>
              <a:rPr lang="en-US" sz="1800" dirty="0" err="1" smtClean="0">
                <a:latin typeface="Courier"/>
              </a:rPr>
              <a:t>endl</a:t>
            </a:r>
            <a:r>
              <a:rPr lang="en-US" sz="1800" dirty="0" smtClean="0">
                <a:latin typeface="Courier"/>
              </a:rPr>
              <a:t>;</a:t>
            </a:r>
            <a:br>
              <a:rPr lang="en-US" sz="1800" dirty="0" smtClean="0">
                <a:latin typeface="Courier"/>
              </a:rPr>
            </a:br>
            <a:r>
              <a:rPr lang="en-US" sz="1800" dirty="0" smtClean="0">
                <a:latin typeface="Courier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3000" y="3581400"/>
            <a:ext cx="3733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ea typeface="Courier" charset="0"/>
                <a:cs typeface="Courier" charset="0"/>
              </a:rPr>
              <a:t>Use </a:t>
            </a:r>
            <a:r>
              <a:rPr lang="en-US" sz="16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mr-IN" sz="16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sz="16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en-US" sz="1600" dirty="0" smtClean="0">
                <a:solidFill>
                  <a:srgbClr val="C00000"/>
                </a:solidFill>
                <a:ea typeface="Courier" charset="0"/>
                <a:cs typeface="Courier" charset="0"/>
              </a:rPr>
              <a:t> when you </a:t>
            </a:r>
            <a:r>
              <a:rPr lang="en-US" sz="16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#include</a:t>
            </a:r>
            <a:r>
              <a:rPr lang="en-US" sz="1600" dirty="0" smtClean="0">
                <a:solidFill>
                  <a:srgbClr val="C00000"/>
                </a:solidFill>
                <a:ea typeface="Courier" charset="0"/>
                <a:cs typeface="Courier" charset="0"/>
              </a:rPr>
              <a:t> a header file that is part of your project.</a:t>
            </a:r>
            <a:r>
              <a:rPr lang="en-US" sz="16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1600" dirty="0">
              <a:solidFill>
                <a:srgbClr val="C00000"/>
              </a:solidFill>
              <a:ea typeface="Courier" charset="0"/>
              <a:cs typeface="Courier" charset="0"/>
            </a:endParaRPr>
          </a:p>
          <a:p>
            <a:endParaRPr lang="en-US" sz="1600" dirty="0" smtClean="0">
              <a:solidFill>
                <a:srgbClr val="C00000"/>
              </a:solidFill>
              <a:ea typeface="Courier" charset="0"/>
              <a:cs typeface="Courier" charset="0"/>
            </a:endParaRPr>
          </a:p>
          <a:p>
            <a:r>
              <a:rPr lang="en-US" sz="1600" dirty="0" smtClean="0">
                <a:solidFill>
                  <a:srgbClr val="C00000"/>
                </a:solidFill>
                <a:ea typeface="Courier" charset="0"/>
                <a:cs typeface="Courier" charset="0"/>
              </a:rPr>
              <a:t>Use </a:t>
            </a:r>
            <a:r>
              <a:rPr lang="en-US" sz="16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&lt; </a:t>
            </a:r>
            <a:r>
              <a:rPr lang="mr-IN" sz="16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sz="16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 &gt;</a:t>
            </a:r>
            <a:r>
              <a:rPr lang="en-US" sz="1600" dirty="0" smtClean="0">
                <a:solidFill>
                  <a:srgbClr val="C00000"/>
                </a:solidFill>
                <a:ea typeface="Courier" charset="0"/>
                <a:cs typeface="Courier" charset="0"/>
              </a:rPr>
              <a:t> when you </a:t>
            </a:r>
            <a:r>
              <a:rPr lang="en-US" sz="16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#include</a:t>
            </a:r>
            <a:r>
              <a:rPr lang="en-US" sz="1600" dirty="0" smtClean="0">
                <a:solidFill>
                  <a:srgbClr val="C00000"/>
                </a:solidFill>
                <a:ea typeface="Courier" charset="0"/>
                <a:cs typeface="Courier" charset="0"/>
              </a:rPr>
              <a:t> a system header file.</a:t>
            </a:r>
            <a:r>
              <a:rPr lang="en-US" sz="16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1600" dirty="0" smtClean="0">
              <a:solidFill>
                <a:srgbClr val="C00000"/>
              </a:solidFill>
              <a:ea typeface="Courier" charset="0"/>
              <a:cs typeface="Courier" charset="0"/>
            </a:endParaRPr>
          </a:p>
          <a:p>
            <a:endParaRPr lang="en-US" sz="1600" dirty="0">
              <a:solidFill>
                <a:srgbClr val="C00000"/>
              </a:solidFill>
              <a:ea typeface="Courier" charset="0"/>
              <a:cs typeface="Courier" charset="0"/>
            </a:endParaRPr>
          </a:p>
          <a:p>
            <a:r>
              <a:rPr lang="en-US" sz="1600" dirty="0" smtClean="0">
                <a:solidFill>
                  <a:srgbClr val="C00000"/>
                </a:solidFill>
                <a:ea typeface="Courier" charset="0"/>
                <a:cs typeface="Courier" charset="0"/>
              </a:rPr>
              <a:t>This tells the preprocessor where to look for the header file.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048000" y="3733800"/>
            <a:ext cx="1905000" cy="3048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352800" y="4343400"/>
            <a:ext cx="1600200" cy="1524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23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II</a:t>
            </a:r>
            <a:br>
              <a:rPr lang="en-US" dirty="0"/>
            </a:br>
            <a:r>
              <a:rPr lang="en-US" dirty="0"/>
              <a:t>Multiple Source Files </a:t>
            </a:r>
            <a:r>
              <a:rPr lang="en-US" dirty="0" smtClean="0"/>
              <a:t>[4/4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Now we want to call our function from some other file. We</a:t>
            </a:r>
            <a:r>
              <a:rPr lang="en-US" dirty="0">
                <a:latin typeface="Courier"/>
              </a:rPr>
              <a:t> </a:t>
            </a:r>
            <a:r>
              <a:rPr lang="en-US" dirty="0" smtClean="0"/>
              <a:t> </a:t>
            </a:r>
            <a:r>
              <a:rPr lang="en-US" dirty="0" smtClean="0">
                <a:latin typeface="Courier"/>
              </a:rPr>
              <a:t>#include</a:t>
            </a:r>
            <a:r>
              <a:rPr lang="en-US" dirty="0" smtClean="0"/>
              <a:t> the header, with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 … "</a:t>
            </a:r>
            <a:r>
              <a:rPr lang="en-US" dirty="0" smtClean="0"/>
              <a:t> around the filename. Then we call the function in the usual way.</a:t>
            </a:r>
            <a:r>
              <a:rPr lang="en-US" dirty="0">
                <a:latin typeface="Courier"/>
              </a:rPr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"/>
              </a:rPr>
              <a:t>// myprog.cpp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// </a:t>
            </a:r>
            <a:r>
              <a:rPr lang="en-US" dirty="0" err="1" smtClean="0">
                <a:latin typeface="Courier"/>
              </a:rPr>
              <a:t>Phimbert</a:t>
            </a:r>
            <a:r>
              <a:rPr lang="en-US" dirty="0" smtClean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Phlob</a:t>
            </a:r>
            <a:r>
              <a:rPr lang="en-US" dirty="0">
                <a:latin typeface="Courier"/>
              </a:rPr>
              <a:t> / </a:t>
            </a:r>
            <a:r>
              <a:rPr lang="en-US" dirty="0" smtClean="0">
                <a:latin typeface="Courier"/>
              </a:rPr>
              <a:t>2 Feb 2018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// My awesome program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/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#include "</a:t>
            </a:r>
            <a:r>
              <a:rPr lang="en-US" dirty="0" err="1" smtClean="0">
                <a:latin typeface="Courier"/>
              </a:rPr>
              <a:t>nice.hpp</a:t>
            </a:r>
            <a:r>
              <a:rPr lang="en-US" dirty="0" smtClean="0">
                <a:latin typeface="Courier"/>
              </a:rPr>
              <a:t>"</a:t>
            </a:r>
            <a:r>
              <a:rPr lang="en-US" dirty="0" smtClean="0">
                <a:latin typeface="Courier"/>
              </a:rPr>
              <a:t/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/>
            </a:r>
            <a:br>
              <a:rPr lang="en-US" dirty="0" smtClean="0">
                <a:latin typeface="Courier"/>
              </a:rPr>
            </a:br>
            <a:r>
              <a:rPr lang="en-US" dirty="0" err="1" smtClean="0">
                <a:latin typeface="Courier"/>
              </a:rPr>
              <a:t>int</a:t>
            </a:r>
            <a:r>
              <a:rPr lang="en-US" dirty="0" smtClean="0">
                <a:latin typeface="Courier"/>
              </a:rPr>
              <a:t> main()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{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    </a:t>
            </a:r>
            <a:r>
              <a:rPr lang="en-US" dirty="0" err="1" smtClean="0">
                <a:latin typeface="Courier"/>
              </a:rPr>
              <a:t>printNiceNumber</a:t>
            </a:r>
            <a:r>
              <a:rPr lang="en-US" dirty="0" smtClean="0">
                <a:latin typeface="Courier"/>
              </a:rPr>
              <a:t>(37);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4773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II</a:t>
            </a:r>
            <a:br>
              <a:rPr lang="en-US" dirty="0"/>
            </a:br>
            <a:r>
              <a:rPr lang="en-US" dirty="0" smtClean="0"/>
              <a:t>Using a Return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function can return a value. This becomes the value of the function call. Here are some examples.</a:t>
            </a:r>
          </a:p>
          <a:p>
            <a:pPr marL="0" indent="0">
              <a:buNone/>
            </a:pPr>
            <a:r>
              <a:rPr lang="en-US" dirty="0" smtClean="0"/>
              <a:t>A call to a function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f1</a:t>
            </a:r>
            <a:r>
              <a:rPr lang="en-US" dirty="0" smtClean="0"/>
              <a:t>, which does </a:t>
            </a:r>
            <a:r>
              <a:rPr lang="en-US" i="1" dirty="0" smtClean="0"/>
              <a:t>not</a:t>
            </a:r>
            <a:r>
              <a:rPr lang="en-US" dirty="0" smtClean="0"/>
              <a:t> return a value: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1();</a:t>
            </a:r>
          </a:p>
          <a:p>
            <a:pPr marL="0" indent="0">
              <a:buNone/>
            </a:pPr>
            <a:r>
              <a:rPr lang="en-US" dirty="0" smtClean="0"/>
              <a:t>Two calls to a function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f2</a:t>
            </a:r>
            <a:r>
              <a:rPr lang="en-US" dirty="0" smtClean="0"/>
              <a:t>, which returns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n = f2();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&lt;&lt; 17 + f2();</a:t>
            </a:r>
          </a:p>
          <a:p>
            <a:pPr marL="0" indent="0">
              <a:buNone/>
            </a:pPr>
            <a:r>
              <a:rPr lang="en-US" dirty="0"/>
              <a:t>M</a:t>
            </a:r>
            <a:r>
              <a:rPr lang="en-US" dirty="0" smtClean="0"/>
              <a:t>ember </a:t>
            </a:r>
            <a:r>
              <a:rPr lang="en-US" dirty="0"/>
              <a:t>function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size</a:t>
            </a:r>
            <a:r>
              <a:rPr lang="en-US" dirty="0" smtClean="0"/>
              <a:t> returns the length of a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length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mystr.size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477000" y="3300680"/>
            <a:ext cx="1828800" cy="1323439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>
                <a:solidFill>
                  <a:srgbClr val="C00000"/>
                </a:solidFill>
              </a:rPr>
              <a:t>We will discuss </a:t>
            </a:r>
            <a:r>
              <a:rPr lang="en-US" sz="1600" i="1" dirty="0" smtClean="0">
                <a:solidFill>
                  <a:srgbClr val="C00000"/>
                </a:solidFill>
              </a:rPr>
              <a:t>how</a:t>
            </a:r>
            <a:r>
              <a:rPr lang="en-US" sz="1600" dirty="0" smtClean="0">
                <a:solidFill>
                  <a:srgbClr val="C00000"/>
                </a:solidFill>
              </a:rPr>
              <a:t> to return a value from a function on another day.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594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II</a:t>
            </a:r>
            <a:br>
              <a:rPr lang="en-US" dirty="0" smtClean="0"/>
            </a:br>
            <a:r>
              <a:rPr lang="en-US" dirty="0" smtClean="0"/>
              <a:t>Notes on the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In today’s lab, you will be calling </a:t>
            </a:r>
            <a:r>
              <a:rPr lang="en-US" sz="1800" dirty="0" smtClean="0"/>
              <a:t>functions </a:t>
            </a:r>
            <a:r>
              <a:rPr lang="en-US" sz="1800" dirty="0" smtClean="0"/>
              <a:t>that I wrote.</a:t>
            </a:r>
          </a:p>
          <a:p>
            <a:pPr marL="0" indent="0">
              <a:buNone/>
            </a:pPr>
            <a:r>
              <a:rPr lang="en-US" sz="1800" dirty="0" smtClean="0"/>
              <a:t>Download the header and source files specified in the lab.</a:t>
            </a:r>
          </a:p>
          <a:p>
            <a:pPr marL="0" indent="0">
              <a:buNone/>
            </a:pPr>
            <a:r>
              <a:rPr lang="en-US" sz="1800" dirty="0" smtClean="0"/>
              <a:t>Adding downloaded files to a project is very error-prone. I suggest creating blank header and source files in your project with the correct names. Then copy and paste the contents of the downloaded files into these blank files.</a:t>
            </a:r>
          </a:p>
          <a:p>
            <a:pPr marL="0" indent="0">
              <a:buNone/>
            </a:pPr>
            <a:r>
              <a:rPr lang="en-US" sz="1800" dirty="0" smtClean="0"/>
              <a:t>There will be three files in your project (1 header &amp; 2 source), but you only need to </a:t>
            </a:r>
            <a:r>
              <a:rPr lang="en-US" sz="1800" i="1" dirty="0" smtClean="0"/>
              <a:t>write</a:t>
            </a:r>
            <a:r>
              <a:rPr lang="en-US" sz="1800" dirty="0" smtClean="0"/>
              <a:t> one source file.</a:t>
            </a:r>
          </a:p>
          <a:p>
            <a:pPr marL="0" indent="0">
              <a:buNone/>
            </a:pPr>
            <a:r>
              <a:rPr lang="en-US" sz="1800" dirty="0" smtClean="0"/>
              <a:t>Remember: when you </a:t>
            </a:r>
            <a:r>
              <a:rPr lang="en-US" sz="1800" dirty="0" smtClean="0">
                <a:latin typeface="Courier"/>
              </a:rPr>
              <a:t>#include</a:t>
            </a:r>
            <a:r>
              <a:rPr lang="en-US" sz="1800" dirty="0" smtClean="0"/>
              <a:t> a header that is part of your project, surround the filename with double quotes (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" … "</a:t>
            </a:r>
            <a:r>
              <a:rPr lang="en-US" sz="1800" dirty="0" smtClean="0"/>
              <a:t>), not angle brackets (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&lt; … &gt;</a:t>
            </a:r>
            <a:r>
              <a:rPr lang="en-US" sz="18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96881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br>
              <a:rPr lang="en-US" dirty="0" smtClean="0"/>
            </a:br>
            <a:r>
              <a:rPr lang="en-US" dirty="0"/>
              <a:t>Functions I </a:t>
            </a:r>
            <a:r>
              <a:rPr lang="en-US" dirty="0" smtClean="0"/>
              <a:t>—</a:t>
            </a:r>
            <a:r>
              <a:rPr lang="en-US" dirty="0"/>
              <a:t>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Using a </a:t>
            </a:r>
            <a:r>
              <a:rPr lang="en-US" b="1" dirty="0"/>
              <a:t>function</a:t>
            </a:r>
            <a:r>
              <a:rPr lang="en-US" dirty="0"/>
              <a:t>, we can </a:t>
            </a:r>
            <a:r>
              <a:rPr lang="en-US" b="1" dirty="0"/>
              <a:t>encapsulate</a:t>
            </a:r>
            <a:r>
              <a:rPr lang="en-US" dirty="0"/>
              <a:t> code, that is, make a piece of code into a single </a:t>
            </a:r>
            <a:r>
              <a:rPr lang="en-US" i="1" dirty="0"/>
              <a:t>thing</a:t>
            </a:r>
            <a:r>
              <a:rPr lang="en-US" dirty="0"/>
              <a:t>. To use the code in a function, we </a:t>
            </a:r>
            <a:r>
              <a:rPr lang="en-US" b="1" dirty="0"/>
              <a:t>call</a:t>
            </a:r>
            <a:r>
              <a:rPr lang="en-US" dirty="0"/>
              <a:t> the function. </a:t>
            </a:r>
            <a:r>
              <a:rPr lang="en-US" dirty="0" smtClean="0"/>
              <a:t>When </a:t>
            </a:r>
            <a:r>
              <a:rPr lang="en-US" dirty="0"/>
              <a:t>the function finishes, it </a:t>
            </a:r>
            <a:r>
              <a:rPr lang="en-US" b="1" dirty="0"/>
              <a:t>returns</a:t>
            </a:r>
            <a:r>
              <a:rPr lang="en-US" dirty="0"/>
              <a:t> to just after the </a:t>
            </a:r>
            <a:r>
              <a:rPr lang="en-US" dirty="0" smtClean="0"/>
              <a:t>call.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Using functions improves </a:t>
            </a:r>
            <a:r>
              <a:rPr lang="en-US" b="1" dirty="0" smtClean="0"/>
              <a:t>modularity</a:t>
            </a:r>
            <a:r>
              <a:rPr lang="en-US" dirty="0" smtClean="0"/>
              <a:t>. </a:t>
            </a:r>
            <a:r>
              <a:rPr lang="en-US" dirty="0"/>
              <a:t>Code is </a:t>
            </a:r>
            <a:r>
              <a:rPr lang="en-US" b="1" dirty="0"/>
              <a:t>modular</a:t>
            </a:r>
            <a:r>
              <a:rPr lang="en-US" dirty="0"/>
              <a:t> when it is divided into pieces that interact with each other through well defined interfaces. Modularity makes code easier to design and debug, and thus more maintainable.</a:t>
            </a:r>
          </a:p>
        </p:txBody>
      </p:sp>
    </p:spTree>
    <p:extLst>
      <p:ext uri="{BB962C8B-B14F-4D97-AF65-F5344CB8AC3E}">
        <p14:creationId xmlns:p14="http://schemas.microsoft.com/office/powerpoint/2010/main" val="1596778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Functions I </a:t>
            </a:r>
            <a:r>
              <a:rPr lang="en-US" dirty="0" smtClean="0"/>
              <a:t>— Simple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 of a function.</a:t>
            </a:r>
            <a:endParaRPr lang="en-US" dirty="0"/>
          </a:p>
          <a:p>
            <a:pPr marL="0" indent="0">
              <a:buNone/>
            </a:pPr>
            <a:r>
              <a:rPr lang="mr-IN" dirty="0">
                <a:latin typeface="Courier" charset="0"/>
                <a:ea typeface="Courier" charset="0"/>
                <a:cs typeface="Courier" charset="0"/>
              </a:rPr>
              <a:t>// printFooTen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Print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"Foo!" ten times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each on a new line.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void printFooTen()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for (int i = 0; i &lt; 10; ++i)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   cout &lt;&lt; "Foo!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 &lt;&lt;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}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/>
              <a:t>Call</a:t>
            </a:r>
            <a:r>
              <a:rPr lang="en-US" dirty="0"/>
              <a:t> to the above function.</a:t>
            </a:r>
          </a:p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printFooTen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</a:t>
            </a:r>
            <a:endParaRPr lang="mr-IN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997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Functions I — </a:t>
            </a:r>
            <a:r>
              <a:rPr lang="en-US" dirty="0" smtClean="0"/>
              <a:t>Parameters [1/2]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Definition of a function with </a:t>
            </a:r>
            <a:r>
              <a:rPr lang="en-US" b="1" dirty="0" smtClean="0"/>
              <a:t>parameters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printCount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// Print a message a specified number of times.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oid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printCount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(string message,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count)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for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count; ++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{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&lt;&lt; message &lt;&lt;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}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Call to the above </a:t>
            </a:r>
            <a:r>
              <a:rPr lang="en-US" dirty="0" smtClean="0"/>
              <a:t>function, with </a:t>
            </a:r>
            <a:r>
              <a:rPr lang="en-US" b="1" dirty="0" smtClean="0"/>
              <a:t>arguments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printCount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("Howdy!", 5);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48400" y="3705761"/>
            <a:ext cx="259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sz="1600" dirty="0" smtClean="0">
                <a:solidFill>
                  <a:srgbClr val="C00000"/>
                </a:solidFill>
              </a:rPr>
              <a:t> is the type of a sequence of characters.</a:t>
            </a:r>
            <a:r>
              <a:rPr lang="en-US" sz="16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</a:rPr>
              <a:t> To use it, we need to do:</a:t>
            </a:r>
            <a:r>
              <a:rPr lang="en-US" sz="16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1600" dirty="0" smtClean="0">
              <a:solidFill>
                <a:srgbClr val="C00000"/>
              </a:solidFill>
            </a:endParaRPr>
          </a:p>
          <a:p>
            <a:r>
              <a:rPr lang="en-US" sz="16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#include &lt;string&gt;</a:t>
            </a:r>
            <a:br>
              <a:rPr lang="en-US" sz="16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using </a:t>
            </a:r>
            <a:r>
              <a:rPr lang="en-US" sz="1600" dirty="0" err="1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sz="16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::string;</a:t>
            </a:r>
            <a:endParaRPr lang="en-US" sz="1600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6324600" y="3380298"/>
            <a:ext cx="152400" cy="325464"/>
          </a:xfrm>
          <a:prstGeom prst="line">
            <a:avLst/>
          </a:prstGeom>
          <a:ln w="15875">
            <a:solidFill>
              <a:srgbClr val="C00000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3886200" y="3304098"/>
            <a:ext cx="2438400" cy="76200"/>
          </a:xfrm>
          <a:prstGeom prst="line">
            <a:avLst/>
          </a:prstGeom>
          <a:ln w="15875">
            <a:solidFill>
              <a:srgbClr val="C00000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3733800" y="3113598"/>
            <a:ext cx="152400" cy="1905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Functions I — </a:t>
            </a:r>
            <a:r>
              <a:rPr lang="en-US" dirty="0" smtClean="0"/>
              <a:t>Parameters [2/2]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passed our parameters using </a:t>
            </a:r>
            <a:r>
              <a:rPr lang="en-US" b="1" dirty="0" smtClean="0"/>
              <a:t>pass by value</a:t>
            </a:r>
            <a:r>
              <a:rPr lang="en-US" dirty="0" smtClean="0"/>
              <a:t>. With this method, the parameter is a </a:t>
            </a:r>
            <a:r>
              <a:rPr lang="en-US" b="1" dirty="0" smtClean="0"/>
              <a:t>copy</a:t>
            </a:r>
            <a:r>
              <a:rPr lang="en-US" dirty="0" smtClean="0"/>
              <a:t> of the argument. Changing the parameter does not affect the argument.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oid foo(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n)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&lt;&lt; "The number is: " &lt;&lt; n &lt;&lt;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n = 7;  // This line is pointless; the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    //  caller's argument is unaffected.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Elsewhere: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k = 5;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foo(k);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// Here, k is still 5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486400" y="4953000"/>
            <a:ext cx="2362200" cy="954107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 smtClean="0">
                <a:solidFill>
                  <a:srgbClr val="C00000"/>
                </a:solidFill>
              </a:rPr>
              <a:t>Later in the semester, we will cover other parameter-passing methods.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355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Functions I — String </a:t>
            </a:r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dirty="0" smtClean="0"/>
              <a:t> is a variable of type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dirty="0" smtClean="0"/>
              <a:t>, then we can get the </a:t>
            </a:r>
            <a:r>
              <a:rPr lang="en-US" b="1" dirty="0" smtClean="0"/>
              <a:t>length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dirty="0" smtClean="0"/>
              <a:t>—that is, the number of characters in it—by calling the </a:t>
            </a:r>
            <a:r>
              <a:rPr lang="en-US" b="1" dirty="0" smtClean="0"/>
              <a:t>member function</a:t>
            </a:r>
            <a:r>
              <a:rPr lang="en-US" dirty="0" smtClean="0"/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size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tring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"Hello!";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abc.size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&lt;&lt;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&lt;&lt;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06382" y="320040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Note the dot. This is how we call a member function.</a:t>
            </a:r>
            <a:endParaRPr lang="en-US" sz="1600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3886200" y="3352800"/>
            <a:ext cx="1020182" cy="762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0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II</a:t>
            </a:r>
            <a:br>
              <a:rPr lang="en-US" dirty="0" smtClean="0"/>
            </a:br>
            <a:r>
              <a:rPr lang="en-US" dirty="0" smtClean="0"/>
              <a:t>Prototypes [1/2]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 smtClean="0"/>
              <a:t>prototype</a:t>
            </a:r>
            <a:r>
              <a:rPr lang="en-US" dirty="0" smtClean="0"/>
              <a:t> of a function gives the function’s name, </a:t>
            </a:r>
            <a:r>
              <a:rPr lang="en-US" dirty="0" smtClean="0"/>
              <a:t>parameter</a:t>
            </a:r>
            <a:r>
              <a:rPr lang="en-US" dirty="0">
                <a:latin typeface="Courier"/>
              </a:rPr>
              <a:t> </a:t>
            </a:r>
            <a:r>
              <a:rPr lang="en-US" dirty="0" smtClean="0"/>
              <a:t>and </a:t>
            </a:r>
            <a:r>
              <a:rPr lang="en-US" dirty="0" smtClean="0"/>
              <a:t>return types, and the parameter-passing methods. But </a:t>
            </a:r>
            <a:r>
              <a:rPr lang="en-US" dirty="0" smtClean="0"/>
              <a:t>the </a:t>
            </a:r>
            <a:r>
              <a:rPr lang="en-US" dirty="0" smtClean="0"/>
              <a:t>function body is replaced by a semicolon (“</a:t>
            </a:r>
            <a:r>
              <a:rPr lang="en-US" dirty="0" smtClean="0">
                <a:latin typeface="Courier"/>
              </a:rPr>
              <a:t>;</a:t>
            </a:r>
            <a:r>
              <a:rPr lang="en-US" dirty="0" smtClean="0"/>
              <a:t>”).</a:t>
            </a:r>
          </a:p>
          <a:p>
            <a:pPr marL="0" indent="0">
              <a:buNone/>
            </a:pPr>
            <a:r>
              <a:rPr lang="en-US" dirty="0" smtClean="0"/>
              <a:t>A function definition.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v</a:t>
            </a:r>
            <a:r>
              <a:rPr lang="en-US" dirty="0" smtClean="0">
                <a:latin typeface="Courier"/>
              </a:rPr>
              <a:t>oid </a:t>
            </a:r>
            <a:r>
              <a:rPr lang="en-US" dirty="0" err="1" smtClean="0">
                <a:latin typeface="Courier"/>
              </a:rPr>
              <a:t>printNiceNumber</a:t>
            </a:r>
            <a:r>
              <a:rPr lang="en-US" dirty="0" smtClean="0">
                <a:latin typeface="Courier"/>
              </a:rPr>
              <a:t>(</a:t>
            </a:r>
            <a:r>
              <a:rPr lang="en-US" dirty="0" err="1" smtClean="0">
                <a:latin typeface="Courier"/>
              </a:rPr>
              <a:t>int</a:t>
            </a:r>
            <a:r>
              <a:rPr lang="en-US" dirty="0" smtClean="0">
                <a:latin typeface="Courier"/>
              </a:rPr>
              <a:t> </a:t>
            </a:r>
            <a:r>
              <a:rPr lang="en-US" dirty="0" err="1" smtClean="0">
                <a:latin typeface="Courier"/>
              </a:rPr>
              <a:t>num</a:t>
            </a:r>
            <a:r>
              <a:rPr lang="en-US" dirty="0" smtClean="0">
                <a:latin typeface="Courier"/>
              </a:rPr>
              <a:t>)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{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    </a:t>
            </a:r>
            <a:r>
              <a:rPr lang="en-US" dirty="0" err="1" smtClean="0">
                <a:latin typeface="Courier"/>
              </a:rPr>
              <a:t>cout</a:t>
            </a:r>
            <a:r>
              <a:rPr lang="en-US" dirty="0" smtClean="0">
                <a:latin typeface="Courier"/>
              </a:rPr>
              <a:t> &lt;&lt; "A nice number: " &lt;&lt; </a:t>
            </a:r>
            <a:r>
              <a:rPr lang="en-US" dirty="0" err="1" smtClean="0">
                <a:latin typeface="Courier"/>
              </a:rPr>
              <a:t>num</a:t>
            </a:r>
            <a:r>
              <a:rPr lang="en-US" dirty="0" smtClean="0">
                <a:latin typeface="Courier"/>
              </a:rPr>
              <a:t> &lt;&lt; </a:t>
            </a:r>
            <a:r>
              <a:rPr lang="en-US" dirty="0" err="1" smtClean="0">
                <a:latin typeface="Courier"/>
              </a:rPr>
              <a:t>endl</a:t>
            </a:r>
            <a:r>
              <a:rPr lang="en-US" dirty="0" smtClean="0">
                <a:latin typeface="Courier"/>
              </a:rPr>
              <a:t>;</a:t>
            </a:r>
            <a:r>
              <a:rPr lang="en-US" dirty="0">
                <a:latin typeface="Courier"/>
              </a:rPr>
              <a:t/>
            </a:r>
            <a:br>
              <a:rPr lang="en-US" dirty="0">
                <a:latin typeface="Courier"/>
              </a:rPr>
            </a:br>
            <a:r>
              <a:rPr lang="en-US" dirty="0" smtClean="0">
                <a:latin typeface="Courier"/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A prototype for the above function.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void </a:t>
            </a:r>
            <a:r>
              <a:rPr lang="en-US" dirty="0" err="1" smtClean="0">
                <a:latin typeface="Courier"/>
              </a:rPr>
              <a:t>printNiceNumber</a:t>
            </a:r>
            <a:r>
              <a:rPr lang="en-US" dirty="0" smtClean="0">
                <a:latin typeface="Courier"/>
              </a:rPr>
              <a:t>(</a:t>
            </a:r>
            <a:r>
              <a:rPr lang="en-US" dirty="0" err="1" smtClean="0">
                <a:latin typeface="Courier"/>
              </a:rPr>
              <a:t>int</a:t>
            </a:r>
            <a:r>
              <a:rPr lang="en-US" dirty="0" smtClean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num</a:t>
            </a:r>
            <a:r>
              <a:rPr lang="en-US" dirty="0" smtClean="0">
                <a:latin typeface="Courier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24600" y="5105400"/>
            <a:ext cx="213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Note the semicolon. The above function definition does not have one.</a:t>
            </a:r>
            <a:endParaRPr lang="en-US" sz="1600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304418" y="5334000"/>
            <a:ext cx="1020182" cy="2286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677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II</a:t>
            </a:r>
            <a:br>
              <a:rPr lang="en-US" dirty="0"/>
            </a:br>
            <a:r>
              <a:rPr lang="en-US" dirty="0"/>
              <a:t>Prototypes </a:t>
            </a:r>
            <a:r>
              <a:rPr lang="en-US" dirty="0" smtClean="0"/>
              <a:t>[2/2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a function call to compile, the compiler must have already seen either a definition of the function, or a prototype.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void </a:t>
            </a:r>
            <a:r>
              <a:rPr lang="en-US" dirty="0" err="1" smtClean="0">
                <a:latin typeface="Courier"/>
              </a:rPr>
              <a:t>printNiceNumber</a:t>
            </a:r>
            <a:r>
              <a:rPr lang="en-US" dirty="0" smtClean="0">
                <a:latin typeface="Courier"/>
              </a:rPr>
              <a:t>(</a:t>
            </a:r>
            <a:r>
              <a:rPr lang="en-US" dirty="0" err="1" smtClean="0">
                <a:latin typeface="Courier"/>
              </a:rPr>
              <a:t>int</a:t>
            </a:r>
            <a:r>
              <a:rPr lang="en-US" dirty="0" smtClean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num</a:t>
            </a:r>
            <a:r>
              <a:rPr lang="en-US" dirty="0" smtClean="0">
                <a:latin typeface="Courier"/>
              </a:rPr>
              <a:t>);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/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void </a:t>
            </a:r>
            <a:r>
              <a:rPr lang="en-US" dirty="0" err="1" smtClean="0">
                <a:latin typeface="Courier"/>
              </a:rPr>
              <a:t>ff</a:t>
            </a:r>
            <a:r>
              <a:rPr lang="en-US" dirty="0" smtClean="0">
                <a:latin typeface="Courier"/>
              </a:rPr>
              <a:t>()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{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    </a:t>
            </a:r>
            <a:r>
              <a:rPr lang="en-US" dirty="0" err="1" smtClean="0">
                <a:latin typeface="Courier"/>
              </a:rPr>
              <a:t>printNiceNumber</a:t>
            </a:r>
            <a:r>
              <a:rPr lang="en-US" dirty="0" smtClean="0">
                <a:latin typeface="Courier"/>
              </a:rPr>
              <a:t>(37);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}</a:t>
            </a:r>
            <a:br>
              <a:rPr lang="en-US" dirty="0" smtClean="0">
                <a:latin typeface="Courier"/>
              </a:rPr>
            </a:br>
            <a:r>
              <a:rPr lang="en-US" dirty="0">
                <a:latin typeface="Courier"/>
              </a:rPr>
              <a:t/>
            </a:r>
            <a:br>
              <a:rPr lang="en-US" dirty="0">
                <a:latin typeface="Courier"/>
              </a:rPr>
            </a:br>
            <a:r>
              <a:rPr lang="en-US" dirty="0" smtClean="0">
                <a:latin typeface="Courier"/>
              </a:rPr>
              <a:t>void </a:t>
            </a:r>
            <a:r>
              <a:rPr lang="en-US" dirty="0" err="1" smtClean="0">
                <a:latin typeface="Courier"/>
              </a:rPr>
              <a:t>printNiceNumber</a:t>
            </a:r>
            <a:r>
              <a:rPr lang="en-US" dirty="0" smtClean="0">
                <a:latin typeface="Courier"/>
              </a:rPr>
              <a:t>(</a:t>
            </a:r>
            <a:r>
              <a:rPr lang="en-US" dirty="0" err="1" smtClean="0">
                <a:latin typeface="Courier"/>
              </a:rPr>
              <a:t>int</a:t>
            </a:r>
            <a:r>
              <a:rPr lang="en-US" dirty="0" smtClean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num</a:t>
            </a:r>
            <a:r>
              <a:rPr lang="en-US" dirty="0">
                <a:latin typeface="Courier"/>
              </a:rPr>
              <a:t>)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{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    </a:t>
            </a:r>
            <a:r>
              <a:rPr lang="en-US" dirty="0" err="1">
                <a:latin typeface="Courier"/>
              </a:rPr>
              <a:t>cout</a:t>
            </a:r>
            <a:r>
              <a:rPr lang="en-US" dirty="0">
                <a:latin typeface="Courier"/>
              </a:rPr>
              <a:t> &lt;&lt; "A </a:t>
            </a:r>
            <a:r>
              <a:rPr lang="en-US" dirty="0" smtClean="0">
                <a:latin typeface="Courier"/>
              </a:rPr>
              <a:t>nice </a:t>
            </a:r>
            <a:r>
              <a:rPr lang="en-US" dirty="0">
                <a:latin typeface="Courier"/>
              </a:rPr>
              <a:t>number: " &lt;&lt; </a:t>
            </a:r>
            <a:r>
              <a:rPr lang="en-US" dirty="0" err="1" smtClean="0">
                <a:latin typeface="Courier"/>
              </a:rPr>
              <a:t>num</a:t>
            </a:r>
            <a:r>
              <a:rPr lang="en-US" dirty="0" smtClean="0">
                <a:latin typeface="Courier"/>
              </a:rPr>
              <a:t> &lt;&lt; </a:t>
            </a:r>
            <a:r>
              <a:rPr lang="en-US" dirty="0" err="1" smtClean="0">
                <a:latin typeface="Courier"/>
              </a:rPr>
              <a:t>endl</a:t>
            </a:r>
            <a:r>
              <a:rPr lang="en-US" dirty="0" smtClean="0">
                <a:latin typeface="Courier"/>
              </a:rPr>
              <a:t>;</a:t>
            </a:r>
            <a:r>
              <a:rPr lang="en-US" dirty="0">
                <a:latin typeface="Courier"/>
              </a:rPr>
              <a:t/>
            </a:r>
            <a:br>
              <a:rPr lang="en-US" dirty="0">
                <a:latin typeface="Courier"/>
              </a:rPr>
            </a:br>
            <a:r>
              <a:rPr lang="en-US" dirty="0" smtClean="0">
                <a:latin typeface="Courier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06974" y="3124200"/>
            <a:ext cx="21798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If we get rid of the </a:t>
            </a:r>
            <a:r>
              <a:rPr lang="en-US" sz="1400" b="1" dirty="0" smtClean="0">
                <a:solidFill>
                  <a:srgbClr val="C00000"/>
                </a:solidFill>
              </a:rPr>
              <a:t>prototype</a:t>
            </a:r>
            <a:r>
              <a:rPr lang="en-US" sz="1400" dirty="0" smtClean="0">
                <a:solidFill>
                  <a:srgbClr val="C00000"/>
                </a:solidFill>
              </a:rPr>
              <a:t>, then the </a:t>
            </a:r>
            <a:r>
              <a:rPr lang="en-US" sz="1400" b="1" dirty="0" smtClean="0">
                <a:solidFill>
                  <a:srgbClr val="C00000"/>
                </a:solidFill>
              </a:rPr>
              <a:t>call</a:t>
            </a:r>
            <a:r>
              <a:rPr lang="en-US" sz="1400" dirty="0" smtClean="0">
                <a:solidFill>
                  <a:srgbClr val="C00000"/>
                </a:solidFill>
              </a:rPr>
              <a:t> will not compile, since the function </a:t>
            </a:r>
            <a:r>
              <a:rPr lang="en-US" sz="1400" b="1" dirty="0" smtClean="0">
                <a:solidFill>
                  <a:srgbClr val="C00000"/>
                </a:solidFill>
              </a:rPr>
              <a:t>definition</a:t>
            </a:r>
            <a:r>
              <a:rPr lang="en-US" sz="1400" dirty="0" smtClean="0">
                <a:solidFill>
                  <a:srgbClr val="C00000"/>
                </a:solidFill>
              </a:rPr>
              <a:t> has not been seen yet.</a:t>
            </a:r>
            <a:endParaRPr lang="en-US" sz="1400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257800" y="3124204"/>
            <a:ext cx="1258699" cy="419096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495801" y="3810000"/>
            <a:ext cx="2020698" cy="3429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257800" y="4305300"/>
            <a:ext cx="1258700" cy="6858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108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II</a:t>
            </a:r>
            <a:br>
              <a:rPr lang="en-US" dirty="0" smtClean="0"/>
            </a:br>
            <a:r>
              <a:rPr lang="en-US" dirty="0" smtClean="0"/>
              <a:t>Multiple Source Files [1/4]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can define a function in one source file and call it in another. The </a:t>
            </a:r>
            <a:r>
              <a:rPr lang="en-US" b="1" dirty="0" smtClean="0"/>
              <a:t>linker</a:t>
            </a:r>
            <a:r>
              <a:rPr lang="en-US" dirty="0" smtClean="0"/>
              <a:t> then puts the call together with the function being called.</a:t>
            </a:r>
          </a:p>
          <a:p>
            <a:pPr marL="0" indent="0">
              <a:buNone/>
            </a:pPr>
            <a:r>
              <a:rPr lang="en-US" dirty="0" smtClean="0"/>
              <a:t>The standard way to make this work involves a </a:t>
            </a:r>
            <a:r>
              <a:rPr lang="en-US" b="1" dirty="0" smtClean="0"/>
              <a:t>header 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Recall</a:t>
            </a:r>
          </a:p>
          <a:p>
            <a:pPr lvl="1"/>
            <a:r>
              <a:rPr lang="en-US" dirty="0" smtClean="0"/>
              <a:t>A header file contains C++ source code, just like a source file.</a:t>
            </a:r>
          </a:p>
          <a:p>
            <a:pPr lvl="1"/>
            <a:r>
              <a:rPr lang="en-US" dirty="0" smtClean="0"/>
              <a:t>Header files are not intended to be compiled directly. Instead, a</a:t>
            </a:r>
            <a:r>
              <a:rPr lang="en-US" dirty="0">
                <a:latin typeface="Courier"/>
              </a:rPr>
              <a:t> </a:t>
            </a:r>
            <a:r>
              <a:rPr lang="en-US" dirty="0" smtClean="0"/>
              <a:t> header file is </a:t>
            </a:r>
            <a:r>
              <a:rPr lang="en-US" dirty="0" smtClean="0">
                <a:latin typeface="Courier"/>
              </a:rPr>
              <a:t>#</a:t>
            </a:r>
            <a:r>
              <a:rPr lang="en-US" dirty="0" err="1" smtClean="0">
                <a:latin typeface="Courier"/>
              </a:rPr>
              <a:t>include</a:t>
            </a:r>
            <a:r>
              <a:rPr lang="en-US" dirty="0" err="1" smtClean="0"/>
              <a:t>’d</a:t>
            </a:r>
            <a:r>
              <a:rPr lang="en-US" dirty="0" smtClean="0"/>
              <a:t> by some other file.</a:t>
            </a:r>
          </a:p>
          <a:p>
            <a:pPr lvl="1"/>
            <a:r>
              <a:rPr lang="en-US" dirty="0" smtClean="0"/>
              <a:t>The filename of a header file generally ends with “</a:t>
            </a:r>
            <a:r>
              <a:rPr lang="en-US" dirty="0" smtClean="0">
                <a:latin typeface="Courier"/>
              </a:rPr>
              <a:t>.h</a:t>
            </a:r>
            <a:r>
              <a:rPr lang="en-US" dirty="0" smtClean="0"/>
              <a:t>” or “</a:t>
            </a:r>
            <a:r>
              <a:rPr lang="en-US" dirty="0" smtClean="0">
                <a:latin typeface="Courier"/>
              </a:rPr>
              <a:t>.</a:t>
            </a:r>
            <a:r>
              <a:rPr lang="en-US" dirty="0" err="1" smtClean="0">
                <a:latin typeface="Courier"/>
              </a:rPr>
              <a:t>hpp</a:t>
            </a:r>
            <a:r>
              <a:rPr lang="en-US" dirty="0" smtClean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51559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959</TotalTime>
  <Words>901</Words>
  <Application>Microsoft Macintosh PowerPoint</Application>
  <PresentationFormat>On-screen Show (4:3)</PresentationFormat>
  <Paragraphs>77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Advantage</vt:lpstr>
      <vt:lpstr>CS 201 Friday, February 2, 2018</vt:lpstr>
      <vt:lpstr>Review Functions I — Introduction</vt:lpstr>
      <vt:lpstr>Review Functions I — Simple Functions</vt:lpstr>
      <vt:lpstr>Review Functions I — Parameters [1/2]</vt:lpstr>
      <vt:lpstr>Review Functions I — Parameters [2/2]</vt:lpstr>
      <vt:lpstr>Review Functions I — String Length</vt:lpstr>
      <vt:lpstr>Functions II Prototypes [1/2]</vt:lpstr>
      <vt:lpstr>Functions II Prototypes [2/2]</vt:lpstr>
      <vt:lpstr>Functions II Multiple Source Files [1/4]</vt:lpstr>
      <vt:lpstr>Functions II Multiple Source Files [2/4]</vt:lpstr>
      <vt:lpstr>Functions II Multiple Source Files [3/4]</vt:lpstr>
      <vt:lpstr>Functions II Multiple Source Files [4/4]</vt:lpstr>
      <vt:lpstr>Functions II Using a Return Value</vt:lpstr>
      <vt:lpstr>Functions II Notes on the Lab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</dc:title>
  <dc:creator>Chris Hartman</dc:creator>
  <cp:lastModifiedBy>Chris Hartman</cp:lastModifiedBy>
  <cp:revision>106</cp:revision>
  <dcterms:created xsi:type="dcterms:W3CDTF">2017-08-28T16:16:28Z</dcterms:created>
  <dcterms:modified xsi:type="dcterms:W3CDTF">2018-09-14T19:30:58Z</dcterms:modified>
</cp:coreProperties>
</file>