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388" r:id="rId3"/>
    <p:sldId id="398" r:id="rId4"/>
    <p:sldId id="391" r:id="rId5"/>
    <p:sldId id="392" r:id="rId6"/>
    <p:sldId id="395" r:id="rId7"/>
    <p:sldId id="385" r:id="rId8"/>
    <p:sldId id="397" r:id="rId9"/>
    <p:sldId id="399" r:id="rId10"/>
    <p:sldId id="400" r:id="rId11"/>
    <p:sldId id="409" r:id="rId12"/>
    <p:sldId id="410" r:id="rId13"/>
    <p:sldId id="403" r:id="rId14"/>
    <p:sldId id="412" r:id="rId15"/>
    <p:sldId id="414" r:id="rId16"/>
    <p:sldId id="421" r:id="rId17"/>
    <p:sldId id="417" r:id="rId18"/>
    <p:sldId id="419" r:id="rId19"/>
    <p:sldId id="42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674"/>
  </p:normalViewPr>
  <p:slideViewPr>
    <p:cSldViewPr snapToObjects="1">
      <p:cViewPr varScale="1">
        <p:scale>
          <a:sx n="132" d="100"/>
          <a:sy n="132" d="100"/>
        </p:scale>
        <p:origin x="-120" y="-2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9/16/18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9/16/18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9/16/18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9/16/18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9/16/18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9/16/18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9/16/18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br>
              <a:rPr lang="en-US" dirty="0" smtClean="0"/>
            </a:br>
            <a:r>
              <a:rPr lang="en-US" sz="1800" dirty="0" smtClean="0"/>
              <a:t>Monday, February 5, 2018</a:t>
            </a:r>
            <a:endParaRPr lang="en-US" sz="1800" dirty="0"/>
          </a:p>
        </p:txBody>
      </p:sp>
      <p:sp>
        <p:nvSpPr>
          <p:cNvPr id="3" name="Subtitle 2"/>
          <p:cNvSpPr>
            <a:spLocks noGrp="1"/>
          </p:cNvSpPr>
          <p:nvPr>
            <p:ph type="subTitle" idx="1"/>
          </p:nvPr>
        </p:nvSpPr>
        <p:spPr/>
        <p:txBody>
          <a:bodyPr/>
          <a:lstStyle/>
          <a:p>
            <a:r>
              <a:rPr lang="en-US" dirty="0" smtClean="0"/>
              <a:t>Functions III</a:t>
            </a:r>
            <a:endParaRPr lang="en-US" dirty="0"/>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III</a:t>
            </a:r>
            <a:br>
              <a:rPr lang="en-US" dirty="0"/>
            </a:br>
            <a:r>
              <a:rPr lang="en-US" dirty="0"/>
              <a:t>Return-Statement </a:t>
            </a:r>
            <a:r>
              <a:rPr lang="en-US" dirty="0" smtClean="0"/>
              <a:t>[2/5</a:t>
            </a:r>
            <a:r>
              <a:rPr lang="en-US" dirty="0"/>
              <a:t>]</a:t>
            </a:r>
          </a:p>
        </p:txBody>
      </p:sp>
      <p:sp>
        <p:nvSpPr>
          <p:cNvPr id="3" name="Content Placeholder 2"/>
          <p:cNvSpPr>
            <a:spLocks noGrp="1"/>
          </p:cNvSpPr>
          <p:nvPr>
            <p:ph idx="1"/>
          </p:nvPr>
        </p:nvSpPr>
        <p:spPr/>
        <p:txBody>
          <a:bodyPr/>
          <a:lstStyle/>
          <a:p>
            <a:pPr marL="0" indent="0">
              <a:buNone/>
            </a:pPr>
            <a:r>
              <a:rPr lang="en-US" dirty="0"/>
              <a:t>We can have as many return-statements as we </a:t>
            </a:r>
            <a:r>
              <a:rPr lang="en-US" dirty="0" smtClean="0"/>
              <a:t>want</a:t>
            </a:r>
            <a:r>
              <a:rPr lang="en-US" dirty="0"/>
              <a:t>.</a:t>
            </a:r>
            <a:endParaRPr lang="en-US" dirty="0" smtClean="0"/>
          </a:p>
          <a:p>
            <a:pPr marL="0" indent="0">
              <a:buNone/>
            </a:pPr>
            <a:r>
              <a:rPr lang="en-US" sz="1800" dirty="0">
                <a:latin typeface="Courier" charset="0"/>
                <a:ea typeface="Courier" charset="0"/>
                <a:cs typeface="Courier" charset="0"/>
              </a:rPr>
              <a:t>// </a:t>
            </a:r>
            <a:r>
              <a:rPr lang="en-US" sz="1800" dirty="0" err="1" smtClean="0">
                <a:latin typeface="Courier" charset="0"/>
                <a:ea typeface="Courier" charset="0"/>
                <a:cs typeface="Courier" charset="0"/>
              </a:rPr>
              <a:t>printNWords</a:t>
            </a:r>
            <a:r>
              <a:rPr lang="en-US" sz="1800" dirty="0" smtClean="0">
                <a:latin typeface="Courier" charset="0"/>
                <a:ea typeface="Courier" charset="0"/>
                <a:cs typeface="Courier" charset="0"/>
              </a:rPr>
              <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a:latin typeface="Courier" charset="0"/>
                <a:ea typeface="Courier" charset="0"/>
                <a:cs typeface="Courier" charset="0"/>
              </a:rPr>
              <a:t>Print the first n words of "I like cute kittens</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No newline </a:t>
            </a:r>
            <a:r>
              <a:rPr lang="en-US" sz="1800" dirty="0">
                <a:latin typeface="Courier" charset="0"/>
                <a:ea typeface="Courier" charset="0"/>
                <a:cs typeface="Courier" charset="0"/>
              </a:rPr>
              <a:t>is </a:t>
            </a:r>
            <a:r>
              <a:rPr lang="en-US" sz="1800" dirty="0" smtClean="0">
                <a:latin typeface="Courier" charset="0"/>
                <a:ea typeface="Courier" charset="0"/>
                <a:cs typeface="Courier" charset="0"/>
              </a:rPr>
              <a:t>printed.</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void </a:t>
            </a:r>
            <a:r>
              <a:rPr lang="en-US" sz="1800" dirty="0" err="1">
                <a:latin typeface="Courier" charset="0"/>
                <a:ea typeface="Courier" charset="0"/>
                <a:cs typeface="Courier" charset="0"/>
              </a:rPr>
              <a:t>printNWords</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n</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a:latin typeface="Courier" charset="0"/>
                <a:ea typeface="Courier" charset="0"/>
                <a:cs typeface="Courier" charset="0"/>
              </a:rPr>
              <a:t>if (n &lt;= 0) return</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"I</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a:latin typeface="Courier" charset="0"/>
                <a:ea typeface="Courier" charset="0"/>
                <a:cs typeface="Courier" charset="0"/>
              </a:rPr>
              <a:t>if (n == 1) return</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 like</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a:latin typeface="Courier" charset="0"/>
                <a:ea typeface="Courier" charset="0"/>
                <a:cs typeface="Courier" charset="0"/>
              </a:rPr>
              <a:t>if (n == 2) return</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 cute</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a:latin typeface="Courier" charset="0"/>
                <a:ea typeface="Courier" charset="0"/>
                <a:cs typeface="Courier" charset="0"/>
              </a:rPr>
              <a:t>if (n == 3) return</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 kittens</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a:t>
            </a:r>
            <a:endParaRPr lang="en-US" sz="1800" dirty="0">
              <a:latin typeface="Courier" charset="0"/>
              <a:ea typeface="Courier" charset="0"/>
              <a:cs typeface="Courier" charset="0"/>
            </a:endParaRPr>
          </a:p>
        </p:txBody>
      </p:sp>
    </p:spTree>
    <p:extLst>
      <p:ext uri="{BB962C8B-B14F-4D97-AF65-F5344CB8AC3E}">
        <p14:creationId xmlns:p14="http://schemas.microsoft.com/office/powerpoint/2010/main" val="14826147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III</a:t>
            </a:r>
            <a:br>
              <a:rPr lang="en-US" dirty="0"/>
            </a:br>
            <a:r>
              <a:rPr lang="en-US" dirty="0"/>
              <a:t>Return-Statement </a:t>
            </a:r>
            <a:r>
              <a:rPr lang="en-US" dirty="0" smtClean="0"/>
              <a:t>[3/5</a:t>
            </a:r>
            <a:r>
              <a:rPr lang="en-US" dirty="0"/>
              <a:t>]</a:t>
            </a:r>
          </a:p>
        </p:txBody>
      </p:sp>
      <p:sp>
        <p:nvSpPr>
          <p:cNvPr id="3" name="Content Placeholder 2"/>
          <p:cNvSpPr>
            <a:spLocks noGrp="1"/>
          </p:cNvSpPr>
          <p:nvPr>
            <p:ph idx="1"/>
          </p:nvPr>
        </p:nvSpPr>
        <p:spPr/>
        <p:txBody>
          <a:bodyPr/>
          <a:lstStyle/>
          <a:p>
            <a:pPr marL="0" indent="0">
              <a:buNone/>
            </a:pPr>
            <a:r>
              <a:rPr lang="en-US" sz="1800" dirty="0"/>
              <a:t>A function can send a </a:t>
            </a:r>
            <a:r>
              <a:rPr lang="en-US" sz="1800" b="1" dirty="0" smtClean="0"/>
              <a:t>return value</a:t>
            </a:r>
            <a:r>
              <a:rPr lang="en-US" sz="1800" dirty="0" smtClean="0"/>
              <a:t> </a:t>
            </a:r>
            <a:r>
              <a:rPr lang="en-US" sz="1800" dirty="0"/>
              <a:t>back to its caller. </a:t>
            </a:r>
            <a:r>
              <a:rPr lang="en-US" sz="1800" dirty="0" smtClean="0"/>
              <a:t>To do this:</a:t>
            </a:r>
            <a:endParaRPr lang="en-US" sz="1800" dirty="0"/>
          </a:p>
          <a:p>
            <a:pPr lvl="1"/>
            <a:r>
              <a:rPr lang="en-US" sz="1600" dirty="0"/>
              <a:t>Replace the “</a:t>
            </a:r>
            <a:r>
              <a:rPr lang="en-US" sz="1600" dirty="0">
                <a:latin typeface="Courier" charset="0"/>
                <a:ea typeface="Courier" charset="0"/>
                <a:cs typeface="Courier" charset="0"/>
              </a:rPr>
              <a:t>void</a:t>
            </a:r>
            <a:r>
              <a:rPr lang="en-US" sz="1600" dirty="0"/>
              <a:t>” before the function name with the type of the value to be </a:t>
            </a:r>
            <a:r>
              <a:rPr lang="en-US" sz="1600" dirty="0" smtClean="0"/>
              <a:t>returned: the </a:t>
            </a:r>
            <a:r>
              <a:rPr lang="en-US" sz="1600" b="1" dirty="0"/>
              <a:t>return </a:t>
            </a:r>
            <a:r>
              <a:rPr lang="en-US" sz="1600" b="1" dirty="0" smtClean="0"/>
              <a:t>type</a:t>
            </a:r>
            <a:r>
              <a:rPr lang="en-US" sz="1600" dirty="0" smtClean="0"/>
              <a:t>.</a:t>
            </a:r>
            <a:endParaRPr lang="en-US" sz="1600" dirty="0"/>
          </a:p>
          <a:p>
            <a:pPr lvl="1"/>
            <a:r>
              <a:rPr lang="en-US" sz="1600" dirty="0"/>
              <a:t>Exit only via a </a:t>
            </a:r>
            <a:r>
              <a:rPr lang="en-US" sz="1600" dirty="0" smtClean="0"/>
              <a:t>return-statement—never by reaching </a:t>
            </a:r>
            <a:r>
              <a:rPr lang="en-US" sz="1600" dirty="0"/>
              <a:t>the end of </a:t>
            </a:r>
            <a:r>
              <a:rPr lang="en-US" sz="1600" dirty="0" smtClean="0"/>
              <a:t>the code. </a:t>
            </a:r>
            <a:r>
              <a:rPr lang="en-US" sz="1600" dirty="0"/>
              <a:t>Put the </a:t>
            </a:r>
            <a:r>
              <a:rPr lang="en-US" sz="1600" dirty="0" smtClean="0"/>
              <a:t>return value just </a:t>
            </a:r>
            <a:r>
              <a:rPr lang="en-US" sz="1600" dirty="0"/>
              <a:t>after the </a:t>
            </a:r>
            <a:r>
              <a:rPr lang="en-US" sz="1600" dirty="0">
                <a:latin typeface="Courier" charset="0"/>
                <a:ea typeface="Courier" charset="0"/>
                <a:cs typeface="Courier" charset="0"/>
              </a:rPr>
              <a:t>return</a:t>
            </a:r>
            <a:r>
              <a:rPr lang="en-US" sz="1600" dirty="0"/>
              <a:t> keyword</a:t>
            </a:r>
            <a:r>
              <a:rPr lang="en-US" sz="1600" dirty="0" smtClean="0"/>
              <a:t>.</a:t>
            </a:r>
          </a:p>
          <a:p>
            <a:pPr marL="0" indent="0">
              <a:buNone/>
            </a:pPr>
            <a:r>
              <a:rPr lang="en-US" sz="1600" dirty="0">
                <a:latin typeface="Courier" charset="0"/>
                <a:ea typeface="Courier" charset="0"/>
                <a:cs typeface="Courier" charset="0"/>
              </a:rPr>
              <a:t>// </a:t>
            </a:r>
            <a:r>
              <a:rPr lang="en-US" sz="1600" dirty="0" err="1" smtClean="0">
                <a:latin typeface="Courier" charset="0"/>
                <a:ea typeface="Courier" charset="0"/>
                <a:cs typeface="Courier" charset="0"/>
              </a:rPr>
              <a:t>tripleAbs</a:t>
            </a:r>
            <a:r>
              <a:rPr lang="en-US" sz="1600" dirty="0" smtClean="0">
                <a:latin typeface="Courier" charset="0"/>
                <a:ea typeface="Courier" charset="0"/>
                <a:cs typeface="Courier" charset="0"/>
              </a:rPr>
              <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 </a:t>
            </a:r>
            <a:r>
              <a:rPr lang="en-US" sz="1600" dirty="0">
                <a:latin typeface="Courier" charset="0"/>
                <a:ea typeface="Courier" charset="0"/>
                <a:cs typeface="Courier" charset="0"/>
              </a:rPr>
              <a:t>Return three times the absolute value of n</a:t>
            </a:r>
            <a:r>
              <a:rPr lang="en-US" sz="1600" dirty="0" smtClean="0">
                <a:latin typeface="Courier" charset="0"/>
                <a:ea typeface="Courier" charset="0"/>
                <a:cs typeface="Courier" charset="0"/>
              </a:rPr>
              <a:t>.</a:t>
            </a:r>
            <a:br>
              <a:rPr lang="en-US" sz="1600" dirty="0" smtClean="0">
                <a:latin typeface="Courier" charset="0"/>
                <a:ea typeface="Courier" charset="0"/>
                <a:cs typeface="Courier" charset="0"/>
              </a:rPr>
            </a:br>
            <a:r>
              <a:rPr lang="en-US" sz="1600" dirty="0" err="1" smtClean="0">
                <a:latin typeface="Courier" charset="0"/>
                <a:ea typeface="Courier" charset="0"/>
                <a:cs typeface="Courier" charset="0"/>
              </a:rPr>
              <a:t>int</a:t>
            </a:r>
            <a:r>
              <a:rPr lang="en-US" sz="1600" dirty="0" smtClean="0">
                <a:latin typeface="Courier" charset="0"/>
                <a:ea typeface="Courier" charset="0"/>
                <a:cs typeface="Courier" charset="0"/>
              </a:rPr>
              <a:t> </a:t>
            </a:r>
            <a:r>
              <a:rPr lang="en-US" sz="1600" dirty="0" err="1">
                <a:latin typeface="Courier" charset="0"/>
                <a:ea typeface="Courier" charset="0"/>
                <a:cs typeface="Courier" charset="0"/>
              </a:rPr>
              <a:t>tripleAbs</a:t>
            </a:r>
            <a:r>
              <a:rPr lang="en-US" sz="1600" dirty="0">
                <a:latin typeface="Courier" charset="0"/>
                <a:ea typeface="Courier" charset="0"/>
                <a:cs typeface="Courier" charset="0"/>
              </a:rPr>
              <a:t>(</a:t>
            </a:r>
            <a:r>
              <a:rPr lang="en-US" sz="1600" dirty="0" err="1">
                <a:latin typeface="Courier" charset="0"/>
                <a:ea typeface="Courier" charset="0"/>
                <a:cs typeface="Courier" charset="0"/>
              </a:rPr>
              <a:t>int</a:t>
            </a:r>
            <a:r>
              <a:rPr lang="en-US" sz="1600" dirty="0">
                <a:latin typeface="Courier" charset="0"/>
                <a:ea typeface="Courier" charset="0"/>
                <a:cs typeface="Courier" charset="0"/>
              </a:rPr>
              <a:t> n</a:t>
            </a:r>
            <a:r>
              <a:rPr lang="en-US" sz="1600" dirty="0" smtClean="0">
                <a:latin typeface="Courier" charset="0"/>
                <a:ea typeface="Courier" charset="0"/>
                <a:cs typeface="Courier" charset="0"/>
              </a:rPr>
              <a:t>) </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    </a:t>
            </a:r>
            <a:r>
              <a:rPr lang="en-US" sz="1600" dirty="0" err="1" smtClean="0">
                <a:latin typeface="Courier" charset="0"/>
                <a:ea typeface="Courier" charset="0"/>
                <a:cs typeface="Courier" charset="0"/>
              </a:rPr>
              <a:t>int</a:t>
            </a:r>
            <a:r>
              <a:rPr lang="en-US" sz="1600" dirty="0" smtClean="0">
                <a:latin typeface="Courier" charset="0"/>
                <a:ea typeface="Courier" charset="0"/>
                <a:cs typeface="Courier" charset="0"/>
              </a:rPr>
              <a:t> </a:t>
            </a:r>
            <a:r>
              <a:rPr lang="en-US" sz="1600" dirty="0">
                <a:latin typeface="Courier" charset="0"/>
                <a:ea typeface="Courier" charset="0"/>
                <a:cs typeface="Courier" charset="0"/>
              </a:rPr>
              <a:t>t</a:t>
            </a:r>
            <a:r>
              <a:rPr lang="en-US" sz="1600" dirty="0" smtClean="0">
                <a:latin typeface="Courier" charset="0"/>
                <a:ea typeface="Courier" charset="0"/>
                <a:cs typeface="Courier" charset="0"/>
              </a:rPr>
              <a:t>;</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    </a:t>
            </a:r>
            <a:r>
              <a:rPr lang="en-US" sz="1600" dirty="0">
                <a:latin typeface="Courier" charset="0"/>
                <a:ea typeface="Courier" charset="0"/>
                <a:cs typeface="Courier" charset="0"/>
              </a:rPr>
              <a:t>if (n &gt;= </a:t>
            </a:r>
            <a:r>
              <a:rPr lang="en-US" sz="1600" dirty="0" smtClean="0">
                <a:latin typeface="Courier" charset="0"/>
                <a:ea typeface="Courier" charset="0"/>
                <a:cs typeface="Courier" charset="0"/>
              </a:rPr>
              <a:t>0)</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        t </a:t>
            </a:r>
            <a:r>
              <a:rPr lang="en-US" sz="1600" dirty="0">
                <a:latin typeface="Courier" charset="0"/>
                <a:ea typeface="Courier" charset="0"/>
                <a:cs typeface="Courier" charset="0"/>
              </a:rPr>
              <a:t>= 3 * n</a:t>
            </a:r>
            <a:r>
              <a:rPr lang="en-US" sz="1600" dirty="0" smtClean="0">
                <a:latin typeface="Courier" charset="0"/>
                <a:ea typeface="Courier" charset="0"/>
                <a:cs typeface="Courier" charset="0"/>
              </a:rPr>
              <a:t>;</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    else</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        t </a:t>
            </a:r>
            <a:r>
              <a:rPr lang="en-US" sz="1600" dirty="0">
                <a:latin typeface="Courier" charset="0"/>
                <a:ea typeface="Courier" charset="0"/>
                <a:cs typeface="Courier" charset="0"/>
              </a:rPr>
              <a:t>= -3 * n</a:t>
            </a:r>
            <a:r>
              <a:rPr lang="en-US" sz="1600" dirty="0" smtClean="0">
                <a:latin typeface="Courier" charset="0"/>
                <a:ea typeface="Courier" charset="0"/>
                <a:cs typeface="Courier" charset="0"/>
              </a:rPr>
              <a:t>;</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    </a:t>
            </a:r>
            <a:r>
              <a:rPr lang="en-US" sz="1600" dirty="0">
                <a:latin typeface="Courier" charset="0"/>
                <a:ea typeface="Courier" charset="0"/>
                <a:cs typeface="Courier" charset="0"/>
              </a:rPr>
              <a:t>return t</a:t>
            </a:r>
            <a:r>
              <a:rPr lang="en-US" sz="1600" dirty="0" smtClean="0">
                <a:latin typeface="Courier" charset="0"/>
                <a:ea typeface="Courier" charset="0"/>
                <a:cs typeface="Courier" charset="0"/>
              </a:rPr>
              <a:t>;</a:t>
            </a:r>
            <a:br>
              <a:rPr lang="en-US" sz="1600" dirty="0" smtClean="0">
                <a:latin typeface="Courier" charset="0"/>
                <a:ea typeface="Courier" charset="0"/>
                <a:cs typeface="Courier" charset="0"/>
              </a:rPr>
            </a:br>
            <a:r>
              <a:rPr lang="en-US" sz="1600" dirty="0" smtClean="0">
                <a:latin typeface="Courier" charset="0"/>
                <a:ea typeface="Courier" charset="0"/>
                <a:cs typeface="Courier" charset="0"/>
              </a:rPr>
              <a:t>}</a:t>
            </a:r>
            <a:endParaRPr lang="en-US" sz="1600" dirty="0">
              <a:latin typeface="Courier" charset="0"/>
              <a:ea typeface="Courier" charset="0"/>
              <a:cs typeface="Courier" charset="0"/>
            </a:endParaRPr>
          </a:p>
        </p:txBody>
      </p:sp>
      <p:sp>
        <p:nvSpPr>
          <p:cNvPr id="5" name="TextBox 4"/>
          <p:cNvSpPr txBox="1"/>
          <p:nvPr/>
        </p:nvSpPr>
        <p:spPr>
          <a:xfrm>
            <a:off x="4495800" y="4535569"/>
            <a:ext cx="3886200" cy="1323439"/>
          </a:xfrm>
          <a:prstGeom prst="rect">
            <a:avLst/>
          </a:prstGeom>
          <a:noFill/>
        </p:spPr>
        <p:txBody>
          <a:bodyPr wrap="square" rtlCol="0">
            <a:spAutoFit/>
          </a:bodyPr>
          <a:lstStyle/>
          <a:p>
            <a:r>
              <a:rPr lang="en-US" sz="1600" dirty="0" smtClean="0">
                <a:solidFill>
                  <a:srgbClr val="C00000"/>
                </a:solidFill>
                <a:ea typeface="Courier" charset="0"/>
                <a:cs typeface="Courier" charset="0"/>
              </a:rPr>
              <a:t>Parameter type </a:t>
            </a:r>
            <a:r>
              <a:rPr lang="en-US" sz="1600" dirty="0" smtClean="0">
                <a:solidFill>
                  <a:srgbClr val="C00000"/>
                </a:solidFill>
                <a:latin typeface="Courier" charset="0"/>
                <a:ea typeface="Courier" charset="0"/>
                <a:cs typeface="Courier" charset="0"/>
              </a:rPr>
              <a:t>int</a:t>
            </a:r>
            <a:r>
              <a:rPr lang="en-US" sz="1600" dirty="0" smtClean="0">
                <a:solidFill>
                  <a:srgbClr val="C00000"/>
                </a:solidFill>
                <a:ea typeface="Courier" charset="0"/>
                <a:cs typeface="Courier" charset="0"/>
              </a:rPr>
              <a:t>.</a:t>
            </a:r>
          </a:p>
          <a:p>
            <a:endParaRPr lang="en-US" sz="1600" dirty="0">
              <a:solidFill>
                <a:srgbClr val="C00000"/>
              </a:solidFill>
              <a:ea typeface="Courier" charset="0"/>
              <a:cs typeface="Courier" charset="0"/>
            </a:endParaRPr>
          </a:p>
          <a:p>
            <a:r>
              <a:rPr lang="en-US" sz="1600" dirty="0" smtClean="0">
                <a:solidFill>
                  <a:srgbClr val="C00000"/>
                </a:solidFill>
                <a:ea typeface="Courier" charset="0"/>
                <a:cs typeface="Courier" charset="0"/>
              </a:rPr>
              <a:t>Return type </a:t>
            </a:r>
            <a:r>
              <a:rPr lang="en-US" sz="1600" dirty="0" smtClean="0">
                <a:solidFill>
                  <a:srgbClr val="C00000"/>
                </a:solidFill>
                <a:latin typeface="Courier" charset="0"/>
                <a:ea typeface="Courier" charset="0"/>
                <a:cs typeface="Courier" charset="0"/>
              </a:rPr>
              <a:t>int</a:t>
            </a:r>
            <a:r>
              <a:rPr lang="en-US" sz="1600" dirty="0" smtClean="0">
                <a:solidFill>
                  <a:srgbClr val="C00000"/>
                </a:solidFill>
                <a:ea typeface="Courier" charset="0"/>
                <a:cs typeface="Courier" charset="0"/>
              </a:rPr>
              <a:t>.</a:t>
            </a:r>
          </a:p>
          <a:p>
            <a:endParaRPr lang="en-US" sz="1600" dirty="0">
              <a:solidFill>
                <a:srgbClr val="C00000"/>
              </a:solidFill>
              <a:ea typeface="Courier" charset="0"/>
              <a:cs typeface="Courier" charset="0"/>
            </a:endParaRPr>
          </a:p>
          <a:p>
            <a:r>
              <a:rPr lang="en-US" sz="1600" dirty="0" smtClean="0">
                <a:solidFill>
                  <a:srgbClr val="C00000"/>
                </a:solidFill>
                <a:ea typeface="Courier" charset="0"/>
                <a:cs typeface="Courier" charset="0"/>
              </a:rPr>
              <a:t>Return-statement that returns a value.</a:t>
            </a:r>
          </a:p>
        </p:txBody>
      </p:sp>
      <p:cxnSp>
        <p:nvCxnSpPr>
          <p:cNvPr id="6" name="Straight Connector 5"/>
          <p:cNvCxnSpPr/>
          <p:nvPr/>
        </p:nvCxnSpPr>
        <p:spPr>
          <a:xfrm flipH="1" flipV="1">
            <a:off x="2895600" y="4062681"/>
            <a:ext cx="1600200" cy="625288"/>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1"/>
          </p:cNvCxnSpPr>
          <p:nvPr/>
        </p:nvCxnSpPr>
        <p:spPr>
          <a:xfrm flipH="1" flipV="1">
            <a:off x="990600" y="4062681"/>
            <a:ext cx="3505200" cy="1134608"/>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2438401" y="5670177"/>
            <a:ext cx="2057400" cy="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0256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III</a:t>
            </a:r>
            <a:br>
              <a:rPr lang="en-US" dirty="0"/>
            </a:br>
            <a:r>
              <a:rPr lang="en-US" dirty="0"/>
              <a:t>Return-Statement </a:t>
            </a:r>
            <a:r>
              <a:rPr lang="en-US" dirty="0" smtClean="0"/>
              <a:t>[4/5]</a:t>
            </a:r>
            <a:endParaRPr lang="en-US" dirty="0"/>
          </a:p>
        </p:txBody>
      </p:sp>
      <p:sp>
        <p:nvSpPr>
          <p:cNvPr id="3" name="Content Placeholder 2"/>
          <p:cNvSpPr>
            <a:spLocks noGrp="1"/>
          </p:cNvSpPr>
          <p:nvPr>
            <p:ph idx="1"/>
          </p:nvPr>
        </p:nvSpPr>
        <p:spPr/>
        <p:txBody>
          <a:bodyPr/>
          <a:lstStyle/>
          <a:p>
            <a:pPr marL="0" indent="0">
              <a:buNone/>
            </a:pPr>
            <a:r>
              <a:rPr lang="en-US" sz="1800" dirty="0" smtClean="0"/>
              <a:t>Function </a:t>
            </a:r>
            <a:r>
              <a:rPr lang="en-US" sz="1800" dirty="0" err="1" smtClean="0">
                <a:latin typeface="Courier" charset="0"/>
                <a:ea typeface="Courier" charset="0"/>
                <a:cs typeface="Courier" charset="0"/>
              </a:rPr>
              <a:t>tripleAbs</a:t>
            </a:r>
            <a:r>
              <a:rPr lang="en-US" sz="1800" dirty="0" smtClean="0"/>
              <a:t> could be </a:t>
            </a:r>
            <a:r>
              <a:rPr lang="en-US" sz="1800" dirty="0"/>
              <a:t>written </a:t>
            </a:r>
            <a:r>
              <a:rPr lang="en-US" sz="1800" dirty="0" smtClean="0"/>
              <a:t>without </a:t>
            </a:r>
            <a:r>
              <a:rPr lang="en-US" sz="1800" dirty="0"/>
              <a:t>local </a:t>
            </a:r>
            <a:r>
              <a:rPr lang="en-US" sz="1800" dirty="0" smtClean="0"/>
              <a:t>variable </a:t>
            </a:r>
            <a:r>
              <a:rPr lang="en-US" sz="1800" dirty="0" smtClean="0">
                <a:latin typeface="Courier" charset="0"/>
                <a:ea typeface="Courier" charset="0"/>
                <a:cs typeface="Courier" charset="0"/>
              </a:rPr>
              <a:t>t</a:t>
            </a:r>
            <a:r>
              <a:rPr lang="en-US" sz="1800" dirty="0" smtClean="0"/>
              <a:t>.</a:t>
            </a:r>
            <a:r>
              <a:rPr lang="en-US" sz="1800" dirty="0"/>
              <a:t/>
            </a:r>
            <a:br>
              <a:rPr lang="en-US" sz="1800" dirty="0"/>
            </a:br>
            <a:r>
              <a:rPr lang="en-US" sz="1800" dirty="0"/>
              <a:t/>
            </a:r>
            <a:br>
              <a:rPr lang="en-US" sz="1800" dirty="0"/>
            </a:br>
            <a:r>
              <a:rPr lang="en-US" sz="1800" dirty="0">
                <a:latin typeface="Courier" charset="0"/>
                <a:ea typeface="Courier" charset="0"/>
                <a:cs typeface="Courier" charset="0"/>
              </a:rPr>
              <a:t>// </a:t>
            </a:r>
            <a:r>
              <a:rPr lang="en-US" sz="1800" dirty="0" err="1" smtClean="0">
                <a:latin typeface="Courier" charset="0"/>
                <a:ea typeface="Courier" charset="0"/>
                <a:cs typeface="Courier" charset="0"/>
              </a:rPr>
              <a:t>tripleAbs</a:t>
            </a:r>
            <a:r>
              <a:rPr lang="en-US" sz="1800" dirty="0" smtClean="0">
                <a:latin typeface="Courier" charset="0"/>
                <a:ea typeface="Courier" charset="0"/>
                <a:cs typeface="Courier" charset="0"/>
              </a:rPr>
              <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a:latin typeface="Courier" charset="0"/>
                <a:ea typeface="Courier" charset="0"/>
                <a:cs typeface="Courier" charset="0"/>
              </a:rPr>
              <a:t>Return three times the absolute value of </a:t>
            </a:r>
            <a:r>
              <a:rPr lang="en-US" sz="1800" dirty="0" smtClean="0">
                <a:latin typeface="Courier" charset="0"/>
                <a:ea typeface="Courier" charset="0"/>
                <a:cs typeface="Courier" charset="0"/>
              </a:rPr>
              <a:t>n.</a:t>
            </a:r>
            <a:br>
              <a:rPr lang="en-US" sz="1800" dirty="0" smtClean="0">
                <a:latin typeface="Courier" charset="0"/>
                <a:ea typeface="Courier" charset="0"/>
                <a:cs typeface="Courier" charset="0"/>
              </a:rPr>
            </a:br>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err="1">
                <a:latin typeface="Courier" charset="0"/>
                <a:ea typeface="Courier" charset="0"/>
                <a:cs typeface="Courier" charset="0"/>
              </a:rPr>
              <a:t>tripleAbs</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n</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if </a:t>
            </a:r>
            <a:r>
              <a:rPr lang="en-US" sz="1800" dirty="0">
                <a:latin typeface="Courier" charset="0"/>
                <a:ea typeface="Courier" charset="0"/>
                <a:cs typeface="Courier" charset="0"/>
              </a:rPr>
              <a:t>(n &gt;= 0</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return </a:t>
            </a:r>
            <a:r>
              <a:rPr lang="en-US" sz="1800" dirty="0">
                <a:latin typeface="Courier" charset="0"/>
                <a:ea typeface="Courier" charset="0"/>
                <a:cs typeface="Courier" charset="0"/>
              </a:rPr>
              <a:t>3 * n</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else</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        </a:t>
            </a:r>
            <a:r>
              <a:rPr lang="en-US" sz="1800" dirty="0">
                <a:latin typeface="Courier" charset="0"/>
                <a:ea typeface="Courier" charset="0"/>
                <a:cs typeface="Courier" charset="0"/>
              </a:rPr>
              <a:t>return -3 * n</a:t>
            </a:r>
            <a:r>
              <a:rPr lang="en-US" sz="1800" dirty="0" smtClean="0">
                <a:latin typeface="Courier" charset="0"/>
                <a:ea typeface="Courier" charset="0"/>
                <a:cs typeface="Courier" charset="0"/>
              </a:rPr>
              <a:t>;</a:t>
            </a:r>
            <a:br>
              <a:rPr lang="en-US" sz="1800" dirty="0" smtClean="0">
                <a:latin typeface="Courier" charset="0"/>
                <a:ea typeface="Courier" charset="0"/>
                <a:cs typeface="Courier" charset="0"/>
              </a:rPr>
            </a:br>
            <a:r>
              <a:rPr lang="en-US" sz="1800" dirty="0" smtClean="0">
                <a:latin typeface="Courier" charset="0"/>
                <a:ea typeface="Courier" charset="0"/>
                <a:cs typeface="Courier" charset="0"/>
              </a:rPr>
              <a:t>}</a:t>
            </a:r>
            <a:endParaRPr lang="en-US" sz="1800" dirty="0">
              <a:latin typeface="Courier" charset="0"/>
              <a:ea typeface="Courier" charset="0"/>
              <a:cs typeface="Courier" charset="0"/>
            </a:endParaRPr>
          </a:p>
          <a:p>
            <a:pPr marL="0" indent="0">
              <a:buNone/>
            </a:pPr>
            <a:r>
              <a:rPr lang="en-US" sz="1800" dirty="0" smtClean="0"/>
              <a:t>Which </a:t>
            </a:r>
            <a:r>
              <a:rPr lang="en-US" sz="1800" dirty="0"/>
              <a:t>is better?</a:t>
            </a:r>
          </a:p>
          <a:p>
            <a:pPr marL="0" indent="0">
              <a:buNone/>
            </a:pPr>
            <a:r>
              <a:rPr lang="en-US" sz="1800" dirty="0"/>
              <a:t>Is the </a:t>
            </a:r>
            <a:r>
              <a:rPr lang="en-US" sz="1800" dirty="0" smtClean="0"/>
              <a:t>“</a:t>
            </a:r>
            <a:r>
              <a:rPr lang="en-US" sz="1800" dirty="0" smtClean="0">
                <a:latin typeface="Courier" charset="0"/>
                <a:ea typeface="Courier" charset="0"/>
                <a:cs typeface="Courier" charset="0"/>
              </a:rPr>
              <a:t>else</a:t>
            </a:r>
            <a:r>
              <a:rPr lang="en-US" sz="1800" dirty="0" smtClean="0"/>
              <a:t>” required in the above version? </a:t>
            </a:r>
            <a:r>
              <a:rPr lang="en-US" sz="1800" dirty="0"/>
              <a:t>Why or why not?</a:t>
            </a:r>
          </a:p>
        </p:txBody>
      </p:sp>
    </p:spTree>
    <p:extLst>
      <p:ext uri="{BB962C8B-B14F-4D97-AF65-F5344CB8AC3E}">
        <p14:creationId xmlns:p14="http://schemas.microsoft.com/office/powerpoint/2010/main" val="10710576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III</a:t>
            </a:r>
            <a:br>
              <a:rPr lang="en-US" dirty="0"/>
            </a:br>
            <a:r>
              <a:rPr lang="en-US" dirty="0"/>
              <a:t>Return-Statement </a:t>
            </a:r>
            <a:r>
              <a:rPr lang="en-US" dirty="0" smtClean="0"/>
              <a:t>[5/5</a:t>
            </a:r>
            <a:r>
              <a:rPr lang="en-US" dirty="0"/>
              <a:t>]</a:t>
            </a:r>
          </a:p>
        </p:txBody>
      </p:sp>
      <p:sp>
        <p:nvSpPr>
          <p:cNvPr id="3" name="Content Placeholder 2"/>
          <p:cNvSpPr>
            <a:spLocks noGrp="1"/>
          </p:cNvSpPr>
          <p:nvPr>
            <p:ph idx="1"/>
          </p:nvPr>
        </p:nvSpPr>
        <p:spPr/>
        <p:txBody>
          <a:bodyPr/>
          <a:lstStyle/>
          <a:p>
            <a:pPr marL="0" indent="0">
              <a:buNone/>
            </a:pPr>
            <a:r>
              <a:rPr lang="en-US" dirty="0"/>
              <a:t>As we have mentioned previously, </a:t>
            </a:r>
            <a:r>
              <a:rPr lang="en-US" dirty="0" smtClean="0"/>
              <a:t>when </a:t>
            </a:r>
            <a:r>
              <a:rPr lang="en-US" dirty="0"/>
              <a:t>a function returns a value, the function call is an expression whose value is the return </a:t>
            </a:r>
            <a:r>
              <a:rPr lang="en-US" dirty="0" smtClean="0"/>
              <a:t>value.</a:t>
            </a:r>
          </a:p>
          <a:p>
            <a:pPr marL="0" indent="0">
              <a:buNone/>
            </a:pPr>
            <a:r>
              <a:rPr lang="en-US" dirty="0"/>
              <a:t>F</a:t>
            </a:r>
            <a:r>
              <a:rPr lang="en-US" dirty="0" smtClean="0"/>
              <a:t>or </a:t>
            </a:r>
            <a:r>
              <a:rPr lang="en-US" dirty="0"/>
              <a:t>example, we can use </a:t>
            </a:r>
            <a:r>
              <a:rPr lang="en-US" dirty="0" smtClean="0"/>
              <a:t>function </a:t>
            </a:r>
            <a:r>
              <a:rPr lang="en-US" dirty="0" err="1" smtClean="0">
                <a:latin typeface="Courier" charset="0"/>
                <a:ea typeface="Courier" charset="0"/>
                <a:cs typeface="Courier" charset="0"/>
              </a:rPr>
              <a:t>tripleAbs</a:t>
            </a:r>
            <a:r>
              <a:rPr lang="en-US" dirty="0" smtClean="0"/>
              <a:t> as follows.</a:t>
            </a:r>
          </a:p>
          <a:p>
            <a:pPr marL="0" indent="0">
              <a:buNone/>
            </a:pP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"3 * |-8| = " &lt;&lt; </a:t>
            </a:r>
            <a:r>
              <a:rPr lang="en-US" dirty="0" err="1" smtClean="0">
                <a:latin typeface="Courier" charset="0"/>
                <a:ea typeface="Courier" charset="0"/>
                <a:cs typeface="Courier" charset="0"/>
              </a:rPr>
              <a:t>tripleAbs</a:t>
            </a:r>
            <a:r>
              <a:rPr lang="en-US" dirty="0" smtClean="0">
                <a:latin typeface="Courier" charset="0"/>
                <a:ea typeface="Courier" charset="0"/>
                <a:cs typeface="Courier" charset="0"/>
              </a:rPr>
              <a:t>(-8) &lt;&lt; </a:t>
            </a:r>
            <a:r>
              <a:rPr lang="en-US" dirty="0" err="1" smtClean="0">
                <a:latin typeface="Courier" charset="0"/>
                <a:ea typeface="Courier" charset="0"/>
                <a:cs typeface="Courier" charset="0"/>
              </a:rPr>
              <a:t>endl</a:t>
            </a: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9354659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III</a:t>
            </a:r>
            <a:br>
              <a:rPr lang="en-US" dirty="0" smtClean="0"/>
            </a:br>
            <a:r>
              <a:rPr lang="en-US" dirty="0" smtClean="0"/>
              <a:t>Scope &amp; Lifetime [1</a:t>
            </a:r>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dirty="0"/>
              <a:t>A </a:t>
            </a:r>
            <a:r>
              <a:rPr lang="en-US" b="1" dirty="0"/>
              <a:t>variable</a:t>
            </a:r>
            <a:r>
              <a:rPr lang="en-US" dirty="0"/>
              <a:t> is an association of an </a:t>
            </a:r>
            <a:r>
              <a:rPr lang="en-US" b="1" dirty="0"/>
              <a:t>identifier</a:t>
            </a:r>
            <a:r>
              <a:rPr lang="en-US" dirty="0"/>
              <a:t> (a name) with a value. Both the identifier and the value have limits on their accessibility.</a:t>
            </a:r>
          </a:p>
          <a:p>
            <a:pPr marL="0" indent="0">
              <a:buNone/>
            </a:pPr>
            <a:r>
              <a:rPr lang="en-US" dirty="0"/>
              <a:t>The </a:t>
            </a:r>
            <a:r>
              <a:rPr lang="en-US" b="1" dirty="0"/>
              <a:t>scope</a:t>
            </a:r>
            <a:r>
              <a:rPr lang="en-US" dirty="0"/>
              <a:t> of an identifier is the portion of the program in which it can be </a:t>
            </a:r>
            <a:r>
              <a:rPr lang="en-US" dirty="0" smtClean="0"/>
              <a:t>used. </a:t>
            </a:r>
            <a:r>
              <a:rPr lang="en-US" dirty="0"/>
              <a:t>The rule in C++ is that if an identifier is declared in some module (function, loop, etc.), then its scope is limited to that module, after the declaration of the identifier. If an identifier is declared between a pair of braces (“</a:t>
            </a:r>
            <a:r>
              <a:rPr lang="en-US" dirty="0">
                <a:latin typeface="Courier"/>
                <a:cs typeface="Courier"/>
              </a:rPr>
              <a:t>{</a:t>
            </a:r>
            <a:r>
              <a:rPr lang="en-US" dirty="0">
                <a:cs typeface="Courier"/>
              </a:rPr>
              <a:t> … </a:t>
            </a:r>
            <a:r>
              <a:rPr lang="en-US" dirty="0">
                <a:latin typeface="Courier"/>
                <a:cs typeface="Courier"/>
              </a:rPr>
              <a:t>}</a:t>
            </a:r>
            <a:r>
              <a:rPr lang="en-US" dirty="0"/>
              <a:t>”), then its scope is the code inside the braces. Anywhere else in the program, the identifier is </a:t>
            </a:r>
            <a:r>
              <a:rPr lang="en-US" b="1" dirty="0"/>
              <a:t>out of scope</a:t>
            </a:r>
            <a:r>
              <a:rPr lang="en-US" dirty="0"/>
              <a:t>.</a:t>
            </a:r>
          </a:p>
          <a:p>
            <a:pPr marL="0" indent="0">
              <a:buNone/>
            </a:pPr>
            <a:r>
              <a:rPr lang="en-US" dirty="0"/>
              <a:t>When execution reaches the end of an identifier’s scope (usually a right brace), we say the identifier </a:t>
            </a:r>
            <a:r>
              <a:rPr lang="en-US" b="1" dirty="0"/>
              <a:t>goes out of scope</a:t>
            </a:r>
            <a:r>
              <a:rPr lang="en-US" dirty="0"/>
              <a:t>.</a:t>
            </a:r>
          </a:p>
        </p:txBody>
      </p:sp>
    </p:spTree>
    <p:extLst>
      <p:ext uri="{BB962C8B-B14F-4D97-AF65-F5344CB8AC3E}">
        <p14:creationId xmlns:p14="http://schemas.microsoft.com/office/powerpoint/2010/main" val="17191159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III</a:t>
            </a:r>
            <a:br>
              <a:rPr lang="en-US" dirty="0"/>
            </a:br>
            <a:r>
              <a:rPr lang="en-US" dirty="0"/>
              <a:t>Scope &amp; Lifetime </a:t>
            </a:r>
            <a:r>
              <a:rPr lang="en-US" dirty="0" smtClean="0"/>
              <a:t>[2</a:t>
            </a:r>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sz="1800" dirty="0" smtClean="0"/>
              <a:t>The </a:t>
            </a:r>
            <a:r>
              <a:rPr lang="en-US" sz="1800" b="1" dirty="0" smtClean="0"/>
              <a:t>lifetime</a:t>
            </a:r>
            <a:r>
              <a:rPr lang="en-US" sz="1800" dirty="0" smtClean="0"/>
              <a:t> of a value is the period during which it exists.</a:t>
            </a:r>
          </a:p>
          <a:p>
            <a:pPr marL="0" indent="0">
              <a:buNone/>
            </a:pPr>
            <a:r>
              <a:rPr lang="en-US" sz="1800" dirty="0" smtClean="0"/>
              <a:t>A </a:t>
            </a:r>
            <a:r>
              <a:rPr lang="en-US" sz="1800" dirty="0"/>
              <a:t>variable declared inside a function is a </a:t>
            </a:r>
            <a:r>
              <a:rPr lang="en-US" sz="1800" b="1" dirty="0"/>
              <a:t>local</a:t>
            </a:r>
            <a:r>
              <a:rPr lang="en-US" sz="1800" dirty="0"/>
              <a:t> variable. For a normal local variable, the lifetime of its value ends when the variable goes out of </a:t>
            </a:r>
            <a:r>
              <a:rPr lang="en-US" sz="1800" dirty="0" smtClean="0"/>
              <a:t>scope. Often </a:t>
            </a:r>
            <a:r>
              <a:rPr lang="en-US" sz="1800" dirty="0"/>
              <a:t>this happens when the function </a:t>
            </a:r>
            <a:r>
              <a:rPr lang="en-US" sz="1800" dirty="0" smtClean="0"/>
              <a:t>returns.</a:t>
            </a:r>
            <a:endParaRPr lang="en-US" sz="1800" dirty="0"/>
          </a:p>
          <a:p>
            <a:pPr marL="0" indent="0">
              <a:buNone/>
            </a:pPr>
            <a:r>
              <a:rPr lang="en-US" sz="1800" dirty="0"/>
              <a:t>In the first version of function </a:t>
            </a:r>
            <a:r>
              <a:rPr lang="en-US" sz="1800" dirty="0" err="1">
                <a:latin typeface="Courier"/>
                <a:cs typeface="Courier"/>
              </a:rPr>
              <a:t>tripleAbs</a:t>
            </a:r>
            <a:r>
              <a:rPr lang="en-US" sz="1800" dirty="0"/>
              <a:t>, defined earlier, </a:t>
            </a:r>
            <a:r>
              <a:rPr lang="en-US" sz="1800" dirty="0">
                <a:latin typeface="Courier"/>
                <a:cs typeface="Courier"/>
              </a:rPr>
              <a:t>t</a:t>
            </a:r>
            <a:r>
              <a:rPr lang="en-US" sz="1800" dirty="0"/>
              <a:t> is a local variable (and so is </a:t>
            </a:r>
            <a:r>
              <a:rPr lang="en-US" sz="1800" dirty="0">
                <a:latin typeface="Courier" charset="0"/>
                <a:ea typeface="Courier" charset="0"/>
                <a:cs typeface="Courier" charset="0"/>
              </a:rPr>
              <a:t>n</a:t>
            </a:r>
            <a:r>
              <a:rPr lang="en-US" sz="1800" dirty="0"/>
              <a:t>). Outside the function, “</a:t>
            </a:r>
            <a:r>
              <a:rPr lang="en-US" sz="1800" dirty="0">
                <a:latin typeface="Courier"/>
                <a:cs typeface="Courier"/>
              </a:rPr>
              <a:t>t</a:t>
            </a:r>
            <a:r>
              <a:rPr lang="en-US" sz="1800" dirty="0"/>
              <a:t>” is out of scope. When the function exits</a:t>
            </a:r>
            <a:r>
              <a:rPr lang="en-US" sz="1800" dirty="0" smtClean="0"/>
              <a:t>, the lifetime of </a:t>
            </a:r>
            <a:r>
              <a:rPr lang="en-US" sz="1800" dirty="0" smtClean="0">
                <a:latin typeface="Courier"/>
                <a:cs typeface="Courier"/>
              </a:rPr>
              <a:t>t</a:t>
            </a:r>
            <a:r>
              <a:rPr lang="en-US" sz="1800" dirty="0" smtClean="0"/>
              <a:t> ends, </a:t>
            </a:r>
            <a:r>
              <a:rPr lang="en-US" sz="1800" dirty="0"/>
              <a:t>and its value is destroyed.</a:t>
            </a:r>
          </a:p>
          <a:p>
            <a:pPr marL="0" indent="0">
              <a:buNone/>
            </a:pPr>
            <a:r>
              <a:rPr lang="en-US" sz="1800" dirty="0"/>
              <a:t>And yet we return that value to the caller. Is this a problem? No, </a:t>
            </a:r>
            <a:r>
              <a:rPr lang="en-US" sz="1800" dirty="0" smtClean="0"/>
              <a:t>because we are doing </a:t>
            </a:r>
            <a:r>
              <a:rPr lang="en-US" sz="1800" b="1" dirty="0"/>
              <a:t>return by value</a:t>
            </a:r>
            <a:r>
              <a:rPr lang="en-US" sz="1800" dirty="0"/>
              <a:t>. The </a:t>
            </a:r>
            <a:r>
              <a:rPr lang="en-US" sz="1800" dirty="0" smtClean="0"/>
              <a:t>return-statement </a:t>
            </a:r>
            <a:r>
              <a:rPr lang="en-US" sz="1800" dirty="0"/>
              <a:t>makes a copy of the </a:t>
            </a:r>
            <a:r>
              <a:rPr lang="en-US" sz="1800" dirty="0" smtClean="0"/>
              <a:t>t. When t goes </a:t>
            </a:r>
            <a:r>
              <a:rPr lang="en-US" sz="1800" dirty="0"/>
              <a:t>away, the copy still exists.</a:t>
            </a:r>
          </a:p>
        </p:txBody>
      </p:sp>
    </p:spTree>
    <p:extLst>
      <p:ext uri="{BB962C8B-B14F-4D97-AF65-F5344CB8AC3E}">
        <p14:creationId xmlns:p14="http://schemas.microsoft.com/office/powerpoint/2010/main" val="1425178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III</a:t>
            </a:r>
            <a:br>
              <a:rPr lang="en-US" dirty="0" smtClean="0"/>
            </a:br>
            <a:r>
              <a:rPr lang="en-US" dirty="0" smtClean="0"/>
              <a:t>Scope &amp; Lifetime [3/3]</a:t>
            </a:r>
            <a:endParaRPr lang="en-US" dirty="0"/>
          </a:p>
        </p:txBody>
      </p:sp>
      <p:sp>
        <p:nvSpPr>
          <p:cNvPr id="3" name="Content Placeholder 2"/>
          <p:cNvSpPr>
            <a:spLocks noGrp="1"/>
          </p:cNvSpPr>
          <p:nvPr>
            <p:ph idx="1"/>
          </p:nvPr>
        </p:nvSpPr>
        <p:spPr/>
        <p:txBody>
          <a:bodyPr/>
          <a:lstStyle/>
          <a:p>
            <a:r>
              <a:rPr lang="en-US" dirty="0" smtClean="0"/>
              <a:t>Scope is a matter of location. It determines </a:t>
            </a:r>
            <a:r>
              <a:rPr lang="en-US" i="1" dirty="0" smtClean="0"/>
              <a:t>where</a:t>
            </a:r>
            <a:r>
              <a:rPr lang="en-US" dirty="0" smtClean="0"/>
              <a:t> a variable can be used. This can be determined at compile time, directly from the source code.</a:t>
            </a:r>
          </a:p>
          <a:p>
            <a:r>
              <a:rPr lang="en-US" dirty="0" smtClean="0"/>
              <a:t>Lifetime is a matter of time. It determines </a:t>
            </a:r>
            <a:r>
              <a:rPr lang="en-US" i="1" dirty="0" smtClean="0"/>
              <a:t>when</a:t>
            </a:r>
            <a:r>
              <a:rPr lang="en-US" dirty="0" smtClean="0"/>
              <a:t> a value exists. This can only be determined at run time, when a program is actually running.</a:t>
            </a:r>
            <a:endParaRPr lang="en-US" dirty="0"/>
          </a:p>
        </p:txBody>
      </p:sp>
    </p:spTree>
    <p:extLst>
      <p:ext uri="{BB962C8B-B14F-4D97-AF65-F5344CB8AC3E}">
        <p14:creationId xmlns:p14="http://schemas.microsoft.com/office/powerpoint/2010/main" val="3458227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III</a:t>
            </a:r>
            <a:br>
              <a:rPr lang="en-US" dirty="0" smtClean="0"/>
            </a:br>
            <a:r>
              <a:rPr lang="en-US" dirty="0" smtClean="0"/>
              <a:t>Side Effects [1/3]</a:t>
            </a:r>
            <a:endParaRPr lang="en-US" dirty="0"/>
          </a:p>
        </p:txBody>
      </p:sp>
      <p:sp>
        <p:nvSpPr>
          <p:cNvPr id="3" name="Content Placeholder 2"/>
          <p:cNvSpPr>
            <a:spLocks noGrp="1"/>
          </p:cNvSpPr>
          <p:nvPr>
            <p:ph idx="1"/>
          </p:nvPr>
        </p:nvSpPr>
        <p:spPr/>
        <p:txBody>
          <a:bodyPr/>
          <a:lstStyle/>
          <a:p>
            <a:pPr marL="0" indent="0">
              <a:buNone/>
            </a:pPr>
            <a:r>
              <a:rPr lang="en-US" dirty="0"/>
              <a:t>A </a:t>
            </a:r>
            <a:r>
              <a:rPr lang="en-US" b="1" dirty="0"/>
              <a:t>code smell </a:t>
            </a:r>
            <a:r>
              <a:rPr lang="en-US" dirty="0"/>
              <a:t>is a hint you get from reading code that something might be wrong. It does not necessarily mean something is wrong, but it is worth checking out.</a:t>
            </a:r>
          </a:p>
          <a:p>
            <a:pPr marL="0" indent="0">
              <a:buNone/>
            </a:pPr>
            <a:r>
              <a:rPr lang="en-US" dirty="0"/>
              <a:t>Code that is not DRY is one example. Sometimes we need to duplicate code. Sometimes the design of our programming language forces us to. But duplicated code is a code smell that suggests we probably ought to fix something.</a:t>
            </a:r>
          </a:p>
          <a:p>
            <a:pPr marL="0" indent="0">
              <a:buNone/>
            </a:pPr>
            <a:r>
              <a:rPr lang="en-US" dirty="0"/>
              <a:t>Some code smells involve </a:t>
            </a:r>
            <a:r>
              <a:rPr lang="en-US" b="1" dirty="0"/>
              <a:t>side effects</a:t>
            </a:r>
            <a:r>
              <a:rPr lang="en-US" dirty="0"/>
              <a:t>. A side effect of a function is a change it makes in data that persists after the function returns. Changing a normal local variable is not a side effect. Changing other data would be a side effect. Doing output is a side effect.</a:t>
            </a:r>
          </a:p>
        </p:txBody>
      </p:sp>
    </p:spTree>
    <p:extLst>
      <p:ext uri="{BB962C8B-B14F-4D97-AF65-F5344CB8AC3E}">
        <p14:creationId xmlns:p14="http://schemas.microsoft.com/office/powerpoint/2010/main" val="9148294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III</a:t>
            </a:r>
            <a:br>
              <a:rPr lang="en-US" dirty="0"/>
            </a:br>
            <a:r>
              <a:rPr lang="en-US" dirty="0"/>
              <a:t>Side Effects </a:t>
            </a:r>
            <a:r>
              <a:rPr lang="en-US" dirty="0" smtClean="0"/>
              <a:t>[2/3</a:t>
            </a:r>
            <a:r>
              <a:rPr lang="en-US" dirty="0"/>
              <a:t>]</a:t>
            </a:r>
          </a:p>
        </p:txBody>
      </p:sp>
      <p:sp>
        <p:nvSpPr>
          <p:cNvPr id="3" name="Content Placeholder 2"/>
          <p:cNvSpPr>
            <a:spLocks noGrp="1"/>
          </p:cNvSpPr>
          <p:nvPr>
            <p:ph idx="1"/>
          </p:nvPr>
        </p:nvSpPr>
        <p:spPr/>
        <p:txBody>
          <a:bodyPr/>
          <a:lstStyle/>
          <a:p>
            <a:pPr marL="0" indent="0">
              <a:buNone/>
            </a:pPr>
            <a:r>
              <a:rPr lang="en-US" dirty="0"/>
              <a:t>A </a:t>
            </a:r>
            <a:r>
              <a:rPr lang="en-US" dirty="0">
                <a:latin typeface="Courier" charset="0"/>
                <a:ea typeface="Courier" charset="0"/>
                <a:cs typeface="Courier" charset="0"/>
              </a:rPr>
              <a:t>void</a:t>
            </a:r>
            <a:r>
              <a:rPr lang="en-US" dirty="0"/>
              <a:t> function (one that does not return a value) will almost always have side effects; making the side effects happen is the reason the function is called. On the other hand, a non-</a:t>
            </a:r>
            <a:r>
              <a:rPr lang="en-US" dirty="0">
                <a:latin typeface="Courier" charset="0"/>
                <a:ea typeface="Courier" charset="0"/>
                <a:cs typeface="Courier" charset="0"/>
              </a:rPr>
              <a:t>void</a:t>
            </a:r>
            <a:r>
              <a:rPr lang="en-US" dirty="0"/>
              <a:t> function (one that returns a value) will usually not have side effects.</a:t>
            </a:r>
          </a:p>
          <a:p>
            <a:pPr marL="0" indent="0">
              <a:buNone/>
            </a:pPr>
            <a:r>
              <a:rPr lang="en-US" dirty="0" smtClean="0"/>
              <a:t>This </a:t>
            </a:r>
            <a:r>
              <a:rPr lang="en-US" dirty="0"/>
              <a:t>gives us two categories of functions.</a:t>
            </a:r>
          </a:p>
          <a:p>
            <a:pPr lvl="1"/>
            <a:r>
              <a:rPr lang="en-US" dirty="0"/>
              <a:t>Functions that perform an action. These have side effects and generally return nothing.</a:t>
            </a:r>
          </a:p>
          <a:p>
            <a:pPr lvl="1"/>
            <a:r>
              <a:rPr lang="en-US" dirty="0"/>
              <a:t>Functions that compute or retrieve information. These return information to their callers; they generally do not have side effects.</a:t>
            </a:r>
          </a:p>
        </p:txBody>
      </p:sp>
    </p:spTree>
    <p:extLst>
      <p:ext uri="{BB962C8B-B14F-4D97-AF65-F5344CB8AC3E}">
        <p14:creationId xmlns:p14="http://schemas.microsoft.com/office/powerpoint/2010/main" val="7065899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III</a:t>
            </a:r>
            <a:br>
              <a:rPr lang="en-US" dirty="0"/>
            </a:br>
            <a:r>
              <a:rPr lang="en-US" dirty="0"/>
              <a:t>Side Effects </a:t>
            </a:r>
            <a:r>
              <a:rPr lang="en-US" dirty="0" smtClean="0"/>
              <a:t>[3/3</a:t>
            </a:r>
            <a:r>
              <a:rPr lang="en-US" dirty="0"/>
              <a:t>]</a:t>
            </a:r>
          </a:p>
        </p:txBody>
      </p:sp>
      <p:sp>
        <p:nvSpPr>
          <p:cNvPr id="3" name="Content Placeholder 2"/>
          <p:cNvSpPr>
            <a:spLocks noGrp="1"/>
          </p:cNvSpPr>
          <p:nvPr>
            <p:ph idx="1"/>
          </p:nvPr>
        </p:nvSpPr>
        <p:spPr/>
        <p:txBody>
          <a:bodyPr/>
          <a:lstStyle/>
          <a:p>
            <a:pPr marL="0" indent="0">
              <a:buNone/>
            </a:pPr>
            <a:r>
              <a:rPr lang="en-US" dirty="0"/>
              <a:t>It is a code smell when a function does both: alters something and returns something. Such functions are </a:t>
            </a:r>
            <a:r>
              <a:rPr lang="en-US" dirty="0" smtClean="0"/>
              <a:t>generally to </a:t>
            </a:r>
            <a:r>
              <a:rPr lang="en-US" dirty="0"/>
              <a:t>be </a:t>
            </a:r>
            <a:r>
              <a:rPr lang="en-US" dirty="0" smtClean="0"/>
              <a:t>avoided.</a:t>
            </a:r>
          </a:p>
          <a:p>
            <a:pPr lvl="1"/>
            <a:r>
              <a:rPr lang="en-US" dirty="0" smtClean="0"/>
              <a:t>Input &amp; output can be exceptions. We </a:t>
            </a:r>
            <a:r>
              <a:rPr lang="en-US" dirty="0"/>
              <a:t>often ignore the return value of </a:t>
            </a:r>
            <a:r>
              <a:rPr lang="en-US" dirty="0" smtClean="0"/>
              <a:t>an expression like “</a:t>
            </a:r>
            <a:r>
              <a:rPr lang="en-US" dirty="0" err="1" smtClean="0">
                <a:latin typeface="Courier"/>
                <a:cs typeface="Courier"/>
              </a:rPr>
              <a:t>cout</a:t>
            </a:r>
            <a:r>
              <a:rPr lang="en-US" dirty="0" smtClean="0">
                <a:latin typeface="Courier"/>
                <a:cs typeface="Courier"/>
              </a:rPr>
              <a:t> </a:t>
            </a:r>
            <a:r>
              <a:rPr lang="en-US" dirty="0">
                <a:latin typeface="Courier"/>
                <a:cs typeface="Courier"/>
              </a:rPr>
              <a:t>&lt;&lt; </a:t>
            </a:r>
            <a:r>
              <a:rPr lang="en-US" dirty="0" smtClean="0">
                <a:latin typeface="Courier"/>
                <a:cs typeface="Courier"/>
              </a:rPr>
              <a:t>x</a:t>
            </a:r>
            <a:r>
              <a:rPr lang="en-US" dirty="0"/>
              <a:t> </a:t>
            </a:r>
            <a:r>
              <a:rPr lang="en-US" dirty="0" smtClean="0"/>
              <a:t>”; this is not a problem.</a:t>
            </a:r>
            <a:endParaRPr lang="en-US" dirty="0"/>
          </a:p>
          <a:p>
            <a:pPr marL="0" indent="0">
              <a:buNone/>
            </a:pPr>
            <a:r>
              <a:rPr lang="en-US" dirty="0"/>
              <a:t>This idea is a variant of the </a:t>
            </a:r>
            <a:r>
              <a:rPr lang="en-US" b="1" dirty="0"/>
              <a:t>Single Responsibility Principle </a:t>
            </a:r>
            <a:r>
              <a:rPr lang="en-US" dirty="0"/>
              <a:t>(</a:t>
            </a:r>
            <a:r>
              <a:rPr lang="en-US" b="1" dirty="0"/>
              <a:t>SRP</a:t>
            </a:r>
            <a:r>
              <a:rPr lang="en-US" dirty="0"/>
              <a:t>)*. This says that each module (e.g., function) in a program should have a single well defined responsibility. Making a side effect happen and returning a value are both responsibilities. Try to make your functions only have one thing they need to do.</a:t>
            </a:r>
          </a:p>
          <a:p>
            <a:pPr marL="0" indent="0">
              <a:buNone/>
            </a:pPr>
            <a:r>
              <a:rPr lang="en-US" sz="1600" dirty="0" smtClean="0"/>
              <a:t>*Adapted from </a:t>
            </a:r>
            <a:r>
              <a:rPr lang="en-US" sz="1600" dirty="0"/>
              <a:t>R.C. Martin, </a:t>
            </a:r>
            <a:r>
              <a:rPr lang="en-US" sz="1600" i="1" dirty="0"/>
              <a:t>Agile Software Development, Principles, Patterns, and Practices</a:t>
            </a:r>
            <a:r>
              <a:rPr lang="en-US" sz="1600" dirty="0"/>
              <a:t>, 2002. Martin stated the SRP somewhat differently.</a:t>
            </a:r>
          </a:p>
        </p:txBody>
      </p:sp>
    </p:spTree>
    <p:extLst>
      <p:ext uri="{BB962C8B-B14F-4D97-AF65-F5344CB8AC3E}">
        <p14:creationId xmlns:p14="http://schemas.microsoft.com/office/powerpoint/2010/main" val="16496676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 — Prototypes </a:t>
            </a:r>
            <a:r>
              <a:rPr lang="en-US" dirty="0" smtClean="0"/>
              <a:t>[1/2]</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smtClean="0"/>
              <a:t>prototype</a:t>
            </a:r>
            <a:r>
              <a:rPr lang="en-US" dirty="0" smtClean="0"/>
              <a:t> of a function gives the function’s name, parameter and return types, and the parameter-passing methods. But the function body is replaced by a semicolon (“</a:t>
            </a:r>
            <a:r>
              <a:rPr lang="en-US" dirty="0" smtClean="0">
                <a:latin typeface="Courier"/>
              </a:rPr>
              <a:t>;</a:t>
            </a:r>
            <a:r>
              <a:rPr lang="en-US" dirty="0" smtClean="0"/>
              <a:t>”).</a:t>
            </a:r>
          </a:p>
          <a:p>
            <a:pPr marL="0" indent="0">
              <a:buNone/>
            </a:pPr>
            <a:r>
              <a:rPr lang="en-US" dirty="0" smtClean="0"/>
              <a:t>A function definition.</a:t>
            </a:r>
          </a:p>
          <a:p>
            <a:pPr marL="0" indent="0">
              <a:buNone/>
            </a:pPr>
            <a:r>
              <a:rPr lang="en-US" dirty="0">
                <a:latin typeface="Courier"/>
              </a:rPr>
              <a:t>v</a:t>
            </a:r>
            <a:r>
              <a:rPr lang="en-US" dirty="0" smtClean="0">
                <a:latin typeface="Courier"/>
              </a:rPr>
              <a:t>oid </a:t>
            </a:r>
            <a:r>
              <a:rPr lang="en-US" dirty="0" err="1" smtClean="0">
                <a:latin typeface="Courier"/>
              </a:rPr>
              <a:t>printNiceNumber</a:t>
            </a:r>
            <a:r>
              <a:rPr lang="en-US" dirty="0" smtClean="0">
                <a:latin typeface="Courier"/>
              </a:rPr>
              <a:t>(</a:t>
            </a:r>
            <a:r>
              <a:rPr lang="en-US" dirty="0" err="1" smtClean="0">
                <a:latin typeface="Courier"/>
              </a:rPr>
              <a:t>int</a:t>
            </a:r>
            <a:r>
              <a:rPr lang="en-US" dirty="0" smtClean="0">
                <a:latin typeface="Courier"/>
              </a:rPr>
              <a:t> </a:t>
            </a:r>
            <a:r>
              <a:rPr lang="en-US" dirty="0" err="1" smtClean="0">
                <a:latin typeface="Courier"/>
              </a:rPr>
              <a:t>num</a:t>
            </a:r>
            <a:r>
              <a:rPr lang="en-US" dirty="0" smtClean="0">
                <a:latin typeface="Courier"/>
              </a:rPr>
              <a:t>)</a:t>
            </a:r>
            <a:br>
              <a:rPr lang="en-US" dirty="0" smtClean="0">
                <a:latin typeface="Courier"/>
              </a:rPr>
            </a:br>
            <a:r>
              <a:rPr lang="en-US" dirty="0" smtClean="0">
                <a:latin typeface="Courier"/>
              </a:rPr>
              <a:t>{</a:t>
            </a:r>
            <a:br>
              <a:rPr lang="en-US" dirty="0" smtClean="0">
                <a:latin typeface="Courier"/>
              </a:rPr>
            </a:br>
            <a:r>
              <a:rPr lang="en-US" dirty="0" smtClean="0">
                <a:latin typeface="Courier"/>
              </a:rPr>
              <a:t>    </a:t>
            </a:r>
            <a:r>
              <a:rPr lang="en-US" dirty="0" err="1" smtClean="0">
                <a:latin typeface="Courier"/>
              </a:rPr>
              <a:t>cout</a:t>
            </a:r>
            <a:r>
              <a:rPr lang="en-US" dirty="0" smtClean="0">
                <a:latin typeface="Courier"/>
              </a:rPr>
              <a:t> &lt;&lt; "A nice number: " &lt;&lt; </a:t>
            </a:r>
            <a:r>
              <a:rPr lang="en-US" dirty="0" err="1" smtClean="0">
                <a:latin typeface="Courier"/>
              </a:rPr>
              <a:t>num</a:t>
            </a:r>
            <a:r>
              <a:rPr lang="en-US" dirty="0" smtClean="0">
                <a:latin typeface="Courier"/>
              </a:rPr>
              <a:t> &lt;&lt; </a:t>
            </a:r>
            <a:r>
              <a:rPr lang="en-US" dirty="0" err="1" smtClean="0">
                <a:latin typeface="Courier"/>
              </a:rPr>
              <a:t>endl</a:t>
            </a:r>
            <a:r>
              <a:rPr lang="en-US" dirty="0" smtClean="0">
                <a:latin typeface="Courier"/>
              </a:rPr>
              <a:t>;</a:t>
            </a:r>
            <a:r>
              <a:rPr lang="en-US" dirty="0">
                <a:latin typeface="Courier"/>
              </a:rPr>
              <a:t/>
            </a:r>
            <a:br>
              <a:rPr lang="en-US" dirty="0">
                <a:latin typeface="Courier"/>
              </a:rPr>
            </a:br>
            <a:r>
              <a:rPr lang="en-US" dirty="0" smtClean="0">
                <a:latin typeface="Courier"/>
              </a:rPr>
              <a:t>}</a:t>
            </a:r>
          </a:p>
          <a:p>
            <a:pPr marL="0" indent="0">
              <a:buNone/>
            </a:pPr>
            <a:r>
              <a:rPr lang="en-US" dirty="0" smtClean="0"/>
              <a:t>A prototype for the above function.</a:t>
            </a:r>
          </a:p>
          <a:p>
            <a:pPr marL="0" indent="0">
              <a:buNone/>
            </a:pPr>
            <a:r>
              <a:rPr lang="en-US" dirty="0">
                <a:latin typeface="Courier"/>
              </a:rPr>
              <a:t>void </a:t>
            </a:r>
            <a:r>
              <a:rPr lang="en-US" dirty="0" err="1" smtClean="0">
                <a:latin typeface="Courier"/>
              </a:rPr>
              <a:t>printNiceNumber</a:t>
            </a:r>
            <a:r>
              <a:rPr lang="en-US" dirty="0" smtClean="0">
                <a:latin typeface="Courier"/>
              </a:rPr>
              <a:t>(</a:t>
            </a:r>
            <a:r>
              <a:rPr lang="en-US" dirty="0" err="1" smtClean="0">
                <a:latin typeface="Courier"/>
              </a:rPr>
              <a:t>int</a:t>
            </a:r>
            <a:r>
              <a:rPr lang="en-US" dirty="0" smtClean="0">
                <a:latin typeface="Courier"/>
              </a:rPr>
              <a:t> </a:t>
            </a:r>
            <a:r>
              <a:rPr lang="en-US" dirty="0" err="1">
                <a:latin typeface="Courier"/>
              </a:rPr>
              <a:t>num</a:t>
            </a:r>
            <a:r>
              <a:rPr lang="en-US" dirty="0" smtClean="0">
                <a:latin typeface="Courier"/>
              </a:rPr>
              <a:t>);</a:t>
            </a:r>
          </a:p>
        </p:txBody>
      </p:sp>
      <p:sp>
        <p:nvSpPr>
          <p:cNvPr id="4" name="TextBox 3"/>
          <p:cNvSpPr txBox="1"/>
          <p:nvPr/>
        </p:nvSpPr>
        <p:spPr>
          <a:xfrm>
            <a:off x="6324600" y="5105400"/>
            <a:ext cx="2133600" cy="1077218"/>
          </a:xfrm>
          <a:prstGeom prst="rect">
            <a:avLst/>
          </a:prstGeom>
          <a:noFill/>
        </p:spPr>
        <p:txBody>
          <a:bodyPr wrap="square" rtlCol="0">
            <a:spAutoFit/>
          </a:bodyPr>
          <a:lstStyle/>
          <a:p>
            <a:r>
              <a:rPr lang="en-US" sz="1600" dirty="0" smtClean="0">
                <a:solidFill>
                  <a:srgbClr val="C00000"/>
                </a:solidFill>
              </a:rPr>
              <a:t>Note the semicolon. The above function definition does not have one.</a:t>
            </a:r>
            <a:endParaRPr lang="en-US" sz="1600" dirty="0">
              <a:solidFill>
                <a:srgbClr val="C00000"/>
              </a:solidFill>
              <a:latin typeface="Courier" charset="0"/>
              <a:ea typeface="Courier" charset="0"/>
              <a:cs typeface="Courier" charset="0"/>
            </a:endParaRPr>
          </a:p>
        </p:txBody>
      </p:sp>
      <p:cxnSp>
        <p:nvCxnSpPr>
          <p:cNvPr id="5" name="Straight Connector 4"/>
          <p:cNvCxnSpPr/>
          <p:nvPr/>
        </p:nvCxnSpPr>
        <p:spPr>
          <a:xfrm flipH="1">
            <a:off x="5304418" y="5334000"/>
            <a:ext cx="1020182" cy="2286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67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 — Prototypes </a:t>
            </a:r>
            <a:r>
              <a:rPr lang="en-US" dirty="0" smtClean="0"/>
              <a:t>[2/2</a:t>
            </a:r>
            <a:r>
              <a:rPr lang="en-US" dirty="0"/>
              <a:t>]</a:t>
            </a:r>
          </a:p>
        </p:txBody>
      </p:sp>
      <p:sp>
        <p:nvSpPr>
          <p:cNvPr id="3" name="Content Placeholder 2"/>
          <p:cNvSpPr>
            <a:spLocks noGrp="1"/>
          </p:cNvSpPr>
          <p:nvPr>
            <p:ph idx="1"/>
          </p:nvPr>
        </p:nvSpPr>
        <p:spPr/>
        <p:txBody>
          <a:bodyPr/>
          <a:lstStyle/>
          <a:p>
            <a:pPr marL="0" indent="0">
              <a:buNone/>
            </a:pPr>
            <a:r>
              <a:rPr lang="en-US" dirty="0" smtClean="0"/>
              <a:t>For a function call to compile, the compiler must have already seen either a definition of the function, or a prototype.</a:t>
            </a:r>
          </a:p>
          <a:p>
            <a:pPr marL="0" indent="0">
              <a:buNone/>
            </a:pPr>
            <a:r>
              <a:rPr lang="en-US" dirty="0">
                <a:latin typeface="Courier"/>
              </a:rPr>
              <a:t>void </a:t>
            </a:r>
            <a:r>
              <a:rPr lang="en-US" dirty="0" err="1" smtClean="0">
                <a:latin typeface="Courier"/>
              </a:rPr>
              <a:t>printNiceNumber</a:t>
            </a:r>
            <a:r>
              <a:rPr lang="en-US" dirty="0" smtClean="0">
                <a:latin typeface="Courier"/>
              </a:rPr>
              <a:t>(</a:t>
            </a:r>
            <a:r>
              <a:rPr lang="en-US" dirty="0" err="1" smtClean="0">
                <a:latin typeface="Courier"/>
              </a:rPr>
              <a:t>int</a:t>
            </a:r>
            <a:r>
              <a:rPr lang="en-US" dirty="0" smtClean="0">
                <a:latin typeface="Courier"/>
              </a:rPr>
              <a:t> </a:t>
            </a:r>
            <a:r>
              <a:rPr lang="en-US" dirty="0" err="1">
                <a:latin typeface="Courier"/>
              </a:rPr>
              <a:t>num</a:t>
            </a:r>
            <a:r>
              <a:rPr lang="en-US" dirty="0" smtClean="0">
                <a:latin typeface="Courier"/>
              </a:rPr>
              <a:t>);</a:t>
            </a:r>
            <a:br>
              <a:rPr lang="en-US" dirty="0" smtClean="0">
                <a:latin typeface="Courier"/>
              </a:rPr>
            </a:br>
            <a:r>
              <a:rPr lang="en-US" dirty="0" smtClean="0">
                <a:latin typeface="Courier"/>
              </a:rPr>
              <a:t/>
            </a:r>
            <a:br>
              <a:rPr lang="en-US" dirty="0" smtClean="0">
                <a:latin typeface="Courier"/>
              </a:rPr>
            </a:br>
            <a:r>
              <a:rPr lang="en-US" dirty="0" smtClean="0">
                <a:latin typeface="Courier"/>
              </a:rPr>
              <a:t>void </a:t>
            </a:r>
            <a:r>
              <a:rPr lang="en-US" dirty="0" err="1" smtClean="0">
                <a:latin typeface="Courier"/>
              </a:rPr>
              <a:t>ff</a:t>
            </a:r>
            <a:r>
              <a:rPr lang="en-US" dirty="0" smtClean="0">
                <a:latin typeface="Courier"/>
              </a:rPr>
              <a:t>()</a:t>
            </a:r>
            <a:br>
              <a:rPr lang="en-US" dirty="0" smtClean="0">
                <a:latin typeface="Courier"/>
              </a:rPr>
            </a:br>
            <a:r>
              <a:rPr lang="en-US" dirty="0" smtClean="0">
                <a:latin typeface="Courier"/>
              </a:rPr>
              <a:t>{</a:t>
            </a:r>
            <a:br>
              <a:rPr lang="en-US" dirty="0" smtClean="0">
                <a:latin typeface="Courier"/>
              </a:rPr>
            </a:br>
            <a:r>
              <a:rPr lang="en-US" dirty="0" smtClean="0">
                <a:latin typeface="Courier"/>
              </a:rPr>
              <a:t>    </a:t>
            </a:r>
            <a:r>
              <a:rPr lang="en-US" dirty="0" err="1" smtClean="0">
                <a:latin typeface="Courier"/>
              </a:rPr>
              <a:t>printNiceNumber</a:t>
            </a:r>
            <a:r>
              <a:rPr lang="en-US" dirty="0" smtClean="0">
                <a:latin typeface="Courier"/>
              </a:rPr>
              <a:t>(37);</a:t>
            </a:r>
            <a:br>
              <a:rPr lang="en-US" dirty="0" smtClean="0">
                <a:latin typeface="Courier"/>
              </a:rPr>
            </a:br>
            <a:r>
              <a:rPr lang="en-US" dirty="0" smtClean="0">
                <a:latin typeface="Courier"/>
              </a:rPr>
              <a:t>}</a:t>
            </a:r>
            <a:br>
              <a:rPr lang="en-US" dirty="0" smtClean="0">
                <a:latin typeface="Courier"/>
              </a:rPr>
            </a:br>
            <a:r>
              <a:rPr lang="en-US" dirty="0">
                <a:latin typeface="Courier"/>
              </a:rPr>
              <a:t/>
            </a:r>
            <a:br>
              <a:rPr lang="en-US" dirty="0">
                <a:latin typeface="Courier"/>
              </a:rPr>
            </a:br>
            <a:r>
              <a:rPr lang="en-US" dirty="0" smtClean="0">
                <a:latin typeface="Courier"/>
              </a:rPr>
              <a:t>void </a:t>
            </a:r>
            <a:r>
              <a:rPr lang="en-US" dirty="0" err="1" smtClean="0">
                <a:latin typeface="Courier"/>
              </a:rPr>
              <a:t>printNiceNumber</a:t>
            </a:r>
            <a:r>
              <a:rPr lang="en-US" dirty="0" smtClean="0">
                <a:latin typeface="Courier"/>
              </a:rPr>
              <a:t>(</a:t>
            </a:r>
            <a:r>
              <a:rPr lang="en-US" dirty="0" err="1" smtClean="0">
                <a:latin typeface="Courier"/>
              </a:rPr>
              <a:t>int</a:t>
            </a:r>
            <a:r>
              <a:rPr lang="en-US" dirty="0" smtClean="0">
                <a:latin typeface="Courier"/>
              </a:rPr>
              <a:t> </a:t>
            </a:r>
            <a:r>
              <a:rPr lang="en-US" dirty="0" err="1">
                <a:latin typeface="Courier"/>
              </a:rPr>
              <a:t>num</a:t>
            </a:r>
            <a:r>
              <a:rPr lang="en-US" dirty="0">
                <a:latin typeface="Courier"/>
              </a:rPr>
              <a:t>)</a:t>
            </a:r>
            <a:br>
              <a:rPr lang="en-US" dirty="0">
                <a:latin typeface="Courier"/>
              </a:rPr>
            </a:br>
            <a:r>
              <a:rPr lang="en-US" dirty="0">
                <a:latin typeface="Courier"/>
              </a:rPr>
              <a:t>{</a:t>
            </a:r>
            <a:br>
              <a:rPr lang="en-US" dirty="0">
                <a:latin typeface="Courier"/>
              </a:rPr>
            </a:br>
            <a:r>
              <a:rPr lang="en-US" dirty="0">
                <a:latin typeface="Courier"/>
              </a:rPr>
              <a:t>    </a:t>
            </a:r>
            <a:r>
              <a:rPr lang="en-US" dirty="0" err="1">
                <a:latin typeface="Courier"/>
              </a:rPr>
              <a:t>cout</a:t>
            </a:r>
            <a:r>
              <a:rPr lang="en-US" dirty="0">
                <a:latin typeface="Courier"/>
              </a:rPr>
              <a:t> &lt;&lt; "A </a:t>
            </a:r>
            <a:r>
              <a:rPr lang="en-US" dirty="0" smtClean="0">
                <a:latin typeface="Courier"/>
              </a:rPr>
              <a:t>nice </a:t>
            </a:r>
            <a:r>
              <a:rPr lang="en-US" dirty="0">
                <a:latin typeface="Courier"/>
              </a:rPr>
              <a:t>number: " &lt;&lt; </a:t>
            </a:r>
            <a:r>
              <a:rPr lang="en-US" dirty="0" err="1" smtClean="0">
                <a:latin typeface="Courier"/>
              </a:rPr>
              <a:t>num</a:t>
            </a:r>
            <a:r>
              <a:rPr lang="en-US" dirty="0" smtClean="0">
                <a:latin typeface="Courier"/>
              </a:rPr>
              <a:t> &lt;&lt; </a:t>
            </a:r>
            <a:r>
              <a:rPr lang="en-US" dirty="0" err="1" smtClean="0">
                <a:latin typeface="Courier"/>
              </a:rPr>
              <a:t>endl</a:t>
            </a:r>
            <a:r>
              <a:rPr lang="en-US" dirty="0" smtClean="0">
                <a:latin typeface="Courier"/>
              </a:rPr>
              <a:t>;</a:t>
            </a:r>
            <a:r>
              <a:rPr lang="en-US" dirty="0">
                <a:latin typeface="Courier"/>
              </a:rPr>
              <a:t/>
            </a:r>
            <a:br>
              <a:rPr lang="en-US" dirty="0">
                <a:latin typeface="Courier"/>
              </a:rPr>
            </a:br>
            <a:r>
              <a:rPr lang="en-US" dirty="0" smtClean="0">
                <a:latin typeface="Courier"/>
              </a:rPr>
              <a:t>}</a:t>
            </a:r>
          </a:p>
        </p:txBody>
      </p:sp>
      <p:sp>
        <p:nvSpPr>
          <p:cNvPr id="4" name="TextBox 3"/>
          <p:cNvSpPr txBox="1"/>
          <p:nvPr/>
        </p:nvSpPr>
        <p:spPr>
          <a:xfrm>
            <a:off x="6522208" y="3086100"/>
            <a:ext cx="2179826" cy="1569660"/>
          </a:xfrm>
          <a:prstGeom prst="rect">
            <a:avLst/>
          </a:prstGeom>
          <a:noFill/>
        </p:spPr>
        <p:txBody>
          <a:bodyPr wrap="square" rtlCol="0">
            <a:spAutoFit/>
          </a:bodyPr>
          <a:lstStyle/>
          <a:p>
            <a:r>
              <a:rPr lang="en-US" sz="1600" dirty="0" smtClean="0">
                <a:solidFill>
                  <a:srgbClr val="C00000"/>
                </a:solidFill>
              </a:rPr>
              <a:t>If we get rid of the </a:t>
            </a:r>
            <a:r>
              <a:rPr lang="en-US" sz="1600" b="1" dirty="0" smtClean="0">
                <a:solidFill>
                  <a:srgbClr val="C00000"/>
                </a:solidFill>
              </a:rPr>
              <a:t>prototype</a:t>
            </a:r>
            <a:r>
              <a:rPr lang="en-US" sz="1600" dirty="0" smtClean="0">
                <a:solidFill>
                  <a:srgbClr val="C00000"/>
                </a:solidFill>
              </a:rPr>
              <a:t>, then the </a:t>
            </a:r>
            <a:r>
              <a:rPr lang="en-US" sz="1600" b="1" dirty="0" smtClean="0">
                <a:solidFill>
                  <a:srgbClr val="C00000"/>
                </a:solidFill>
              </a:rPr>
              <a:t>call</a:t>
            </a:r>
            <a:r>
              <a:rPr lang="en-US" sz="1600" dirty="0" smtClean="0">
                <a:solidFill>
                  <a:srgbClr val="C00000"/>
                </a:solidFill>
              </a:rPr>
              <a:t> will not compile, since the function </a:t>
            </a:r>
            <a:r>
              <a:rPr lang="en-US" sz="1600" b="1" dirty="0" smtClean="0">
                <a:solidFill>
                  <a:srgbClr val="C00000"/>
                </a:solidFill>
              </a:rPr>
              <a:t>definition</a:t>
            </a:r>
            <a:r>
              <a:rPr lang="en-US" sz="1600" dirty="0" smtClean="0">
                <a:solidFill>
                  <a:srgbClr val="C00000"/>
                </a:solidFill>
              </a:rPr>
              <a:t> has not been seen yet.</a:t>
            </a:r>
            <a:endParaRPr lang="en-US" sz="1600" dirty="0">
              <a:solidFill>
                <a:srgbClr val="C00000"/>
              </a:solidFill>
              <a:latin typeface="Courier" charset="0"/>
              <a:ea typeface="Courier" charset="0"/>
              <a:cs typeface="Courier" charset="0"/>
            </a:endParaRPr>
          </a:p>
        </p:txBody>
      </p:sp>
      <p:cxnSp>
        <p:nvCxnSpPr>
          <p:cNvPr id="5" name="Straight Connector 4"/>
          <p:cNvCxnSpPr/>
          <p:nvPr/>
        </p:nvCxnSpPr>
        <p:spPr>
          <a:xfrm flipH="1" flipV="1">
            <a:off x="5273034" y="3086104"/>
            <a:ext cx="1258699" cy="419096"/>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4511035" y="3771900"/>
            <a:ext cx="2020698" cy="3429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5273034" y="4267200"/>
            <a:ext cx="1258700" cy="685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55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 — Multiple </a:t>
            </a:r>
            <a:r>
              <a:rPr lang="en-US" dirty="0" smtClean="0"/>
              <a:t>Source Files [1/4]</a:t>
            </a:r>
            <a:endParaRPr lang="en-US" dirty="0"/>
          </a:p>
        </p:txBody>
      </p:sp>
      <p:sp>
        <p:nvSpPr>
          <p:cNvPr id="3" name="Content Placeholder 2"/>
          <p:cNvSpPr>
            <a:spLocks noGrp="1"/>
          </p:cNvSpPr>
          <p:nvPr>
            <p:ph idx="1"/>
          </p:nvPr>
        </p:nvSpPr>
        <p:spPr/>
        <p:txBody>
          <a:bodyPr/>
          <a:lstStyle/>
          <a:p>
            <a:pPr marL="0" indent="0">
              <a:buNone/>
            </a:pPr>
            <a:r>
              <a:rPr lang="en-US" dirty="0" smtClean="0"/>
              <a:t>We can define a function in one source file and call it in another. The </a:t>
            </a:r>
            <a:r>
              <a:rPr lang="en-US" b="1" dirty="0" smtClean="0"/>
              <a:t>linker</a:t>
            </a:r>
            <a:r>
              <a:rPr lang="en-US" dirty="0" smtClean="0"/>
              <a:t> then puts the call together with the function being called.</a:t>
            </a:r>
          </a:p>
          <a:p>
            <a:pPr marL="0" indent="0">
              <a:buNone/>
            </a:pPr>
            <a:r>
              <a:rPr lang="en-US" dirty="0" smtClean="0"/>
              <a:t>The standard way to make this work involves a </a:t>
            </a:r>
            <a:r>
              <a:rPr lang="en-US" b="1" dirty="0" smtClean="0"/>
              <a:t>header file</a:t>
            </a:r>
            <a:r>
              <a:rPr lang="en-US" dirty="0" smtClean="0"/>
              <a:t>.</a:t>
            </a:r>
          </a:p>
          <a:p>
            <a:pPr marL="0" indent="0">
              <a:buNone/>
            </a:pPr>
            <a:r>
              <a:rPr lang="en-US" dirty="0" smtClean="0"/>
              <a:t>Recall</a:t>
            </a:r>
          </a:p>
          <a:p>
            <a:pPr lvl="1"/>
            <a:r>
              <a:rPr lang="en-US" dirty="0" smtClean="0"/>
              <a:t>A header file contains C++ source code, just like a source file.</a:t>
            </a:r>
          </a:p>
          <a:p>
            <a:pPr lvl="1"/>
            <a:r>
              <a:rPr lang="en-US" dirty="0" smtClean="0"/>
              <a:t>Header files are not intended to be compiled directly. Instead a header file is </a:t>
            </a:r>
            <a:r>
              <a:rPr lang="en-US" dirty="0" smtClean="0">
                <a:latin typeface="Courier"/>
              </a:rPr>
              <a:t>#</a:t>
            </a:r>
            <a:r>
              <a:rPr lang="en-US" dirty="0" err="1" smtClean="0">
                <a:latin typeface="Courier"/>
              </a:rPr>
              <a:t>include</a:t>
            </a:r>
            <a:r>
              <a:rPr lang="en-US" dirty="0" err="1" smtClean="0"/>
              <a:t>’d</a:t>
            </a:r>
            <a:r>
              <a:rPr lang="en-US" dirty="0" smtClean="0"/>
              <a:t> by some other file.</a:t>
            </a:r>
          </a:p>
          <a:p>
            <a:pPr lvl="1"/>
            <a:r>
              <a:rPr lang="en-US" dirty="0" smtClean="0"/>
              <a:t>The filename of a header file generally ends with “</a:t>
            </a:r>
            <a:r>
              <a:rPr lang="en-US" dirty="0" smtClean="0">
                <a:latin typeface="Courier"/>
              </a:rPr>
              <a:t>.h</a:t>
            </a:r>
            <a:r>
              <a:rPr lang="en-US" dirty="0" smtClean="0"/>
              <a:t>” or “</a:t>
            </a:r>
            <a:r>
              <a:rPr lang="en-US" dirty="0" smtClean="0">
                <a:latin typeface="Courier"/>
              </a:rPr>
              <a:t>.</a:t>
            </a:r>
            <a:r>
              <a:rPr lang="en-US" dirty="0" err="1" smtClean="0">
                <a:latin typeface="Courier"/>
              </a:rPr>
              <a:t>hpp</a:t>
            </a:r>
            <a:r>
              <a:rPr lang="en-US" dirty="0" smtClean="0"/>
              <a:t>”</a:t>
            </a:r>
            <a:r>
              <a:rPr lang="en-US" dirty="0" smtClean="0"/>
              <a:t>.</a:t>
            </a:r>
          </a:p>
          <a:p>
            <a:pPr lvl="1"/>
            <a:r>
              <a:rPr lang="en-US" dirty="0" smtClean="0"/>
              <a:t>We #include </a:t>
            </a:r>
            <a:r>
              <a:rPr lang="en-US" i="1" dirty="0" smtClean="0"/>
              <a:t>only</a:t>
            </a:r>
            <a:r>
              <a:rPr lang="en-US" dirty="0" smtClean="0"/>
              <a:t> header files, never source (“</a:t>
            </a:r>
            <a:r>
              <a:rPr lang="en-US" dirty="0">
                <a:latin typeface="Courier"/>
              </a:rPr>
              <a:t>.</a:t>
            </a:r>
            <a:r>
              <a:rPr lang="en-US" dirty="0" err="1">
                <a:latin typeface="Courier"/>
              </a:rPr>
              <a:t>cpp</a:t>
            </a:r>
            <a:r>
              <a:rPr lang="en-US" dirty="0" smtClean="0"/>
              <a:t>”) files.</a:t>
            </a:r>
            <a:endParaRPr lang="en-US" dirty="0" smtClean="0"/>
          </a:p>
        </p:txBody>
      </p:sp>
    </p:spTree>
    <p:extLst>
      <p:ext uri="{BB962C8B-B14F-4D97-AF65-F5344CB8AC3E}">
        <p14:creationId xmlns:p14="http://schemas.microsoft.com/office/powerpoint/2010/main" val="5155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 — Multiple Source Files </a:t>
            </a:r>
            <a:r>
              <a:rPr lang="en-US" dirty="0" smtClean="0"/>
              <a:t>[2/4</a:t>
            </a:r>
            <a:r>
              <a:rPr lang="en-US" dirty="0"/>
              <a:t>]</a:t>
            </a:r>
          </a:p>
        </p:txBody>
      </p:sp>
      <p:sp>
        <p:nvSpPr>
          <p:cNvPr id="3" name="Content Placeholder 2"/>
          <p:cNvSpPr>
            <a:spLocks noGrp="1"/>
          </p:cNvSpPr>
          <p:nvPr>
            <p:ph idx="1"/>
          </p:nvPr>
        </p:nvSpPr>
        <p:spPr/>
        <p:txBody>
          <a:bodyPr/>
          <a:lstStyle/>
          <a:p>
            <a:pPr marL="0" indent="0">
              <a:buNone/>
            </a:pPr>
            <a:r>
              <a:rPr lang="en-US" dirty="0"/>
              <a:t>To define a function in one source file, for use in other files, we need a header file containing a prototype of the function. It should look something like this.</a:t>
            </a:r>
          </a:p>
          <a:p>
            <a:pPr marL="0" indent="0">
              <a:buNone/>
            </a:pPr>
            <a:r>
              <a:rPr lang="en-US" dirty="0" smtClean="0">
                <a:latin typeface="Courier"/>
              </a:rPr>
              <a:t>// </a:t>
            </a:r>
            <a:r>
              <a:rPr lang="en-US" dirty="0" err="1" smtClean="0">
                <a:latin typeface="Courier"/>
              </a:rPr>
              <a:t>nice.h</a:t>
            </a:r>
            <a:r>
              <a:rPr lang="en-US" dirty="0" smtClean="0">
                <a:latin typeface="Courier"/>
              </a:rPr>
              <a:t/>
            </a:r>
            <a:br>
              <a:rPr lang="en-US" dirty="0" smtClean="0">
                <a:latin typeface="Courier"/>
              </a:rPr>
            </a:br>
            <a:r>
              <a:rPr lang="en-US" dirty="0" smtClean="0">
                <a:latin typeface="Courier"/>
              </a:rPr>
              <a:t>// </a:t>
            </a:r>
            <a:r>
              <a:rPr lang="en-US" dirty="0" err="1" smtClean="0">
                <a:latin typeface="Courier"/>
              </a:rPr>
              <a:t>Phimbert</a:t>
            </a:r>
            <a:r>
              <a:rPr lang="en-US" dirty="0" smtClean="0">
                <a:latin typeface="Courier"/>
              </a:rPr>
              <a:t> </a:t>
            </a:r>
            <a:r>
              <a:rPr lang="en-US" dirty="0" err="1" smtClean="0">
                <a:latin typeface="Courier"/>
              </a:rPr>
              <a:t>Phlob</a:t>
            </a:r>
            <a:r>
              <a:rPr lang="en-US" dirty="0" smtClean="0">
                <a:latin typeface="Courier"/>
              </a:rPr>
              <a:t> </a:t>
            </a:r>
            <a:r>
              <a:rPr lang="en-US" dirty="0">
                <a:latin typeface="Courier"/>
              </a:rPr>
              <a:t>/ </a:t>
            </a:r>
            <a:r>
              <a:rPr lang="en-US" dirty="0" smtClean="0">
                <a:latin typeface="Courier"/>
              </a:rPr>
              <a:t>2 Feb 2018</a:t>
            </a:r>
            <a:br>
              <a:rPr lang="en-US" dirty="0" smtClean="0">
                <a:latin typeface="Courier"/>
              </a:rPr>
            </a:br>
            <a:r>
              <a:rPr lang="en-US" dirty="0" smtClean="0">
                <a:latin typeface="Courier"/>
              </a:rPr>
              <a:t>// Header for </a:t>
            </a:r>
            <a:r>
              <a:rPr lang="en-US" dirty="0" err="1" smtClean="0">
                <a:latin typeface="Courier"/>
              </a:rPr>
              <a:t>printNiceNumber</a:t>
            </a:r>
            <a:r>
              <a:rPr lang="en-US" dirty="0" smtClean="0">
                <a:latin typeface="Courier"/>
              </a:rPr>
              <a:t/>
            </a:r>
            <a:br>
              <a:rPr lang="en-US" dirty="0" smtClean="0">
                <a:latin typeface="Courier"/>
              </a:rPr>
            </a:br>
            <a:r>
              <a:rPr lang="en-US" dirty="0" smtClean="0">
                <a:latin typeface="Courier"/>
              </a:rPr>
              <a:t/>
            </a:r>
            <a:br>
              <a:rPr lang="en-US" dirty="0" smtClean="0">
                <a:latin typeface="Courier"/>
              </a:rPr>
            </a:br>
            <a:r>
              <a:rPr lang="en-US" dirty="0" smtClean="0">
                <a:latin typeface="Courier"/>
              </a:rPr>
              <a:t>#</a:t>
            </a:r>
            <a:r>
              <a:rPr lang="en-US" dirty="0" err="1" smtClean="0">
                <a:latin typeface="Courier"/>
              </a:rPr>
              <a:t>ifndef</a:t>
            </a:r>
            <a:r>
              <a:rPr lang="en-US" dirty="0" smtClean="0">
                <a:latin typeface="Courier"/>
              </a:rPr>
              <a:t> NICE_H</a:t>
            </a:r>
            <a:br>
              <a:rPr lang="en-US" dirty="0" smtClean="0">
                <a:latin typeface="Courier"/>
              </a:rPr>
            </a:br>
            <a:r>
              <a:rPr lang="en-US" dirty="0" smtClean="0">
                <a:latin typeface="Courier"/>
              </a:rPr>
              <a:t>#define NICE_H</a:t>
            </a:r>
            <a:r>
              <a:rPr lang="en-US" dirty="0">
                <a:latin typeface="Courier"/>
              </a:rPr>
              <a:t/>
            </a:r>
            <a:br>
              <a:rPr lang="en-US" dirty="0">
                <a:latin typeface="Courier"/>
              </a:rPr>
            </a:br>
            <a:r>
              <a:rPr lang="en-US" dirty="0" smtClean="0">
                <a:latin typeface="Courier"/>
              </a:rPr>
              <a:t/>
            </a:r>
            <a:br>
              <a:rPr lang="en-US" dirty="0" smtClean="0">
                <a:latin typeface="Courier"/>
              </a:rPr>
            </a:br>
            <a:r>
              <a:rPr lang="en-US" dirty="0" smtClean="0">
                <a:latin typeface="Courier"/>
              </a:rPr>
              <a:t>void </a:t>
            </a:r>
            <a:r>
              <a:rPr lang="en-US" dirty="0" err="1" smtClean="0">
                <a:latin typeface="Courier"/>
              </a:rPr>
              <a:t>printNiceNumber</a:t>
            </a:r>
            <a:r>
              <a:rPr lang="en-US" dirty="0" smtClean="0">
                <a:latin typeface="Courier"/>
              </a:rPr>
              <a:t>(</a:t>
            </a:r>
            <a:r>
              <a:rPr lang="en-US" dirty="0" err="1" smtClean="0">
                <a:latin typeface="Courier"/>
              </a:rPr>
              <a:t>int</a:t>
            </a:r>
            <a:r>
              <a:rPr lang="en-US" dirty="0" smtClean="0">
                <a:latin typeface="Courier"/>
              </a:rPr>
              <a:t> </a:t>
            </a:r>
            <a:r>
              <a:rPr lang="en-US" dirty="0" err="1" smtClean="0">
                <a:latin typeface="Courier"/>
              </a:rPr>
              <a:t>num</a:t>
            </a:r>
            <a:r>
              <a:rPr lang="en-US" dirty="0" smtClean="0">
                <a:latin typeface="Courier"/>
              </a:rPr>
              <a:t>);</a:t>
            </a:r>
            <a:br>
              <a:rPr lang="en-US" dirty="0" smtClean="0">
                <a:latin typeface="Courier"/>
              </a:rPr>
            </a:br>
            <a:r>
              <a:rPr lang="en-US" dirty="0" smtClean="0">
                <a:latin typeface="Courier"/>
              </a:rPr>
              <a:t/>
            </a:r>
            <a:br>
              <a:rPr lang="en-US" dirty="0" smtClean="0">
                <a:latin typeface="Courier"/>
              </a:rPr>
            </a:br>
            <a:r>
              <a:rPr lang="en-US" dirty="0" smtClean="0">
                <a:latin typeface="Courier"/>
              </a:rPr>
              <a:t>#</a:t>
            </a:r>
            <a:r>
              <a:rPr lang="en-US" dirty="0" err="1" smtClean="0">
                <a:latin typeface="Courier"/>
              </a:rPr>
              <a:t>endif</a:t>
            </a:r>
            <a:endParaRPr lang="en-US" dirty="0" smtClean="0">
              <a:latin typeface="Courier"/>
            </a:endParaRPr>
          </a:p>
        </p:txBody>
      </p:sp>
      <p:sp>
        <p:nvSpPr>
          <p:cNvPr id="4" name="TextBox 3"/>
          <p:cNvSpPr txBox="1"/>
          <p:nvPr/>
        </p:nvSpPr>
        <p:spPr>
          <a:xfrm>
            <a:off x="5795680" y="3048000"/>
            <a:ext cx="3119720" cy="3046988"/>
          </a:xfrm>
          <a:prstGeom prst="rect">
            <a:avLst/>
          </a:prstGeom>
          <a:noFill/>
        </p:spPr>
        <p:txBody>
          <a:bodyPr wrap="square" rtlCol="0">
            <a:spAutoFit/>
          </a:bodyPr>
          <a:lstStyle/>
          <a:p>
            <a:r>
              <a:rPr lang="en-US" sz="1600" dirty="0" smtClean="0">
                <a:solidFill>
                  <a:srgbClr val="C00000"/>
                </a:solidFill>
                <a:latin typeface="Courier" charset="0"/>
                <a:ea typeface="Courier" charset="0"/>
                <a:cs typeface="Courier" charset="0"/>
              </a:rPr>
              <a:t>NICE_H</a:t>
            </a:r>
            <a:r>
              <a:rPr lang="en-US" sz="1600" dirty="0" smtClean="0">
                <a:solidFill>
                  <a:srgbClr val="C00000"/>
                </a:solidFill>
              </a:rPr>
              <a:t> is a </a:t>
            </a:r>
            <a:r>
              <a:rPr lang="en-US" sz="1600" b="1" dirty="0" smtClean="0">
                <a:solidFill>
                  <a:srgbClr val="C00000"/>
                </a:solidFill>
              </a:rPr>
              <a:t>preprocessor symbol</a:t>
            </a:r>
            <a:r>
              <a:rPr lang="en-US" sz="1600" dirty="0" smtClean="0">
                <a:solidFill>
                  <a:srgbClr val="C00000"/>
                </a:solidFill>
              </a:rPr>
              <a:t>. Every header file gets one. It should be based on the filename of the header file. Traditionally, we convert letters to upper-case.</a:t>
            </a:r>
          </a:p>
          <a:p>
            <a:endParaRPr lang="en-US" sz="1600" dirty="0">
              <a:solidFill>
                <a:srgbClr val="C00000"/>
              </a:solidFill>
            </a:endParaRPr>
          </a:p>
          <a:p>
            <a:r>
              <a:rPr lang="en-US" sz="1600" dirty="0" smtClean="0">
                <a:solidFill>
                  <a:srgbClr val="C00000"/>
                </a:solidFill>
              </a:rPr>
              <a:t>Before anything else in the header file (except comments), do </a:t>
            </a:r>
            <a:r>
              <a:rPr lang="en-US" sz="1600" dirty="0">
                <a:solidFill>
                  <a:srgbClr val="C00000"/>
                </a:solidFill>
                <a:latin typeface="Courier" charset="0"/>
                <a:ea typeface="Courier" charset="0"/>
                <a:cs typeface="Courier" charset="0"/>
              </a:rPr>
              <a:t>#</a:t>
            </a:r>
            <a:r>
              <a:rPr lang="en-US" sz="1600" dirty="0" err="1">
                <a:solidFill>
                  <a:srgbClr val="C00000"/>
                </a:solidFill>
                <a:latin typeface="Courier" charset="0"/>
                <a:ea typeface="Courier" charset="0"/>
                <a:cs typeface="Courier" charset="0"/>
              </a:rPr>
              <a:t>ifndef</a:t>
            </a:r>
            <a:r>
              <a:rPr lang="en-US" sz="1600" dirty="0" smtClean="0">
                <a:solidFill>
                  <a:srgbClr val="C00000"/>
                </a:solidFill>
              </a:rPr>
              <a:t> and then </a:t>
            </a:r>
            <a:r>
              <a:rPr lang="en-US" sz="1600" dirty="0">
                <a:solidFill>
                  <a:srgbClr val="C00000"/>
                </a:solidFill>
                <a:latin typeface="Courier" charset="0"/>
                <a:ea typeface="Courier" charset="0"/>
                <a:cs typeface="Courier" charset="0"/>
              </a:rPr>
              <a:t>#define</a:t>
            </a:r>
            <a:r>
              <a:rPr lang="en-US" sz="1600" dirty="0" smtClean="0">
                <a:solidFill>
                  <a:srgbClr val="C00000"/>
                </a:solidFill>
              </a:rPr>
              <a:t> on this symbol. End the header file with </a:t>
            </a:r>
            <a:r>
              <a:rPr lang="en-US" sz="1600" dirty="0">
                <a:solidFill>
                  <a:srgbClr val="C00000"/>
                </a:solidFill>
                <a:latin typeface="Courier" charset="0"/>
                <a:ea typeface="Courier" charset="0"/>
                <a:cs typeface="Courier" charset="0"/>
              </a:rPr>
              <a:t>#</a:t>
            </a:r>
            <a:r>
              <a:rPr lang="en-US" sz="1600" dirty="0" err="1">
                <a:solidFill>
                  <a:srgbClr val="C00000"/>
                </a:solidFill>
                <a:latin typeface="Courier" charset="0"/>
                <a:ea typeface="Courier" charset="0"/>
                <a:cs typeface="Courier" charset="0"/>
              </a:rPr>
              <a:t>endif</a:t>
            </a:r>
            <a:r>
              <a:rPr lang="en-US" sz="1600" dirty="0" smtClean="0">
                <a:solidFill>
                  <a:srgbClr val="C00000"/>
                </a:solidFill>
              </a:rPr>
              <a:t>.</a:t>
            </a:r>
            <a:endParaRPr lang="en-US" sz="1600" dirty="0">
              <a:solidFill>
                <a:srgbClr val="C00000"/>
              </a:solidFill>
              <a:latin typeface="Courier" charset="0"/>
              <a:ea typeface="Courier" charset="0"/>
              <a:cs typeface="Courier" charset="0"/>
            </a:endParaRPr>
          </a:p>
        </p:txBody>
      </p:sp>
      <p:cxnSp>
        <p:nvCxnSpPr>
          <p:cNvPr id="5" name="Straight Connector 4"/>
          <p:cNvCxnSpPr/>
          <p:nvPr/>
        </p:nvCxnSpPr>
        <p:spPr>
          <a:xfrm flipH="1">
            <a:off x="2971802" y="3886200"/>
            <a:ext cx="2438398"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5410200" y="3352800"/>
            <a:ext cx="385482" cy="5334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4565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 — Multiple Source Files </a:t>
            </a:r>
            <a:r>
              <a:rPr lang="en-US" dirty="0" smtClean="0"/>
              <a:t>[3/4</a:t>
            </a:r>
            <a:r>
              <a:rPr lang="en-US" dirty="0"/>
              <a:t>]</a:t>
            </a:r>
          </a:p>
        </p:txBody>
      </p:sp>
      <p:sp>
        <p:nvSpPr>
          <p:cNvPr id="3" name="Content Placeholder 2"/>
          <p:cNvSpPr>
            <a:spLocks noGrp="1"/>
          </p:cNvSpPr>
          <p:nvPr>
            <p:ph idx="1"/>
          </p:nvPr>
        </p:nvSpPr>
        <p:spPr/>
        <p:txBody>
          <a:bodyPr/>
          <a:lstStyle/>
          <a:p>
            <a:pPr marL="0" indent="0">
              <a:buNone/>
            </a:pPr>
            <a:r>
              <a:rPr lang="en-US" dirty="0" smtClean="0"/>
              <a:t>The source file that defines the function should have the same name as the header, but with a different suffix. The file should </a:t>
            </a:r>
            <a:r>
              <a:rPr lang="en-US" dirty="0" smtClean="0">
                <a:latin typeface="Courier"/>
              </a:rPr>
              <a:t>#include</a:t>
            </a:r>
            <a:r>
              <a:rPr lang="en-US" dirty="0" smtClean="0"/>
              <a:t> the header, with </a:t>
            </a:r>
            <a:r>
              <a:rPr lang="en-US" dirty="0" smtClean="0">
                <a:latin typeface="Courier"/>
              </a:rPr>
              <a:t>"</a:t>
            </a:r>
            <a:r>
              <a:rPr lang="en-US" dirty="0" smtClean="0"/>
              <a:t> … </a:t>
            </a:r>
            <a:r>
              <a:rPr lang="en-US" dirty="0" smtClean="0">
                <a:latin typeface="Courier"/>
              </a:rPr>
              <a:t>"</a:t>
            </a:r>
            <a:r>
              <a:rPr lang="en-US" dirty="0" smtClean="0"/>
              <a:t> around the filename.</a:t>
            </a:r>
          </a:p>
          <a:p>
            <a:pPr marL="0" indent="0">
              <a:buNone/>
            </a:pPr>
            <a:r>
              <a:rPr lang="en-US" sz="1600" dirty="0" smtClean="0">
                <a:latin typeface="Courier"/>
              </a:rPr>
              <a:t>// nice.cpp</a:t>
            </a:r>
            <a:br>
              <a:rPr lang="en-US" sz="1600" dirty="0" smtClean="0">
                <a:latin typeface="Courier"/>
              </a:rPr>
            </a:br>
            <a:r>
              <a:rPr lang="en-US" sz="1600" dirty="0" smtClean="0">
                <a:latin typeface="Courier"/>
              </a:rPr>
              <a:t>// </a:t>
            </a:r>
            <a:r>
              <a:rPr lang="en-US" sz="1600" dirty="0" err="1" smtClean="0">
                <a:latin typeface="Courier"/>
              </a:rPr>
              <a:t>Phimbert</a:t>
            </a:r>
            <a:r>
              <a:rPr lang="en-US" sz="1600" dirty="0" smtClean="0">
                <a:latin typeface="Courier"/>
              </a:rPr>
              <a:t> </a:t>
            </a:r>
            <a:r>
              <a:rPr lang="en-US" sz="1600" dirty="0" err="1">
                <a:latin typeface="Courier"/>
              </a:rPr>
              <a:t>Phlob</a:t>
            </a:r>
            <a:r>
              <a:rPr lang="en-US" sz="1600" dirty="0">
                <a:latin typeface="Courier"/>
              </a:rPr>
              <a:t> / </a:t>
            </a:r>
            <a:r>
              <a:rPr lang="en-US" sz="1600" dirty="0" smtClean="0">
                <a:latin typeface="Courier"/>
              </a:rPr>
              <a:t>2 Feb 2018</a:t>
            </a:r>
            <a:br>
              <a:rPr lang="en-US" sz="1600" dirty="0" smtClean="0">
                <a:latin typeface="Courier"/>
              </a:rPr>
            </a:br>
            <a:r>
              <a:rPr lang="en-US" sz="1600" dirty="0" smtClean="0">
                <a:latin typeface="Courier"/>
              </a:rPr>
              <a:t>// Source for </a:t>
            </a:r>
            <a:r>
              <a:rPr lang="en-US" sz="1600" dirty="0" err="1" smtClean="0">
                <a:latin typeface="Courier"/>
              </a:rPr>
              <a:t>printNiceNumber</a:t>
            </a:r>
            <a:r>
              <a:rPr lang="en-US" sz="1600" dirty="0" smtClean="0">
                <a:latin typeface="Courier"/>
              </a:rPr>
              <a:t/>
            </a:r>
            <a:br>
              <a:rPr lang="en-US" sz="1600" dirty="0" smtClean="0">
                <a:latin typeface="Courier"/>
              </a:rPr>
            </a:br>
            <a:r>
              <a:rPr lang="en-US" sz="1600" dirty="0" smtClean="0">
                <a:latin typeface="Courier"/>
              </a:rPr>
              <a:t/>
            </a:r>
            <a:br>
              <a:rPr lang="en-US" sz="1600" dirty="0" smtClean="0">
                <a:latin typeface="Courier"/>
              </a:rPr>
            </a:br>
            <a:r>
              <a:rPr lang="en-US" sz="1600" dirty="0" smtClean="0">
                <a:latin typeface="Courier"/>
              </a:rPr>
              <a:t>#include "</a:t>
            </a:r>
            <a:r>
              <a:rPr lang="en-US" sz="1600" dirty="0" err="1" smtClean="0">
                <a:latin typeface="Courier"/>
              </a:rPr>
              <a:t>nice.hpp</a:t>
            </a:r>
            <a:r>
              <a:rPr lang="en-US" sz="1600" dirty="0" smtClean="0">
                <a:latin typeface="Courier"/>
              </a:rPr>
              <a:t>"</a:t>
            </a:r>
            <a:r>
              <a:rPr lang="en-US" sz="1600" dirty="0" smtClean="0">
                <a:latin typeface="Courier"/>
              </a:rPr>
              <a:t/>
            </a:r>
            <a:br>
              <a:rPr lang="en-US" sz="1600" dirty="0" smtClean="0">
                <a:latin typeface="Courier"/>
              </a:rPr>
            </a:br>
            <a:r>
              <a:rPr lang="en-US" sz="1600" dirty="0" smtClean="0">
                <a:latin typeface="Courier"/>
              </a:rPr>
              <a:t>#include &lt;</a:t>
            </a:r>
            <a:r>
              <a:rPr lang="en-US" sz="1600" dirty="0" err="1" smtClean="0">
                <a:latin typeface="Courier"/>
              </a:rPr>
              <a:t>iostream</a:t>
            </a:r>
            <a:r>
              <a:rPr lang="en-US" sz="1600" dirty="0" smtClean="0">
                <a:latin typeface="Courier"/>
              </a:rPr>
              <a:t>&gt;</a:t>
            </a:r>
            <a:r>
              <a:rPr lang="en-US" sz="1600" dirty="0">
                <a:latin typeface="Courier"/>
              </a:rPr>
              <a:t/>
            </a:r>
            <a:br>
              <a:rPr lang="en-US" sz="1600" dirty="0">
                <a:latin typeface="Courier"/>
              </a:rPr>
            </a:br>
            <a:r>
              <a:rPr lang="en-US" sz="1600" dirty="0" smtClean="0">
                <a:latin typeface="Courier"/>
              </a:rPr>
              <a:t>using </a:t>
            </a:r>
            <a:r>
              <a:rPr lang="en-US" sz="1600" dirty="0" err="1" smtClean="0">
                <a:latin typeface="Courier"/>
              </a:rPr>
              <a:t>std</a:t>
            </a:r>
            <a:r>
              <a:rPr lang="en-US" sz="1600" dirty="0" smtClean="0">
                <a:latin typeface="Courier"/>
              </a:rPr>
              <a:t>::</a:t>
            </a:r>
            <a:r>
              <a:rPr lang="en-US" sz="1600" dirty="0" err="1" smtClean="0">
                <a:latin typeface="Courier"/>
              </a:rPr>
              <a:t>cout</a:t>
            </a:r>
            <a:r>
              <a:rPr lang="en-US" sz="1600" dirty="0" smtClean="0">
                <a:latin typeface="Courier"/>
              </a:rPr>
              <a:t>;</a:t>
            </a:r>
            <a:br>
              <a:rPr lang="en-US" sz="1600" dirty="0" smtClean="0">
                <a:latin typeface="Courier"/>
              </a:rPr>
            </a:br>
            <a:r>
              <a:rPr lang="en-US" sz="1600" dirty="0" smtClean="0">
                <a:latin typeface="Courier"/>
              </a:rPr>
              <a:t>using </a:t>
            </a:r>
            <a:r>
              <a:rPr lang="en-US" sz="1600" dirty="0" err="1" smtClean="0">
                <a:latin typeface="Courier"/>
              </a:rPr>
              <a:t>std</a:t>
            </a:r>
            <a:r>
              <a:rPr lang="en-US" sz="1600" dirty="0" smtClean="0">
                <a:latin typeface="Courier"/>
              </a:rPr>
              <a:t>::end;</a:t>
            </a:r>
            <a:br>
              <a:rPr lang="en-US" sz="1600" dirty="0" smtClean="0">
                <a:latin typeface="Courier"/>
              </a:rPr>
            </a:br>
            <a:r>
              <a:rPr lang="en-US" sz="1600" dirty="0" smtClean="0">
                <a:latin typeface="Courier"/>
              </a:rPr>
              <a:t/>
            </a:r>
            <a:br>
              <a:rPr lang="en-US" sz="1600" dirty="0" smtClean="0">
                <a:latin typeface="Courier"/>
              </a:rPr>
            </a:br>
            <a:r>
              <a:rPr lang="en-US" sz="1600" dirty="0" smtClean="0">
                <a:latin typeface="Courier"/>
              </a:rPr>
              <a:t>void </a:t>
            </a:r>
            <a:r>
              <a:rPr lang="en-US" sz="1600" dirty="0" err="1" smtClean="0">
                <a:latin typeface="Courier"/>
              </a:rPr>
              <a:t>printNiceNumber</a:t>
            </a:r>
            <a:r>
              <a:rPr lang="en-US" sz="1600" dirty="0" smtClean="0">
                <a:latin typeface="Courier"/>
              </a:rPr>
              <a:t>(</a:t>
            </a:r>
            <a:r>
              <a:rPr lang="en-US" sz="1600" dirty="0" err="1" smtClean="0">
                <a:latin typeface="Courier"/>
              </a:rPr>
              <a:t>int</a:t>
            </a:r>
            <a:r>
              <a:rPr lang="en-US" sz="1600" dirty="0" smtClean="0">
                <a:latin typeface="Courier"/>
              </a:rPr>
              <a:t> </a:t>
            </a:r>
            <a:r>
              <a:rPr lang="en-US" sz="1600" dirty="0" err="1" smtClean="0">
                <a:latin typeface="Courier"/>
              </a:rPr>
              <a:t>num</a:t>
            </a:r>
            <a:r>
              <a:rPr lang="en-US" sz="1600" dirty="0" smtClean="0">
                <a:latin typeface="Courier"/>
              </a:rPr>
              <a:t>)</a:t>
            </a:r>
            <a:br>
              <a:rPr lang="en-US" sz="1600" dirty="0" smtClean="0">
                <a:latin typeface="Courier"/>
              </a:rPr>
            </a:br>
            <a:r>
              <a:rPr lang="en-US" sz="1600" dirty="0" smtClean="0">
                <a:latin typeface="Courier"/>
              </a:rPr>
              <a:t>{</a:t>
            </a:r>
            <a:br>
              <a:rPr lang="en-US" sz="1600" dirty="0" smtClean="0">
                <a:latin typeface="Courier"/>
              </a:rPr>
            </a:br>
            <a:r>
              <a:rPr lang="en-US" sz="1600" dirty="0" smtClean="0">
                <a:latin typeface="Courier"/>
              </a:rPr>
              <a:t>    </a:t>
            </a:r>
            <a:r>
              <a:rPr lang="en-US" sz="1600" dirty="0" err="1" smtClean="0">
                <a:latin typeface="Courier"/>
              </a:rPr>
              <a:t>cout</a:t>
            </a:r>
            <a:r>
              <a:rPr lang="en-US" sz="1600" dirty="0" smtClean="0">
                <a:latin typeface="Courier"/>
              </a:rPr>
              <a:t> &lt;&lt; "A nice number: " &lt;&lt; </a:t>
            </a:r>
            <a:r>
              <a:rPr lang="en-US" sz="1600" dirty="0" err="1" smtClean="0">
                <a:latin typeface="Courier"/>
              </a:rPr>
              <a:t>num</a:t>
            </a:r>
            <a:r>
              <a:rPr lang="en-US" sz="1600" dirty="0" smtClean="0">
                <a:latin typeface="Courier"/>
              </a:rPr>
              <a:t> &lt;&lt; </a:t>
            </a:r>
            <a:r>
              <a:rPr lang="en-US" sz="1600" dirty="0" err="1" smtClean="0">
                <a:latin typeface="Courier"/>
              </a:rPr>
              <a:t>endl</a:t>
            </a:r>
            <a:r>
              <a:rPr lang="en-US" sz="1600" dirty="0" smtClean="0">
                <a:latin typeface="Courier"/>
              </a:rPr>
              <a:t>;</a:t>
            </a:r>
            <a:br>
              <a:rPr lang="en-US" sz="1600" dirty="0" smtClean="0">
                <a:latin typeface="Courier"/>
              </a:rPr>
            </a:br>
            <a:r>
              <a:rPr lang="en-US" sz="1600" dirty="0" smtClean="0">
                <a:latin typeface="Courier"/>
              </a:rPr>
              <a:t>}</a:t>
            </a:r>
          </a:p>
        </p:txBody>
      </p:sp>
      <p:sp>
        <p:nvSpPr>
          <p:cNvPr id="4" name="TextBox 3"/>
          <p:cNvSpPr txBox="1"/>
          <p:nvPr/>
        </p:nvSpPr>
        <p:spPr>
          <a:xfrm>
            <a:off x="4876800" y="3733800"/>
            <a:ext cx="3733800" cy="1815882"/>
          </a:xfrm>
          <a:prstGeom prst="rect">
            <a:avLst/>
          </a:prstGeom>
          <a:noFill/>
        </p:spPr>
        <p:txBody>
          <a:bodyPr wrap="square" rtlCol="0">
            <a:spAutoFit/>
          </a:bodyPr>
          <a:lstStyle/>
          <a:p>
            <a:r>
              <a:rPr lang="en-US" sz="1400" dirty="0" smtClean="0">
                <a:solidFill>
                  <a:srgbClr val="C00000"/>
                </a:solidFill>
                <a:ea typeface="Courier" charset="0"/>
                <a:cs typeface="Courier" charset="0"/>
              </a:rPr>
              <a:t>Use </a:t>
            </a:r>
            <a:r>
              <a:rPr lang="en-US" sz="1400" dirty="0" smtClean="0">
                <a:solidFill>
                  <a:srgbClr val="C00000"/>
                </a:solidFill>
                <a:latin typeface="Courier" charset="0"/>
                <a:ea typeface="Courier" charset="0"/>
                <a:cs typeface="Courier" charset="0"/>
              </a:rPr>
              <a:t>"</a:t>
            </a:r>
            <a:r>
              <a:rPr lang="en-US" sz="1400" dirty="0" smtClean="0">
                <a:solidFill>
                  <a:srgbClr val="C00000"/>
                </a:solidFill>
                <a:ea typeface="Courier" charset="0"/>
                <a:cs typeface="Courier" charset="0"/>
              </a:rPr>
              <a:t> </a:t>
            </a:r>
            <a:r>
              <a:rPr lang="mr-IN" sz="1400" dirty="0" smtClean="0">
                <a:solidFill>
                  <a:srgbClr val="C00000"/>
                </a:solidFill>
                <a:ea typeface="Courier" charset="0"/>
                <a:cs typeface="Courier" charset="0"/>
              </a:rPr>
              <a:t>…</a:t>
            </a:r>
            <a:r>
              <a:rPr lang="en-US" sz="1400" dirty="0" smtClean="0">
                <a:solidFill>
                  <a:srgbClr val="C00000"/>
                </a:solidFill>
                <a:ea typeface="Courier" charset="0"/>
                <a:cs typeface="Courier" charset="0"/>
              </a:rPr>
              <a:t> </a:t>
            </a:r>
            <a:r>
              <a:rPr lang="en-US" sz="1400" dirty="0" smtClean="0">
                <a:solidFill>
                  <a:srgbClr val="C00000"/>
                </a:solidFill>
                <a:latin typeface="Courier" charset="0"/>
                <a:ea typeface="Courier" charset="0"/>
                <a:cs typeface="Courier" charset="0"/>
              </a:rPr>
              <a:t>"</a:t>
            </a:r>
            <a:r>
              <a:rPr lang="en-US" sz="1400" dirty="0" smtClean="0">
                <a:solidFill>
                  <a:srgbClr val="C00000"/>
                </a:solidFill>
                <a:ea typeface="Courier" charset="0"/>
                <a:cs typeface="Courier" charset="0"/>
              </a:rPr>
              <a:t> when you </a:t>
            </a:r>
            <a:r>
              <a:rPr lang="en-US" sz="1400" dirty="0" smtClean="0">
                <a:solidFill>
                  <a:srgbClr val="C00000"/>
                </a:solidFill>
                <a:latin typeface="Courier" charset="0"/>
                <a:ea typeface="Courier" charset="0"/>
                <a:cs typeface="Courier" charset="0"/>
              </a:rPr>
              <a:t>#include</a:t>
            </a:r>
            <a:r>
              <a:rPr lang="en-US" sz="1400" dirty="0" smtClean="0">
                <a:solidFill>
                  <a:srgbClr val="C00000"/>
                </a:solidFill>
                <a:ea typeface="Courier" charset="0"/>
                <a:cs typeface="Courier" charset="0"/>
              </a:rPr>
              <a:t> a header file that is part of your project.</a:t>
            </a:r>
            <a:endParaRPr lang="en-US" sz="1400" dirty="0">
              <a:solidFill>
                <a:srgbClr val="C00000"/>
              </a:solidFill>
              <a:ea typeface="Courier" charset="0"/>
              <a:cs typeface="Courier" charset="0"/>
            </a:endParaRPr>
          </a:p>
          <a:p>
            <a:endParaRPr lang="en-US" sz="1400" dirty="0" smtClean="0">
              <a:solidFill>
                <a:srgbClr val="C00000"/>
              </a:solidFill>
              <a:ea typeface="Courier" charset="0"/>
              <a:cs typeface="Courier" charset="0"/>
            </a:endParaRPr>
          </a:p>
          <a:p>
            <a:r>
              <a:rPr lang="en-US" sz="1400" dirty="0" smtClean="0">
                <a:solidFill>
                  <a:srgbClr val="C00000"/>
                </a:solidFill>
                <a:ea typeface="Courier" charset="0"/>
                <a:cs typeface="Courier" charset="0"/>
              </a:rPr>
              <a:t>Use </a:t>
            </a:r>
            <a:r>
              <a:rPr lang="en-US" sz="1400" dirty="0" smtClean="0">
                <a:solidFill>
                  <a:srgbClr val="C00000"/>
                </a:solidFill>
                <a:latin typeface="Courier" charset="0"/>
                <a:ea typeface="Courier" charset="0"/>
                <a:cs typeface="Courier" charset="0"/>
              </a:rPr>
              <a:t>&lt;</a:t>
            </a:r>
            <a:r>
              <a:rPr lang="en-US" sz="1400" dirty="0" smtClean="0">
                <a:solidFill>
                  <a:srgbClr val="C00000"/>
                </a:solidFill>
                <a:ea typeface="Courier" charset="0"/>
                <a:cs typeface="Courier" charset="0"/>
              </a:rPr>
              <a:t> </a:t>
            </a:r>
            <a:r>
              <a:rPr lang="mr-IN" sz="1400" dirty="0" smtClean="0">
                <a:solidFill>
                  <a:srgbClr val="C00000"/>
                </a:solidFill>
                <a:ea typeface="Courier" charset="0"/>
                <a:cs typeface="Courier" charset="0"/>
              </a:rPr>
              <a:t>…</a:t>
            </a:r>
            <a:r>
              <a:rPr lang="en-US" sz="1400" dirty="0" smtClean="0">
                <a:solidFill>
                  <a:srgbClr val="C00000"/>
                </a:solidFill>
                <a:ea typeface="Courier" charset="0"/>
                <a:cs typeface="Courier" charset="0"/>
              </a:rPr>
              <a:t> </a:t>
            </a:r>
            <a:r>
              <a:rPr lang="en-US" sz="1400" dirty="0" smtClean="0">
                <a:solidFill>
                  <a:srgbClr val="C00000"/>
                </a:solidFill>
                <a:latin typeface="Courier" charset="0"/>
                <a:ea typeface="Courier" charset="0"/>
                <a:cs typeface="Courier" charset="0"/>
              </a:rPr>
              <a:t>&gt;</a:t>
            </a:r>
            <a:r>
              <a:rPr lang="en-US" sz="1400" dirty="0" smtClean="0">
                <a:solidFill>
                  <a:srgbClr val="C00000"/>
                </a:solidFill>
                <a:ea typeface="Courier" charset="0"/>
                <a:cs typeface="Courier" charset="0"/>
              </a:rPr>
              <a:t> when you </a:t>
            </a:r>
            <a:r>
              <a:rPr lang="en-US" sz="1400" dirty="0" smtClean="0">
                <a:solidFill>
                  <a:srgbClr val="C00000"/>
                </a:solidFill>
                <a:latin typeface="Courier" charset="0"/>
                <a:ea typeface="Courier" charset="0"/>
                <a:cs typeface="Courier" charset="0"/>
              </a:rPr>
              <a:t>#include</a:t>
            </a:r>
            <a:r>
              <a:rPr lang="en-US" sz="1400" dirty="0" smtClean="0">
                <a:solidFill>
                  <a:srgbClr val="C00000"/>
                </a:solidFill>
                <a:ea typeface="Courier" charset="0"/>
                <a:cs typeface="Courier" charset="0"/>
              </a:rPr>
              <a:t> a system header file.</a:t>
            </a:r>
          </a:p>
          <a:p>
            <a:endParaRPr lang="en-US" sz="1400" dirty="0">
              <a:solidFill>
                <a:srgbClr val="C00000"/>
              </a:solidFill>
              <a:ea typeface="Courier" charset="0"/>
              <a:cs typeface="Courier" charset="0"/>
            </a:endParaRPr>
          </a:p>
          <a:p>
            <a:r>
              <a:rPr lang="en-US" sz="1400" dirty="0" smtClean="0">
                <a:solidFill>
                  <a:srgbClr val="C00000"/>
                </a:solidFill>
                <a:ea typeface="Courier" charset="0"/>
                <a:cs typeface="Courier" charset="0"/>
              </a:rPr>
              <a:t>This tells the preprocessor where to look for the header file.</a:t>
            </a:r>
          </a:p>
        </p:txBody>
      </p:sp>
      <p:cxnSp>
        <p:nvCxnSpPr>
          <p:cNvPr id="5" name="Straight Connector 4"/>
          <p:cNvCxnSpPr/>
          <p:nvPr/>
        </p:nvCxnSpPr>
        <p:spPr>
          <a:xfrm flipH="1">
            <a:off x="2971800" y="3886200"/>
            <a:ext cx="19050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flipV="1">
            <a:off x="3276600" y="4495800"/>
            <a:ext cx="16002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02375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 — Multiple Source Files </a:t>
            </a:r>
            <a:r>
              <a:rPr lang="en-US" dirty="0" smtClean="0"/>
              <a:t>[4/4</a:t>
            </a:r>
            <a:r>
              <a:rPr lang="en-US" dirty="0"/>
              <a:t>]</a:t>
            </a:r>
          </a:p>
        </p:txBody>
      </p:sp>
      <p:sp>
        <p:nvSpPr>
          <p:cNvPr id="3" name="Content Placeholder 2"/>
          <p:cNvSpPr>
            <a:spLocks noGrp="1"/>
          </p:cNvSpPr>
          <p:nvPr>
            <p:ph idx="1"/>
          </p:nvPr>
        </p:nvSpPr>
        <p:spPr/>
        <p:txBody>
          <a:bodyPr/>
          <a:lstStyle/>
          <a:p>
            <a:pPr marL="0" indent="0">
              <a:buNone/>
            </a:pPr>
            <a:r>
              <a:rPr lang="en-US" dirty="0" smtClean="0"/>
              <a:t>Now we want to call our function from some other file. We </a:t>
            </a:r>
            <a:r>
              <a:rPr lang="en-US" dirty="0" smtClean="0">
                <a:latin typeface="Courier"/>
              </a:rPr>
              <a:t>#include</a:t>
            </a:r>
            <a:r>
              <a:rPr lang="en-US" dirty="0" smtClean="0"/>
              <a:t> the header, with </a:t>
            </a:r>
            <a:r>
              <a:rPr lang="en-US" dirty="0" smtClean="0">
                <a:latin typeface="Courier"/>
              </a:rPr>
              <a:t>"</a:t>
            </a:r>
            <a:r>
              <a:rPr lang="en-US" dirty="0" smtClean="0"/>
              <a:t> … </a:t>
            </a:r>
            <a:r>
              <a:rPr lang="en-US" dirty="0" smtClean="0">
                <a:latin typeface="Courier"/>
              </a:rPr>
              <a:t>"</a:t>
            </a:r>
            <a:r>
              <a:rPr lang="en-US" dirty="0" smtClean="0"/>
              <a:t> around the filename. Then we call the function in the usual way.</a:t>
            </a:r>
          </a:p>
          <a:p>
            <a:pPr marL="0" indent="0">
              <a:buNone/>
            </a:pPr>
            <a:r>
              <a:rPr lang="en-US" dirty="0" smtClean="0">
                <a:latin typeface="Courier"/>
              </a:rPr>
              <a:t>// myprog.cpp</a:t>
            </a:r>
            <a:br>
              <a:rPr lang="en-US" dirty="0" smtClean="0">
                <a:latin typeface="Courier"/>
              </a:rPr>
            </a:br>
            <a:r>
              <a:rPr lang="en-US" dirty="0" smtClean="0">
                <a:latin typeface="Courier"/>
              </a:rPr>
              <a:t>// </a:t>
            </a:r>
            <a:r>
              <a:rPr lang="en-US" dirty="0" err="1" smtClean="0">
                <a:latin typeface="Courier"/>
              </a:rPr>
              <a:t>Phimbert</a:t>
            </a:r>
            <a:r>
              <a:rPr lang="en-US" dirty="0" smtClean="0">
                <a:latin typeface="Courier"/>
              </a:rPr>
              <a:t> </a:t>
            </a:r>
            <a:r>
              <a:rPr lang="en-US" dirty="0" err="1">
                <a:latin typeface="Courier"/>
              </a:rPr>
              <a:t>Phlob</a:t>
            </a:r>
            <a:r>
              <a:rPr lang="en-US" dirty="0">
                <a:latin typeface="Courier"/>
              </a:rPr>
              <a:t> / </a:t>
            </a:r>
            <a:r>
              <a:rPr lang="en-US" dirty="0" smtClean="0">
                <a:latin typeface="Courier"/>
              </a:rPr>
              <a:t>2 Feb 2018</a:t>
            </a:r>
            <a:br>
              <a:rPr lang="en-US" dirty="0" smtClean="0">
                <a:latin typeface="Courier"/>
              </a:rPr>
            </a:br>
            <a:r>
              <a:rPr lang="en-US" dirty="0" smtClean="0">
                <a:latin typeface="Courier"/>
              </a:rPr>
              <a:t>// My awesome program</a:t>
            </a:r>
            <a:br>
              <a:rPr lang="en-US" dirty="0" smtClean="0">
                <a:latin typeface="Courier"/>
              </a:rPr>
            </a:br>
            <a:r>
              <a:rPr lang="en-US" dirty="0" smtClean="0">
                <a:latin typeface="Courier"/>
              </a:rPr>
              <a:t/>
            </a:r>
            <a:br>
              <a:rPr lang="en-US" dirty="0" smtClean="0">
                <a:latin typeface="Courier"/>
              </a:rPr>
            </a:br>
            <a:r>
              <a:rPr lang="en-US" dirty="0" smtClean="0">
                <a:latin typeface="Courier"/>
              </a:rPr>
              <a:t>#include "</a:t>
            </a:r>
            <a:r>
              <a:rPr lang="en-US" dirty="0" err="1" smtClean="0">
                <a:latin typeface="Courier"/>
              </a:rPr>
              <a:t>nice.hpp</a:t>
            </a:r>
            <a:r>
              <a:rPr lang="en-US" dirty="0" smtClean="0">
                <a:latin typeface="Courier"/>
              </a:rPr>
              <a:t>"</a:t>
            </a:r>
            <a:r>
              <a:rPr lang="en-US" dirty="0" smtClean="0">
                <a:latin typeface="Courier"/>
              </a:rPr>
              <a:t/>
            </a:r>
            <a:br>
              <a:rPr lang="en-US" dirty="0" smtClean="0">
                <a:latin typeface="Courier"/>
              </a:rPr>
            </a:br>
            <a:r>
              <a:rPr lang="en-US" dirty="0" smtClean="0">
                <a:latin typeface="Courier"/>
              </a:rPr>
              <a:t/>
            </a:r>
            <a:br>
              <a:rPr lang="en-US" dirty="0" smtClean="0">
                <a:latin typeface="Courier"/>
              </a:rPr>
            </a:br>
            <a:r>
              <a:rPr lang="en-US" dirty="0" err="1" smtClean="0">
                <a:latin typeface="Courier"/>
              </a:rPr>
              <a:t>int</a:t>
            </a:r>
            <a:r>
              <a:rPr lang="en-US" dirty="0" smtClean="0">
                <a:latin typeface="Courier"/>
              </a:rPr>
              <a:t> main()</a:t>
            </a:r>
            <a:br>
              <a:rPr lang="en-US" dirty="0" smtClean="0">
                <a:latin typeface="Courier"/>
              </a:rPr>
            </a:br>
            <a:r>
              <a:rPr lang="en-US" dirty="0" smtClean="0">
                <a:latin typeface="Courier"/>
              </a:rPr>
              <a:t>{</a:t>
            </a:r>
            <a:br>
              <a:rPr lang="en-US" dirty="0" smtClean="0">
                <a:latin typeface="Courier"/>
              </a:rPr>
            </a:br>
            <a:r>
              <a:rPr lang="en-US" dirty="0" smtClean="0">
                <a:latin typeface="Courier"/>
              </a:rPr>
              <a:t>    </a:t>
            </a:r>
            <a:r>
              <a:rPr lang="en-US" dirty="0" err="1" smtClean="0">
                <a:latin typeface="Courier"/>
              </a:rPr>
              <a:t>printNiceNumber</a:t>
            </a:r>
            <a:r>
              <a:rPr lang="en-US" dirty="0" smtClean="0">
                <a:latin typeface="Courier"/>
              </a:rPr>
              <a:t>(37);</a:t>
            </a:r>
            <a:br>
              <a:rPr lang="en-US" dirty="0" smtClean="0">
                <a:latin typeface="Courier"/>
              </a:rPr>
            </a:br>
            <a:r>
              <a:rPr lang="en-US" dirty="0" smtClean="0">
                <a:latin typeface="Courier"/>
              </a:rPr>
              <a:t>}</a:t>
            </a:r>
          </a:p>
        </p:txBody>
      </p:sp>
    </p:spTree>
    <p:extLst>
      <p:ext uri="{BB962C8B-B14F-4D97-AF65-F5344CB8AC3E}">
        <p14:creationId xmlns:p14="http://schemas.microsoft.com/office/powerpoint/2010/main" val="29147734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a:t>
            </a:r>
            <a:r>
              <a:rPr lang="en-US" dirty="0" smtClean="0"/>
              <a:t>II </a:t>
            </a:r>
            <a:r>
              <a:rPr lang="en-US" dirty="0"/>
              <a:t>— Using </a:t>
            </a:r>
            <a:r>
              <a:rPr lang="en-US" dirty="0" smtClean="0"/>
              <a:t>a Return Value</a:t>
            </a:r>
            <a:endParaRPr lang="en-US" dirty="0"/>
          </a:p>
        </p:txBody>
      </p:sp>
      <p:sp>
        <p:nvSpPr>
          <p:cNvPr id="3" name="Content Placeholder 2"/>
          <p:cNvSpPr>
            <a:spLocks noGrp="1"/>
          </p:cNvSpPr>
          <p:nvPr>
            <p:ph idx="1"/>
          </p:nvPr>
        </p:nvSpPr>
        <p:spPr/>
        <p:txBody>
          <a:bodyPr/>
          <a:lstStyle/>
          <a:p>
            <a:pPr marL="0" indent="0">
              <a:buNone/>
            </a:pPr>
            <a:r>
              <a:rPr lang="en-US" dirty="0" smtClean="0"/>
              <a:t>A function can return a value. This becomes the value of the function call. Here are some examples.</a:t>
            </a:r>
          </a:p>
          <a:p>
            <a:pPr marL="0" indent="0">
              <a:buNone/>
            </a:pPr>
            <a:r>
              <a:rPr lang="en-US" dirty="0" smtClean="0"/>
              <a:t>A call to a function </a:t>
            </a:r>
            <a:r>
              <a:rPr lang="en-US" dirty="0" smtClean="0">
                <a:latin typeface="Courier" charset="0"/>
                <a:ea typeface="Courier" charset="0"/>
                <a:cs typeface="Courier" charset="0"/>
              </a:rPr>
              <a:t>f1</a:t>
            </a:r>
            <a:r>
              <a:rPr lang="en-US" dirty="0" smtClean="0"/>
              <a:t>, which does </a:t>
            </a:r>
            <a:r>
              <a:rPr lang="en-US" i="1" dirty="0" smtClean="0"/>
              <a:t>not</a:t>
            </a:r>
            <a:r>
              <a:rPr lang="en-US" dirty="0" smtClean="0"/>
              <a:t> return a value:</a:t>
            </a:r>
          </a:p>
          <a:p>
            <a:pPr marL="0" indent="0">
              <a:buNone/>
            </a:pPr>
            <a:r>
              <a:rPr lang="en-US" dirty="0">
                <a:latin typeface="Courier" charset="0"/>
                <a:ea typeface="Courier" charset="0"/>
                <a:cs typeface="Courier" charset="0"/>
              </a:rPr>
              <a:t>f</a:t>
            </a:r>
            <a:r>
              <a:rPr lang="en-US" dirty="0" smtClean="0">
                <a:latin typeface="Courier" charset="0"/>
                <a:ea typeface="Courier" charset="0"/>
                <a:cs typeface="Courier" charset="0"/>
              </a:rPr>
              <a:t>1();</a:t>
            </a:r>
          </a:p>
          <a:p>
            <a:pPr marL="0" indent="0">
              <a:buNone/>
            </a:pPr>
            <a:r>
              <a:rPr lang="en-US" dirty="0" smtClean="0"/>
              <a:t>Two calls to a function </a:t>
            </a:r>
            <a:r>
              <a:rPr lang="en-US" dirty="0" smtClean="0">
                <a:latin typeface="Courier" charset="0"/>
                <a:ea typeface="Courier" charset="0"/>
                <a:cs typeface="Courier" charset="0"/>
              </a:rPr>
              <a:t>f2</a:t>
            </a:r>
            <a:r>
              <a:rPr lang="en-US" dirty="0" smtClean="0"/>
              <a:t>, which returns </a:t>
            </a:r>
            <a:r>
              <a:rPr lang="en-US" dirty="0" err="1" smtClean="0">
                <a:latin typeface="Courier" charset="0"/>
                <a:ea typeface="Courier" charset="0"/>
                <a:cs typeface="Courier" charset="0"/>
              </a:rPr>
              <a:t>int</a:t>
            </a:r>
            <a:r>
              <a:rPr lang="en-US" dirty="0" smtClean="0"/>
              <a:t>:</a:t>
            </a:r>
          </a:p>
          <a:p>
            <a:pPr marL="0" indent="0">
              <a:buNone/>
            </a:pPr>
            <a:r>
              <a:rPr lang="en-US" dirty="0" err="1">
                <a:latin typeface="Courier" charset="0"/>
                <a:ea typeface="Courier" charset="0"/>
                <a:cs typeface="Courier" charset="0"/>
              </a:rPr>
              <a:t>i</a:t>
            </a:r>
            <a:r>
              <a:rPr lang="en-US" dirty="0" err="1" smtClean="0">
                <a:latin typeface="Courier" charset="0"/>
                <a:ea typeface="Courier" charset="0"/>
                <a:cs typeface="Courier" charset="0"/>
              </a:rPr>
              <a:t>nt</a:t>
            </a:r>
            <a:r>
              <a:rPr lang="en-US" dirty="0" smtClean="0">
                <a:latin typeface="Courier" charset="0"/>
                <a:ea typeface="Courier" charset="0"/>
                <a:cs typeface="Courier" charset="0"/>
              </a:rPr>
              <a:t> n = f2();</a:t>
            </a:r>
            <a:r>
              <a:rPr lang="en-US" dirty="0">
                <a:latin typeface="Courier" charset="0"/>
                <a:ea typeface="Courier" charset="0"/>
                <a:cs typeface="Courier" charset="0"/>
              </a:rPr>
              <a:t/>
            </a:r>
            <a:br>
              <a:rPr lang="en-US" dirty="0">
                <a:latin typeface="Courier" charset="0"/>
                <a:ea typeface="Courier" charset="0"/>
                <a:cs typeface="Courier" charset="0"/>
              </a:rPr>
            </a:b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17 + f2();</a:t>
            </a:r>
          </a:p>
          <a:p>
            <a:pPr marL="0" indent="0">
              <a:buNone/>
            </a:pPr>
            <a:r>
              <a:rPr lang="en-US" dirty="0"/>
              <a:t>M</a:t>
            </a:r>
            <a:r>
              <a:rPr lang="en-US" dirty="0" smtClean="0"/>
              <a:t>ember </a:t>
            </a:r>
            <a:r>
              <a:rPr lang="en-US" dirty="0"/>
              <a:t>function </a:t>
            </a:r>
            <a:r>
              <a:rPr lang="en-US" dirty="0" smtClean="0">
                <a:latin typeface="Courier" charset="0"/>
                <a:ea typeface="Courier" charset="0"/>
                <a:cs typeface="Courier" charset="0"/>
              </a:rPr>
              <a:t>size</a:t>
            </a:r>
            <a:r>
              <a:rPr lang="en-US" dirty="0" smtClean="0"/>
              <a:t> returns the length of a </a:t>
            </a:r>
            <a:r>
              <a:rPr lang="en-US" dirty="0" smtClean="0">
                <a:latin typeface="Courier" charset="0"/>
                <a:ea typeface="Courier" charset="0"/>
                <a:cs typeface="Courier" charset="0"/>
              </a:rPr>
              <a:t>string</a:t>
            </a:r>
            <a:r>
              <a:rPr lang="en-US" dirty="0" smtClean="0"/>
              <a:t>:</a:t>
            </a:r>
            <a:endParaRPr lang="en-US" dirty="0"/>
          </a:p>
          <a:p>
            <a:pPr marL="0" indent="0">
              <a:buNone/>
            </a:pPr>
            <a:r>
              <a:rPr lang="en-US" dirty="0" err="1" smtClean="0">
                <a:latin typeface="Courier" charset="0"/>
                <a:ea typeface="Courier" charset="0"/>
                <a:cs typeface="Courier" charset="0"/>
              </a:rPr>
              <a:t>int</a:t>
            </a:r>
            <a:r>
              <a:rPr lang="en-US" dirty="0" smtClean="0">
                <a:latin typeface="Courier" charset="0"/>
                <a:ea typeface="Courier" charset="0"/>
                <a:cs typeface="Courier" charset="0"/>
              </a:rPr>
              <a:t> length = </a:t>
            </a:r>
            <a:r>
              <a:rPr lang="en-US" dirty="0" err="1" smtClean="0">
                <a:latin typeface="Courier" charset="0"/>
                <a:ea typeface="Courier" charset="0"/>
                <a:cs typeface="Courier" charset="0"/>
              </a:rPr>
              <a:t>mystr.size</a:t>
            </a: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13505949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III</a:t>
            </a:r>
            <a:br>
              <a:rPr lang="en-US" dirty="0" smtClean="0"/>
            </a:br>
            <a:r>
              <a:rPr lang="en-US" dirty="0" smtClean="0"/>
              <a:t>Return-Statement [1/5]</a:t>
            </a:r>
            <a:endParaRPr lang="en-US" dirty="0"/>
          </a:p>
        </p:txBody>
      </p:sp>
      <p:sp>
        <p:nvSpPr>
          <p:cNvPr id="3" name="Content Placeholder 2"/>
          <p:cNvSpPr>
            <a:spLocks noGrp="1"/>
          </p:cNvSpPr>
          <p:nvPr>
            <p:ph idx="1"/>
          </p:nvPr>
        </p:nvSpPr>
        <p:spPr/>
        <p:txBody>
          <a:bodyPr/>
          <a:lstStyle/>
          <a:p>
            <a:pPr marL="0" indent="0">
              <a:buNone/>
            </a:pPr>
            <a:r>
              <a:rPr lang="en-US" dirty="0"/>
              <a:t>A function can exit and return to its caller at any point. When a function reaches the end of its code, it always </a:t>
            </a:r>
            <a:r>
              <a:rPr lang="en-US" dirty="0" smtClean="0"/>
              <a:t>returns. Returning </a:t>
            </a:r>
            <a:r>
              <a:rPr lang="en-US" dirty="0"/>
              <a:t>at some other place is done using a </a:t>
            </a:r>
            <a:r>
              <a:rPr lang="en-US" b="1" dirty="0" smtClean="0"/>
              <a:t>return-statement</a:t>
            </a:r>
            <a:r>
              <a:rPr lang="en-US" dirty="0" smtClean="0"/>
              <a:t>.</a:t>
            </a:r>
          </a:p>
          <a:p>
            <a:pPr marL="0" indent="0">
              <a:buNone/>
            </a:pPr>
            <a:r>
              <a:rPr lang="en-US" dirty="0">
                <a:latin typeface="Courier" charset="0"/>
                <a:ea typeface="Courier" charset="0"/>
                <a:cs typeface="Courier" charset="0"/>
              </a:rPr>
              <a:t>r</a:t>
            </a:r>
            <a:r>
              <a:rPr lang="en-US" dirty="0" smtClean="0">
                <a:latin typeface="Courier" charset="0"/>
                <a:ea typeface="Courier" charset="0"/>
                <a:cs typeface="Courier" charset="0"/>
              </a:rPr>
              <a:t>eturn;</a:t>
            </a:r>
            <a:r>
              <a:rPr lang="en-US" dirty="0"/>
              <a:t/>
            </a:r>
            <a:br>
              <a:rPr lang="en-US" dirty="0"/>
            </a:br>
            <a:r>
              <a:rPr lang="en-US" dirty="0"/>
              <a:t/>
            </a:r>
            <a:br>
              <a:rPr lang="en-US" dirty="0"/>
            </a:br>
            <a:r>
              <a:rPr lang="en-US" dirty="0" smtClean="0"/>
              <a:t>When </a:t>
            </a:r>
            <a:r>
              <a:rPr lang="en-US" dirty="0"/>
              <a:t>a function returns, execution </a:t>
            </a:r>
            <a:r>
              <a:rPr lang="en-US" dirty="0" smtClean="0"/>
              <a:t>returns to the caller, just after the point where the function was called.</a:t>
            </a:r>
            <a:endParaRPr lang="en-US" dirty="0"/>
          </a:p>
        </p:txBody>
      </p:sp>
    </p:spTree>
    <p:extLst>
      <p:ext uri="{BB962C8B-B14F-4D97-AF65-F5344CB8AC3E}">
        <p14:creationId xmlns:p14="http://schemas.microsoft.com/office/powerpoint/2010/main" val="9900418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1493</TotalTime>
  <Words>1498</Words>
  <Application>Microsoft Macintosh PowerPoint</Application>
  <PresentationFormat>On-screen Show (4:3)</PresentationFormat>
  <Paragraphs>96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Advantage</vt:lpstr>
      <vt:lpstr>CS 201 Monday, February 5, 2018</vt:lpstr>
      <vt:lpstr>Review Functions II — Prototypes [1/2]</vt:lpstr>
      <vt:lpstr>Review Functions II — Prototypes [2/2]</vt:lpstr>
      <vt:lpstr>Review Functions II — Multiple Source Files [1/4]</vt:lpstr>
      <vt:lpstr>Review Functions II — Multiple Source Files [2/4]</vt:lpstr>
      <vt:lpstr>Review Functions II — Multiple Source Files [3/4]</vt:lpstr>
      <vt:lpstr>Review Functions II — Multiple Source Files [4/4]</vt:lpstr>
      <vt:lpstr>Review Functions II — Using a Return Value</vt:lpstr>
      <vt:lpstr>Functions III Return-Statement [1/5]</vt:lpstr>
      <vt:lpstr>Functions III Return-Statement [2/5]</vt:lpstr>
      <vt:lpstr>Functions III Return-Statement [3/5]</vt:lpstr>
      <vt:lpstr>Functions III Return-Statement [4/5]</vt:lpstr>
      <vt:lpstr>Functions III Return-Statement [5/5]</vt:lpstr>
      <vt:lpstr>Functions III Scope &amp; Lifetime [1/3]</vt:lpstr>
      <vt:lpstr>Functions III Scope &amp; Lifetime [2/3]</vt:lpstr>
      <vt:lpstr>Functions III Scope &amp; Lifetime [3/3]</vt:lpstr>
      <vt:lpstr>Functions III Side Effects [1/3]</vt:lpstr>
      <vt:lpstr>Functions III Side Effects [2/3]</vt:lpstr>
      <vt:lpstr>Functions III Side Effects [3/3]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108</cp:revision>
  <dcterms:created xsi:type="dcterms:W3CDTF">2017-08-28T16:16:28Z</dcterms:created>
  <dcterms:modified xsi:type="dcterms:W3CDTF">2018-09-17T15:09:12Z</dcterms:modified>
</cp:coreProperties>
</file>