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5" r:id="rId2"/>
    <p:sldId id="399" r:id="rId3"/>
    <p:sldId id="429" r:id="rId4"/>
    <p:sldId id="403" r:id="rId5"/>
    <p:sldId id="430" r:id="rId6"/>
    <p:sldId id="434" r:id="rId7"/>
    <p:sldId id="426" r:id="rId8"/>
    <p:sldId id="421" r:id="rId9"/>
    <p:sldId id="422" r:id="rId10"/>
    <p:sldId id="435" r:id="rId11"/>
    <p:sldId id="436" r:id="rId12"/>
    <p:sldId id="437" r:id="rId13"/>
    <p:sldId id="438" r:id="rId14"/>
    <p:sldId id="42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348"/>
    <p:restoredTop sz="94674"/>
  </p:normalViewPr>
  <p:slideViewPr>
    <p:cSldViewPr snapToObjects="1">
      <p:cViewPr varScale="1">
        <p:scale>
          <a:sx n="135" d="100"/>
          <a:sy n="135" d="100"/>
        </p:scale>
        <p:origin x="-58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Autofit/>
          </a:bodyPr>
          <a:lstStyle>
            <a:lvl1pPr>
              <a:defRPr sz="2800"/>
            </a:lvl1pPr>
          </a:lstStyle>
          <a:p>
            <a:r>
              <a:rPr lang="en-US" dirty="0" smtClean="0"/>
              <a:t>Click to edit Master title style</a:t>
            </a:r>
            <a:endParaRPr dirty="0"/>
          </a:p>
        </p:txBody>
      </p:sp>
      <p:sp>
        <p:nvSpPr>
          <p:cNvPr id="3" name="Subtitle 2"/>
          <p:cNvSpPr>
            <a:spLocks noGrp="1"/>
          </p:cNvSpPr>
          <p:nvPr>
            <p:ph type="subTitle" idx="1"/>
          </p:nvPr>
        </p:nvSpPr>
        <p:spPr>
          <a:xfrm>
            <a:off x="4800600" y="5562599"/>
            <a:ext cx="4038600" cy="748553"/>
          </a:xfrm>
        </p:spPr>
        <p:txBody>
          <a:bodyPr>
            <a:no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D728701E-CAF4-4159-9B3E-41C86DFFA30D}" type="datetimeFigureOut">
              <a:rPr lang="en-US" smtClean="0"/>
              <a:t>9/19/18</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D728701E-CAF4-4159-9B3E-41C86DFFA30D}" type="datetimeFigureOut">
              <a:rPr lang="en-US" smtClean="0"/>
              <a:t>9/19/18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D728701E-CAF4-4159-9B3E-41C86DFFA30D}" type="datetimeFigureOut">
              <a:rPr lang="en-US" smtClean="0"/>
              <a:t>9/19/18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D728701E-CAF4-4159-9B3E-41C86DFFA30D}" type="datetimeFigureOut">
              <a:rPr lang="en-US" smtClean="0"/>
              <a:t>9/19/18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9/19/18</a:t>
            </a:fld>
            <a:endParaRPr lang="en-US"/>
          </a:p>
        </p:txBody>
      </p:sp>
      <p:sp>
        <p:nvSpPr>
          <p:cNvPr id="6" name="Footer Placeholder 5"/>
          <p:cNvSpPr>
            <a:spLocks noGrp="1"/>
          </p:cNvSpPr>
          <p:nvPr>
            <p:ph type="ftr" sz="quarter" idx="11"/>
          </p:nvPr>
        </p:nvSpPr>
        <p:spPr>
          <a:xfrm>
            <a:off x="3859305" y="6423585"/>
            <a:ext cx="3316941" cy="365125"/>
          </a:xfrm>
        </p:spPr>
        <p:txBody>
          <a:bodyPr/>
          <a:lstStyle/>
          <a:p>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9/19/18</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28701E-CAF4-4159-9B3E-41C86DFFA30D}" type="datetimeFigureOut">
              <a:rPr lang="en-US" smtClean="0"/>
              <a:t>9/19/18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D728701E-CAF4-4159-9B3E-41C86DFFA30D}" type="datetimeFigureOut">
              <a:rPr lang="en-US" smtClean="0"/>
              <a:t>9/19/18</a:t>
            </a:fld>
            <a:endParaRPr lang="en-US"/>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smtClean="0"/>
              <a:t>Drag picture to placeholder or click icon to add</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D728701E-CAF4-4159-9B3E-41C86DFFA30D}" type="datetimeFigureOut">
              <a:rPr lang="en-US" smtClean="0"/>
              <a:t>9/19/18</a:t>
            </a:fld>
            <a:endParaRPr lang="en-US"/>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smtClean="0"/>
              <a:t>Drag picture to placeholder or click icon to add</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smtClean="0"/>
              <a:t>Drag picture to placeholder or click icon to add</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9/19/18</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smtClean="0"/>
              <a:t>Drag picture to placeholder or click icon to add</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9/19/18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484094"/>
            <a:ext cx="7556313" cy="963706"/>
          </a:xfrm>
        </p:spPr>
        <p:txBody>
          <a:bodyPr/>
          <a:lstStyle>
            <a:lvl1pPr>
              <a:defRPr sz="2800"/>
            </a:lvl1pPr>
          </a:lstStyle>
          <a:p>
            <a:r>
              <a:rPr lang="en-US" dirty="0" smtClean="0"/>
              <a:t>Click to edit Master title style</a:t>
            </a:r>
            <a:endParaRPr dirty="0"/>
          </a:p>
        </p:txBody>
      </p:sp>
      <p:sp>
        <p:nvSpPr>
          <p:cNvPr id="3" name="Content Placeholder 2"/>
          <p:cNvSpPr>
            <a:spLocks noGrp="1"/>
          </p:cNvSpPr>
          <p:nvPr>
            <p:ph idx="1"/>
          </p:nvPr>
        </p:nvSpPr>
        <p:spPr>
          <a:xfrm>
            <a:off x="498474" y="1600200"/>
            <a:ext cx="7556313" cy="4724400"/>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9/19/18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9/19/18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9/19/18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D728701E-CAF4-4159-9B3E-41C86DFFA30D}" type="datetimeFigureOut">
              <a:rPr lang="en-US" smtClean="0"/>
              <a:t>9/19/18</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smtClean="0"/>
              <a:t>Drag picture to placeholder or click icon to add</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smtClean="0"/>
              <a:t>Drag picture to placeholder or click icon to add</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D728701E-CAF4-4159-9B3E-41C86DFFA30D}" type="datetimeFigureOut">
              <a:rPr lang="en-US" smtClean="0"/>
              <a:t>9/19/18</a:t>
            </a:fld>
            <a:endParaRPr lang="en-US"/>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305800" y="6248774"/>
            <a:ext cx="554038" cy="365125"/>
          </a:xfrm>
        </p:spPr>
        <p:txBody>
          <a:bodyPr/>
          <a:lstStyle/>
          <a:p>
            <a:fld id="{162F1D00-BD13-4404-86B0-79703945A0A7}" type="slidenum">
              <a:rPr lang="en-US" smtClean="0"/>
              <a:t>‹#›</a:t>
            </a:fld>
            <a:endParaRPr lang="en-US"/>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9/19/18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D728701E-CAF4-4159-9B3E-41C86DFFA30D}" type="datetimeFigureOut">
              <a:rPr lang="en-US" smtClean="0"/>
              <a:t>9/19/18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2F1D00-BD13-4404-86B0-79703945A0A7}" type="slidenum">
              <a:rPr lang="en-US" smtClean="0"/>
              <a:t>‹#›</a:t>
            </a:fld>
            <a:endParaRPr lang="en-US"/>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9/19/18</a:t>
            </a:fld>
            <a:endParaRPr lang="en-US"/>
          </a:p>
        </p:txBody>
      </p:sp>
      <p:sp>
        <p:nvSpPr>
          <p:cNvPr id="6" name="Footer Placeholder 5"/>
          <p:cNvSpPr>
            <a:spLocks noGrp="1"/>
          </p:cNvSpPr>
          <p:nvPr>
            <p:ph type="ftr" sz="quarter" idx="11"/>
          </p:nvPr>
        </p:nvSpPr>
        <p:spPr/>
        <p:txBody>
          <a:bodyPr/>
          <a:lstStyle/>
          <a:p>
            <a:endParaRPr lang="en-US"/>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162F1D00-BD13-4404-86B0-79703945A0A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9/19/18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752600"/>
            <a:ext cx="7556313" cy="4572000"/>
          </a:xfrm>
          <a:prstGeom prst="rect">
            <a:avLst/>
          </a:prstGeom>
        </p:spPr>
        <p:txBody>
          <a:bodyPr vert="horz" lIns="91440" tIns="45720" rIns="9144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D728701E-CAF4-4159-9B3E-41C86DFFA30D}" type="datetimeFigureOut">
              <a:rPr lang="en-US" smtClean="0"/>
              <a:t>9/19/18</a:t>
            </a:fld>
            <a:endParaRPr lang="en-US" dirty="0"/>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162F1D00-BD13-4404-86B0-79703945A0A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 201</a:t>
            </a:r>
            <a:br>
              <a:rPr lang="en-US" dirty="0" smtClean="0"/>
            </a:br>
            <a:endParaRPr lang="en-US" sz="1800" dirty="0"/>
          </a:p>
        </p:txBody>
      </p:sp>
      <p:sp>
        <p:nvSpPr>
          <p:cNvPr id="3" name="Subtitle 2"/>
          <p:cNvSpPr>
            <a:spLocks noGrp="1"/>
          </p:cNvSpPr>
          <p:nvPr>
            <p:ph type="subTitle" idx="1"/>
          </p:nvPr>
        </p:nvSpPr>
        <p:spPr/>
        <p:txBody>
          <a:bodyPr/>
          <a:lstStyle/>
          <a:p>
            <a:r>
              <a:rPr lang="en-US" dirty="0" smtClean="0"/>
              <a:t>Functions IV</a:t>
            </a:r>
            <a:endParaRPr lang="en-US" dirty="0"/>
          </a:p>
        </p:txBody>
      </p:sp>
    </p:spTree>
    <p:extLst>
      <p:ext uri="{BB962C8B-B14F-4D97-AF65-F5344CB8AC3E}">
        <p14:creationId xmlns:p14="http://schemas.microsoft.com/office/powerpoint/2010/main" val="517140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IV</a:t>
            </a:r>
            <a:br>
              <a:rPr lang="en-US" dirty="0" smtClean="0"/>
            </a:br>
            <a:r>
              <a:rPr lang="en-US" dirty="0" smtClean="0"/>
              <a:t>Pass by Reference [1/5]</a:t>
            </a:r>
            <a:endParaRPr lang="en-US" dirty="0"/>
          </a:p>
        </p:txBody>
      </p:sp>
      <p:sp>
        <p:nvSpPr>
          <p:cNvPr id="3" name="Content Placeholder 2"/>
          <p:cNvSpPr>
            <a:spLocks noGrp="1"/>
          </p:cNvSpPr>
          <p:nvPr>
            <p:ph idx="1"/>
          </p:nvPr>
        </p:nvSpPr>
        <p:spPr/>
        <p:txBody>
          <a:bodyPr/>
          <a:lstStyle/>
          <a:p>
            <a:pPr marL="0" indent="0">
              <a:buNone/>
            </a:pPr>
            <a:r>
              <a:rPr lang="en-US" dirty="0"/>
              <a:t>A second parameter-passing method is passing </a:t>
            </a:r>
            <a:r>
              <a:rPr lang="en-US" b="1" dirty="0"/>
              <a:t>by reference</a:t>
            </a:r>
            <a:r>
              <a:rPr lang="en-US" dirty="0"/>
              <a:t>. To pass by reference, add an ampersand (</a:t>
            </a:r>
            <a:r>
              <a:rPr lang="en-US" dirty="0">
                <a:latin typeface="Courier"/>
              </a:rPr>
              <a:t>&amp;</a:t>
            </a:r>
            <a:r>
              <a:rPr lang="en-US" dirty="0"/>
              <a:t>) between the type of a parameter and its name. Below, parameter </a:t>
            </a:r>
            <a:r>
              <a:rPr lang="en-US" dirty="0">
                <a:latin typeface="Courier"/>
              </a:rPr>
              <a:t>out</a:t>
            </a:r>
            <a:r>
              <a:rPr lang="en-US" dirty="0"/>
              <a:t> is passed by reference.</a:t>
            </a:r>
          </a:p>
          <a:p>
            <a:pPr marL="0" indent="0">
              <a:buNone/>
            </a:pPr>
            <a:r>
              <a:rPr lang="en-US" dirty="0">
                <a:latin typeface="Courier"/>
              </a:rPr>
              <a:t>void </a:t>
            </a:r>
            <a:r>
              <a:rPr lang="en-US" dirty="0" err="1" smtClean="0">
                <a:latin typeface="Courier"/>
              </a:rPr>
              <a:t>readInt</a:t>
            </a:r>
            <a:r>
              <a:rPr lang="en-US" dirty="0" smtClean="0">
                <a:latin typeface="Courier"/>
              </a:rPr>
              <a:t>(string </a:t>
            </a:r>
            <a:r>
              <a:rPr lang="en-US" dirty="0">
                <a:latin typeface="Courier"/>
              </a:rPr>
              <a:t>prompt, </a:t>
            </a:r>
            <a:r>
              <a:rPr lang="en-US" dirty="0" err="1">
                <a:latin typeface="Courier"/>
              </a:rPr>
              <a:t>int</a:t>
            </a:r>
            <a:r>
              <a:rPr lang="en-US" dirty="0">
                <a:latin typeface="Courier"/>
              </a:rPr>
              <a:t> &amp; out) </a:t>
            </a:r>
            <a:r>
              <a:rPr lang="en-US" dirty="0" smtClean="0">
                <a:latin typeface="Courier"/>
              </a:rPr>
              <a:t>{</a:t>
            </a:r>
            <a:br>
              <a:rPr lang="en-US" dirty="0" smtClean="0">
                <a:latin typeface="Courier"/>
              </a:rPr>
            </a:br>
            <a:r>
              <a:rPr lang="en-US" dirty="0" smtClean="0">
                <a:latin typeface="Courier"/>
              </a:rPr>
              <a:t>    …</a:t>
            </a:r>
            <a:br>
              <a:rPr lang="en-US" dirty="0" smtClean="0">
                <a:latin typeface="Courier"/>
              </a:rPr>
            </a:br>
            <a:r>
              <a:rPr lang="en-US" dirty="0" smtClean="0">
                <a:latin typeface="Courier"/>
              </a:rPr>
              <a:t>}</a:t>
            </a:r>
          </a:p>
          <a:p>
            <a:pPr marL="0" indent="0">
              <a:buNone/>
            </a:pPr>
            <a:r>
              <a:rPr lang="en-US" dirty="0" smtClean="0"/>
              <a:t>When </a:t>
            </a:r>
            <a:r>
              <a:rPr lang="en-US" dirty="0"/>
              <a:t>we pass by reference, no copy is made. Instead the parameter becomes an </a:t>
            </a:r>
            <a:r>
              <a:rPr lang="en-US" i="1" dirty="0"/>
              <a:t>alias</a:t>
            </a:r>
            <a:r>
              <a:rPr lang="en-US" dirty="0"/>
              <a:t> for the argument. The means that any changes to the parameter will be changes to the argument as well. Passing by reference is thus another way to send information out of a function, back to the caller</a:t>
            </a:r>
            <a:r>
              <a:rPr lang="en-US" dirty="0" smtClean="0"/>
              <a:t>.</a:t>
            </a:r>
            <a:endParaRPr lang="en-US" dirty="0"/>
          </a:p>
        </p:txBody>
      </p:sp>
    </p:spTree>
    <p:extLst>
      <p:ext uri="{BB962C8B-B14F-4D97-AF65-F5344CB8AC3E}">
        <p14:creationId xmlns:p14="http://schemas.microsoft.com/office/powerpoint/2010/main" val="358797793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IV</a:t>
            </a:r>
            <a:br>
              <a:rPr lang="en-US" dirty="0" smtClean="0"/>
            </a:br>
            <a:r>
              <a:rPr lang="en-US" dirty="0" smtClean="0"/>
              <a:t>Pass by Reference [2/5]</a:t>
            </a:r>
            <a:endParaRPr lang="en-US" dirty="0"/>
          </a:p>
        </p:txBody>
      </p:sp>
      <p:sp>
        <p:nvSpPr>
          <p:cNvPr id="3" name="Content Placeholder 2"/>
          <p:cNvSpPr>
            <a:spLocks noGrp="1"/>
          </p:cNvSpPr>
          <p:nvPr>
            <p:ph idx="1"/>
          </p:nvPr>
        </p:nvSpPr>
        <p:spPr/>
        <p:txBody>
          <a:bodyPr/>
          <a:lstStyle/>
          <a:p>
            <a:pPr marL="0" indent="0">
              <a:buNone/>
            </a:pPr>
            <a:r>
              <a:rPr lang="en-US" dirty="0" smtClean="0"/>
              <a:t>We might write function </a:t>
            </a:r>
            <a:r>
              <a:rPr lang="en-US" dirty="0" err="1" smtClean="0">
                <a:latin typeface="Courier"/>
              </a:rPr>
              <a:t>readInt</a:t>
            </a:r>
            <a:r>
              <a:rPr lang="en-US" dirty="0" smtClean="0"/>
              <a:t> like this:</a:t>
            </a:r>
            <a:endParaRPr lang="en-US" dirty="0"/>
          </a:p>
          <a:p>
            <a:pPr marL="0" indent="0">
              <a:buNone/>
            </a:pPr>
            <a:r>
              <a:rPr lang="en-US" dirty="0">
                <a:latin typeface="Courier"/>
              </a:rPr>
              <a:t>void </a:t>
            </a:r>
            <a:r>
              <a:rPr lang="en-US" dirty="0" err="1" smtClean="0">
                <a:latin typeface="Courier"/>
              </a:rPr>
              <a:t>readInt</a:t>
            </a:r>
            <a:r>
              <a:rPr lang="en-US" dirty="0" smtClean="0">
                <a:latin typeface="Courier"/>
              </a:rPr>
              <a:t>(string </a:t>
            </a:r>
            <a:r>
              <a:rPr lang="en-US" dirty="0">
                <a:latin typeface="Courier"/>
              </a:rPr>
              <a:t>prompt, </a:t>
            </a:r>
            <a:r>
              <a:rPr lang="en-US" dirty="0" err="1">
                <a:latin typeface="Courier"/>
              </a:rPr>
              <a:t>int</a:t>
            </a:r>
            <a:r>
              <a:rPr lang="en-US" dirty="0">
                <a:latin typeface="Courier"/>
              </a:rPr>
              <a:t> &amp; out) </a:t>
            </a:r>
            <a:r>
              <a:rPr lang="en-US" dirty="0" smtClean="0">
                <a:latin typeface="Courier"/>
              </a:rPr>
              <a:t>{</a:t>
            </a:r>
            <a:br>
              <a:rPr lang="en-US" dirty="0" smtClean="0">
                <a:latin typeface="Courier"/>
              </a:rPr>
            </a:br>
            <a:r>
              <a:rPr lang="en-US" dirty="0" smtClean="0">
                <a:latin typeface="Courier"/>
              </a:rPr>
              <a:t>    </a:t>
            </a:r>
            <a:r>
              <a:rPr lang="en-US" dirty="0" err="1" smtClean="0">
                <a:latin typeface="Courier"/>
              </a:rPr>
              <a:t>cout</a:t>
            </a:r>
            <a:r>
              <a:rPr lang="en-US" dirty="0" smtClean="0">
                <a:latin typeface="Courier"/>
              </a:rPr>
              <a:t> &lt;&lt; prompt;</a:t>
            </a:r>
            <a:br>
              <a:rPr lang="en-US" dirty="0" smtClean="0">
                <a:latin typeface="Courier"/>
              </a:rPr>
            </a:br>
            <a:r>
              <a:rPr lang="en-US" dirty="0" smtClean="0">
                <a:latin typeface="Courier"/>
              </a:rPr>
              <a:t>    </a:t>
            </a:r>
            <a:r>
              <a:rPr lang="en-US" dirty="0" err="1" smtClean="0">
                <a:latin typeface="Courier"/>
              </a:rPr>
              <a:t>cin</a:t>
            </a:r>
            <a:r>
              <a:rPr lang="en-US" dirty="0" smtClean="0">
                <a:latin typeface="Courier"/>
              </a:rPr>
              <a:t> &gt;&gt; out;</a:t>
            </a:r>
            <a:br>
              <a:rPr lang="en-US" dirty="0" smtClean="0">
                <a:latin typeface="Courier"/>
              </a:rPr>
            </a:br>
            <a:r>
              <a:rPr lang="en-US" dirty="0" smtClean="0">
                <a:latin typeface="Courier"/>
              </a:rPr>
              <a:t>}</a:t>
            </a:r>
          </a:p>
          <a:p>
            <a:pPr marL="0" indent="0">
              <a:buNone/>
            </a:pPr>
            <a:r>
              <a:rPr lang="en-US" dirty="0" smtClean="0"/>
              <a:t>And we might call the function like this:</a:t>
            </a:r>
          </a:p>
          <a:p>
            <a:pPr marL="0" indent="0">
              <a:buNone/>
            </a:pPr>
            <a:r>
              <a:rPr lang="en-US" dirty="0" err="1" smtClean="0">
                <a:latin typeface="Courier"/>
              </a:rPr>
              <a:t>int</a:t>
            </a:r>
            <a:r>
              <a:rPr lang="en-US" dirty="0" smtClean="0">
                <a:latin typeface="Courier"/>
              </a:rPr>
              <a:t> </a:t>
            </a:r>
            <a:r>
              <a:rPr lang="en-US" dirty="0" err="1" smtClean="0">
                <a:latin typeface="Courier"/>
              </a:rPr>
              <a:t>favnum</a:t>
            </a:r>
            <a:r>
              <a:rPr lang="en-US" dirty="0" smtClean="0">
                <a:latin typeface="Courier"/>
              </a:rPr>
              <a:t>;</a:t>
            </a:r>
            <a:r>
              <a:rPr lang="en-US" dirty="0">
                <a:latin typeface="Courier"/>
              </a:rPr>
              <a:t/>
            </a:r>
            <a:br>
              <a:rPr lang="en-US" dirty="0">
                <a:latin typeface="Courier"/>
              </a:rPr>
            </a:br>
            <a:r>
              <a:rPr lang="en-US" dirty="0" err="1" smtClean="0">
                <a:latin typeface="Courier"/>
              </a:rPr>
              <a:t>readInt</a:t>
            </a:r>
            <a:r>
              <a:rPr lang="en-US" dirty="0" smtClean="0">
                <a:latin typeface="Courier"/>
              </a:rPr>
              <a:t>("Type your favorite number: ", </a:t>
            </a:r>
            <a:r>
              <a:rPr lang="en-US" dirty="0" err="1" smtClean="0">
                <a:latin typeface="Courier"/>
              </a:rPr>
              <a:t>favnum</a:t>
            </a:r>
            <a:r>
              <a:rPr lang="en-US" dirty="0" smtClean="0">
                <a:latin typeface="Courier"/>
              </a:rPr>
              <a:t>);</a:t>
            </a:r>
          </a:p>
          <a:p>
            <a:pPr marL="0" indent="0">
              <a:buNone/>
            </a:pPr>
            <a:r>
              <a:rPr lang="en-US" dirty="0" smtClean="0"/>
              <a:t>When we make the function call, parameter </a:t>
            </a:r>
            <a:r>
              <a:rPr lang="en-US" dirty="0" smtClean="0">
                <a:latin typeface="Courier"/>
              </a:rPr>
              <a:t>out</a:t>
            </a:r>
            <a:r>
              <a:rPr lang="en-US" dirty="0" smtClean="0"/>
              <a:t> becomes an alias for </a:t>
            </a:r>
            <a:r>
              <a:rPr lang="en-US" dirty="0" err="1">
                <a:latin typeface="Courier"/>
              </a:rPr>
              <a:t>favnum</a:t>
            </a:r>
            <a:r>
              <a:rPr lang="en-US" dirty="0" smtClean="0"/>
              <a:t>. Setting the value of </a:t>
            </a:r>
            <a:r>
              <a:rPr lang="en-US" dirty="0">
                <a:latin typeface="Courier"/>
              </a:rPr>
              <a:t>out</a:t>
            </a:r>
            <a:r>
              <a:rPr lang="en-US" dirty="0" smtClean="0"/>
              <a:t> will set the value of </a:t>
            </a:r>
            <a:r>
              <a:rPr lang="en-US" dirty="0" err="1">
                <a:latin typeface="Courier"/>
              </a:rPr>
              <a:t>favnum</a:t>
            </a:r>
            <a:r>
              <a:rPr lang="en-US" dirty="0" smtClean="0"/>
              <a:t>.</a:t>
            </a:r>
          </a:p>
        </p:txBody>
      </p:sp>
    </p:spTree>
    <p:extLst>
      <p:ext uri="{BB962C8B-B14F-4D97-AF65-F5344CB8AC3E}">
        <p14:creationId xmlns:p14="http://schemas.microsoft.com/office/powerpoint/2010/main" val="355146501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IV</a:t>
            </a:r>
            <a:br>
              <a:rPr lang="en-US" dirty="0" smtClean="0"/>
            </a:br>
            <a:r>
              <a:rPr lang="en-US" dirty="0" smtClean="0"/>
              <a:t>Pass by Reference [3/5]</a:t>
            </a:r>
            <a:endParaRPr lang="en-US" dirty="0"/>
          </a:p>
        </p:txBody>
      </p:sp>
      <p:sp>
        <p:nvSpPr>
          <p:cNvPr id="3" name="Content Placeholder 2"/>
          <p:cNvSpPr>
            <a:spLocks noGrp="1"/>
          </p:cNvSpPr>
          <p:nvPr>
            <p:ph idx="1"/>
          </p:nvPr>
        </p:nvSpPr>
        <p:spPr/>
        <p:txBody>
          <a:bodyPr/>
          <a:lstStyle/>
          <a:p>
            <a:pPr marL="0" indent="0">
              <a:buNone/>
            </a:pPr>
            <a:r>
              <a:rPr lang="en-US" dirty="0"/>
              <a:t>When we pass </a:t>
            </a:r>
            <a:r>
              <a:rPr lang="en-US" dirty="0" smtClean="0"/>
              <a:t>by </a:t>
            </a:r>
            <a:r>
              <a:rPr lang="en-US" dirty="0"/>
              <a:t>reference, we must pass </a:t>
            </a:r>
            <a:r>
              <a:rPr lang="en-US" dirty="0" smtClean="0"/>
              <a:t>an argument that </a:t>
            </a:r>
            <a:r>
              <a:rPr lang="en-US" dirty="0"/>
              <a:t>can be modified. </a:t>
            </a:r>
            <a:r>
              <a:rPr lang="en-US" dirty="0" smtClean="0"/>
              <a:t>So, </a:t>
            </a:r>
            <a:r>
              <a:rPr lang="en-US" dirty="0"/>
              <a:t>when calling </a:t>
            </a:r>
            <a:r>
              <a:rPr lang="en-US" dirty="0" smtClean="0"/>
              <a:t>our function </a:t>
            </a:r>
            <a:r>
              <a:rPr lang="en-US" dirty="0" smtClean="0">
                <a:latin typeface="Courier"/>
              </a:rPr>
              <a:t>read</a:t>
            </a:r>
            <a:r>
              <a:rPr lang="en-US" dirty="0" smtClean="0"/>
              <a:t>, </a:t>
            </a:r>
            <a:r>
              <a:rPr lang="en-US" dirty="0"/>
              <a:t>we can do </a:t>
            </a:r>
            <a:r>
              <a:rPr lang="en-US" dirty="0" err="1" smtClean="0">
                <a:latin typeface="Courier"/>
              </a:rPr>
              <a:t>readInt</a:t>
            </a:r>
            <a:r>
              <a:rPr lang="en-US" dirty="0" smtClean="0">
                <a:latin typeface="Courier"/>
              </a:rPr>
              <a:t>("</a:t>
            </a:r>
            <a:r>
              <a:rPr lang="en-US" dirty="0" err="1" smtClean="0">
                <a:latin typeface="Courier"/>
              </a:rPr>
              <a:t>abc</a:t>
            </a:r>
            <a:r>
              <a:rPr lang="en-US" dirty="0" smtClean="0">
                <a:latin typeface="Courier"/>
              </a:rPr>
              <a:t>", </a:t>
            </a:r>
            <a:r>
              <a:rPr lang="en-US" dirty="0">
                <a:latin typeface="Courier"/>
              </a:rPr>
              <a:t>n</a:t>
            </a:r>
            <a:r>
              <a:rPr lang="en-US" dirty="0" smtClean="0">
                <a:latin typeface="Courier"/>
              </a:rPr>
              <a:t>)</a:t>
            </a:r>
            <a:r>
              <a:rPr lang="en-US" dirty="0" smtClean="0"/>
              <a:t>, if </a:t>
            </a:r>
            <a:r>
              <a:rPr lang="en-US" dirty="0">
                <a:latin typeface="Courier"/>
              </a:rPr>
              <a:t>n</a:t>
            </a:r>
            <a:r>
              <a:rPr lang="en-US" dirty="0"/>
              <a:t> is an </a:t>
            </a:r>
            <a:r>
              <a:rPr lang="en-US" dirty="0" err="1">
                <a:latin typeface="Courier"/>
              </a:rPr>
              <a:t>int</a:t>
            </a:r>
            <a:r>
              <a:rPr lang="en-US" dirty="0"/>
              <a:t> </a:t>
            </a:r>
            <a:r>
              <a:rPr lang="en-US" dirty="0" smtClean="0"/>
              <a:t>variable. </a:t>
            </a:r>
            <a:r>
              <a:rPr lang="en-US" dirty="0"/>
              <a:t>But we cannot do </a:t>
            </a:r>
            <a:r>
              <a:rPr lang="en-US" dirty="0" err="1" smtClean="0">
                <a:latin typeface="Courier"/>
              </a:rPr>
              <a:t>readInt</a:t>
            </a:r>
            <a:r>
              <a:rPr lang="en-US" dirty="0" smtClean="0">
                <a:latin typeface="Courier"/>
              </a:rPr>
              <a:t>("</a:t>
            </a:r>
            <a:r>
              <a:rPr lang="en-US" dirty="0" err="1" smtClean="0">
                <a:latin typeface="Courier"/>
              </a:rPr>
              <a:t>abc</a:t>
            </a:r>
            <a:r>
              <a:rPr lang="en-US" dirty="0" smtClean="0">
                <a:latin typeface="Courier"/>
              </a:rPr>
              <a:t>", </a:t>
            </a:r>
            <a:r>
              <a:rPr lang="en-US" dirty="0">
                <a:latin typeface="Courier"/>
              </a:rPr>
              <a:t>5</a:t>
            </a:r>
            <a:r>
              <a:rPr lang="en-US" dirty="0" smtClean="0">
                <a:latin typeface="Courier"/>
              </a:rPr>
              <a:t>)</a:t>
            </a:r>
            <a:r>
              <a:rPr lang="en-US" dirty="0" smtClean="0"/>
              <a:t>, </a:t>
            </a:r>
            <a:r>
              <a:rPr lang="en-US" dirty="0"/>
              <a:t>since </a:t>
            </a:r>
            <a:r>
              <a:rPr lang="en-US" dirty="0">
                <a:latin typeface="Courier"/>
              </a:rPr>
              <a:t>5</a:t>
            </a:r>
            <a:r>
              <a:rPr lang="en-US" dirty="0"/>
              <a:t> cannot be modified. We also cannot do </a:t>
            </a:r>
            <a:r>
              <a:rPr lang="en-US" dirty="0" err="1" smtClean="0">
                <a:latin typeface="Courier"/>
              </a:rPr>
              <a:t>readInt</a:t>
            </a:r>
            <a:r>
              <a:rPr lang="en-US" dirty="0" smtClean="0">
                <a:latin typeface="Courier"/>
              </a:rPr>
              <a:t>("</a:t>
            </a:r>
            <a:r>
              <a:rPr lang="en-US" dirty="0" err="1">
                <a:latin typeface="Courier"/>
              </a:rPr>
              <a:t>abc</a:t>
            </a:r>
            <a:r>
              <a:rPr lang="en-US" dirty="0">
                <a:latin typeface="Courier"/>
              </a:rPr>
              <a:t>", n+5</a:t>
            </a:r>
            <a:r>
              <a:rPr lang="en-US" dirty="0" smtClean="0">
                <a:latin typeface="Courier"/>
              </a:rPr>
              <a:t>)</a:t>
            </a:r>
            <a:r>
              <a:rPr lang="en-US" dirty="0" smtClean="0"/>
              <a:t>, </a:t>
            </a:r>
            <a:r>
              <a:rPr lang="en-US" dirty="0"/>
              <a:t>for the same reason.</a:t>
            </a:r>
          </a:p>
          <a:p>
            <a:pPr marL="0" indent="0">
              <a:buNone/>
            </a:pPr>
            <a:r>
              <a:rPr lang="en-US" dirty="0"/>
              <a:t>An argument passed by reference must be an </a:t>
            </a:r>
            <a:r>
              <a:rPr lang="en-US" b="1" dirty="0" err="1"/>
              <a:t>Lvalue</a:t>
            </a:r>
            <a:r>
              <a:rPr lang="en-US" dirty="0"/>
              <a:t>—say ELL-value. Here, “L” </a:t>
            </a:r>
            <a:r>
              <a:rPr lang="en-US" dirty="0" smtClean="0"/>
              <a:t>originally stood for </a:t>
            </a:r>
            <a:r>
              <a:rPr lang="en-US" dirty="0"/>
              <a:t>“left”. Roughly speaking, a </a:t>
            </a:r>
            <a:r>
              <a:rPr lang="en-US" dirty="0" err="1"/>
              <a:t>Lvalue</a:t>
            </a:r>
            <a:r>
              <a:rPr lang="en-US" dirty="0"/>
              <a:t> is something we can place on the left side of an assignment statement. We can do “</a:t>
            </a:r>
            <a:r>
              <a:rPr lang="en-US" dirty="0">
                <a:latin typeface="Courier"/>
              </a:rPr>
              <a:t>n = …</a:t>
            </a:r>
            <a:r>
              <a:rPr lang="en-US" dirty="0"/>
              <a:t>”. but not “</a:t>
            </a:r>
            <a:r>
              <a:rPr lang="en-US" dirty="0">
                <a:latin typeface="Courier"/>
              </a:rPr>
              <a:t>5 = …</a:t>
            </a:r>
            <a:r>
              <a:rPr lang="en-US" dirty="0"/>
              <a:t>” or “</a:t>
            </a:r>
            <a:r>
              <a:rPr lang="en-US" dirty="0">
                <a:latin typeface="Courier"/>
              </a:rPr>
              <a:t>n+5 = …</a:t>
            </a:r>
            <a:r>
              <a:rPr lang="en-US" dirty="0"/>
              <a:t>”. </a:t>
            </a:r>
            <a:r>
              <a:rPr lang="en-US" dirty="0" smtClean="0">
                <a:latin typeface="Courier"/>
              </a:rPr>
              <a:t>n</a:t>
            </a:r>
            <a:r>
              <a:rPr lang="en-US" dirty="0" smtClean="0"/>
              <a:t> </a:t>
            </a:r>
            <a:r>
              <a:rPr lang="en-US" dirty="0"/>
              <a:t>is an </a:t>
            </a:r>
            <a:r>
              <a:rPr lang="en-US" dirty="0" err="1"/>
              <a:t>Lvalue</a:t>
            </a:r>
            <a:r>
              <a:rPr lang="en-US" dirty="0"/>
              <a:t>, while </a:t>
            </a:r>
            <a:r>
              <a:rPr lang="en-US" dirty="0">
                <a:latin typeface="Courier"/>
              </a:rPr>
              <a:t>5</a:t>
            </a:r>
            <a:r>
              <a:rPr lang="en-US" dirty="0"/>
              <a:t> and </a:t>
            </a:r>
            <a:r>
              <a:rPr lang="en-US" dirty="0">
                <a:latin typeface="Courier"/>
              </a:rPr>
              <a:t>n+5</a:t>
            </a:r>
            <a:r>
              <a:rPr lang="en-US" dirty="0"/>
              <a:t> are not </a:t>
            </a:r>
            <a:r>
              <a:rPr lang="en-US" dirty="0" err="1"/>
              <a:t>Lvalues</a:t>
            </a:r>
            <a:r>
              <a:rPr lang="en-US" dirty="0"/>
              <a:t>. (A value that is not an </a:t>
            </a:r>
            <a:r>
              <a:rPr lang="en-US" dirty="0" err="1"/>
              <a:t>Lvalue</a:t>
            </a:r>
            <a:r>
              <a:rPr lang="en-US" dirty="0"/>
              <a:t> is called an </a:t>
            </a:r>
            <a:r>
              <a:rPr lang="en-US" b="1" dirty="0" err="1"/>
              <a:t>Rvalue</a:t>
            </a:r>
            <a:r>
              <a:rPr lang="en-US" dirty="0"/>
              <a:t>—say ARR-value</a:t>
            </a:r>
            <a:r>
              <a:rPr lang="en-US" dirty="0" smtClean="0"/>
              <a:t>.)</a:t>
            </a:r>
            <a:endParaRPr lang="en-US" dirty="0"/>
          </a:p>
        </p:txBody>
      </p:sp>
    </p:spTree>
    <p:extLst>
      <p:ext uri="{BB962C8B-B14F-4D97-AF65-F5344CB8AC3E}">
        <p14:creationId xmlns:p14="http://schemas.microsoft.com/office/powerpoint/2010/main" val="220370462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IV</a:t>
            </a:r>
            <a:br>
              <a:rPr lang="en-US" dirty="0" smtClean="0"/>
            </a:br>
            <a:r>
              <a:rPr lang="en-US" dirty="0" smtClean="0"/>
              <a:t>Pass by Reference [4/5]</a:t>
            </a:r>
            <a:endParaRPr lang="en-US" dirty="0"/>
          </a:p>
        </p:txBody>
      </p:sp>
      <p:sp>
        <p:nvSpPr>
          <p:cNvPr id="3" name="Content Placeholder 2"/>
          <p:cNvSpPr>
            <a:spLocks noGrp="1"/>
          </p:cNvSpPr>
          <p:nvPr>
            <p:ph idx="1"/>
          </p:nvPr>
        </p:nvSpPr>
        <p:spPr/>
        <p:txBody>
          <a:bodyPr/>
          <a:lstStyle/>
          <a:p>
            <a:pPr marL="0" indent="0">
              <a:buNone/>
            </a:pPr>
            <a:r>
              <a:rPr lang="en-US" dirty="0" smtClean="0"/>
              <a:t>Recall that declaring a variable </a:t>
            </a:r>
            <a:r>
              <a:rPr lang="en-US" dirty="0" err="1" smtClean="0">
                <a:latin typeface="Courier"/>
              </a:rPr>
              <a:t>const</a:t>
            </a:r>
            <a:r>
              <a:rPr lang="en-US" dirty="0" smtClean="0"/>
              <a:t> prevents the variable from being modified.</a:t>
            </a:r>
          </a:p>
          <a:p>
            <a:pPr marL="0" indent="0">
              <a:buNone/>
            </a:pPr>
            <a:r>
              <a:rPr lang="en-US" dirty="0" smtClean="0"/>
              <a:t>Because of this, we cannot pass a </a:t>
            </a:r>
            <a:r>
              <a:rPr lang="en-US" dirty="0" err="1" smtClean="0">
                <a:latin typeface="Courier"/>
              </a:rPr>
              <a:t>const</a:t>
            </a:r>
            <a:r>
              <a:rPr lang="en-US" dirty="0" smtClean="0"/>
              <a:t> variable by reference.</a:t>
            </a:r>
          </a:p>
          <a:p>
            <a:pPr marL="0" indent="0">
              <a:buNone/>
            </a:pPr>
            <a:r>
              <a:rPr lang="en-US" dirty="0" err="1">
                <a:latin typeface="Courier"/>
              </a:rPr>
              <a:t>c</a:t>
            </a:r>
            <a:r>
              <a:rPr lang="en-US" dirty="0" err="1" smtClean="0">
                <a:latin typeface="Courier"/>
              </a:rPr>
              <a:t>onst</a:t>
            </a:r>
            <a:r>
              <a:rPr lang="en-US" dirty="0" smtClean="0">
                <a:latin typeface="Courier"/>
              </a:rPr>
              <a:t> </a:t>
            </a:r>
            <a:r>
              <a:rPr lang="en-US" dirty="0" err="1" smtClean="0">
                <a:latin typeface="Courier"/>
              </a:rPr>
              <a:t>int</a:t>
            </a:r>
            <a:r>
              <a:rPr lang="en-US" dirty="0" smtClean="0">
                <a:latin typeface="Courier"/>
              </a:rPr>
              <a:t> n = 5;  // n is not modifiable</a:t>
            </a:r>
            <a:r>
              <a:rPr lang="en-US" dirty="0">
                <a:latin typeface="Courier"/>
              </a:rPr>
              <a:t/>
            </a:r>
            <a:br>
              <a:rPr lang="en-US" dirty="0">
                <a:latin typeface="Courier"/>
              </a:rPr>
            </a:br>
            <a:r>
              <a:rPr lang="en-US" dirty="0" err="1" smtClean="0">
                <a:latin typeface="Courier"/>
              </a:rPr>
              <a:t>readInt</a:t>
            </a:r>
            <a:r>
              <a:rPr lang="en-US" dirty="0" smtClean="0">
                <a:latin typeface="Courier"/>
              </a:rPr>
              <a:t>("Type something: ", n);</a:t>
            </a:r>
          </a:p>
        </p:txBody>
      </p:sp>
      <p:cxnSp>
        <p:nvCxnSpPr>
          <p:cNvPr id="4" name="Straight Connector 3"/>
          <p:cNvCxnSpPr>
            <a:stCxn id="5" idx="1"/>
          </p:cNvCxnSpPr>
          <p:nvPr/>
        </p:nvCxnSpPr>
        <p:spPr>
          <a:xfrm flipH="1">
            <a:off x="5398323" y="3912974"/>
            <a:ext cx="783402" cy="4346"/>
          </a:xfrm>
          <a:prstGeom prst="line">
            <a:avLst/>
          </a:prstGeom>
          <a:ln w="15875">
            <a:solidFill>
              <a:srgbClr val="C00000"/>
            </a:solidFill>
            <a:tailEnd type="stealth" w="lg" len="lg"/>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6181725" y="3743697"/>
            <a:ext cx="2352675" cy="338554"/>
          </a:xfrm>
          <a:prstGeom prst="rect">
            <a:avLst/>
          </a:prstGeom>
          <a:noFill/>
        </p:spPr>
        <p:txBody>
          <a:bodyPr wrap="square" rtlCol="0">
            <a:spAutoFit/>
          </a:bodyPr>
          <a:lstStyle/>
          <a:p>
            <a:r>
              <a:rPr lang="en-US" sz="1600" dirty="0" smtClean="0">
                <a:solidFill>
                  <a:srgbClr val="C00000"/>
                </a:solidFill>
                <a:ea typeface="Courier" charset="0"/>
                <a:cs typeface="Courier" charset="0"/>
              </a:rPr>
              <a:t>Will not compile.</a:t>
            </a:r>
          </a:p>
        </p:txBody>
      </p:sp>
    </p:spTree>
    <p:extLst>
      <p:ext uri="{BB962C8B-B14F-4D97-AF65-F5344CB8AC3E}">
        <p14:creationId xmlns:p14="http://schemas.microsoft.com/office/powerpoint/2010/main" val="216866215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IV</a:t>
            </a:r>
            <a:br>
              <a:rPr lang="en-US" dirty="0" smtClean="0"/>
            </a:br>
            <a:r>
              <a:rPr lang="en-US" dirty="0" smtClean="0"/>
              <a:t>Pass by Reference [5/5]</a:t>
            </a:r>
            <a:endParaRPr lang="en-US" dirty="0"/>
          </a:p>
        </p:txBody>
      </p:sp>
      <p:sp>
        <p:nvSpPr>
          <p:cNvPr id="3" name="Content Placeholder 2"/>
          <p:cNvSpPr>
            <a:spLocks noGrp="1"/>
          </p:cNvSpPr>
          <p:nvPr>
            <p:ph idx="1"/>
          </p:nvPr>
        </p:nvSpPr>
        <p:spPr/>
        <p:txBody>
          <a:bodyPr/>
          <a:lstStyle/>
          <a:p>
            <a:pPr marL="0" indent="0">
              <a:buNone/>
            </a:pPr>
            <a:r>
              <a:rPr lang="en-US" dirty="0" smtClean="0"/>
              <a:t>It </a:t>
            </a:r>
            <a:r>
              <a:rPr lang="en-US" dirty="0"/>
              <a:t>is also possible to </a:t>
            </a:r>
            <a:r>
              <a:rPr lang="en-US" b="1" dirty="0"/>
              <a:t>return by </a:t>
            </a:r>
            <a:r>
              <a:rPr lang="en-US" b="1" dirty="0" smtClean="0"/>
              <a:t>reference</a:t>
            </a:r>
            <a:r>
              <a:rPr lang="en-US" dirty="0" smtClean="0"/>
              <a:t>. However</a:t>
            </a:r>
            <a:r>
              <a:rPr lang="en-US" dirty="0"/>
              <a:t>, for now, </a:t>
            </a:r>
            <a:r>
              <a:rPr lang="en-US" i="1" dirty="0"/>
              <a:t>DON’T DO </a:t>
            </a:r>
            <a:r>
              <a:rPr lang="en-US" i="1" dirty="0" smtClean="0"/>
              <a:t>IT</a:t>
            </a:r>
            <a:r>
              <a:rPr lang="en-US" dirty="0" smtClean="0"/>
              <a:t>.</a:t>
            </a:r>
          </a:p>
          <a:p>
            <a:pPr marL="0" indent="0">
              <a:buNone/>
            </a:pPr>
            <a:r>
              <a:rPr lang="en-US" dirty="0" smtClean="0"/>
              <a:t>Why not? Because if </a:t>
            </a:r>
            <a:r>
              <a:rPr lang="en-US" dirty="0"/>
              <a:t>we return a </a:t>
            </a:r>
            <a:r>
              <a:rPr lang="en-US" dirty="0" smtClean="0"/>
              <a:t>normal local </a:t>
            </a:r>
            <a:r>
              <a:rPr lang="en-US" dirty="0"/>
              <a:t>variable by reference, then we are </a:t>
            </a:r>
            <a:r>
              <a:rPr lang="en-US" dirty="0" smtClean="0"/>
              <a:t>creating </a:t>
            </a:r>
            <a:r>
              <a:rPr lang="en-US" dirty="0"/>
              <a:t>an alias for something </a:t>
            </a:r>
            <a:r>
              <a:rPr lang="en-US" dirty="0" smtClean="0"/>
              <a:t>whose value </a:t>
            </a:r>
            <a:r>
              <a:rPr lang="en-US" dirty="0"/>
              <a:t>is going </a:t>
            </a:r>
            <a:r>
              <a:rPr lang="en-US" dirty="0" smtClean="0"/>
              <a:t>away. The alias will be a variable with no value; this is an </a:t>
            </a:r>
            <a:r>
              <a:rPr lang="en-US" dirty="0"/>
              <a:t>easy way to make horrible things happen</a:t>
            </a:r>
            <a:r>
              <a:rPr lang="en-US" dirty="0" smtClean="0"/>
              <a:t>.</a:t>
            </a:r>
            <a:endParaRPr lang="en-US" dirty="0"/>
          </a:p>
        </p:txBody>
      </p:sp>
    </p:spTree>
    <p:extLst>
      <p:ext uri="{BB962C8B-B14F-4D97-AF65-F5344CB8AC3E}">
        <p14:creationId xmlns:p14="http://schemas.microsoft.com/office/powerpoint/2010/main" val="246387564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br>
              <a:rPr lang="en-US" dirty="0"/>
            </a:br>
            <a:r>
              <a:rPr lang="en-US" dirty="0"/>
              <a:t>Functions III — </a:t>
            </a:r>
            <a:r>
              <a:rPr lang="en-US" dirty="0" smtClean="0"/>
              <a:t>Return-Statement [</a:t>
            </a:r>
            <a:r>
              <a:rPr lang="en-US" dirty="0"/>
              <a:t>1/3</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dirty="0"/>
              <a:t>A function can exit and return to its caller at any point. When a function reaches the end of its code, it always </a:t>
            </a:r>
            <a:r>
              <a:rPr lang="en-US" dirty="0" smtClean="0"/>
              <a:t>returns. Returning </a:t>
            </a:r>
            <a:r>
              <a:rPr lang="en-US" dirty="0"/>
              <a:t>at some other place is done using a </a:t>
            </a:r>
            <a:r>
              <a:rPr lang="en-US" b="1" dirty="0" smtClean="0"/>
              <a:t>return-statement</a:t>
            </a:r>
            <a:r>
              <a:rPr lang="en-US" dirty="0" smtClean="0"/>
              <a:t>.</a:t>
            </a:r>
          </a:p>
          <a:p>
            <a:pPr marL="0" indent="0">
              <a:buNone/>
            </a:pPr>
            <a:r>
              <a:rPr lang="en-US" dirty="0">
                <a:latin typeface="Courier" charset="0"/>
                <a:ea typeface="Courier" charset="0"/>
                <a:cs typeface="Courier" charset="0"/>
              </a:rPr>
              <a:t>r</a:t>
            </a:r>
            <a:r>
              <a:rPr lang="en-US" dirty="0" smtClean="0">
                <a:latin typeface="Courier" charset="0"/>
                <a:ea typeface="Courier" charset="0"/>
                <a:cs typeface="Courier" charset="0"/>
              </a:rPr>
              <a:t>eturn;</a:t>
            </a:r>
            <a:r>
              <a:rPr lang="en-US" dirty="0"/>
              <a:t/>
            </a:r>
            <a:br>
              <a:rPr lang="en-US" dirty="0"/>
            </a:br>
            <a:r>
              <a:rPr lang="en-US" dirty="0"/>
              <a:t/>
            </a:r>
            <a:br>
              <a:rPr lang="en-US" dirty="0"/>
            </a:br>
            <a:r>
              <a:rPr lang="en-US" dirty="0" smtClean="0"/>
              <a:t>A function can have many return-statements.</a:t>
            </a:r>
            <a:endParaRPr lang="en-US" dirty="0"/>
          </a:p>
        </p:txBody>
      </p:sp>
    </p:spTree>
    <p:extLst>
      <p:ext uri="{BB962C8B-B14F-4D97-AF65-F5344CB8AC3E}">
        <p14:creationId xmlns:p14="http://schemas.microsoft.com/office/powerpoint/2010/main" val="99004180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br>
              <a:rPr lang="en-US" dirty="0"/>
            </a:br>
            <a:r>
              <a:rPr lang="en-US" dirty="0"/>
              <a:t>Functions III — </a:t>
            </a:r>
            <a:r>
              <a:rPr lang="en-US" dirty="0" smtClean="0"/>
              <a:t>Return-Statement [</a:t>
            </a:r>
            <a:r>
              <a:rPr lang="en-US" dirty="0"/>
              <a:t>2/3</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sz="1800" dirty="0"/>
              <a:t>A function can send a </a:t>
            </a:r>
            <a:r>
              <a:rPr lang="en-US" sz="1800" b="1" dirty="0" smtClean="0"/>
              <a:t>return value</a:t>
            </a:r>
            <a:r>
              <a:rPr lang="en-US" sz="1800" dirty="0" smtClean="0"/>
              <a:t> </a:t>
            </a:r>
            <a:r>
              <a:rPr lang="en-US" sz="1800" dirty="0"/>
              <a:t>back to its caller. </a:t>
            </a:r>
            <a:r>
              <a:rPr lang="en-US" sz="1800" dirty="0" smtClean="0"/>
              <a:t>To do this:</a:t>
            </a:r>
            <a:endParaRPr lang="en-US" sz="1800" dirty="0"/>
          </a:p>
          <a:p>
            <a:pPr lvl="1"/>
            <a:r>
              <a:rPr lang="en-US" sz="1600" dirty="0"/>
              <a:t>Replace the “</a:t>
            </a:r>
            <a:r>
              <a:rPr lang="en-US" sz="1600" dirty="0">
                <a:latin typeface="Courier" charset="0"/>
                <a:ea typeface="Courier" charset="0"/>
                <a:cs typeface="Courier" charset="0"/>
              </a:rPr>
              <a:t>void</a:t>
            </a:r>
            <a:r>
              <a:rPr lang="en-US" sz="1600" dirty="0"/>
              <a:t>” before the function name with the type of the value to be </a:t>
            </a:r>
            <a:r>
              <a:rPr lang="en-US" sz="1600" dirty="0" smtClean="0"/>
              <a:t>returned: the </a:t>
            </a:r>
            <a:r>
              <a:rPr lang="en-US" sz="1600" b="1" dirty="0"/>
              <a:t>return </a:t>
            </a:r>
            <a:r>
              <a:rPr lang="en-US" sz="1600" b="1" dirty="0" smtClean="0"/>
              <a:t>type</a:t>
            </a:r>
            <a:r>
              <a:rPr lang="en-US" sz="1600" dirty="0" smtClean="0"/>
              <a:t>.</a:t>
            </a:r>
            <a:endParaRPr lang="en-US" sz="1600" dirty="0"/>
          </a:p>
          <a:p>
            <a:pPr lvl="1"/>
            <a:r>
              <a:rPr lang="en-US" sz="1600" dirty="0"/>
              <a:t>Exit only via a </a:t>
            </a:r>
            <a:r>
              <a:rPr lang="en-US" sz="1600" dirty="0" smtClean="0"/>
              <a:t>return-statement—never by reaching </a:t>
            </a:r>
            <a:r>
              <a:rPr lang="en-US" sz="1600" dirty="0"/>
              <a:t>the end of </a:t>
            </a:r>
            <a:r>
              <a:rPr lang="en-US" sz="1600" dirty="0" smtClean="0"/>
              <a:t>the code. </a:t>
            </a:r>
            <a:r>
              <a:rPr lang="en-US" sz="1600" dirty="0"/>
              <a:t>Put the </a:t>
            </a:r>
            <a:r>
              <a:rPr lang="en-US" sz="1600" dirty="0" smtClean="0"/>
              <a:t>return value just </a:t>
            </a:r>
            <a:r>
              <a:rPr lang="en-US" sz="1600" dirty="0"/>
              <a:t>after the </a:t>
            </a:r>
            <a:r>
              <a:rPr lang="en-US" sz="1600" dirty="0">
                <a:latin typeface="Courier" charset="0"/>
                <a:ea typeface="Courier" charset="0"/>
                <a:cs typeface="Courier" charset="0"/>
              </a:rPr>
              <a:t>return</a:t>
            </a:r>
            <a:r>
              <a:rPr lang="en-US" sz="1600" dirty="0"/>
              <a:t> keyword</a:t>
            </a:r>
            <a:r>
              <a:rPr lang="en-US" sz="1600" dirty="0" smtClean="0"/>
              <a:t>.</a:t>
            </a:r>
          </a:p>
          <a:p>
            <a:pPr marL="0" indent="0">
              <a:buNone/>
            </a:pPr>
            <a:r>
              <a:rPr lang="en-US" sz="1800" dirty="0">
                <a:latin typeface="Courier" charset="0"/>
                <a:ea typeface="Courier" charset="0"/>
                <a:cs typeface="Courier" charset="0"/>
              </a:rPr>
              <a:t>// </a:t>
            </a:r>
            <a:r>
              <a:rPr lang="en-US" sz="1800" dirty="0" err="1">
                <a:latin typeface="Courier" charset="0"/>
                <a:ea typeface="Courier" charset="0"/>
                <a:cs typeface="Courier" charset="0"/>
              </a:rPr>
              <a:t>tripleAbs</a:t>
            </a:r>
            <a:r>
              <a:rPr lang="en-US" sz="1800" dirty="0">
                <a:latin typeface="Courier" charset="0"/>
                <a:ea typeface="Courier" charset="0"/>
                <a:cs typeface="Courier" charset="0"/>
              </a:rPr>
              <a:t/>
            </a:r>
            <a:br>
              <a:rPr lang="en-US" sz="1800" dirty="0">
                <a:latin typeface="Courier" charset="0"/>
                <a:ea typeface="Courier" charset="0"/>
                <a:cs typeface="Courier" charset="0"/>
              </a:rPr>
            </a:br>
            <a:r>
              <a:rPr lang="en-US" sz="1800" dirty="0">
                <a:latin typeface="Courier" charset="0"/>
                <a:ea typeface="Courier" charset="0"/>
                <a:cs typeface="Courier" charset="0"/>
              </a:rPr>
              <a:t>// Return three times the absolute value of n.</a:t>
            </a:r>
            <a:br>
              <a:rPr lang="en-US" sz="1800" dirty="0">
                <a:latin typeface="Courier" charset="0"/>
                <a:ea typeface="Courier" charset="0"/>
                <a:cs typeface="Courier" charset="0"/>
              </a:rPr>
            </a:br>
            <a:r>
              <a:rPr lang="en-US" sz="1800" dirty="0" err="1">
                <a:latin typeface="Courier" charset="0"/>
                <a:ea typeface="Courier" charset="0"/>
                <a:cs typeface="Courier" charset="0"/>
              </a:rPr>
              <a:t>int</a:t>
            </a:r>
            <a:r>
              <a:rPr lang="en-US" sz="1800" dirty="0">
                <a:latin typeface="Courier" charset="0"/>
                <a:ea typeface="Courier" charset="0"/>
                <a:cs typeface="Courier" charset="0"/>
              </a:rPr>
              <a:t> </a:t>
            </a:r>
            <a:r>
              <a:rPr lang="en-US" sz="1800" dirty="0" err="1">
                <a:latin typeface="Courier" charset="0"/>
                <a:ea typeface="Courier" charset="0"/>
                <a:cs typeface="Courier" charset="0"/>
              </a:rPr>
              <a:t>tripleAbs</a:t>
            </a:r>
            <a:r>
              <a:rPr lang="en-US" sz="1800" dirty="0">
                <a:latin typeface="Courier" charset="0"/>
                <a:ea typeface="Courier" charset="0"/>
                <a:cs typeface="Courier" charset="0"/>
              </a:rPr>
              <a:t>(</a:t>
            </a:r>
            <a:r>
              <a:rPr lang="en-US" sz="1800" dirty="0" err="1">
                <a:latin typeface="Courier" charset="0"/>
                <a:ea typeface="Courier" charset="0"/>
                <a:cs typeface="Courier" charset="0"/>
              </a:rPr>
              <a:t>int</a:t>
            </a:r>
            <a:r>
              <a:rPr lang="en-US" sz="1800" dirty="0">
                <a:latin typeface="Courier" charset="0"/>
                <a:ea typeface="Courier" charset="0"/>
                <a:cs typeface="Courier" charset="0"/>
              </a:rPr>
              <a:t> n</a:t>
            </a:r>
            <a:r>
              <a:rPr lang="en-US" sz="1800" dirty="0" smtClean="0">
                <a:latin typeface="Courier" charset="0"/>
                <a:ea typeface="Courier" charset="0"/>
                <a:cs typeface="Courier" charset="0"/>
              </a:rPr>
              <a:t>) {</a:t>
            </a:r>
            <a:r>
              <a:rPr lang="en-US" sz="1800" dirty="0">
                <a:latin typeface="Courier" charset="0"/>
                <a:ea typeface="Courier" charset="0"/>
                <a:cs typeface="Courier" charset="0"/>
              </a:rPr>
              <a:t/>
            </a:r>
            <a:br>
              <a:rPr lang="en-US" sz="1800" dirty="0">
                <a:latin typeface="Courier" charset="0"/>
                <a:ea typeface="Courier" charset="0"/>
                <a:cs typeface="Courier" charset="0"/>
              </a:rPr>
            </a:br>
            <a:r>
              <a:rPr lang="en-US" sz="1800" dirty="0">
                <a:latin typeface="Courier" charset="0"/>
                <a:ea typeface="Courier" charset="0"/>
                <a:cs typeface="Courier" charset="0"/>
              </a:rPr>
              <a:t>    if (n &gt;= 0)</a:t>
            </a:r>
            <a:br>
              <a:rPr lang="en-US" sz="1800" dirty="0">
                <a:latin typeface="Courier" charset="0"/>
                <a:ea typeface="Courier" charset="0"/>
                <a:cs typeface="Courier" charset="0"/>
              </a:rPr>
            </a:br>
            <a:r>
              <a:rPr lang="en-US" sz="1800" dirty="0">
                <a:latin typeface="Courier" charset="0"/>
                <a:ea typeface="Courier" charset="0"/>
                <a:cs typeface="Courier" charset="0"/>
              </a:rPr>
              <a:t>        return 3 * n;</a:t>
            </a:r>
            <a:br>
              <a:rPr lang="en-US" sz="1800" dirty="0">
                <a:latin typeface="Courier" charset="0"/>
                <a:ea typeface="Courier" charset="0"/>
                <a:cs typeface="Courier" charset="0"/>
              </a:rPr>
            </a:br>
            <a:r>
              <a:rPr lang="en-US" sz="1800" dirty="0">
                <a:latin typeface="Courier" charset="0"/>
                <a:ea typeface="Courier" charset="0"/>
                <a:cs typeface="Courier" charset="0"/>
              </a:rPr>
              <a:t>    else</a:t>
            </a:r>
            <a:br>
              <a:rPr lang="en-US" sz="1800" dirty="0">
                <a:latin typeface="Courier" charset="0"/>
                <a:ea typeface="Courier" charset="0"/>
                <a:cs typeface="Courier" charset="0"/>
              </a:rPr>
            </a:br>
            <a:r>
              <a:rPr lang="en-US" sz="1800" dirty="0">
                <a:latin typeface="Courier" charset="0"/>
                <a:ea typeface="Courier" charset="0"/>
                <a:cs typeface="Courier" charset="0"/>
              </a:rPr>
              <a:t>        return -3 * n;</a:t>
            </a:r>
            <a:br>
              <a:rPr lang="en-US" sz="1800" dirty="0">
                <a:latin typeface="Courier" charset="0"/>
                <a:ea typeface="Courier" charset="0"/>
                <a:cs typeface="Courier" charset="0"/>
              </a:rPr>
            </a:br>
            <a:r>
              <a:rPr lang="en-US" sz="1800" dirty="0">
                <a:latin typeface="Courier" charset="0"/>
                <a:ea typeface="Courier" charset="0"/>
                <a:cs typeface="Courier" charset="0"/>
              </a:rPr>
              <a:t>}</a:t>
            </a:r>
          </a:p>
        </p:txBody>
      </p:sp>
      <p:sp>
        <p:nvSpPr>
          <p:cNvPr id="5" name="TextBox 4"/>
          <p:cNvSpPr txBox="1"/>
          <p:nvPr/>
        </p:nvSpPr>
        <p:spPr>
          <a:xfrm>
            <a:off x="5029200" y="4131733"/>
            <a:ext cx="3886200" cy="738664"/>
          </a:xfrm>
          <a:prstGeom prst="rect">
            <a:avLst/>
          </a:prstGeom>
          <a:noFill/>
        </p:spPr>
        <p:txBody>
          <a:bodyPr wrap="square" rtlCol="0">
            <a:spAutoFit/>
          </a:bodyPr>
          <a:lstStyle/>
          <a:p>
            <a:r>
              <a:rPr lang="en-US" sz="1400" dirty="0" smtClean="0">
                <a:solidFill>
                  <a:srgbClr val="C00000"/>
                </a:solidFill>
                <a:ea typeface="Courier" charset="0"/>
                <a:cs typeface="Courier" charset="0"/>
              </a:rPr>
              <a:t>Parameter type </a:t>
            </a:r>
            <a:r>
              <a:rPr lang="en-US" sz="1400" dirty="0" smtClean="0">
                <a:solidFill>
                  <a:srgbClr val="C00000"/>
                </a:solidFill>
                <a:latin typeface="Courier" charset="0"/>
                <a:ea typeface="Courier" charset="0"/>
                <a:cs typeface="Courier" charset="0"/>
              </a:rPr>
              <a:t>int</a:t>
            </a:r>
            <a:r>
              <a:rPr lang="en-US" sz="1400" dirty="0" smtClean="0">
                <a:solidFill>
                  <a:srgbClr val="C00000"/>
                </a:solidFill>
                <a:ea typeface="Courier" charset="0"/>
                <a:cs typeface="Courier" charset="0"/>
              </a:rPr>
              <a:t>.</a:t>
            </a:r>
          </a:p>
          <a:p>
            <a:endParaRPr lang="en-US" sz="1400" dirty="0">
              <a:solidFill>
                <a:srgbClr val="C00000"/>
              </a:solidFill>
              <a:ea typeface="Courier" charset="0"/>
              <a:cs typeface="Courier" charset="0"/>
            </a:endParaRPr>
          </a:p>
          <a:p>
            <a:r>
              <a:rPr lang="en-US" sz="1400" dirty="0" smtClean="0">
                <a:solidFill>
                  <a:srgbClr val="C00000"/>
                </a:solidFill>
                <a:ea typeface="Courier" charset="0"/>
                <a:cs typeface="Courier" charset="0"/>
              </a:rPr>
              <a:t>Return-statements that return a value.</a:t>
            </a:r>
          </a:p>
        </p:txBody>
      </p:sp>
      <p:cxnSp>
        <p:nvCxnSpPr>
          <p:cNvPr id="6" name="Straight Connector 5"/>
          <p:cNvCxnSpPr/>
          <p:nvPr/>
        </p:nvCxnSpPr>
        <p:spPr>
          <a:xfrm flipH="1" flipV="1">
            <a:off x="3352800" y="4026959"/>
            <a:ext cx="1676400" cy="257174"/>
          </a:xfrm>
          <a:prstGeom prst="line">
            <a:avLst/>
          </a:prstGeom>
          <a:ln w="15875">
            <a:solidFill>
              <a:srgbClr val="C00000"/>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flipV="1">
            <a:off x="838200" y="4148554"/>
            <a:ext cx="228600" cy="1566446"/>
          </a:xfrm>
          <a:prstGeom prst="line">
            <a:avLst/>
          </a:prstGeom>
          <a:ln w="15875">
            <a:solidFill>
              <a:srgbClr val="C00000"/>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flipV="1">
            <a:off x="3950494" y="4588933"/>
            <a:ext cx="1078706" cy="152400"/>
          </a:xfrm>
          <a:prstGeom prst="line">
            <a:avLst/>
          </a:prstGeom>
          <a:ln w="15875">
            <a:solidFill>
              <a:srgbClr val="C00000"/>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4114800" y="4817533"/>
            <a:ext cx="914400" cy="304800"/>
          </a:xfrm>
          <a:prstGeom prst="line">
            <a:avLst/>
          </a:prstGeom>
          <a:ln w="15875">
            <a:solidFill>
              <a:srgbClr val="C00000"/>
            </a:solidFill>
            <a:tailEnd type="stealth" w="lg" len="lg"/>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838200" y="5715000"/>
            <a:ext cx="2352675" cy="338554"/>
          </a:xfrm>
          <a:prstGeom prst="rect">
            <a:avLst/>
          </a:prstGeom>
          <a:noFill/>
        </p:spPr>
        <p:txBody>
          <a:bodyPr wrap="square" rtlCol="0">
            <a:spAutoFit/>
          </a:bodyPr>
          <a:lstStyle/>
          <a:p>
            <a:r>
              <a:rPr lang="en-US" sz="1600" dirty="0" smtClean="0">
                <a:solidFill>
                  <a:srgbClr val="C00000"/>
                </a:solidFill>
                <a:ea typeface="Courier" charset="0"/>
                <a:cs typeface="Courier" charset="0"/>
              </a:rPr>
              <a:t>Return type </a:t>
            </a:r>
            <a:r>
              <a:rPr lang="en-US" sz="1600" dirty="0" smtClean="0">
                <a:solidFill>
                  <a:srgbClr val="C00000"/>
                </a:solidFill>
                <a:latin typeface="Courier" charset="0"/>
                <a:ea typeface="Courier" charset="0"/>
                <a:cs typeface="Courier" charset="0"/>
              </a:rPr>
              <a:t>int</a:t>
            </a:r>
            <a:r>
              <a:rPr lang="en-US" sz="1600" dirty="0" smtClean="0">
                <a:solidFill>
                  <a:srgbClr val="C00000"/>
                </a:solidFill>
                <a:ea typeface="Courier" charset="0"/>
                <a:cs typeface="Courier" charset="0"/>
              </a:rPr>
              <a:t>.</a:t>
            </a:r>
          </a:p>
        </p:txBody>
      </p:sp>
    </p:spTree>
    <p:extLst>
      <p:ext uri="{BB962C8B-B14F-4D97-AF65-F5344CB8AC3E}">
        <p14:creationId xmlns:p14="http://schemas.microsoft.com/office/powerpoint/2010/main" val="37694385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br>
              <a:rPr lang="en-US" dirty="0" smtClean="0"/>
            </a:br>
            <a:r>
              <a:rPr lang="en-US" dirty="0" smtClean="0"/>
              <a:t>Functions III — Return-Statement [3/3]</a:t>
            </a:r>
            <a:endParaRPr lang="en-US" dirty="0"/>
          </a:p>
        </p:txBody>
      </p:sp>
      <p:sp>
        <p:nvSpPr>
          <p:cNvPr id="3" name="Content Placeholder 2"/>
          <p:cNvSpPr>
            <a:spLocks noGrp="1"/>
          </p:cNvSpPr>
          <p:nvPr>
            <p:ph idx="1"/>
          </p:nvPr>
        </p:nvSpPr>
        <p:spPr/>
        <p:txBody>
          <a:bodyPr/>
          <a:lstStyle/>
          <a:p>
            <a:pPr marL="0" indent="0">
              <a:buNone/>
            </a:pPr>
            <a:r>
              <a:rPr lang="en-US" dirty="0"/>
              <a:t>W</a:t>
            </a:r>
            <a:r>
              <a:rPr lang="en-US" dirty="0" smtClean="0"/>
              <a:t>hen </a:t>
            </a:r>
            <a:r>
              <a:rPr lang="en-US" dirty="0"/>
              <a:t>a function returns a value, the function call is an expression whose value is the return </a:t>
            </a:r>
            <a:r>
              <a:rPr lang="en-US" dirty="0" smtClean="0"/>
              <a:t>value.</a:t>
            </a:r>
          </a:p>
          <a:p>
            <a:pPr marL="0" indent="0">
              <a:buNone/>
            </a:pPr>
            <a:r>
              <a:rPr lang="en-US" dirty="0"/>
              <a:t>F</a:t>
            </a:r>
            <a:r>
              <a:rPr lang="en-US" dirty="0" smtClean="0"/>
              <a:t>or </a:t>
            </a:r>
            <a:r>
              <a:rPr lang="en-US" dirty="0"/>
              <a:t>example, we can use </a:t>
            </a:r>
            <a:r>
              <a:rPr lang="en-US" dirty="0" smtClean="0"/>
              <a:t>function </a:t>
            </a:r>
            <a:r>
              <a:rPr lang="en-US" dirty="0" err="1" smtClean="0">
                <a:latin typeface="Courier" charset="0"/>
                <a:ea typeface="Courier" charset="0"/>
                <a:cs typeface="Courier" charset="0"/>
              </a:rPr>
              <a:t>tripleAbs</a:t>
            </a:r>
            <a:r>
              <a:rPr lang="en-US" dirty="0" smtClean="0"/>
              <a:t> as follows.</a:t>
            </a:r>
          </a:p>
          <a:p>
            <a:pPr marL="0" indent="0">
              <a:buNone/>
            </a:pPr>
            <a:r>
              <a:rPr lang="en-US" dirty="0" err="1" smtClean="0">
                <a:latin typeface="Courier" charset="0"/>
                <a:ea typeface="Courier" charset="0"/>
                <a:cs typeface="Courier" charset="0"/>
              </a:rPr>
              <a:t>cout</a:t>
            </a:r>
            <a:r>
              <a:rPr lang="en-US" dirty="0" smtClean="0">
                <a:latin typeface="Courier" charset="0"/>
                <a:ea typeface="Courier" charset="0"/>
                <a:cs typeface="Courier" charset="0"/>
              </a:rPr>
              <a:t> &lt;&lt; "3 * |-8| = " &lt;&lt; </a:t>
            </a:r>
            <a:r>
              <a:rPr lang="en-US" dirty="0" err="1" smtClean="0">
                <a:latin typeface="Courier" charset="0"/>
                <a:ea typeface="Courier" charset="0"/>
                <a:cs typeface="Courier" charset="0"/>
              </a:rPr>
              <a:t>tripleAbs</a:t>
            </a:r>
            <a:r>
              <a:rPr lang="en-US" dirty="0" smtClean="0">
                <a:latin typeface="Courier" charset="0"/>
                <a:ea typeface="Courier" charset="0"/>
                <a:cs typeface="Courier" charset="0"/>
              </a:rPr>
              <a:t>(-8) &lt;&lt; </a:t>
            </a:r>
            <a:r>
              <a:rPr lang="en-US" dirty="0" err="1" smtClean="0">
                <a:latin typeface="Courier" charset="0"/>
                <a:ea typeface="Courier" charset="0"/>
                <a:cs typeface="Courier" charset="0"/>
              </a:rPr>
              <a:t>endl</a:t>
            </a:r>
            <a:r>
              <a:rPr lang="en-US" dirty="0" smtClean="0">
                <a:latin typeface="Courier" charset="0"/>
                <a:ea typeface="Courier" charset="0"/>
                <a:cs typeface="Courier" charset="0"/>
              </a:rPr>
              <a:t>;</a:t>
            </a:r>
            <a:endParaRPr lang="en-US" dirty="0">
              <a:latin typeface="Courier" charset="0"/>
              <a:ea typeface="Courier" charset="0"/>
              <a:cs typeface="Courier" charset="0"/>
            </a:endParaRPr>
          </a:p>
        </p:txBody>
      </p:sp>
    </p:spTree>
    <p:extLst>
      <p:ext uri="{BB962C8B-B14F-4D97-AF65-F5344CB8AC3E}">
        <p14:creationId xmlns:p14="http://schemas.microsoft.com/office/powerpoint/2010/main" val="193546595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br>
              <a:rPr lang="en-US" dirty="0"/>
            </a:br>
            <a:r>
              <a:rPr lang="en-US" dirty="0"/>
              <a:t>Functions III — Scope </a:t>
            </a:r>
            <a:r>
              <a:rPr lang="en-US" dirty="0" smtClean="0"/>
              <a:t>&amp; Lifetime</a:t>
            </a:r>
            <a:endParaRPr lang="en-US" dirty="0"/>
          </a:p>
        </p:txBody>
      </p:sp>
      <p:sp>
        <p:nvSpPr>
          <p:cNvPr id="3" name="Content Placeholder 2"/>
          <p:cNvSpPr>
            <a:spLocks noGrp="1"/>
          </p:cNvSpPr>
          <p:nvPr>
            <p:ph idx="1"/>
          </p:nvPr>
        </p:nvSpPr>
        <p:spPr/>
        <p:txBody>
          <a:bodyPr/>
          <a:lstStyle/>
          <a:p>
            <a:pPr marL="0" indent="0">
              <a:buNone/>
            </a:pPr>
            <a:r>
              <a:rPr lang="en-US" sz="1800" dirty="0"/>
              <a:t>A </a:t>
            </a:r>
            <a:r>
              <a:rPr lang="en-US" sz="1800" b="1" dirty="0"/>
              <a:t>variable</a:t>
            </a:r>
            <a:r>
              <a:rPr lang="en-US" sz="1800" dirty="0"/>
              <a:t> is an association of an </a:t>
            </a:r>
            <a:r>
              <a:rPr lang="en-US" sz="1800" b="1" dirty="0"/>
              <a:t>identifier</a:t>
            </a:r>
            <a:r>
              <a:rPr lang="en-US" sz="1800" dirty="0"/>
              <a:t> </a:t>
            </a:r>
            <a:r>
              <a:rPr lang="en-US" sz="1800" dirty="0" smtClean="0"/>
              <a:t>(name</a:t>
            </a:r>
            <a:r>
              <a:rPr lang="en-US" sz="1800" dirty="0"/>
              <a:t>) with a </a:t>
            </a:r>
            <a:r>
              <a:rPr lang="en-US" sz="1800" dirty="0" smtClean="0"/>
              <a:t>value.</a:t>
            </a:r>
          </a:p>
          <a:p>
            <a:pPr marL="0" indent="0">
              <a:buNone/>
            </a:pPr>
            <a:r>
              <a:rPr lang="en-US" sz="1800" dirty="0" smtClean="0"/>
              <a:t>The </a:t>
            </a:r>
            <a:r>
              <a:rPr lang="en-US" sz="1800" b="1" dirty="0"/>
              <a:t>scope</a:t>
            </a:r>
            <a:r>
              <a:rPr lang="en-US" sz="1800" dirty="0"/>
              <a:t> of an identifier is the portion of the program in which it can be </a:t>
            </a:r>
            <a:r>
              <a:rPr lang="en-US" sz="1800" dirty="0" smtClean="0"/>
              <a:t>used. For an identifier declared in a function or loop, its scope ends at the end of that function/loop.</a:t>
            </a:r>
          </a:p>
          <a:p>
            <a:pPr marL="0" indent="0">
              <a:buNone/>
            </a:pPr>
            <a:r>
              <a:rPr lang="en-US" sz="1800" dirty="0"/>
              <a:t>The </a:t>
            </a:r>
            <a:r>
              <a:rPr lang="en-US" sz="1800" b="1" dirty="0"/>
              <a:t>lifetime</a:t>
            </a:r>
            <a:r>
              <a:rPr lang="en-US" sz="1800" dirty="0"/>
              <a:t> of a value is the period during which it exists.</a:t>
            </a:r>
          </a:p>
          <a:p>
            <a:pPr marL="0" indent="0">
              <a:buNone/>
            </a:pPr>
            <a:r>
              <a:rPr lang="en-US" sz="1800" dirty="0"/>
              <a:t>A</a:t>
            </a:r>
            <a:r>
              <a:rPr lang="en-US" sz="1800" dirty="0" smtClean="0"/>
              <a:t> </a:t>
            </a:r>
            <a:r>
              <a:rPr lang="en-US" sz="1800" b="1" dirty="0" smtClean="0"/>
              <a:t>local</a:t>
            </a:r>
            <a:r>
              <a:rPr lang="en-US" sz="1800" dirty="0" smtClean="0"/>
              <a:t> variable is one declared inside a function. For a normal local variable, scope and lifetime are related. When execution reaches the point in the code where the identifier </a:t>
            </a:r>
            <a:r>
              <a:rPr lang="en-US" sz="1800" b="1" dirty="0" smtClean="0"/>
              <a:t>goes out of scope</a:t>
            </a:r>
            <a:r>
              <a:rPr lang="en-US" sz="1800" dirty="0" smtClean="0"/>
              <a:t> (typically a right brace), the value’s lifetime ends.</a:t>
            </a:r>
          </a:p>
          <a:p>
            <a:pPr marL="0" indent="0">
              <a:buNone/>
            </a:pPr>
            <a:r>
              <a:rPr lang="en-US" sz="1800" dirty="0" smtClean="0"/>
              <a:t>We have been doing </a:t>
            </a:r>
            <a:r>
              <a:rPr lang="en-US" sz="1800" b="1" dirty="0" smtClean="0"/>
              <a:t>return by value</a:t>
            </a:r>
            <a:r>
              <a:rPr lang="en-US" sz="1800" dirty="0" smtClean="0"/>
              <a:t>. This </a:t>
            </a:r>
            <a:r>
              <a:rPr lang="en-US" sz="1800" i="1" dirty="0" smtClean="0"/>
              <a:t>copies</a:t>
            </a:r>
            <a:r>
              <a:rPr lang="en-US" sz="1800" dirty="0" smtClean="0"/>
              <a:t> the value returned. That is why it is okay to return a local variable.</a:t>
            </a:r>
            <a:endParaRPr lang="en-US" sz="1800" dirty="0"/>
          </a:p>
        </p:txBody>
      </p:sp>
    </p:spTree>
    <p:extLst>
      <p:ext uri="{BB962C8B-B14F-4D97-AF65-F5344CB8AC3E}">
        <p14:creationId xmlns:p14="http://schemas.microsoft.com/office/powerpoint/2010/main" val="54370624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br>
              <a:rPr lang="en-US" dirty="0"/>
            </a:br>
            <a:r>
              <a:rPr lang="en-US" dirty="0"/>
              <a:t>Functions III — Side </a:t>
            </a:r>
            <a:r>
              <a:rPr lang="en-US" dirty="0" smtClean="0"/>
              <a:t>Effects [1/2]</a:t>
            </a:r>
            <a:endParaRPr lang="en-US" dirty="0"/>
          </a:p>
        </p:txBody>
      </p:sp>
      <p:sp>
        <p:nvSpPr>
          <p:cNvPr id="3" name="Content Placeholder 2"/>
          <p:cNvSpPr>
            <a:spLocks noGrp="1"/>
          </p:cNvSpPr>
          <p:nvPr>
            <p:ph idx="1"/>
          </p:nvPr>
        </p:nvSpPr>
        <p:spPr/>
        <p:txBody>
          <a:bodyPr/>
          <a:lstStyle/>
          <a:p>
            <a:pPr marL="0" indent="0">
              <a:buNone/>
            </a:pPr>
            <a:r>
              <a:rPr lang="en-US" dirty="0" smtClean="0"/>
              <a:t>A </a:t>
            </a:r>
            <a:r>
              <a:rPr lang="en-US" b="1" dirty="0"/>
              <a:t>side </a:t>
            </a:r>
            <a:r>
              <a:rPr lang="en-US" b="1" dirty="0" smtClean="0"/>
              <a:t>effect</a:t>
            </a:r>
            <a:r>
              <a:rPr lang="en-US" dirty="0" smtClean="0"/>
              <a:t> of a function is a change it makes in data that persists </a:t>
            </a:r>
            <a:r>
              <a:rPr lang="en-US" dirty="0"/>
              <a:t>after the function </a:t>
            </a:r>
            <a:r>
              <a:rPr lang="en-US" dirty="0" smtClean="0"/>
              <a:t>returns.</a:t>
            </a:r>
          </a:p>
          <a:p>
            <a:pPr marL="0" indent="0">
              <a:buNone/>
            </a:pPr>
            <a:r>
              <a:rPr lang="en-US" dirty="0" smtClean="0"/>
              <a:t>A function typically falls into one of two categories:</a:t>
            </a:r>
          </a:p>
          <a:p>
            <a:pPr lvl="1"/>
            <a:r>
              <a:rPr lang="en-US" dirty="0" smtClean="0"/>
              <a:t>Functions </a:t>
            </a:r>
            <a:r>
              <a:rPr lang="en-US" dirty="0"/>
              <a:t>that perform an action. These have side effects and generally return </a:t>
            </a:r>
            <a:r>
              <a:rPr lang="en-US" dirty="0" smtClean="0"/>
              <a:t>nothing (so they are </a:t>
            </a:r>
            <a:r>
              <a:rPr lang="en-US" b="1" dirty="0" smtClean="0">
                <a:latin typeface="Courier"/>
              </a:rPr>
              <a:t>void</a:t>
            </a:r>
            <a:r>
              <a:rPr lang="en-US" b="1" dirty="0" smtClean="0"/>
              <a:t> functions</a:t>
            </a:r>
            <a:r>
              <a:rPr lang="en-US" dirty="0" smtClean="0"/>
              <a:t>).</a:t>
            </a:r>
            <a:endParaRPr lang="en-US" dirty="0"/>
          </a:p>
          <a:p>
            <a:pPr lvl="1"/>
            <a:r>
              <a:rPr lang="en-US" dirty="0"/>
              <a:t>Functions that compute or retrieve information. These return information to their callers; they generally </a:t>
            </a:r>
            <a:r>
              <a:rPr lang="en-US" dirty="0" smtClean="0"/>
              <a:t>have no side </a:t>
            </a:r>
            <a:r>
              <a:rPr lang="en-US" dirty="0"/>
              <a:t>effects</a:t>
            </a:r>
            <a:r>
              <a:rPr lang="en-US" dirty="0" smtClean="0"/>
              <a:t>.</a:t>
            </a:r>
          </a:p>
          <a:p>
            <a:pPr marL="0" indent="0">
              <a:buNone/>
            </a:pPr>
            <a:r>
              <a:rPr lang="en-US" dirty="0" smtClean="0"/>
              <a:t>If it often a good idea to avoid writing a function that performs an action </a:t>
            </a:r>
            <a:r>
              <a:rPr lang="en-US" i="1" dirty="0" smtClean="0"/>
              <a:t>and</a:t>
            </a:r>
            <a:r>
              <a:rPr lang="en-US" dirty="0" smtClean="0"/>
              <a:t> returns information.</a:t>
            </a:r>
            <a:endParaRPr lang="en-US" dirty="0"/>
          </a:p>
        </p:txBody>
      </p:sp>
    </p:spTree>
    <p:extLst>
      <p:ext uri="{BB962C8B-B14F-4D97-AF65-F5344CB8AC3E}">
        <p14:creationId xmlns:p14="http://schemas.microsoft.com/office/powerpoint/2010/main" val="351463435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br>
              <a:rPr lang="en-US" dirty="0"/>
            </a:br>
            <a:r>
              <a:rPr lang="en-US" dirty="0"/>
              <a:t>Functions III — Side </a:t>
            </a:r>
            <a:r>
              <a:rPr lang="en-US" dirty="0" smtClean="0"/>
              <a:t>Effects [2/2]</a:t>
            </a:r>
            <a:endParaRPr lang="en-US" dirty="0"/>
          </a:p>
        </p:txBody>
      </p:sp>
      <p:sp>
        <p:nvSpPr>
          <p:cNvPr id="3" name="Content Placeholder 2"/>
          <p:cNvSpPr>
            <a:spLocks noGrp="1"/>
          </p:cNvSpPr>
          <p:nvPr>
            <p:ph idx="1"/>
          </p:nvPr>
        </p:nvSpPr>
        <p:spPr/>
        <p:txBody>
          <a:bodyPr/>
          <a:lstStyle/>
          <a:p>
            <a:pPr marL="0" indent="0">
              <a:buNone/>
            </a:pPr>
            <a:r>
              <a:rPr lang="en-US" dirty="0" smtClean="0"/>
              <a:t>A function that performs an action and returns a value is an example of a </a:t>
            </a:r>
            <a:r>
              <a:rPr lang="en-US" b="1" dirty="0" smtClean="0"/>
              <a:t>code smell</a:t>
            </a:r>
            <a:r>
              <a:rPr lang="en-US" dirty="0" smtClean="0"/>
              <a:t>: </a:t>
            </a:r>
            <a:r>
              <a:rPr lang="en-US" dirty="0"/>
              <a:t>a hint you get from reading code that something might be wrong. It does not necessarily mean something is wrong, but it is worth checking out</a:t>
            </a:r>
            <a:r>
              <a:rPr lang="en-US" dirty="0" smtClean="0"/>
              <a:t>.</a:t>
            </a:r>
            <a:endParaRPr lang="en-US" dirty="0"/>
          </a:p>
          <a:p>
            <a:pPr marL="0" indent="0">
              <a:buNone/>
            </a:pPr>
            <a:r>
              <a:rPr lang="en-US" dirty="0" smtClean="0"/>
              <a:t>This idea is a variant of the </a:t>
            </a:r>
            <a:r>
              <a:rPr lang="en-US" b="1" dirty="0" smtClean="0"/>
              <a:t>Single Responsibility Principle</a:t>
            </a:r>
            <a:r>
              <a:rPr lang="en-US" dirty="0" smtClean="0"/>
              <a:t> (</a:t>
            </a:r>
            <a:r>
              <a:rPr lang="en-US" b="1" dirty="0" smtClean="0"/>
              <a:t>SRP</a:t>
            </a:r>
            <a:r>
              <a:rPr lang="en-US" dirty="0" smtClean="0"/>
              <a:t>)*: each module (e.g., function) in a program should have a single well defined responsibility.</a:t>
            </a:r>
          </a:p>
          <a:p>
            <a:pPr marL="0" indent="0">
              <a:buNone/>
            </a:pPr>
            <a:endParaRPr lang="en-US" dirty="0" smtClean="0"/>
          </a:p>
          <a:p>
            <a:pPr marL="0" indent="0">
              <a:buNone/>
            </a:pPr>
            <a:r>
              <a:rPr lang="en-US" sz="1600" dirty="0" smtClean="0"/>
              <a:t>*Adapted from R.C. Martin, </a:t>
            </a:r>
            <a:r>
              <a:rPr lang="en-US" sz="1600" i="1" dirty="0" smtClean="0"/>
              <a:t>Agile Software Development, Principles, Patterns, and Practices</a:t>
            </a:r>
            <a:r>
              <a:rPr lang="en-US" sz="1600" dirty="0" smtClean="0"/>
              <a:t>, 2002. Martin stated the SRP somewhat differently.</a:t>
            </a:r>
            <a:endParaRPr lang="en-US" dirty="0"/>
          </a:p>
        </p:txBody>
      </p:sp>
    </p:spTree>
    <p:extLst>
      <p:ext uri="{BB962C8B-B14F-4D97-AF65-F5344CB8AC3E}">
        <p14:creationId xmlns:p14="http://schemas.microsoft.com/office/powerpoint/2010/main" val="92694694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IV</a:t>
            </a:r>
            <a:br>
              <a:rPr lang="en-US" dirty="0" smtClean="0"/>
            </a:br>
            <a:r>
              <a:rPr lang="en-US" dirty="0" smtClean="0"/>
              <a:t>Review: Pass by Value [1/2]</a:t>
            </a:r>
            <a:endParaRPr lang="en-US" dirty="0"/>
          </a:p>
        </p:txBody>
      </p:sp>
      <p:sp>
        <p:nvSpPr>
          <p:cNvPr id="3" name="Content Placeholder 2"/>
          <p:cNvSpPr>
            <a:spLocks noGrp="1"/>
          </p:cNvSpPr>
          <p:nvPr>
            <p:ph idx="1"/>
          </p:nvPr>
        </p:nvSpPr>
        <p:spPr/>
        <p:txBody>
          <a:bodyPr/>
          <a:lstStyle/>
          <a:p>
            <a:pPr marL="0" indent="0">
              <a:buNone/>
            </a:pPr>
            <a:r>
              <a:rPr lang="en-US" dirty="0"/>
              <a:t>So far, </a:t>
            </a:r>
            <a:r>
              <a:rPr lang="en-US" dirty="0" smtClean="0"/>
              <a:t>all of our parameter passing and returning has been </a:t>
            </a:r>
            <a:r>
              <a:rPr lang="en-US" b="1" dirty="0" smtClean="0"/>
              <a:t>by </a:t>
            </a:r>
            <a:r>
              <a:rPr lang="en-US" b="1" dirty="0"/>
              <a:t>value</a:t>
            </a:r>
            <a:r>
              <a:rPr lang="en-US" dirty="0"/>
              <a:t>. For example, consider the following function </a:t>
            </a:r>
            <a:r>
              <a:rPr lang="en-US" dirty="0">
                <a:latin typeface="Courier"/>
              </a:rPr>
              <a:t>foo</a:t>
            </a:r>
            <a:r>
              <a:rPr lang="en-US" dirty="0" smtClean="0"/>
              <a:t>.</a:t>
            </a:r>
            <a:endParaRPr lang="en-US" dirty="0"/>
          </a:p>
          <a:p>
            <a:pPr marL="0" indent="0">
              <a:buNone/>
            </a:pPr>
            <a:r>
              <a:rPr lang="en-US" dirty="0" err="1">
                <a:latin typeface="Courier"/>
              </a:rPr>
              <a:t>int</a:t>
            </a:r>
            <a:r>
              <a:rPr lang="en-US" dirty="0">
                <a:latin typeface="Courier"/>
              </a:rPr>
              <a:t> foo(</a:t>
            </a:r>
            <a:r>
              <a:rPr lang="en-US" dirty="0" err="1">
                <a:latin typeface="Courier"/>
              </a:rPr>
              <a:t>int</a:t>
            </a:r>
            <a:r>
              <a:rPr lang="en-US" dirty="0">
                <a:latin typeface="Courier"/>
              </a:rPr>
              <a:t> </a:t>
            </a:r>
            <a:r>
              <a:rPr lang="en-US" dirty="0" smtClean="0">
                <a:latin typeface="Courier"/>
              </a:rPr>
              <a:t>count, </a:t>
            </a:r>
            <a:r>
              <a:rPr lang="en-US" dirty="0">
                <a:latin typeface="Courier"/>
              </a:rPr>
              <a:t>string message) </a:t>
            </a:r>
            <a:r>
              <a:rPr lang="en-US" dirty="0" smtClean="0">
                <a:latin typeface="Courier"/>
              </a:rPr>
              <a:t>{</a:t>
            </a:r>
            <a:br>
              <a:rPr lang="en-US" dirty="0" smtClean="0">
                <a:latin typeface="Courier"/>
              </a:rPr>
            </a:br>
            <a:r>
              <a:rPr lang="en-US" dirty="0" smtClean="0">
                <a:latin typeface="Courier"/>
              </a:rPr>
              <a:t>    …</a:t>
            </a:r>
            <a:br>
              <a:rPr lang="en-US" dirty="0" smtClean="0">
                <a:latin typeface="Courier"/>
              </a:rPr>
            </a:br>
            <a:r>
              <a:rPr lang="en-US" dirty="0" smtClean="0">
                <a:latin typeface="Courier"/>
              </a:rPr>
              <a:t>}</a:t>
            </a:r>
          </a:p>
          <a:p>
            <a:pPr marL="0" indent="0">
              <a:buNone/>
            </a:pPr>
            <a:r>
              <a:rPr lang="en-US" dirty="0" smtClean="0"/>
              <a:t>Function </a:t>
            </a:r>
            <a:r>
              <a:rPr lang="en-US" dirty="0">
                <a:latin typeface="Courier"/>
              </a:rPr>
              <a:t>foo</a:t>
            </a:r>
            <a:r>
              <a:rPr lang="en-US" dirty="0"/>
              <a:t> takes two parameters, an </a:t>
            </a:r>
            <a:r>
              <a:rPr lang="en-US" dirty="0" err="1">
                <a:latin typeface="Courier"/>
              </a:rPr>
              <a:t>int</a:t>
            </a:r>
            <a:r>
              <a:rPr lang="en-US" dirty="0"/>
              <a:t> named </a:t>
            </a:r>
            <a:r>
              <a:rPr lang="en-US" dirty="0" smtClean="0">
                <a:latin typeface="Courier"/>
              </a:rPr>
              <a:t>count</a:t>
            </a:r>
            <a:r>
              <a:rPr lang="en-US" dirty="0" smtClean="0"/>
              <a:t>, </a:t>
            </a:r>
            <a:r>
              <a:rPr lang="en-US" dirty="0"/>
              <a:t>and a </a:t>
            </a:r>
            <a:r>
              <a:rPr lang="en-US" dirty="0">
                <a:latin typeface="Courier"/>
              </a:rPr>
              <a:t>string</a:t>
            </a:r>
            <a:r>
              <a:rPr lang="en-US" dirty="0"/>
              <a:t> named </a:t>
            </a:r>
            <a:r>
              <a:rPr lang="en-US" dirty="0">
                <a:latin typeface="Courier"/>
              </a:rPr>
              <a:t>message</a:t>
            </a:r>
            <a:r>
              <a:rPr lang="en-US" dirty="0"/>
              <a:t>. Both of these are passed by </a:t>
            </a:r>
            <a:r>
              <a:rPr lang="en-US" dirty="0" smtClean="0"/>
              <a:t>value.</a:t>
            </a:r>
            <a:r>
              <a:rPr lang="en-US" dirty="0"/>
              <a:t> </a:t>
            </a:r>
            <a:r>
              <a:rPr lang="en-US" dirty="0" smtClean="0"/>
              <a:t>This </a:t>
            </a:r>
            <a:r>
              <a:rPr lang="en-US" dirty="0"/>
              <a:t>means that, when function </a:t>
            </a:r>
            <a:r>
              <a:rPr lang="en-US" dirty="0">
                <a:latin typeface="Courier"/>
              </a:rPr>
              <a:t>foo</a:t>
            </a:r>
            <a:r>
              <a:rPr lang="en-US" dirty="0"/>
              <a:t> is called, </a:t>
            </a:r>
            <a:r>
              <a:rPr lang="en-US" dirty="0" smtClean="0">
                <a:latin typeface="Courier"/>
              </a:rPr>
              <a:t>count</a:t>
            </a:r>
            <a:r>
              <a:rPr lang="en-US" dirty="0" smtClean="0"/>
              <a:t> </a:t>
            </a:r>
            <a:r>
              <a:rPr lang="en-US" dirty="0"/>
              <a:t>and </a:t>
            </a:r>
            <a:r>
              <a:rPr lang="en-US" dirty="0">
                <a:latin typeface="Courier"/>
              </a:rPr>
              <a:t>message</a:t>
            </a:r>
            <a:r>
              <a:rPr lang="en-US" dirty="0"/>
              <a:t> become </a:t>
            </a:r>
            <a:r>
              <a:rPr lang="en-US" i="1" dirty="0"/>
              <a:t>copies</a:t>
            </a:r>
            <a:r>
              <a:rPr lang="en-US" dirty="0"/>
              <a:t> of the arguments</a:t>
            </a:r>
            <a:r>
              <a:rPr lang="en-US" dirty="0" smtClean="0"/>
              <a:t>.</a:t>
            </a:r>
          </a:p>
          <a:p>
            <a:pPr marL="0" indent="0">
              <a:buNone/>
            </a:pPr>
            <a:r>
              <a:rPr lang="en-US" dirty="0" smtClean="0"/>
              <a:t>Function </a:t>
            </a:r>
            <a:r>
              <a:rPr lang="en-US" dirty="0">
                <a:latin typeface="Courier"/>
              </a:rPr>
              <a:t>foo</a:t>
            </a:r>
            <a:r>
              <a:rPr lang="en-US" dirty="0" smtClean="0"/>
              <a:t> also returns an </a:t>
            </a:r>
            <a:r>
              <a:rPr lang="en-US" dirty="0" err="1">
                <a:latin typeface="Courier"/>
              </a:rPr>
              <a:t>int</a:t>
            </a:r>
            <a:r>
              <a:rPr lang="en-US" dirty="0" smtClean="0"/>
              <a:t> by value. The caller gets a </a:t>
            </a:r>
            <a:r>
              <a:rPr lang="en-US" i="1" dirty="0" smtClean="0"/>
              <a:t>copy</a:t>
            </a:r>
            <a:r>
              <a:rPr lang="en-US" dirty="0" smtClean="0"/>
              <a:t> of whatever is returned.</a:t>
            </a:r>
            <a:endParaRPr lang="en-US" dirty="0"/>
          </a:p>
        </p:txBody>
      </p:sp>
    </p:spTree>
    <p:extLst>
      <p:ext uri="{BB962C8B-B14F-4D97-AF65-F5344CB8AC3E}">
        <p14:creationId xmlns:p14="http://schemas.microsoft.com/office/powerpoint/2010/main" val="207461817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IV</a:t>
            </a:r>
            <a:br>
              <a:rPr lang="en-US" dirty="0" smtClean="0"/>
            </a:br>
            <a:r>
              <a:rPr lang="en-US" dirty="0" smtClean="0"/>
              <a:t>Review: Pass by Value [2/2]</a:t>
            </a:r>
            <a:endParaRPr lang="en-US" dirty="0"/>
          </a:p>
        </p:txBody>
      </p:sp>
      <p:sp>
        <p:nvSpPr>
          <p:cNvPr id="3" name="Content Placeholder 2"/>
          <p:cNvSpPr>
            <a:spLocks noGrp="1"/>
          </p:cNvSpPr>
          <p:nvPr>
            <p:ph idx="1"/>
          </p:nvPr>
        </p:nvSpPr>
        <p:spPr/>
        <p:txBody>
          <a:bodyPr/>
          <a:lstStyle/>
          <a:p>
            <a:pPr marL="0" indent="0">
              <a:buNone/>
            </a:pPr>
            <a:r>
              <a:rPr lang="en-US" dirty="0" smtClean="0"/>
              <a:t>Suppose we do the following.</a:t>
            </a:r>
          </a:p>
          <a:p>
            <a:pPr marL="0" indent="0">
              <a:buNone/>
            </a:pPr>
            <a:r>
              <a:rPr lang="en-US" dirty="0" err="1" smtClean="0">
                <a:latin typeface="Courier"/>
              </a:rPr>
              <a:t>int</a:t>
            </a:r>
            <a:r>
              <a:rPr lang="en-US" dirty="0" smtClean="0">
                <a:latin typeface="Courier"/>
              </a:rPr>
              <a:t> </a:t>
            </a:r>
            <a:r>
              <a:rPr lang="en-US" dirty="0" err="1" smtClean="0">
                <a:latin typeface="Courier"/>
              </a:rPr>
              <a:t>nn</a:t>
            </a:r>
            <a:r>
              <a:rPr lang="en-US" dirty="0" smtClean="0">
                <a:latin typeface="Courier"/>
              </a:rPr>
              <a:t> </a:t>
            </a:r>
            <a:r>
              <a:rPr lang="en-US" dirty="0">
                <a:latin typeface="Courier"/>
              </a:rPr>
              <a:t>= </a:t>
            </a:r>
            <a:r>
              <a:rPr lang="en-US" dirty="0" smtClean="0">
                <a:latin typeface="Courier"/>
              </a:rPr>
              <a:t>5;</a:t>
            </a:r>
            <a:br>
              <a:rPr lang="en-US" dirty="0" smtClean="0">
                <a:latin typeface="Courier"/>
              </a:rPr>
            </a:br>
            <a:r>
              <a:rPr lang="en-US" dirty="0" smtClean="0">
                <a:latin typeface="Courier"/>
              </a:rPr>
              <a:t>string </a:t>
            </a:r>
            <a:r>
              <a:rPr lang="en-US" dirty="0" err="1">
                <a:latin typeface="Courier"/>
              </a:rPr>
              <a:t>ss</a:t>
            </a:r>
            <a:r>
              <a:rPr lang="en-US" dirty="0">
                <a:latin typeface="Courier"/>
              </a:rPr>
              <a:t> = "Howdy</a:t>
            </a:r>
            <a:r>
              <a:rPr lang="en-US" dirty="0" smtClean="0">
                <a:latin typeface="Courier"/>
              </a:rPr>
              <a:t>!";</a:t>
            </a:r>
            <a:br>
              <a:rPr lang="en-US" dirty="0" smtClean="0">
                <a:latin typeface="Courier"/>
              </a:rPr>
            </a:br>
            <a:r>
              <a:rPr lang="en-US" dirty="0" err="1" smtClean="0">
                <a:latin typeface="Courier"/>
              </a:rPr>
              <a:t>int</a:t>
            </a:r>
            <a:r>
              <a:rPr lang="en-US" dirty="0" smtClean="0">
                <a:latin typeface="Courier"/>
              </a:rPr>
              <a:t> result = foo(</a:t>
            </a:r>
            <a:r>
              <a:rPr lang="en-US" dirty="0" err="1" smtClean="0">
                <a:latin typeface="Courier"/>
              </a:rPr>
              <a:t>nn</a:t>
            </a:r>
            <a:r>
              <a:rPr lang="en-US" dirty="0" smtClean="0">
                <a:latin typeface="Courier"/>
              </a:rPr>
              <a:t>, </a:t>
            </a:r>
            <a:r>
              <a:rPr lang="en-US" dirty="0" err="1">
                <a:latin typeface="Courier"/>
              </a:rPr>
              <a:t>ss</a:t>
            </a:r>
            <a:r>
              <a:rPr lang="en-US" dirty="0" smtClean="0">
                <a:latin typeface="Courier"/>
              </a:rPr>
              <a:t>);</a:t>
            </a:r>
            <a:endParaRPr lang="en-US" dirty="0"/>
          </a:p>
          <a:p>
            <a:pPr marL="0" indent="0">
              <a:buNone/>
            </a:pPr>
            <a:r>
              <a:rPr lang="en-US" dirty="0"/>
              <a:t>P</a:t>
            </a:r>
            <a:r>
              <a:rPr lang="en-US" dirty="0" smtClean="0"/>
              <a:t>arameter </a:t>
            </a:r>
            <a:r>
              <a:rPr lang="en-US" dirty="0" smtClean="0">
                <a:latin typeface="Courier"/>
              </a:rPr>
              <a:t>count</a:t>
            </a:r>
            <a:r>
              <a:rPr lang="en-US" dirty="0" smtClean="0"/>
              <a:t> </a:t>
            </a:r>
            <a:r>
              <a:rPr lang="en-US" dirty="0"/>
              <a:t>becomes a copy of </a:t>
            </a:r>
            <a:r>
              <a:rPr lang="en-US" dirty="0" err="1" smtClean="0">
                <a:latin typeface="Courier"/>
              </a:rPr>
              <a:t>nn</a:t>
            </a:r>
            <a:r>
              <a:rPr lang="en-US" dirty="0" smtClean="0"/>
              <a:t>, </a:t>
            </a:r>
            <a:r>
              <a:rPr lang="en-US" dirty="0"/>
              <a:t>and parameter </a:t>
            </a:r>
            <a:r>
              <a:rPr lang="en-US" dirty="0">
                <a:latin typeface="Courier"/>
              </a:rPr>
              <a:t>message</a:t>
            </a:r>
            <a:r>
              <a:rPr lang="en-US" dirty="0"/>
              <a:t> becomes a copy of </a:t>
            </a:r>
            <a:r>
              <a:rPr lang="en-US" dirty="0">
                <a:latin typeface="Courier"/>
              </a:rPr>
              <a:t>ss</a:t>
            </a:r>
            <a:r>
              <a:rPr lang="en-US" dirty="0"/>
              <a:t>. So even if function </a:t>
            </a:r>
            <a:r>
              <a:rPr lang="en-US" dirty="0">
                <a:latin typeface="Courier"/>
              </a:rPr>
              <a:t>foo</a:t>
            </a:r>
            <a:r>
              <a:rPr lang="en-US" dirty="0"/>
              <a:t> modifies its parameters, </a:t>
            </a:r>
            <a:r>
              <a:rPr lang="en-US" dirty="0" smtClean="0"/>
              <a:t>the </a:t>
            </a:r>
            <a:r>
              <a:rPr lang="en-US" dirty="0"/>
              <a:t>arguments </a:t>
            </a:r>
            <a:r>
              <a:rPr lang="en-US" dirty="0" err="1" smtClean="0">
                <a:latin typeface="Courier"/>
              </a:rPr>
              <a:t>nn</a:t>
            </a:r>
            <a:r>
              <a:rPr lang="en-US" dirty="0" smtClean="0"/>
              <a:t> </a:t>
            </a:r>
            <a:r>
              <a:rPr lang="en-US" dirty="0"/>
              <a:t>and </a:t>
            </a:r>
            <a:r>
              <a:rPr lang="en-US" dirty="0" err="1">
                <a:latin typeface="Courier"/>
              </a:rPr>
              <a:t>ss</a:t>
            </a:r>
            <a:r>
              <a:rPr lang="en-US" dirty="0"/>
              <a:t> are unchanged</a:t>
            </a:r>
            <a:r>
              <a:rPr lang="en-US" dirty="0" smtClean="0"/>
              <a:t>.</a:t>
            </a:r>
            <a:endParaRPr lang="en-US" dirty="0"/>
          </a:p>
        </p:txBody>
      </p:sp>
    </p:spTree>
    <p:extLst>
      <p:ext uri="{BB962C8B-B14F-4D97-AF65-F5344CB8AC3E}">
        <p14:creationId xmlns:p14="http://schemas.microsoft.com/office/powerpoint/2010/main" val="270514680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865</TotalTime>
  <Words>960</Words>
  <Application>Microsoft Macintosh PowerPoint</Application>
  <PresentationFormat>On-screen Show (4:3)</PresentationFormat>
  <Paragraphs>65</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Advantage</vt:lpstr>
      <vt:lpstr>CS 201 </vt:lpstr>
      <vt:lpstr>Review Functions III — Return-Statement [1/3]</vt:lpstr>
      <vt:lpstr>Review Functions III — Return-Statement [2/3]</vt:lpstr>
      <vt:lpstr>Review Functions III — Return-Statement [3/3]</vt:lpstr>
      <vt:lpstr>Review Functions III — Scope &amp; Lifetime</vt:lpstr>
      <vt:lpstr>Review Functions III — Side Effects [1/2]</vt:lpstr>
      <vt:lpstr>Review Functions III — Side Effects [2/2]</vt:lpstr>
      <vt:lpstr>Functions IV Review: Pass by Value [1/2]</vt:lpstr>
      <vt:lpstr>Functions IV Review: Pass by Value [2/2]</vt:lpstr>
      <vt:lpstr>Functions IV Pass by Reference [1/5]</vt:lpstr>
      <vt:lpstr>Functions IV Pass by Reference [2/5]</vt:lpstr>
      <vt:lpstr>Functions IV Pass by Reference [3/5]</vt:lpstr>
      <vt:lpstr>Functions IV Pass by Reference [4/5]</vt:lpstr>
      <vt:lpstr>Functions IV Pass by Reference [5/5]</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201</dc:title>
  <dc:creator>Chris Hartman</dc:creator>
  <cp:lastModifiedBy>Chris Hartman</cp:lastModifiedBy>
  <cp:revision>126</cp:revision>
  <dcterms:created xsi:type="dcterms:W3CDTF">2017-08-28T16:16:28Z</dcterms:created>
  <dcterms:modified xsi:type="dcterms:W3CDTF">2018-09-19T14:51:41Z</dcterms:modified>
</cp:coreProperties>
</file>