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87" r:id="rId3"/>
    <p:sldId id="288" r:id="rId4"/>
    <p:sldId id="289" r:id="rId5"/>
    <p:sldId id="290" r:id="rId6"/>
    <p:sldId id="291" r:id="rId7"/>
    <p:sldId id="276" r:id="rId8"/>
    <p:sldId id="277" r:id="rId9"/>
    <p:sldId id="278" r:id="rId10"/>
    <p:sldId id="279" r:id="rId11"/>
    <p:sldId id="280" r:id="rId12"/>
    <p:sldId id="281" r:id="rId13"/>
    <p:sldId id="282" r:id="rId14"/>
    <p:sldId id="283" r:id="rId15"/>
    <p:sldId id="284" r:id="rId16"/>
    <p:sldId id="28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snapToObjects="1">
      <p:cViewPr varScale="1">
        <p:scale>
          <a:sx n="105" d="100"/>
          <a:sy n="105" d="100"/>
        </p:scale>
        <p:origin x="-2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9/21/18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9/21/18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r>
              <a:rPr lang="en-US" smtClean="0"/>
              <a:t/>
            </a:r>
            <a:br>
              <a:rPr lang="en-US" smtClean="0"/>
            </a:br>
            <a:endParaRPr lang="en-US" sz="1800" dirty="0"/>
          </a:p>
        </p:txBody>
      </p:sp>
      <p:sp>
        <p:nvSpPr>
          <p:cNvPr id="3" name="Subtitle 2"/>
          <p:cNvSpPr>
            <a:spLocks noGrp="1"/>
          </p:cNvSpPr>
          <p:nvPr>
            <p:ph type="subTitle" idx="1"/>
          </p:nvPr>
        </p:nvSpPr>
        <p:spPr/>
        <p:txBody>
          <a:bodyPr/>
          <a:lstStyle/>
          <a:p>
            <a:r>
              <a:rPr lang="en-US" dirty="0" smtClean="0"/>
              <a:t>Types I</a:t>
            </a:r>
            <a:endParaRPr lang="en-US" dirty="0"/>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a:t>
            </a:r>
            <a:r>
              <a:rPr lang="en-US" dirty="0" smtClean="0"/>
              <a:t>— Conditions</a:t>
            </a:r>
            <a:endParaRPr lang="en-US" dirty="0"/>
          </a:p>
        </p:txBody>
      </p:sp>
      <p:sp>
        <p:nvSpPr>
          <p:cNvPr id="3" name="Content Placeholder 2"/>
          <p:cNvSpPr>
            <a:spLocks noGrp="1"/>
          </p:cNvSpPr>
          <p:nvPr>
            <p:ph idx="1"/>
          </p:nvPr>
        </p:nvSpPr>
        <p:spPr/>
        <p:txBody>
          <a:bodyPr/>
          <a:lstStyle/>
          <a:p>
            <a:pPr marL="0" indent="0">
              <a:buNone/>
            </a:pPr>
            <a:r>
              <a:rPr lang="en-US" dirty="0" smtClean="0"/>
              <a:t>We have actually dealt with </a:t>
            </a:r>
            <a:r>
              <a:rPr lang="en-US" dirty="0" smtClean="0">
                <a:latin typeface="Courier" charset="0"/>
                <a:ea typeface="Courier" charset="0"/>
                <a:cs typeface="Courier" charset="0"/>
              </a:rPr>
              <a:t>bool</a:t>
            </a:r>
            <a:r>
              <a:rPr lang="en-US" dirty="0" smtClean="0"/>
              <a:t> values before.</a:t>
            </a:r>
          </a:p>
          <a:p>
            <a:pPr marL="0" indent="0">
              <a:buNone/>
            </a:pPr>
            <a:r>
              <a:rPr lang="en-US" dirty="0">
                <a:latin typeface="Courier" charset="0"/>
                <a:ea typeface="Courier" charset="0"/>
                <a:cs typeface="Courier" charset="0"/>
              </a:rPr>
              <a:t>bool</a:t>
            </a:r>
            <a:r>
              <a:rPr lang="en-US" dirty="0" smtClean="0"/>
              <a:t> is the type returned by a comparison operator.</a:t>
            </a:r>
          </a:p>
          <a:p>
            <a:pPr marL="0" indent="0">
              <a:buNone/>
            </a:pPr>
            <a:r>
              <a:rPr lang="en-US" dirty="0" smtClean="0">
                <a:latin typeface="Courier" charset="0"/>
                <a:ea typeface="Courier" charset="0"/>
                <a:cs typeface="Courier" charset="0"/>
              </a:rPr>
              <a:t>3*7 &lt;= 5  // expression of type bool</a:t>
            </a:r>
          </a:p>
          <a:p>
            <a:pPr marL="0" indent="0">
              <a:buNone/>
            </a:pPr>
            <a:r>
              <a:rPr lang="en-US" dirty="0">
                <a:latin typeface="Courier" charset="0"/>
                <a:ea typeface="Courier" charset="0"/>
                <a:cs typeface="Courier" charset="0"/>
              </a:rPr>
              <a:t>bool</a:t>
            </a:r>
            <a:r>
              <a:rPr lang="en-US" dirty="0" smtClean="0"/>
              <a:t> is the type of a </a:t>
            </a:r>
            <a:r>
              <a:rPr lang="en-US" b="1" dirty="0" smtClean="0"/>
              <a:t>condition</a:t>
            </a:r>
            <a:r>
              <a:rPr lang="en-US" dirty="0" smtClean="0"/>
              <a:t> (what is inside the parentheses in an if-statement or while-loop).</a:t>
            </a:r>
          </a:p>
          <a:p>
            <a:pPr marL="0" indent="0">
              <a:buNone/>
            </a:pPr>
            <a:r>
              <a:rPr lang="en-US" dirty="0" smtClean="0">
                <a:latin typeface="Courier" charset="0"/>
                <a:ea typeface="Courier" charset="0"/>
                <a:cs typeface="Courier" charset="0"/>
              </a:rPr>
              <a:t>if (</a:t>
            </a:r>
            <a:r>
              <a:rPr lang="en-US" i="1" dirty="0" smtClean="0">
                <a:ea typeface="Courier" charset="0"/>
                <a:cs typeface="Courier" charset="0"/>
              </a:rPr>
              <a:t>SOMETHING_OF_TYPE_BOOL</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endParaRPr lang="en-US" dirty="0" smtClean="0">
              <a:latin typeface="Courier" charset="0"/>
              <a:ea typeface="Courier" charset="0"/>
              <a:cs typeface="Courier" charset="0"/>
            </a:endParaRPr>
          </a:p>
        </p:txBody>
      </p:sp>
    </p:spTree>
    <p:extLst>
      <p:ext uri="{BB962C8B-B14F-4D97-AF65-F5344CB8AC3E}">
        <p14:creationId xmlns:p14="http://schemas.microsoft.com/office/powerpoint/2010/main" val="14242614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a:t>
            </a:r>
            <a:r>
              <a:rPr lang="en-US" dirty="0" smtClean="0"/>
              <a:t>— Operators</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useful operators for dealing with </a:t>
            </a:r>
            <a:r>
              <a:rPr lang="en-US" dirty="0" smtClean="0">
                <a:latin typeface="Courier" charset="0"/>
                <a:ea typeface="Courier" charset="0"/>
                <a:cs typeface="Courier" charset="0"/>
              </a:rPr>
              <a:t>bool</a:t>
            </a:r>
            <a:r>
              <a:rPr lang="en-US" dirty="0" smtClean="0"/>
              <a:t> values.</a:t>
            </a:r>
          </a:p>
          <a:p>
            <a:pPr marL="0" indent="0">
              <a:buNone/>
            </a:pPr>
            <a:r>
              <a:rPr lang="en-US" dirty="0" smtClean="0"/>
              <a:t>The </a:t>
            </a:r>
            <a:r>
              <a:rPr lang="en-US" b="1" dirty="0" smtClean="0"/>
              <a:t>AND operator</a:t>
            </a:r>
            <a:r>
              <a:rPr lang="en-US" dirty="0" smtClean="0"/>
              <a:t> is “</a:t>
            </a:r>
            <a:r>
              <a:rPr lang="en-US" dirty="0">
                <a:latin typeface="Courier" charset="0"/>
                <a:ea typeface="Courier" charset="0"/>
                <a:cs typeface="Courier" charset="0"/>
              </a:rPr>
              <a:t>&amp;&amp;</a:t>
            </a:r>
            <a:r>
              <a:rPr lang="en-US" dirty="0" smtClean="0"/>
              <a:t>”. This takes two </a:t>
            </a:r>
            <a:r>
              <a:rPr lang="en-US" dirty="0">
                <a:latin typeface="Courier" charset="0"/>
                <a:ea typeface="Courier" charset="0"/>
                <a:cs typeface="Courier" charset="0"/>
              </a:rPr>
              <a:t>bool</a:t>
            </a:r>
            <a:r>
              <a:rPr lang="en-US" dirty="0" smtClean="0"/>
              <a:t> operands and returns </a:t>
            </a:r>
            <a:r>
              <a:rPr lang="en-US" dirty="0">
                <a:latin typeface="Courier" charset="0"/>
                <a:ea typeface="Courier" charset="0"/>
                <a:cs typeface="Courier" charset="0"/>
              </a:rPr>
              <a:t>bool</a:t>
            </a:r>
            <a:r>
              <a:rPr lang="en-US" dirty="0" smtClean="0"/>
              <a:t>. The result is </a:t>
            </a:r>
            <a:r>
              <a:rPr lang="en-US" dirty="0">
                <a:latin typeface="Courier" charset="0"/>
                <a:ea typeface="Courier" charset="0"/>
                <a:cs typeface="Courier" charset="0"/>
              </a:rPr>
              <a:t>true</a:t>
            </a:r>
            <a:r>
              <a:rPr lang="en-US" dirty="0" smtClean="0"/>
              <a:t> if both operands are </a:t>
            </a:r>
            <a:r>
              <a:rPr lang="en-US" dirty="0">
                <a:latin typeface="Courier" charset="0"/>
                <a:ea typeface="Courier" charset="0"/>
                <a:cs typeface="Courier" charset="0"/>
              </a:rPr>
              <a:t>true</a:t>
            </a:r>
            <a:r>
              <a:rPr lang="en-US" dirty="0" smtClean="0"/>
              <a:t>, and </a:t>
            </a:r>
            <a:r>
              <a:rPr lang="en-US" dirty="0">
                <a:latin typeface="Courier" charset="0"/>
                <a:ea typeface="Courier" charset="0"/>
                <a:cs typeface="Courier" charset="0"/>
              </a:rPr>
              <a:t>false</a:t>
            </a:r>
            <a:r>
              <a:rPr lang="en-US" dirty="0" smtClean="0"/>
              <a:t> otherwise.</a:t>
            </a:r>
            <a:endParaRPr lang="en-US" dirty="0"/>
          </a:p>
          <a:p>
            <a:pPr marL="0" indent="0">
              <a:buNone/>
            </a:pPr>
            <a:r>
              <a:rPr lang="en-US" dirty="0"/>
              <a:t>The </a:t>
            </a:r>
            <a:r>
              <a:rPr lang="en-US" b="1" dirty="0" smtClean="0"/>
              <a:t>OR </a:t>
            </a:r>
            <a:r>
              <a:rPr lang="en-US" b="1" dirty="0"/>
              <a:t>operator</a:t>
            </a:r>
            <a:r>
              <a:rPr lang="en-US" dirty="0"/>
              <a:t> is </a:t>
            </a:r>
            <a:r>
              <a:rPr lang="en-US" dirty="0" smtClean="0"/>
              <a:t>“</a:t>
            </a:r>
            <a:r>
              <a:rPr lang="en-US" dirty="0">
                <a:latin typeface="Courier" charset="0"/>
                <a:ea typeface="Courier" charset="0"/>
                <a:cs typeface="Courier" charset="0"/>
              </a:rPr>
              <a:t>||</a:t>
            </a:r>
            <a:r>
              <a:rPr lang="en-US" dirty="0" smtClean="0"/>
              <a:t>”. </a:t>
            </a:r>
            <a:r>
              <a:rPr lang="en-US" dirty="0"/>
              <a:t>This takes two </a:t>
            </a:r>
            <a:r>
              <a:rPr lang="en-US" dirty="0">
                <a:latin typeface="Courier" charset="0"/>
                <a:ea typeface="Courier" charset="0"/>
                <a:cs typeface="Courier" charset="0"/>
              </a:rPr>
              <a:t>bool</a:t>
            </a:r>
            <a:r>
              <a:rPr lang="en-US" dirty="0"/>
              <a:t> operands and returns </a:t>
            </a:r>
            <a:r>
              <a:rPr lang="en-US" dirty="0">
                <a:latin typeface="Courier" charset="0"/>
                <a:ea typeface="Courier" charset="0"/>
                <a:cs typeface="Courier" charset="0"/>
              </a:rPr>
              <a:t>bool</a:t>
            </a:r>
            <a:r>
              <a:rPr lang="en-US" dirty="0"/>
              <a:t>. The result is </a:t>
            </a:r>
            <a:r>
              <a:rPr lang="en-US" dirty="0">
                <a:latin typeface="Courier" charset="0"/>
                <a:ea typeface="Courier" charset="0"/>
                <a:cs typeface="Courier" charset="0"/>
              </a:rPr>
              <a:t>true</a:t>
            </a:r>
            <a:r>
              <a:rPr lang="en-US" dirty="0"/>
              <a:t> if </a:t>
            </a:r>
            <a:r>
              <a:rPr lang="en-US" dirty="0" smtClean="0"/>
              <a:t>at least one operand is </a:t>
            </a:r>
            <a:r>
              <a:rPr lang="en-US" dirty="0">
                <a:latin typeface="Courier" charset="0"/>
                <a:ea typeface="Courier" charset="0"/>
                <a:cs typeface="Courier" charset="0"/>
              </a:rPr>
              <a:t>true</a:t>
            </a:r>
            <a:r>
              <a:rPr lang="en-US" dirty="0"/>
              <a:t>, and </a:t>
            </a:r>
            <a:r>
              <a:rPr lang="en-US" dirty="0">
                <a:latin typeface="Courier" charset="0"/>
                <a:ea typeface="Courier" charset="0"/>
                <a:cs typeface="Courier" charset="0"/>
              </a:rPr>
              <a:t>false</a:t>
            </a:r>
            <a:r>
              <a:rPr lang="en-US" dirty="0"/>
              <a:t> </a:t>
            </a:r>
            <a:r>
              <a:rPr lang="en-US" dirty="0" smtClean="0"/>
              <a:t>otherwise.</a:t>
            </a:r>
          </a:p>
          <a:p>
            <a:pPr marL="0" indent="0">
              <a:buNone/>
            </a:pPr>
            <a:r>
              <a:rPr lang="en-US" dirty="0" smtClean="0"/>
              <a:t>The above have relatively low precedence.</a:t>
            </a:r>
          </a:p>
          <a:p>
            <a:pPr marL="0" indent="0">
              <a:buNone/>
            </a:pPr>
            <a:r>
              <a:rPr lang="en-US" dirty="0" smtClean="0"/>
              <a:t>The </a:t>
            </a:r>
            <a:r>
              <a:rPr lang="en-US" b="1" dirty="0" smtClean="0"/>
              <a:t>NOT operator</a:t>
            </a:r>
            <a:r>
              <a:rPr lang="en-US" dirty="0" smtClean="0"/>
              <a:t> is “</a:t>
            </a:r>
            <a:r>
              <a:rPr lang="en-US" dirty="0">
                <a:latin typeface="Courier" charset="0"/>
                <a:ea typeface="Courier" charset="0"/>
                <a:cs typeface="Courier" charset="0"/>
              </a:rPr>
              <a:t>!</a:t>
            </a:r>
            <a:r>
              <a:rPr lang="en-US" dirty="0" smtClean="0"/>
              <a:t>”. This takes one </a:t>
            </a:r>
            <a:r>
              <a:rPr lang="en-US" dirty="0">
                <a:latin typeface="Courier" charset="0"/>
                <a:ea typeface="Courier" charset="0"/>
                <a:cs typeface="Courier" charset="0"/>
              </a:rPr>
              <a:t>bool</a:t>
            </a:r>
            <a:r>
              <a:rPr lang="en-US" dirty="0" smtClean="0"/>
              <a:t> operand, which comes after it. The result is </a:t>
            </a:r>
            <a:r>
              <a:rPr lang="en-US" dirty="0">
                <a:latin typeface="Courier" charset="0"/>
                <a:ea typeface="Courier" charset="0"/>
                <a:cs typeface="Courier" charset="0"/>
              </a:rPr>
              <a:t>true</a:t>
            </a:r>
            <a:r>
              <a:rPr lang="en-US" dirty="0" smtClean="0"/>
              <a:t> if the operand is </a:t>
            </a:r>
            <a:r>
              <a:rPr lang="en-US" dirty="0">
                <a:latin typeface="Courier" charset="0"/>
                <a:ea typeface="Courier" charset="0"/>
                <a:cs typeface="Courier" charset="0"/>
              </a:rPr>
              <a:t>false</a:t>
            </a:r>
            <a:r>
              <a:rPr lang="en-US" dirty="0" smtClean="0"/>
              <a:t>, and </a:t>
            </a:r>
            <a:r>
              <a:rPr lang="en-US" dirty="0">
                <a:latin typeface="Courier" charset="0"/>
                <a:ea typeface="Courier" charset="0"/>
                <a:cs typeface="Courier" charset="0"/>
              </a:rPr>
              <a:t>false</a:t>
            </a:r>
            <a:r>
              <a:rPr lang="en-US" dirty="0" smtClean="0"/>
              <a:t> otherwise.</a:t>
            </a:r>
            <a:endParaRPr lang="en-US" dirty="0"/>
          </a:p>
        </p:txBody>
      </p:sp>
    </p:spTree>
    <p:extLst>
      <p:ext uri="{BB962C8B-B14F-4D97-AF65-F5344CB8AC3E}">
        <p14:creationId xmlns:p14="http://schemas.microsoft.com/office/powerpoint/2010/main" val="17092253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a:t>
            </a:r>
            <a:r>
              <a:rPr lang="en-US" dirty="0" smtClean="0"/>
              <a:t>— Concise Code [1/6]</a:t>
            </a:r>
            <a:endParaRPr lang="en-US" dirty="0"/>
          </a:p>
        </p:txBody>
      </p:sp>
      <p:sp>
        <p:nvSpPr>
          <p:cNvPr id="3" name="Content Placeholder 2"/>
          <p:cNvSpPr>
            <a:spLocks noGrp="1"/>
          </p:cNvSpPr>
          <p:nvPr>
            <p:ph idx="1"/>
          </p:nvPr>
        </p:nvSpPr>
        <p:spPr/>
        <p:txBody>
          <a:bodyPr/>
          <a:lstStyle/>
          <a:p>
            <a:pPr marL="0" indent="0">
              <a:buNone/>
            </a:pPr>
            <a:r>
              <a:rPr lang="en-US" dirty="0" smtClean="0"/>
              <a:t>Remember: a </a:t>
            </a:r>
            <a:r>
              <a:rPr lang="en-US" dirty="0" smtClean="0">
                <a:latin typeface="Courier" charset="0"/>
                <a:ea typeface="Courier" charset="0"/>
                <a:cs typeface="Courier" charset="0"/>
              </a:rPr>
              <a:t>bool</a:t>
            </a:r>
            <a:r>
              <a:rPr lang="en-US" dirty="0" smtClean="0"/>
              <a:t> is a </a:t>
            </a:r>
            <a:r>
              <a:rPr lang="en-US" i="1" dirty="0" smtClean="0"/>
              <a:t>value</a:t>
            </a:r>
            <a:r>
              <a:rPr lang="en-US" dirty="0" smtClean="0"/>
              <a:t>. This idea can take some getting used to.</a:t>
            </a:r>
          </a:p>
          <a:p>
            <a:pPr marL="0" indent="0">
              <a:buNone/>
            </a:pPr>
            <a:r>
              <a:rPr lang="en-US" dirty="0" smtClean="0"/>
              <a:t>Failing to understand the </a:t>
            </a:r>
            <a:r>
              <a:rPr lang="en-US" dirty="0" smtClean="0">
                <a:latin typeface="Courier" charset="0"/>
                <a:ea typeface="Courier" charset="0"/>
                <a:cs typeface="Courier" charset="0"/>
              </a:rPr>
              <a:t>bool</a:t>
            </a:r>
            <a:r>
              <a:rPr lang="en-US" dirty="0" smtClean="0"/>
              <a:t> type fully can lead to excessively verbose code. For example, suppose we are writing a function </a:t>
            </a:r>
            <a:r>
              <a:rPr lang="en-US" dirty="0" err="1" smtClean="0">
                <a:latin typeface="Courier" charset="0"/>
                <a:ea typeface="Courier" charset="0"/>
                <a:cs typeface="Courier" charset="0"/>
              </a:rPr>
              <a:t>ff</a:t>
            </a:r>
            <a:r>
              <a:rPr lang="en-US" dirty="0" smtClean="0"/>
              <a:t>, prototyped as follows.</a:t>
            </a:r>
          </a:p>
          <a:p>
            <a:pPr marL="0" indent="0">
              <a:buNone/>
            </a:pPr>
            <a:r>
              <a:rPr lang="en-US" dirty="0">
                <a:latin typeface="Courier" charset="0"/>
                <a:ea typeface="Courier" charset="0"/>
                <a:cs typeface="Courier" charset="0"/>
              </a:rPr>
              <a:t>bool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endParaRPr lang="en-US" dirty="0">
              <a:latin typeface="Courier" charset="0"/>
              <a:ea typeface="Courier" charset="0"/>
              <a:cs typeface="Courier" charset="0"/>
            </a:endParaRPr>
          </a:p>
          <a:p>
            <a:pPr marL="0" indent="0">
              <a:buNone/>
            </a:pPr>
            <a:r>
              <a:rPr lang="en-US" dirty="0" smtClean="0"/>
              <a:t>As part of function </a:t>
            </a:r>
            <a:r>
              <a:rPr lang="en-US" dirty="0" err="1" smtClean="0">
                <a:latin typeface="Courier" charset="0"/>
                <a:ea typeface="Courier" charset="0"/>
                <a:cs typeface="Courier" charset="0"/>
              </a:rPr>
              <a:t>ff</a:t>
            </a:r>
            <a:r>
              <a:rPr lang="en-US" dirty="0" smtClean="0"/>
              <a:t>, we call function </a:t>
            </a:r>
            <a:r>
              <a:rPr lang="en-US" dirty="0" err="1" smtClean="0">
                <a:latin typeface="Courier" charset="0"/>
                <a:ea typeface="Courier" charset="0"/>
                <a:cs typeface="Courier" charset="0"/>
              </a:rPr>
              <a:t>isNiftyNum</a:t>
            </a:r>
            <a:r>
              <a:rPr lang="en-US" dirty="0" smtClean="0"/>
              <a:t>, prototyped as follows.</a:t>
            </a:r>
          </a:p>
          <a:p>
            <a:pPr marL="0" indent="0">
              <a:buNone/>
            </a:pPr>
            <a:r>
              <a:rPr lang="en-US" dirty="0">
                <a:latin typeface="Courier" charset="0"/>
                <a:ea typeface="Courier" charset="0"/>
                <a:cs typeface="Courier" charset="0"/>
              </a:rPr>
              <a:t>bool </a:t>
            </a:r>
            <a:r>
              <a:rPr lang="en-US" dirty="0" err="1">
                <a:latin typeface="Courier" charset="0"/>
                <a:ea typeface="Courier" charset="0"/>
                <a:cs typeface="Courier" charset="0"/>
              </a:rPr>
              <a:t>isNiftyNum</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n);</a:t>
            </a:r>
          </a:p>
        </p:txBody>
      </p:sp>
    </p:spTree>
    <p:extLst>
      <p:ext uri="{BB962C8B-B14F-4D97-AF65-F5344CB8AC3E}">
        <p14:creationId xmlns:p14="http://schemas.microsoft.com/office/powerpoint/2010/main" val="623838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 Concise </a:t>
            </a:r>
            <a:r>
              <a:rPr lang="en-US" dirty="0" smtClean="0"/>
              <a:t>Code [2/6]</a:t>
            </a:r>
            <a:endParaRPr lang="en-US" dirty="0"/>
          </a:p>
        </p:txBody>
      </p:sp>
      <p:sp>
        <p:nvSpPr>
          <p:cNvPr id="3" name="Content Placeholder 2"/>
          <p:cNvSpPr>
            <a:spLocks noGrp="1"/>
          </p:cNvSpPr>
          <p:nvPr>
            <p:ph idx="1"/>
          </p:nvPr>
        </p:nvSpPr>
        <p:spPr/>
        <p:txBody>
          <a:bodyPr/>
          <a:lstStyle/>
          <a:p>
            <a:pPr marL="0" indent="0">
              <a:buNone/>
            </a:pPr>
            <a:r>
              <a:rPr lang="en-US" dirty="0" smtClean="0"/>
              <a:t>Perhaps we write part of function </a:t>
            </a:r>
            <a:r>
              <a:rPr lang="en-US" dirty="0" err="1" smtClean="0">
                <a:latin typeface="Courier" charset="0"/>
                <a:ea typeface="Courier" charset="0"/>
                <a:cs typeface="Courier" charset="0"/>
              </a:rPr>
              <a:t>ff</a:t>
            </a:r>
            <a:r>
              <a:rPr lang="en-US" dirty="0" smtClean="0"/>
              <a:t> like this.</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bool b = </a:t>
            </a:r>
            <a:r>
              <a:rPr lang="en-US" dirty="0" err="1" smtClean="0">
                <a:latin typeface="Courier" charset="0"/>
                <a:ea typeface="Courier" charset="0"/>
                <a:cs typeface="Courier" charset="0"/>
              </a:rPr>
              <a:t>isNiftyNum</a:t>
            </a:r>
            <a:r>
              <a:rPr lang="en-US" dirty="0" smtClean="0">
                <a:latin typeface="Courier" charset="0"/>
                <a:ea typeface="Courier" charset="0"/>
                <a:cs typeface="Courier" charset="0"/>
              </a:rPr>
              <a:t>(k);</a:t>
            </a:r>
            <a:br>
              <a:rPr lang="en-US" dirty="0" smtClean="0">
                <a:latin typeface="Courier" charset="0"/>
                <a:ea typeface="Courier" charset="0"/>
                <a:cs typeface="Courier" charset="0"/>
              </a:rPr>
            </a:br>
            <a:r>
              <a:rPr lang="en-US" dirty="0" smtClean="0">
                <a:latin typeface="Courier" charset="0"/>
                <a:ea typeface="Courier" charset="0"/>
                <a:cs typeface="Courier" charset="0"/>
              </a:rPr>
              <a:t>    if (b == true)</a:t>
            </a:r>
            <a:br>
              <a:rPr lang="en-US" dirty="0" smtClean="0">
                <a:latin typeface="Courier" charset="0"/>
                <a:ea typeface="Courier" charset="0"/>
                <a:cs typeface="Courier" charset="0"/>
              </a:rPr>
            </a:br>
            <a:r>
              <a:rPr lang="en-US" dirty="0" smtClean="0">
                <a:latin typeface="Courier" charset="0"/>
                <a:ea typeface="Courier" charset="0"/>
                <a:cs typeface="Courier" charset="0"/>
              </a:rPr>
              <a:t>        return true;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if (b == false)</a:t>
            </a:r>
            <a:br>
              <a:rPr lang="en-US" dirty="0" smtClean="0">
                <a:latin typeface="Courier" charset="0"/>
                <a:ea typeface="Courier" charset="0"/>
                <a:cs typeface="Courier" charset="0"/>
              </a:rPr>
            </a:br>
            <a:r>
              <a:rPr lang="en-US" dirty="0" smtClean="0">
                <a:latin typeface="Courier" charset="0"/>
                <a:ea typeface="Courier" charset="0"/>
                <a:cs typeface="Courier" charset="0"/>
              </a:rPr>
              <a:t>        return false;</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a:p>
            <a:pPr marL="0" indent="0">
              <a:buNone/>
            </a:pPr>
            <a:r>
              <a:rPr lang="en-US" dirty="0"/>
              <a:t>How can we make the above code more concise?</a:t>
            </a:r>
          </a:p>
        </p:txBody>
      </p:sp>
    </p:spTree>
    <p:extLst>
      <p:ext uri="{BB962C8B-B14F-4D97-AF65-F5344CB8AC3E}">
        <p14:creationId xmlns:p14="http://schemas.microsoft.com/office/powerpoint/2010/main" val="5126917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 Concise </a:t>
            </a:r>
            <a:r>
              <a:rPr lang="en-US" dirty="0" smtClean="0"/>
              <a:t>Code [3/6]</a:t>
            </a:r>
            <a:endParaRPr lang="en-US" dirty="0"/>
          </a:p>
        </p:txBody>
      </p:sp>
      <p:sp>
        <p:nvSpPr>
          <p:cNvPr id="3" name="Content Placeholder 2"/>
          <p:cNvSpPr>
            <a:spLocks noGrp="1"/>
          </p:cNvSpPr>
          <p:nvPr>
            <p:ph idx="1"/>
          </p:nvPr>
        </p:nvSpPr>
        <p:spPr/>
        <p:txBody>
          <a:bodyPr/>
          <a:lstStyle/>
          <a:p>
            <a:pPr marL="0" indent="0">
              <a:buNone/>
            </a:pPr>
            <a:r>
              <a:rPr lang="en-US" dirty="0" smtClean="0"/>
              <a:t>First, we do not need both if-statements. We can use “</a:t>
            </a:r>
            <a:r>
              <a:rPr lang="en-US" dirty="0">
                <a:latin typeface="Courier" charset="0"/>
                <a:ea typeface="Courier" charset="0"/>
                <a:cs typeface="Courier" charset="0"/>
              </a:rPr>
              <a:t>else</a:t>
            </a:r>
            <a:r>
              <a:rPr lang="en-US" dirty="0" smtClean="0"/>
              <a:t>”.</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bool b = </a:t>
            </a:r>
            <a:r>
              <a:rPr lang="en-US" dirty="0" err="1" smtClean="0">
                <a:latin typeface="Courier" charset="0"/>
                <a:ea typeface="Courier" charset="0"/>
                <a:cs typeface="Courier" charset="0"/>
              </a:rPr>
              <a:t>isNiftyNum</a:t>
            </a:r>
            <a:r>
              <a:rPr lang="en-US" dirty="0" smtClean="0">
                <a:latin typeface="Courier" charset="0"/>
                <a:ea typeface="Courier" charset="0"/>
                <a:cs typeface="Courier" charset="0"/>
              </a:rPr>
              <a:t>(k);</a:t>
            </a:r>
            <a:br>
              <a:rPr lang="en-US" dirty="0" smtClean="0">
                <a:latin typeface="Courier" charset="0"/>
                <a:ea typeface="Courier" charset="0"/>
                <a:cs typeface="Courier" charset="0"/>
              </a:rPr>
            </a:br>
            <a:r>
              <a:rPr lang="en-US" dirty="0" smtClean="0">
                <a:latin typeface="Courier" charset="0"/>
                <a:ea typeface="Courier" charset="0"/>
                <a:cs typeface="Courier" charset="0"/>
              </a:rPr>
              <a:t>    if (b == true)</a:t>
            </a:r>
            <a:br>
              <a:rPr lang="en-US" dirty="0" smtClean="0">
                <a:latin typeface="Courier" charset="0"/>
                <a:ea typeface="Courier" charset="0"/>
                <a:cs typeface="Courier" charset="0"/>
              </a:rPr>
            </a:br>
            <a:r>
              <a:rPr lang="en-US" dirty="0" smtClean="0">
                <a:latin typeface="Courier" charset="0"/>
                <a:ea typeface="Courier" charset="0"/>
                <a:cs typeface="Courier" charset="0"/>
              </a:rPr>
              <a:t>        return true;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else</a:t>
            </a:r>
            <a:br>
              <a:rPr lang="en-US" dirty="0" smtClean="0">
                <a:latin typeface="Courier" charset="0"/>
                <a:ea typeface="Courier" charset="0"/>
                <a:cs typeface="Courier" charset="0"/>
              </a:rPr>
            </a:br>
            <a:r>
              <a:rPr lang="en-US" dirty="0" smtClean="0">
                <a:latin typeface="Courier" charset="0"/>
                <a:ea typeface="Courier" charset="0"/>
                <a:cs typeface="Courier" charset="0"/>
              </a:rPr>
              <a:t>        return false;</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11056992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 Concise </a:t>
            </a:r>
            <a:r>
              <a:rPr lang="en-US" dirty="0" smtClean="0"/>
              <a:t>Code [4/6]</a:t>
            </a:r>
            <a:endParaRPr lang="en-US" dirty="0"/>
          </a:p>
        </p:txBody>
      </p:sp>
      <p:sp>
        <p:nvSpPr>
          <p:cNvPr id="3" name="Content Placeholder 2"/>
          <p:cNvSpPr>
            <a:spLocks noGrp="1"/>
          </p:cNvSpPr>
          <p:nvPr>
            <p:ph idx="1"/>
          </p:nvPr>
        </p:nvSpPr>
        <p:spPr/>
        <p:txBody>
          <a:bodyPr/>
          <a:lstStyle/>
          <a:p>
            <a:pPr marL="0" indent="0">
              <a:buNone/>
            </a:pPr>
            <a:r>
              <a:rPr lang="en-US" dirty="0" smtClean="0"/>
              <a:t>Second, “</a:t>
            </a:r>
            <a:r>
              <a:rPr lang="en-US" dirty="0" smtClean="0">
                <a:latin typeface="Courier" charset="0"/>
                <a:ea typeface="Courier" charset="0"/>
                <a:cs typeface="Courier" charset="0"/>
              </a:rPr>
              <a:t>b == true</a:t>
            </a:r>
            <a:r>
              <a:rPr lang="en-US" dirty="0" smtClean="0"/>
              <a:t>” is the same as “</a:t>
            </a:r>
            <a:r>
              <a:rPr lang="en-US" dirty="0" smtClean="0">
                <a:latin typeface="Courier" charset="0"/>
                <a:ea typeface="Courier" charset="0"/>
                <a:cs typeface="Courier" charset="0"/>
              </a:rPr>
              <a:t>b</a:t>
            </a:r>
            <a:r>
              <a:rPr lang="en-US" dirty="0" smtClean="0"/>
              <a:t>”.</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bool b = </a:t>
            </a:r>
            <a:r>
              <a:rPr lang="en-US" dirty="0" err="1" smtClean="0">
                <a:latin typeface="Courier" charset="0"/>
                <a:ea typeface="Courier" charset="0"/>
                <a:cs typeface="Courier" charset="0"/>
              </a:rPr>
              <a:t>isNiftyNum</a:t>
            </a:r>
            <a:r>
              <a:rPr lang="en-US" dirty="0" smtClean="0">
                <a:latin typeface="Courier" charset="0"/>
                <a:ea typeface="Courier" charset="0"/>
                <a:cs typeface="Courier" charset="0"/>
              </a:rPr>
              <a:t>(k);</a:t>
            </a:r>
            <a:br>
              <a:rPr lang="en-US" dirty="0" smtClean="0">
                <a:latin typeface="Courier" charset="0"/>
                <a:ea typeface="Courier" charset="0"/>
                <a:cs typeface="Courier" charset="0"/>
              </a:rPr>
            </a:br>
            <a:r>
              <a:rPr lang="en-US" dirty="0" smtClean="0">
                <a:latin typeface="Courier" charset="0"/>
                <a:ea typeface="Courier" charset="0"/>
                <a:cs typeface="Courier" charset="0"/>
              </a:rPr>
              <a:t>    if (b)</a:t>
            </a:r>
            <a:br>
              <a:rPr lang="en-US" dirty="0" smtClean="0">
                <a:latin typeface="Courier" charset="0"/>
                <a:ea typeface="Courier" charset="0"/>
                <a:cs typeface="Courier" charset="0"/>
              </a:rPr>
            </a:br>
            <a:r>
              <a:rPr lang="en-US" dirty="0" smtClean="0">
                <a:latin typeface="Courier" charset="0"/>
                <a:ea typeface="Courier" charset="0"/>
                <a:cs typeface="Courier" charset="0"/>
              </a:rPr>
              <a:t>        return true;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else</a:t>
            </a:r>
            <a:br>
              <a:rPr lang="en-US" dirty="0" smtClean="0">
                <a:latin typeface="Courier" charset="0"/>
                <a:ea typeface="Courier" charset="0"/>
                <a:cs typeface="Courier" charset="0"/>
              </a:rPr>
            </a:br>
            <a:r>
              <a:rPr lang="en-US" dirty="0" smtClean="0">
                <a:latin typeface="Courier" charset="0"/>
                <a:ea typeface="Courier" charset="0"/>
                <a:cs typeface="Courier" charset="0"/>
              </a:rPr>
              <a:t>        return false;</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13108434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 Concise </a:t>
            </a:r>
            <a:r>
              <a:rPr lang="en-US" dirty="0" smtClean="0"/>
              <a:t>Code [5/6]</a:t>
            </a:r>
            <a:endParaRPr lang="en-US" dirty="0"/>
          </a:p>
        </p:txBody>
      </p:sp>
      <p:sp>
        <p:nvSpPr>
          <p:cNvPr id="3" name="Content Placeholder 2"/>
          <p:cNvSpPr>
            <a:spLocks noGrp="1"/>
          </p:cNvSpPr>
          <p:nvPr>
            <p:ph idx="1"/>
          </p:nvPr>
        </p:nvSpPr>
        <p:spPr/>
        <p:txBody>
          <a:bodyPr/>
          <a:lstStyle/>
          <a:p>
            <a:pPr marL="0" indent="0">
              <a:buNone/>
            </a:pPr>
            <a:r>
              <a:rPr lang="en-US" dirty="0" smtClean="0"/>
              <a:t>Third, the if-statement is simply returning </a:t>
            </a:r>
            <a:r>
              <a:rPr lang="en-US" dirty="0" smtClean="0">
                <a:latin typeface="Courier" charset="0"/>
                <a:ea typeface="Courier" charset="0"/>
                <a:cs typeface="Courier" charset="0"/>
              </a:rPr>
              <a:t>b</a:t>
            </a:r>
            <a:r>
              <a:rPr lang="en-US" dirty="0" smtClean="0"/>
              <a:t>.</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bool b = </a:t>
            </a:r>
            <a:r>
              <a:rPr lang="en-US" dirty="0" err="1" smtClean="0">
                <a:latin typeface="Courier" charset="0"/>
                <a:ea typeface="Courier" charset="0"/>
                <a:cs typeface="Courier" charset="0"/>
              </a:rPr>
              <a:t>isNiftyNum</a:t>
            </a:r>
            <a:r>
              <a:rPr lang="en-US" dirty="0" smtClean="0">
                <a:latin typeface="Courier" charset="0"/>
                <a:ea typeface="Courier" charset="0"/>
                <a:cs typeface="Courier" charset="0"/>
              </a:rPr>
              <a:t>(k);</a:t>
            </a:r>
            <a:br>
              <a:rPr lang="en-US" dirty="0" smtClean="0">
                <a:latin typeface="Courier" charset="0"/>
                <a:ea typeface="Courier" charset="0"/>
                <a:cs typeface="Courier" charset="0"/>
              </a:rPr>
            </a:br>
            <a:r>
              <a:rPr lang="en-US" dirty="0" smtClean="0">
                <a:latin typeface="Courier" charset="0"/>
                <a:ea typeface="Courier" charset="0"/>
                <a:cs typeface="Courier" charset="0"/>
              </a:rPr>
              <a:t>    return b;</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3114657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 Concise </a:t>
            </a:r>
            <a:r>
              <a:rPr lang="en-US" dirty="0" smtClean="0"/>
              <a:t>Code [6/6]</a:t>
            </a:r>
            <a:endParaRPr lang="en-US" dirty="0"/>
          </a:p>
        </p:txBody>
      </p:sp>
      <p:sp>
        <p:nvSpPr>
          <p:cNvPr id="3" name="Content Placeholder 2"/>
          <p:cNvSpPr>
            <a:spLocks noGrp="1"/>
          </p:cNvSpPr>
          <p:nvPr>
            <p:ph idx="1"/>
          </p:nvPr>
        </p:nvSpPr>
        <p:spPr/>
        <p:txBody>
          <a:bodyPr/>
          <a:lstStyle/>
          <a:p>
            <a:pPr marL="0" indent="0">
              <a:buNone/>
            </a:pPr>
            <a:r>
              <a:rPr lang="en-US" dirty="0" smtClean="0"/>
              <a:t>Fourth and last, we can eliminate variable </a:t>
            </a:r>
            <a:r>
              <a:rPr lang="en-US" dirty="0" smtClean="0">
                <a:latin typeface="Courier" charset="0"/>
                <a:ea typeface="Courier" charset="0"/>
                <a:cs typeface="Courier" charset="0"/>
              </a:rPr>
              <a:t>b</a:t>
            </a:r>
            <a:r>
              <a:rPr lang="en-US" dirty="0" smtClean="0"/>
              <a:t> entirely.</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return </a:t>
            </a:r>
            <a:r>
              <a:rPr lang="en-US" dirty="0" err="1" smtClean="0">
                <a:latin typeface="Courier" charset="0"/>
                <a:ea typeface="Courier" charset="0"/>
                <a:cs typeface="Courier" charset="0"/>
              </a:rPr>
              <a:t>isNiftyNum</a:t>
            </a:r>
            <a:r>
              <a:rPr lang="en-US" dirty="0" smtClean="0">
                <a:latin typeface="Courier" charset="0"/>
                <a:ea typeface="Courier" charset="0"/>
                <a:cs typeface="Courier" charset="0"/>
              </a:rPr>
              <a:t>(k);</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13866578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br>
              <a:rPr lang="en-US" dirty="0" smtClean="0"/>
            </a:br>
            <a:r>
              <a:rPr lang="en-US" dirty="0" smtClean="0"/>
              <a:t>Functions IV</a:t>
            </a:r>
            <a:r>
              <a:rPr lang="en-US" dirty="0"/>
              <a:t> </a:t>
            </a:r>
            <a:r>
              <a:rPr lang="en-US" dirty="0" smtClean="0"/>
              <a:t>— Pass by Reference [1/3]</a:t>
            </a:r>
            <a:endParaRPr lang="en-US" dirty="0"/>
          </a:p>
        </p:txBody>
      </p:sp>
      <p:sp>
        <p:nvSpPr>
          <p:cNvPr id="3" name="Content Placeholder 2"/>
          <p:cNvSpPr>
            <a:spLocks noGrp="1"/>
          </p:cNvSpPr>
          <p:nvPr>
            <p:ph idx="1"/>
          </p:nvPr>
        </p:nvSpPr>
        <p:spPr/>
        <p:txBody>
          <a:bodyPr/>
          <a:lstStyle/>
          <a:p>
            <a:pPr marL="0" indent="0">
              <a:buNone/>
            </a:pPr>
            <a:r>
              <a:rPr lang="en-US" dirty="0" smtClean="0"/>
              <a:t>We have seen parameter passing </a:t>
            </a:r>
            <a:r>
              <a:rPr lang="en-US" b="1" dirty="0" smtClean="0"/>
              <a:t>by value</a:t>
            </a:r>
            <a:r>
              <a:rPr lang="en-US" dirty="0" smtClean="0"/>
              <a:t>, which makes a copy of the argument.</a:t>
            </a:r>
          </a:p>
          <a:p>
            <a:pPr marL="0" indent="0">
              <a:buNone/>
            </a:pPr>
            <a:r>
              <a:rPr lang="en-US" dirty="0" smtClean="0"/>
              <a:t>A </a:t>
            </a:r>
            <a:r>
              <a:rPr lang="en-US" dirty="0"/>
              <a:t>second </a:t>
            </a:r>
            <a:r>
              <a:rPr lang="en-US" dirty="0" smtClean="0"/>
              <a:t>method </a:t>
            </a:r>
            <a:r>
              <a:rPr lang="en-US" dirty="0"/>
              <a:t>is passing </a:t>
            </a:r>
            <a:r>
              <a:rPr lang="en-US" b="1" dirty="0"/>
              <a:t>by reference</a:t>
            </a:r>
            <a:r>
              <a:rPr lang="en-US" dirty="0"/>
              <a:t>. </a:t>
            </a:r>
            <a:r>
              <a:rPr lang="en-US" dirty="0" smtClean="0"/>
              <a:t>Add </a:t>
            </a:r>
            <a:r>
              <a:rPr lang="en-US" dirty="0"/>
              <a:t>an ampersand (</a:t>
            </a:r>
            <a:r>
              <a:rPr lang="en-US" dirty="0">
                <a:latin typeface="Courier"/>
              </a:rPr>
              <a:t>&amp;</a:t>
            </a:r>
            <a:r>
              <a:rPr lang="en-US" dirty="0"/>
              <a:t>) between the type of a parameter and its name. Below, parameter </a:t>
            </a:r>
            <a:r>
              <a:rPr lang="en-US" dirty="0">
                <a:latin typeface="Courier"/>
              </a:rPr>
              <a:t>out</a:t>
            </a:r>
            <a:r>
              <a:rPr lang="en-US" dirty="0"/>
              <a:t> is passed by reference.</a:t>
            </a:r>
          </a:p>
          <a:p>
            <a:pPr marL="0" indent="0">
              <a:buNone/>
            </a:pPr>
            <a:r>
              <a:rPr lang="en-US" dirty="0">
                <a:latin typeface="Courier"/>
              </a:rPr>
              <a:t>void </a:t>
            </a:r>
            <a:r>
              <a:rPr lang="en-US" dirty="0" err="1" smtClean="0">
                <a:latin typeface="Courier"/>
              </a:rPr>
              <a:t>readInt</a:t>
            </a:r>
            <a:r>
              <a:rPr lang="en-US" dirty="0" smtClean="0">
                <a:latin typeface="Courier"/>
              </a:rPr>
              <a:t>(string </a:t>
            </a:r>
            <a:r>
              <a:rPr lang="en-US" dirty="0">
                <a:latin typeface="Courier"/>
              </a:rPr>
              <a:t>prompt, </a:t>
            </a:r>
            <a:r>
              <a:rPr lang="en-US" dirty="0" err="1">
                <a:latin typeface="Courier"/>
              </a:rPr>
              <a:t>int</a:t>
            </a:r>
            <a:r>
              <a:rPr lang="en-US" dirty="0">
                <a:latin typeface="Courier"/>
              </a:rPr>
              <a:t> &amp; out) </a:t>
            </a: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a:t>
            </a:r>
          </a:p>
          <a:p>
            <a:pPr marL="0" indent="0">
              <a:buNone/>
            </a:pPr>
            <a:r>
              <a:rPr lang="en-US" dirty="0" smtClean="0"/>
              <a:t>When </a:t>
            </a:r>
            <a:r>
              <a:rPr lang="en-US" dirty="0"/>
              <a:t>we pass by reference, no copy is made. Instead the parameter becomes an </a:t>
            </a:r>
            <a:r>
              <a:rPr lang="en-US" i="1" dirty="0"/>
              <a:t>alias</a:t>
            </a:r>
            <a:r>
              <a:rPr lang="en-US" dirty="0"/>
              <a:t> for the argument. The means that any changes to the parameter will be changes to the argument as well. Passing by reference is thus another way to send information out of a function, back to the caller</a:t>
            </a:r>
            <a:r>
              <a:rPr lang="en-US" dirty="0" smtClean="0"/>
              <a:t>.</a:t>
            </a:r>
            <a:endParaRPr lang="en-US" dirty="0"/>
          </a:p>
        </p:txBody>
      </p:sp>
    </p:spTree>
    <p:extLst>
      <p:ext uri="{BB962C8B-B14F-4D97-AF65-F5344CB8AC3E}">
        <p14:creationId xmlns:p14="http://schemas.microsoft.com/office/powerpoint/2010/main" val="8251431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IV — Pass by Reference </a:t>
            </a:r>
            <a:r>
              <a:rPr lang="en-US" dirty="0" smtClean="0"/>
              <a:t>[2/3</a:t>
            </a:r>
            <a:r>
              <a:rPr lang="en-US" dirty="0"/>
              <a:t>]</a:t>
            </a:r>
          </a:p>
        </p:txBody>
      </p:sp>
      <p:sp>
        <p:nvSpPr>
          <p:cNvPr id="3" name="Content Placeholder 2"/>
          <p:cNvSpPr>
            <a:spLocks noGrp="1"/>
          </p:cNvSpPr>
          <p:nvPr>
            <p:ph idx="1"/>
          </p:nvPr>
        </p:nvSpPr>
        <p:spPr/>
        <p:txBody>
          <a:bodyPr/>
          <a:lstStyle/>
          <a:p>
            <a:pPr marL="0" indent="0">
              <a:buNone/>
            </a:pPr>
            <a:r>
              <a:rPr lang="en-US" dirty="0" smtClean="0"/>
              <a:t>We might write function </a:t>
            </a:r>
            <a:r>
              <a:rPr lang="en-US" dirty="0" err="1" smtClean="0">
                <a:latin typeface="Courier"/>
              </a:rPr>
              <a:t>readInt</a:t>
            </a:r>
            <a:r>
              <a:rPr lang="en-US" dirty="0" smtClean="0"/>
              <a:t> like this:</a:t>
            </a:r>
            <a:endParaRPr lang="en-US" dirty="0"/>
          </a:p>
          <a:p>
            <a:pPr marL="0" indent="0">
              <a:buNone/>
            </a:pPr>
            <a:r>
              <a:rPr lang="en-US" dirty="0">
                <a:latin typeface="Courier"/>
              </a:rPr>
              <a:t>void </a:t>
            </a:r>
            <a:r>
              <a:rPr lang="en-US" dirty="0" err="1" smtClean="0">
                <a:latin typeface="Courier"/>
              </a:rPr>
              <a:t>readInt</a:t>
            </a:r>
            <a:r>
              <a:rPr lang="en-US" dirty="0" smtClean="0">
                <a:latin typeface="Courier"/>
              </a:rPr>
              <a:t>(string </a:t>
            </a:r>
            <a:r>
              <a:rPr lang="en-US" dirty="0">
                <a:latin typeface="Courier"/>
              </a:rPr>
              <a:t>prompt, </a:t>
            </a:r>
            <a:r>
              <a:rPr lang="en-US" dirty="0" err="1">
                <a:latin typeface="Courier"/>
              </a:rPr>
              <a:t>int</a:t>
            </a:r>
            <a:r>
              <a:rPr lang="en-US" dirty="0">
                <a:latin typeface="Courier"/>
              </a:rPr>
              <a:t> &amp; out) </a:t>
            </a:r>
            <a:r>
              <a:rPr lang="en-US" dirty="0" smtClean="0">
                <a:latin typeface="Courier"/>
              </a:rPr>
              <a:t>{</a:t>
            </a:r>
            <a:br>
              <a:rPr lang="en-US" dirty="0" smtClean="0">
                <a:latin typeface="Courier"/>
              </a:rPr>
            </a:br>
            <a:r>
              <a:rPr lang="en-US" dirty="0" smtClean="0">
                <a:latin typeface="Courier"/>
              </a:rPr>
              <a:t>    </a:t>
            </a:r>
            <a:r>
              <a:rPr lang="en-US" dirty="0" err="1" smtClean="0">
                <a:latin typeface="Courier"/>
              </a:rPr>
              <a:t>cout</a:t>
            </a:r>
            <a:r>
              <a:rPr lang="en-US" dirty="0" smtClean="0">
                <a:latin typeface="Courier"/>
              </a:rPr>
              <a:t> &lt;&lt; prompt;</a:t>
            </a:r>
            <a:br>
              <a:rPr lang="en-US" dirty="0" smtClean="0">
                <a:latin typeface="Courier"/>
              </a:rPr>
            </a:br>
            <a:r>
              <a:rPr lang="en-US" dirty="0" smtClean="0">
                <a:latin typeface="Courier"/>
              </a:rPr>
              <a:t>    </a:t>
            </a:r>
            <a:r>
              <a:rPr lang="en-US" dirty="0" err="1" smtClean="0">
                <a:latin typeface="Courier"/>
              </a:rPr>
              <a:t>cin</a:t>
            </a:r>
            <a:r>
              <a:rPr lang="en-US" dirty="0" smtClean="0">
                <a:latin typeface="Courier"/>
              </a:rPr>
              <a:t> &gt;&gt; out;</a:t>
            </a:r>
            <a:br>
              <a:rPr lang="en-US" dirty="0" smtClean="0">
                <a:latin typeface="Courier"/>
              </a:rPr>
            </a:br>
            <a:r>
              <a:rPr lang="en-US" dirty="0" smtClean="0">
                <a:latin typeface="Courier"/>
              </a:rPr>
              <a:t>}</a:t>
            </a:r>
          </a:p>
          <a:p>
            <a:pPr marL="0" indent="0">
              <a:buNone/>
            </a:pPr>
            <a:r>
              <a:rPr lang="en-US" dirty="0" smtClean="0"/>
              <a:t>And we might call the function like this:</a:t>
            </a:r>
          </a:p>
          <a:p>
            <a:pPr marL="0" indent="0">
              <a:buNone/>
            </a:pPr>
            <a:r>
              <a:rPr lang="en-US" dirty="0" err="1" smtClean="0">
                <a:latin typeface="Courier"/>
              </a:rPr>
              <a:t>int</a:t>
            </a:r>
            <a:r>
              <a:rPr lang="en-US" dirty="0" smtClean="0">
                <a:latin typeface="Courier"/>
              </a:rPr>
              <a:t> </a:t>
            </a:r>
            <a:r>
              <a:rPr lang="en-US" dirty="0" err="1" smtClean="0">
                <a:latin typeface="Courier"/>
              </a:rPr>
              <a:t>favnum</a:t>
            </a:r>
            <a:r>
              <a:rPr lang="en-US" dirty="0" smtClean="0">
                <a:latin typeface="Courier"/>
              </a:rPr>
              <a:t>;</a:t>
            </a:r>
            <a:r>
              <a:rPr lang="en-US" dirty="0">
                <a:latin typeface="Courier"/>
              </a:rPr>
              <a:t/>
            </a:r>
            <a:br>
              <a:rPr lang="en-US" dirty="0">
                <a:latin typeface="Courier"/>
              </a:rPr>
            </a:br>
            <a:r>
              <a:rPr lang="en-US" dirty="0" err="1" smtClean="0">
                <a:latin typeface="Courier"/>
              </a:rPr>
              <a:t>readInt</a:t>
            </a:r>
            <a:r>
              <a:rPr lang="en-US" dirty="0" smtClean="0">
                <a:latin typeface="Courier"/>
              </a:rPr>
              <a:t>("Type your favorite number: ", </a:t>
            </a:r>
            <a:r>
              <a:rPr lang="en-US" dirty="0" err="1" smtClean="0">
                <a:latin typeface="Courier"/>
              </a:rPr>
              <a:t>favnum</a:t>
            </a:r>
            <a:r>
              <a:rPr lang="en-US" dirty="0" smtClean="0">
                <a:latin typeface="Courier"/>
              </a:rPr>
              <a:t>);</a:t>
            </a:r>
          </a:p>
          <a:p>
            <a:pPr marL="0" indent="0">
              <a:buNone/>
            </a:pPr>
            <a:r>
              <a:rPr lang="en-US" dirty="0" smtClean="0"/>
              <a:t>When we make the function call, parameter </a:t>
            </a:r>
            <a:r>
              <a:rPr lang="en-US" dirty="0" smtClean="0">
                <a:latin typeface="Courier"/>
              </a:rPr>
              <a:t>out</a:t>
            </a:r>
            <a:r>
              <a:rPr lang="en-US" dirty="0" smtClean="0"/>
              <a:t> becomes an alias for </a:t>
            </a:r>
            <a:r>
              <a:rPr lang="en-US" dirty="0" err="1">
                <a:latin typeface="Courier"/>
              </a:rPr>
              <a:t>favnum</a:t>
            </a:r>
            <a:r>
              <a:rPr lang="en-US" dirty="0" smtClean="0"/>
              <a:t>. Setting the value of </a:t>
            </a:r>
            <a:r>
              <a:rPr lang="en-US" dirty="0">
                <a:latin typeface="Courier"/>
              </a:rPr>
              <a:t>out</a:t>
            </a:r>
            <a:r>
              <a:rPr lang="en-US" dirty="0" smtClean="0"/>
              <a:t> will set the value of </a:t>
            </a:r>
            <a:r>
              <a:rPr lang="en-US" dirty="0" err="1">
                <a:latin typeface="Courier"/>
              </a:rPr>
              <a:t>favnum</a:t>
            </a:r>
            <a:r>
              <a:rPr lang="en-US" dirty="0" smtClean="0"/>
              <a:t>.</a:t>
            </a:r>
          </a:p>
        </p:txBody>
      </p:sp>
    </p:spTree>
    <p:extLst>
      <p:ext uri="{BB962C8B-B14F-4D97-AF65-F5344CB8AC3E}">
        <p14:creationId xmlns:p14="http://schemas.microsoft.com/office/powerpoint/2010/main" val="18791982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IV — Pass by Reference </a:t>
            </a:r>
            <a:r>
              <a:rPr lang="en-US" dirty="0" smtClean="0"/>
              <a:t>[3/3</a:t>
            </a:r>
            <a:r>
              <a:rPr lang="en-US" dirty="0"/>
              <a:t>]</a:t>
            </a:r>
          </a:p>
        </p:txBody>
      </p:sp>
      <p:sp>
        <p:nvSpPr>
          <p:cNvPr id="3" name="Content Placeholder 2"/>
          <p:cNvSpPr>
            <a:spLocks noGrp="1"/>
          </p:cNvSpPr>
          <p:nvPr>
            <p:ph idx="1"/>
          </p:nvPr>
        </p:nvSpPr>
        <p:spPr/>
        <p:txBody>
          <a:bodyPr/>
          <a:lstStyle/>
          <a:p>
            <a:pPr marL="0" indent="0">
              <a:buNone/>
            </a:pPr>
            <a:r>
              <a:rPr lang="en-US" dirty="0"/>
              <a:t>When we pass </a:t>
            </a:r>
            <a:r>
              <a:rPr lang="en-US" dirty="0" smtClean="0"/>
              <a:t>by </a:t>
            </a:r>
            <a:r>
              <a:rPr lang="en-US" dirty="0"/>
              <a:t>reference, we must pass </a:t>
            </a:r>
            <a:r>
              <a:rPr lang="en-US" dirty="0" smtClean="0"/>
              <a:t>an argument that </a:t>
            </a:r>
            <a:r>
              <a:rPr lang="en-US" dirty="0"/>
              <a:t>can be modified</a:t>
            </a:r>
            <a:r>
              <a:rPr lang="en-US" dirty="0" smtClean="0"/>
              <a:t>.</a:t>
            </a:r>
          </a:p>
          <a:p>
            <a:pPr lvl="1"/>
            <a:r>
              <a:rPr lang="en-US" dirty="0" smtClean="0"/>
              <a:t>It must be an </a:t>
            </a:r>
            <a:r>
              <a:rPr lang="en-US" b="1" dirty="0" err="1" smtClean="0"/>
              <a:t>Lvalue</a:t>
            </a:r>
            <a:r>
              <a:rPr lang="en-US" dirty="0" smtClean="0"/>
              <a:t>—roughly, something that can go on the left side of an assignment statement, like a variable.</a:t>
            </a:r>
          </a:p>
          <a:p>
            <a:pPr lvl="1"/>
            <a:r>
              <a:rPr lang="en-US" dirty="0" smtClean="0"/>
              <a:t>It must not be declared </a:t>
            </a:r>
            <a:r>
              <a:rPr lang="en-US" dirty="0" smtClean="0">
                <a:latin typeface="Courier" charset="0"/>
                <a:ea typeface="Courier" charset="0"/>
                <a:cs typeface="Courier" charset="0"/>
              </a:rPr>
              <a:t>const</a:t>
            </a:r>
            <a:r>
              <a:rPr lang="en-US" dirty="0" smtClean="0"/>
              <a:t>.</a:t>
            </a:r>
          </a:p>
          <a:p>
            <a:pPr marL="0" indent="0">
              <a:buNone/>
            </a:pPr>
            <a:endParaRPr lang="en-US" dirty="0"/>
          </a:p>
          <a:p>
            <a:pPr marL="0" indent="0">
              <a:buNone/>
            </a:pPr>
            <a:r>
              <a:rPr lang="en-US" dirty="0"/>
              <a:t>It is also possible to </a:t>
            </a:r>
            <a:r>
              <a:rPr lang="en-US" b="1" dirty="0"/>
              <a:t>return by reference</a:t>
            </a:r>
            <a:r>
              <a:rPr lang="en-US" dirty="0"/>
              <a:t>. However, for now, </a:t>
            </a:r>
            <a:r>
              <a:rPr lang="en-US" i="1" dirty="0"/>
              <a:t>DON’T DO IT</a:t>
            </a:r>
            <a:r>
              <a:rPr lang="en-US" dirty="0" smtClean="0"/>
              <a:t>.</a:t>
            </a:r>
            <a:endParaRPr lang="en-US" dirty="0"/>
          </a:p>
        </p:txBody>
      </p:sp>
    </p:spTree>
    <p:extLst>
      <p:ext uri="{BB962C8B-B14F-4D97-AF65-F5344CB8AC3E}">
        <p14:creationId xmlns:p14="http://schemas.microsoft.com/office/powerpoint/2010/main" val="6429577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I</a:t>
            </a:r>
            <a:br>
              <a:rPr lang="en-US" dirty="0" smtClean="0"/>
            </a:br>
            <a:r>
              <a:rPr lang="en-US" dirty="0" smtClean="0"/>
              <a:t>Introduction [1/3]</a:t>
            </a:r>
            <a:endParaRPr lang="en-US" dirty="0"/>
          </a:p>
        </p:txBody>
      </p:sp>
      <p:sp>
        <p:nvSpPr>
          <p:cNvPr id="3" name="Content Placeholder 2"/>
          <p:cNvSpPr>
            <a:spLocks noGrp="1"/>
          </p:cNvSpPr>
          <p:nvPr>
            <p:ph idx="1"/>
          </p:nvPr>
        </p:nvSpPr>
        <p:spPr/>
        <p:txBody>
          <a:bodyPr/>
          <a:lstStyle/>
          <a:p>
            <a:pPr marL="0" indent="0">
              <a:buNone/>
            </a:pPr>
            <a:r>
              <a:rPr lang="en-US" dirty="0" smtClean="0"/>
              <a:t>Every value in C++ has a </a:t>
            </a:r>
            <a:r>
              <a:rPr lang="en-US" b="1" dirty="0" smtClean="0"/>
              <a:t>type</a:t>
            </a:r>
            <a:r>
              <a:rPr lang="en-US" dirty="0" smtClean="0"/>
              <a:t>. This determines</a:t>
            </a:r>
          </a:p>
          <a:p>
            <a:pPr lvl="1"/>
            <a:r>
              <a:rPr lang="en-US" dirty="0" smtClean="0"/>
              <a:t>The possible legal values.</a:t>
            </a:r>
          </a:p>
          <a:p>
            <a:pPr lvl="1"/>
            <a:r>
              <a:rPr lang="en-US" dirty="0" smtClean="0"/>
              <a:t>Which operations can be performed on the value.</a:t>
            </a:r>
          </a:p>
          <a:p>
            <a:pPr marL="0" indent="0">
              <a:buNone/>
            </a:pPr>
            <a:r>
              <a:rPr lang="en-US" dirty="0" smtClean="0"/>
              <a:t>Therefore, an expression has a type.</a:t>
            </a:r>
          </a:p>
          <a:p>
            <a:pPr marL="0" indent="0">
              <a:buNone/>
            </a:pPr>
            <a:r>
              <a:rPr lang="en-US" dirty="0" smtClean="0">
                <a:latin typeface="Courier" charset="0"/>
                <a:ea typeface="Courier" charset="0"/>
                <a:cs typeface="Courier" charset="0"/>
              </a:rPr>
              <a:t>(3+5) / 7    // expression of type </a:t>
            </a:r>
            <a:r>
              <a:rPr lang="en-US" dirty="0" err="1" smtClean="0">
                <a:latin typeface="Courier" charset="0"/>
                <a:ea typeface="Courier" charset="0"/>
                <a:cs typeface="Courier" charset="0"/>
              </a:rPr>
              <a:t>int</a:t>
            </a:r>
            <a:endParaRPr lang="en-US" dirty="0" smtClean="0">
              <a:latin typeface="Courier" charset="0"/>
              <a:ea typeface="Courier" charset="0"/>
              <a:cs typeface="Courier" charset="0"/>
            </a:endParaRPr>
          </a:p>
          <a:p>
            <a:pPr marL="0" indent="0">
              <a:buNone/>
            </a:pPr>
            <a:r>
              <a:rPr lang="en-US" dirty="0" smtClean="0"/>
              <a:t>Each variable is given a type when it is declared.</a:t>
            </a:r>
          </a:p>
          <a:p>
            <a:pPr marL="0" indent="0">
              <a:buNone/>
            </a:pPr>
            <a:r>
              <a:rPr lang="en-US" dirty="0" smtClean="0">
                <a:latin typeface="Courier" charset="0"/>
                <a:ea typeface="Courier" charset="0"/>
                <a:cs typeface="Courier" charset="0"/>
              </a:rPr>
              <a:t>string </a:t>
            </a:r>
            <a:r>
              <a:rPr lang="en-US" dirty="0" err="1" smtClean="0">
                <a:latin typeface="Courier" charset="0"/>
                <a:ea typeface="Courier" charset="0"/>
                <a:cs typeface="Courier" charset="0"/>
              </a:rPr>
              <a:t>abc</a:t>
            </a:r>
            <a:r>
              <a:rPr lang="en-US" dirty="0" smtClean="0">
                <a:latin typeface="Courier" charset="0"/>
                <a:ea typeface="Courier" charset="0"/>
                <a:cs typeface="Courier" charset="0"/>
              </a:rPr>
              <a:t>;  // </a:t>
            </a:r>
            <a:r>
              <a:rPr lang="en-US" dirty="0" err="1" smtClean="0">
                <a:latin typeface="Courier" charset="0"/>
                <a:ea typeface="Courier" charset="0"/>
                <a:cs typeface="Courier" charset="0"/>
              </a:rPr>
              <a:t>abc</a:t>
            </a:r>
            <a:r>
              <a:rPr lang="en-US" dirty="0" smtClean="0">
                <a:latin typeface="Courier" charset="0"/>
                <a:ea typeface="Courier" charset="0"/>
                <a:cs typeface="Courier" charset="0"/>
              </a:rPr>
              <a:t> is a variable of type string</a:t>
            </a:r>
          </a:p>
          <a:p>
            <a:pPr marL="0" indent="0">
              <a:buNone/>
            </a:pPr>
            <a:r>
              <a:rPr lang="en-US" dirty="0" smtClean="0"/>
              <a:t>A function has a </a:t>
            </a:r>
            <a:r>
              <a:rPr lang="en-US" b="1" dirty="0" smtClean="0"/>
              <a:t>return type</a:t>
            </a:r>
            <a:r>
              <a:rPr lang="en-US" dirty="0" smtClean="0"/>
              <a:t>.</a:t>
            </a:r>
          </a:p>
          <a:p>
            <a:pPr marL="0" indent="0">
              <a:buNone/>
            </a:pPr>
            <a:r>
              <a:rPr lang="en-US" dirty="0" err="1">
                <a:latin typeface="Courier" charset="0"/>
                <a:ea typeface="Courier" charset="0"/>
                <a:cs typeface="Courier" charset="0"/>
              </a:rPr>
              <a:t>i</a:t>
            </a:r>
            <a:r>
              <a:rPr lang="en-US" dirty="0" err="1" smtClean="0">
                <a:latin typeface="Courier" charset="0"/>
                <a:ea typeface="Courier" charset="0"/>
                <a:cs typeface="Courier" charset="0"/>
              </a:rPr>
              <a:t>nt</a:t>
            </a:r>
            <a:r>
              <a:rPr lang="en-US" dirty="0" smtClean="0">
                <a:latin typeface="Courier" charset="0"/>
                <a:ea typeface="Courier" charset="0"/>
                <a:cs typeface="Courier" charset="0"/>
              </a:rPr>
              <a:t> foo();   // The return type of foo is </a:t>
            </a:r>
            <a:r>
              <a:rPr lang="en-US" dirty="0" err="1" smtClean="0">
                <a:latin typeface="Courier" charset="0"/>
                <a:ea typeface="Courier" charset="0"/>
                <a:cs typeface="Courier" charset="0"/>
              </a:rPr>
              <a:t>int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524698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Introduction </a:t>
            </a:r>
            <a:r>
              <a:rPr lang="en-US" dirty="0" smtClean="0"/>
              <a:t>[2/3</a:t>
            </a:r>
            <a:r>
              <a:rPr lang="en-US" dirty="0"/>
              <a:t>]</a:t>
            </a:r>
          </a:p>
        </p:txBody>
      </p:sp>
      <p:sp>
        <p:nvSpPr>
          <p:cNvPr id="3" name="Content Placeholder 2"/>
          <p:cNvSpPr>
            <a:spLocks noGrp="1"/>
          </p:cNvSpPr>
          <p:nvPr>
            <p:ph idx="1"/>
          </p:nvPr>
        </p:nvSpPr>
        <p:spPr/>
        <p:txBody>
          <a:bodyPr/>
          <a:lstStyle/>
          <a:p>
            <a:pPr marL="0" indent="0">
              <a:buNone/>
            </a:pPr>
            <a:r>
              <a:rPr lang="en-US" dirty="0" smtClean="0"/>
              <a:t>C++ includes a number of built-in types. Many more are defined in the Standard Library.</a:t>
            </a:r>
          </a:p>
          <a:p>
            <a:pPr marL="0" indent="0">
              <a:buNone/>
            </a:pPr>
            <a:r>
              <a:rPr lang="en-US" dirty="0" smtClean="0"/>
              <a:t>We can also define our own types. We will cover how to do this near the end of the semester.</a:t>
            </a:r>
          </a:p>
          <a:p>
            <a:pPr marL="0" indent="0">
              <a:buNone/>
            </a:pPr>
            <a:r>
              <a:rPr lang="en-US" dirty="0" smtClean="0"/>
              <a:t>We have used the following types.</a:t>
            </a:r>
          </a:p>
          <a:p>
            <a:pPr lvl="1"/>
            <a:r>
              <a:rPr lang="en-US" dirty="0" err="1" smtClean="0">
                <a:latin typeface="Courier" charset="0"/>
                <a:ea typeface="Courier" charset="0"/>
                <a:cs typeface="Courier" charset="0"/>
              </a:rPr>
              <a:t>int</a:t>
            </a:r>
            <a:r>
              <a:rPr lang="en-US" dirty="0" smtClean="0"/>
              <a:t>—a built-in type. Integer.</a:t>
            </a:r>
          </a:p>
          <a:p>
            <a:pPr lvl="1"/>
            <a:r>
              <a:rPr lang="en-US" dirty="0" smtClean="0">
                <a:latin typeface="Courier" charset="0"/>
                <a:ea typeface="Courier" charset="0"/>
                <a:cs typeface="Courier" charset="0"/>
              </a:rPr>
              <a:t>string</a:t>
            </a:r>
            <a:r>
              <a:rPr lang="en-US" dirty="0" smtClean="0"/>
              <a:t>—a type defined in the Standard Library. Character string.</a:t>
            </a:r>
          </a:p>
        </p:txBody>
      </p:sp>
    </p:spTree>
    <p:extLst>
      <p:ext uri="{BB962C8B-B14F-4D97-AF65-F5344CB8AC3E}">
        <p14:creationId xmlns:p14="http://schemas.microsoft.com/office/powerpoint/2010/main" val="1392389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Introduction </a:t>
            </a:r>
            <a:r>
              <a:rPr lang="en-US" dirty="0" smtClean="0"/>
              <a:t>[3/3</a:t>
            </a:r>
            <a:r>
              <a:rPr lang="en-US" dirty="0"/>
              <a:t>]</a:t>
            </a:r>
          </a:p>
        </p:txBody>
      </p:sp>
      <p:sp>
        <p:nvSpPr>
          <p:cNvPr id="3" name="Content Placeholder 2"/>
          <p:cNvSpPr>
            <a:spLocks noGrp="1"/>
          </p:cNvSpPr>
          <p:nvPr>
            <p:ph idx="1"/>
          </p:nvPr>
        </p:nvSpPr>
        <p:spPr/>
        <p:txBody>
          <a:bodyPr/>
          <a:lstStyle/>
          <a:p>
            <a:pPr marL="0" indent="0">
              <a:buNone/>
            </a:pPr>
            <a:r>
              <a:rPr lang="en-US" i="1" dirty="0" smtClean="0"/>
              <a:t>Any</a:t>
            </a:r>
            <a:r>
              <a:rPr lang="en-US" dirty="0" smtClean="0"/>
              <a:t> type can be </a:t>
            </a:r>
            <a:r>
              <a:rPr lang="en-US" b="1" dirty="0" smtClean="0"/>
              <a:t>qualified</a:t>
            </a:r>
            <a:r>
              <a:rPr lang="en-US" dirty="0" smtClean="0"/>
              <a:t> using “</a:t>
            </a:r>
            <a:r>
              <a:rPr lang="en-US" dirty="0" err="1" smtClean="0">
                <a:latin typeface="Courier" charset="0"/>
                <a:ea typeface="Courier" charset="0"/>
                <a:cs typeface="Courier" charset="0"/>
              </a:rPr>
              <a:t>const</a:t>
            </a:r>
            <a:r>
              <a:rPr lang="en-US" dirty="0" smtClean="0"/>
              <a:t>”. This prevents a value from being modified.</a:t>
            </a:r>
          </a:p>
          <a:p>
            <a:pPr lvl="1"/>
            <a:r>
              <a:rPr lang="en-US" dirty="0" err="1" smtClean="0">
                <a:latin typeface="Courier" charset="0"/>
                <a:ea typeface="Courier" charset="0"/>
                <a:cs typeface="Courier" charset="0"/>
              </a:rPr>
              <a:t>const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int</a:t>
            </a:r>
            <a:r>
              <a:rPr lang="en-US" dirty="0" smtClean="0"/>
              <a:t>—unmodifiable integer.</a:t>
            </a:r>
            <a:endParaRPr lang="en-US" dirty="0"/>
          </a:p>
          <a:p>
            <a:pPr lvl="1"/>
            <a:r>
              <a:rPr lang="en-US" dirty="0" err="1" smtClean="0">
                <a:latin typeface="Courier" charset="0"/>
                <a:ea typeface="Courier" charset="0"/>
                <a:cs typeface="Courier" charset="0"/>
              </a:rPr>
              <a:t>const</a:t>
            </a:r>
            <a:r>
              <a:rPr lang="en-US" dirty="0" smtClean="0">
                <a:latin typeface="Courier" charset="0"/>
                <a:ea typeface="Courier" charset="0"/>
                <a:cs typeface="Courier" charset="0"/>
              </a:rPr>
              <a:t> string</a:t>
            </a:r>
            <a:r>
              <a:rPr lang="en-US" dirty="0" smtClean="0"/>
              <a:t>—unmodifiable character </a:t>
            </a:r>
            <a:r>
              <a:rPr lang="en-US" dirty="0"/>
              <a:t>string</a:t>
            </a:r>
            <a:r>
              <a:rPr lang="en-US" dirty="0" smtClean="0"/>
              <a:t>.</a:t>
            </a:r>
            <a:endParaRPr lang="en-US" dirty="0"/>
          </a:p>
        </p:txBody>
      </p:sp>
    </p:spTree>
    <p:extLst>
      <p:ext uri="{BB962C8B-B14F-4D97-AF65-F5344CB8AC3E}">
        <p14:creationId xmlns:p14="http://schemas.microsoft.com/office/powerpoint/2010/main" val="18302032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smtClean="0"/>
              <a:t>Type </a:t>
            </a:r>
            <a:r>
              <a:rPr lang="en-US" dirty="0" smtClean="0">
                <a:latin typeface="Courier" charset="0"/>
                <a:ea typeface="Courier" charset="0"/>
                <a:cs typeface="Courier" charset="0"/>
              </a:rPr>
              <a:t>bool</a:t>
            </a:r>
            <a:r>
              <a:rPr lang="en-US" dirty="0" smtClean="0"/>
              <a:t> — Basics</a:t>
            </a:r>
            <a:endParaRPr lang="en-US" dirty="0"/>
          </a:p>
        </p:txBody>
      </p:sp>
      <p:sp>
        <p:nvSpPr>
          <p:cNvPr id="3" name="Content Placeholder 2"/>
          <p:cNvSpPr>
            <a:spLocks noGrp="1"/>
          </p:cNvSpPr>
          <p:nvPr>
            <p:ph idx="1"/>
          </p:nvPr>
        </p:nvSpPr>
        <p:spPr/>
        <p:txBody>
          <a:bodyPr/>
          <a:lstStyle/>
          <a:p>
            <a:pPr marL="0" indent="0">
              <a:buNone/>
            </a:pPr>
            <a:r>
              <a:rPr lang="en-US" dirty="0" smtClean="0"/>
              <a:t>Another C++ built-in type is </a:t>
            </a:r>
            <a:r>
              <a:rPr lang="en-US" dirty="0" smtClean="0">
                <a:latin typeface="Courier" charset="0"/>
                <a:ea typeface="Courier" charset="0"/>
                <a:cs typeface="Courier" charset="0"/>
              </a:rPr>
              <a:t>bool</a:t>
            </a:r>
            <a:r>
              <a:rPr lang="en-US" dirty="0" smtClean="0"/>
              <a:t>. This holds a </a:t>
            </a:r>
            <a:r>
              <a:rPr lang="en-US" b="1" dirty="0" smtClean="0"/>
              <a:t>Boolean</a:t>
            </a:r>
            <a:r>
              <a:rPr lang="en-US" dirty="0" smtClean="0"/>
              <a:t> (say </a:t>
            </a:r>
            <a:r>
              <a:rPr lang="en-US" dirty="0" smtClean="0"/>
              <a:t>BOO-lee-</a:t>
            </a:r>
            <a:r>
              <a:rPr lang="en-US" dirty="0" smtClean="0"/>
              <a:t>an) value, named after logician George Boole.</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b;</a:t>
            </a:r>
          </a:p>
          <a:p>
            <a:pPr marL="0" indent="0">
              <a:buNone/>
            </a:pPr>
            <a:r>
              <a:rPr lang="en-US" dirty="0" smtClean="0"/>
              <a:t>Type </a:t>
            </a:r>
            <a:r>
              <a:rPr lang="en-US" dirty="0" smtClean="0">
                <a:latin typeface="Courier" charset="0"/>
                <a:ea typeface="Courier" charset="0"/>
                <a:cs typeface="Courier" charset="0"/>
              </a:rPr>
              <a:t>bool</a:t>
            </a:r>
            <a:r>
              <a:rPr lang="en-US" dirty="0" smtClean="0"/>
              <a:t> has just two values: </a:t>
            </a:r>
            <a:r>
              <a:rPr lang="en-US" dirty="0" smtClean="0">
                <a:latin typeface="Courier" charset="0"/>
                <a:ea typeface="Courier" charset="0"/>
                <a:cs typeface="Courier" charset="0"/>
              </a:rPr>
              <a:t>true</a:t>
            </a:r>
            <a:r>
              <a:rPr lang="en-US" dirty="0" smtClean="0"/>
              <a:t> and </a:t>
            </a:r>
            <a:r>
              <a:rPr lang="en-US" dirty="0" smtClean="0">
                <a:latin typeface="Courier" charset="0"/>
                <a:ea typeface="Courier" charset="0"/>
                <a:cs typeface="Courier" charset="0"/>
              </a:rPr>
              <a:t>false</a:t>
            </a:r>
            <a:r>
              <a:rPr lang="en-US" dirty="0" smtClean="0"/>
              <a:t>.</a:t>
            </a:r>
          </a:p>
          <a:p>
            <a:pPr marL="0" indent="0">
              <a:buNone/>
            </a:pPr>
            <a:r>
              <a:rPr lang="en-US" dirty="0" smtClean="0">
                <a:latin typeface="Courier" charset="0"/>
                <a:ea typeface="Courier" charset="0"/>
                <a:cs typeface="Courier" charset="0"/>
              </a:rPr>
              <a:t>b = true;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bool b2 = false;</a:t>
            </a:r>
          </a:p>
        </p:txBody>
      </p:sp>
    </p:spTree>
    <p:extLst>
      <p:ext uri="{BB962C8B-B14F-4D97-AF65-F5344CB8AC3E}">
        <p14:creationId xmlns:p14="http://schemas.microsoft.com/office/powerpoint/2010/main" val="18170408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a:t>
            </a:r>
            <a:br>
              <a:rPr lang="en-US" dirty="0"/>
            </a:br>
            <a:r>
              <a:rPr lang="en-US" dirty="0"/>
              <a:t>Type </a:t>
            </a:r>
            <a:r>
              <a:rPr lang="en-US" dirty="0">
                <a:latin typeface="Courier" charset="0"/>
                <a:ea typeface="Courier" charset="0"/>
                <a:cs typeface="Courier" charset="0"/>
              </a:rPr>
              <a:t>bool</a:t>
            </a:r>
            <a:r>
              <a:rPr lang="en-US" dirty="0"/>
              <a:t> </a:t>
            </a:r>
            <a:r>
              <a:rPr lang="en-US" dirty="0" smtClean="0"/>
              <a:t>— </a:t>
            </a:r>
            <a:r>
              <a:rPr lang="en-US" dirty="0" smtClean="0"/>
              <a:t>First-Class </a:t>
            </a:r>
            <a:r>
              <a:rPr lang="en-US" dirty="0" smtClean="0"/>
              <a:t>Type</a:t>
            </a:r>
            <a:endParaRPr lang="en-US" dirty="0"/>
          </a:p>
        </p:txBody>
      </p:sp>
      <p:sp>
        <p:nvSpPr>
          <p:cNvPr id="3" name="Content Placeholder 2"/>
          <p:cNvSpPr>
            <a:spLocks noGrp="1"/>
          </p:cNvSpPr>
          <p:nvPr>
            <p:ph idx="1"/>
          </p:nvPr>
        </p:nvSpPr>
        <p:spPr/>
        <p:txBody>
          <a:bodyPr/>
          <a:lstStyle/>
          <a:p>
            <a:pPr marL="0" indent="0">
              <a:buNone/>
            </a:pPr>
            <a:r>
              <a:rPr lang="en-US" dirty="0" smtClean="0"/>
              <a:t>We can pass </a:t>
            </a:r>
            <a:r>
              <a:rPr lang="en-US" dirty="0">
                <a:latin typeface="Courier" charset="0"/>
                <a:ea typeface="Courier" charset="0"/>
                <a:cs typeface="Courier" charset="0"/>
              </a:rPr>
              <a:t>bool</a:t>
            </a:r>
            <a:r>
              <a:rPr lang="en-US" dirty="0" smtClean="0"/>
              <a:t> values to functions and return them from functions, just like </a:t>
            </a:r>
            <a:r>
              <a:rPr lang="en-US" dirty="0" err="1">
                <a:latin typeface="Courier" charset="0"/>
                <a:ea typeface="Courier" charset="0"/>
                <a:cs typeface="Courier" charset="0"/>
              </a:rPr>
              <a:t>int</a:t>
            </a:r>
            <a:r>
              <a:rPr lang="en-US" dirty="0" smtClean="0"/>
              <a:t> and </a:t>
            </a:r>
            <a:r>
              <a:rPr lang="en-US" dirty="0">
                <a:latin typeface="Courier" charset="0"/>
                <a:ea typeface="Courier" charset="0"/>
                <a:cs typeface="Courier" charset="0"/>
              </a:rPr>
              <a:t>string</a:t>
            </a:r>
            <a:r>
              <a:rPr lang="en-US" dirty="0" smtClean="0"/>
              <a:t>. And we can pass them by reference.</a:t>
            </a:r>
          </a:p>
          <a:p>
            <a:pPr marL="0" indent="0">
              <a:buNone/>
            </a:pPr>
            <a:r>
              <a:rPr lang="en-US" dirty="0">
                <a:latin typeface="Courier" charset="0"/>
                <a:ea typeface="Courier" charset="0"/>
                <a:cs typeface="Courier" charset="0"/>
              </a:rPr>
              <a:t>b</a:t>
            </a:r>
            <a:r>
              <a:rPr lang="en-US" dirty="0" smtClean="0">
                <a:latin typeface="Courier" charset="0"/>
                <a:ea typeface="Courier" charset="0"/>
                <a:cs typeface="Courier" charset="0"/>
              </a:rPr>
              <a:t>ool </a:t>
            </a:r>
            <a:r>
              <a:rPr lang="en-US" dirty="0" err="1" smtClean="0">
                <a:latin typeface="Courier" charset="0"/>
                <a:ea typeface="Courier" charset="0"/>
                <a:cs typeface="Courier" charset="0"/>
              </a:rPr>
              <a:t>ff</a:t>
            </a:r>
            <a:r>
              <a:rPr lang="en-US" dirty="0" smtClean="0">
                <a:latin typeface="Courier" charset="0"/>
                <a:ea typeface="Courier" charset="0"/>
                <a:cs typeface="Courier" charset="0"/>
              </a:rPr>
              <a:t>(</a:t>
            </a:r>
            <a:r>
              <a:rPr lang="en-US" dirty="0" err="1" smtClean="0">
                <a:latin typeface="Courier" charset="0"/>
                <a:ea typeface="Courier" charset="0"/>
                <a:cs typeface="Courier" charset="0"/>
              </a:rPr>
              <a:t>int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i</a:t>
            </a:r>
            <a:r>
              <a:rPr lang="en-US" dirty="0" smtClean="0">
                <a:latin typeface="Courier" charset="0"/>
                <a:ea typeface="Courier" charset="0"/>
                <a:cs typeface="Courier" charset="0"/>
              </a:rPr>
              <a:t>, bool b3, bool &amp; b4);</a:t>
            </a:r>
          </a:p>
          <a:p>
            <a:pPr marL="0" indent="0">
              <a:buNone/>
            </a:pPr>
            <a:r>
              <a:rPr lang="en-US" dirty="0" smtClean="0"/>
              <a:t>Like every other C++ type, we can qualify </a:t>
            </a:r>
            <a:r>
              <a:rPr lang="en-US" dirty="0" smtClean="0">
                <a:latin typeface="Courier" charset="0"/>
                <a:ea typeface="Courier" charset="0"/>
                <a:cs typeface="Courier" charset="0"/>
              </a:rPr>
              <a:t>bool</a:t>
            </a:r>
            <a:r>
              <a:rPr lang="en-US" dirty="0" smtClean="0"/>
              <a:t> with </a:t>
            </a:r>
            <a:r>
              <a:rPr lang="en-US" dirty="0" smtClean="0">
                <a:latin typeface="Courier" charset="0"/>
                <a:ea typeface="Courier" charset="0"/>
                <a:cs typeface="Courier" charset="0"/>
              </a:rPr>
              <a:t>const</a:t>
            </a:r>
            <a:r>
              <a:rPr lang="en-US" dirty="0" smtClean="0"/>
              <a:t>.</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onst</a:t>
            </a:r>
            <a:r>
              <a:rPr lang="en-US" dirty="0" smtClean="0">
                <a:latin typeface="Courier" charset="0"/>
                <a:ea typeface="Courier" charset="0"/>
                <a:cs typeface="Courier" charset="0"/>
              </a:rPr>
              <a:t> bool b5 = false;  // Unmodifiable Boolean</a:t>
            </a:r>
            <a:endParaRPr lang="en-US" dirty="0">
              <a:latin typeface="Courier" charset="0"/>
              <a:ea typeface="Courier" charset="0"/>
              <a:cs typeface="Courier" charset="0"/>
            </a:endParaRPr>
          </a:p>
          <a:p>
            <a:pPr marL="0" indent="0">
              <a:buNone/>
            </a:pPr>
            <a:endParaRPr lang="en-US" dirty="0" smtClean="0"/>
          </a:p>
          <a:p>
            <a:pPr marL="0" indent="0">
              <a:buNone/>
            </a:pPr>
            <a:r>
              <a:rPr lang="en-US" dirty="0" smtClean="0"/>
              <a:t>A type that we can toss around with ease, like </a:t>
            </a:r>
            <a:r>
              <a:rPr lang="en-US" dirty="0" err="1">
                <a:latin typeface="Courier" charset="0"/>
                <a:ea typeface="Courier" charset="0"/>
                <a:cs typeface="Courier" charset="0"/>
              </a:rPr>
              <a:t>int</a:t>
            </a:r>
            <a:r>
              <a:rPr lang="en-US" dirty="0" smtClean="0"/>
              <a:t>, </a:t>
            </a:r>
            <a:r>
              <a:rPr lang="en-US" dirty="0">
                <a:latin typeface="Courier" charset="0"/>
                <a:ea typeface="Courier" charset="0"/>
                <a:cs typeface="Courier" charset="0"/>
              </a:rPr>
              <a:t>string</a:t>
            </a:r>
            <a:r>
              <a:rPr lang="en-US" dirty="0" smtClean="0"/>
              <a:t>, and </a:t>
            </a:r>
            <a:r>
              <a:rPr lang="en-US" dirty="0">
                <a:latin typeface="Courier" charset="0"/>
                <a:ea typeface="Courier" charset="0"/>
                <a:cs typeface="Courier" charset="0"/>
              </a:rPr>
              <a:t>bool</a:t>
            </a:r>
            <a:r>
              <a:rPr lang="en-US" dirty="0" smtClean="0"/>
              <a:t>, is called a </a:t>
            </a:r>
            <a:r>
              <a:rPr lang="en-US" b="1" dirty="0" smtClean="0"/>
              <a:t>first-class type</a:t>
            </a:r>
            <a:r>
              <a:rPr lang="en-US" dirty="0" smtClean="0"/>
              <a:t>.</a:t>
            </a:r>
          </a:p>
        </p:txBody>
      </p:sp>
    </p:spTree>
    <p:extLst>
      <p:ext uri="{BB962C8B-B14F-4D97-AF65-F5344CB8AC3E}">
        <p14:creationId xmlns:p14="http://schemas.microsoft.com/office/powerpoint/2010/main" val="17885257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960</TotalTime>
  <Words>849</Words>
  <Application>Microsoft Macintosh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Advantage</vt:lpstr>
      <vt:lpstr>CS 201 </vt:lpstr>
      <vt:lpstr>Review Functions IV — Pass by Reference [1/3]</vt:lpstr>
      <vt:lpstr>Review Functions IV — Pass by Reference [2/3]</vt:lpstr>
      <vt:lpstr>Review Functions IV — Pass by Reference [3/3]</vt:lpstr>
      <vt:lpstr>Types I Introduction [1/3]</vt:lpstr>
      <vt:lpstr>Types I Introduction [2/3]</vt:lpstr>
      <vt:lpstr>Types I Introduction [3/3]</vt:lpstr>
      <vt:lpstr>Types I Type bool — Basics</vt:lpstr>
      <vt:lpstr>Types I Type bool — First-Class Type</vt:lpstr>
      <vt:lpstr>Types I Type bool — Conditions</vt:lpstr>
      <vt:lpstr>Types I Type bool — Operators</vt:lpstr>
      <vt:lpstr>Types I Type bool — Concise Code [1/6]</vt:lpstr>
      <vt:lpstr>Types I Type bool — Concise Code [2/6]</vt:lpstr>
      <vt:lpstr>Types I Type bool — Concise Code [3/6]</vt:lpstr>
      <vt:lpstr>Types I Type bool — Concise Code [4/6]</vt:lpstr>
      <vt:lpstr>Types I Type bool — Concise Code [5/6]</vt:lpstr>
      <vt:lpstr>Types I Type bool — Concise Code [6/6]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133</cp:revision>
  <dcterms:created xsi:type="dcterms:W3CDTF">2017-08-28T16:16:28Z</dcterms:created>
  <dcterms:modified xsi:type="dcterms:W3CDTF">2018-09-21T15:31:26Z</dcterms:modified>
</cp:coreProperties>
</file>