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75" r:id="rId2"/>
    <p:sldId id="438" r:id="rId3"/>
    <p:sldId id="439" r:id="rId4"/>
    <p:sldId id="445" r:id="rId5"/>
    <p:sldId id="440" r:id="rId6"/>
    <p:sldId id="443" r:id="rId7"/>
    <p:sldId id="456" r:id="rId8"/>
    <p:sldId id="461" r:id="rId9"/>
    <p:sldId id="462" r:id="rId10"/>
    <p:sldId id="463" r:id="rId11"/>
    <p:sldId id="472" r:id="rId12"/>
    <p:sldId id="468" r:id="rId13"/>
    <p:sldId id="469" r:id="rId14"/>
    <p:sldId id="453" r:id="rId15"/>
    <p:sldId id="4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/>
    <p:restoredTop sz="94674"/>
  </p:normalViewPr>
  <p:slideViewPr>
    <p:cSldViewPr snapToObjects="1">
      <p:cViewPr varScale="1">
        <p:scale>
          <a:sx n="80" d="100"/>
          <a:sy n="80" d="100"/>
        </p:scale>
        <p:origin x="-38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0EFFB8-1F99-0B4B-8DE5-AD910C99D250}" type="datetimeFigureOut">
              <a:rPr lang="en-US" smtClean="0"/>
              <a:t>9/21/18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DC869-D03C-DB4B-95D4-0ED876949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3005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It’s generally</a:t>
            </a:r>
            <a:r>
              <a:rPr lang="en-US" baseline="0" dirty="0" smtClean="0"/>
              <a:t> good policy to use auto as much as possible </a:t>
            </a:r>
            <a:r>
              <a:rPr lang="mr-IN" baseline="0" dirty="0" smtClean="0"/>
              <a:t>–</a:t>
            </a:r>
            <a:r>
              <a:rPr lang="en-US" baseline="0" dirty="0" smtClean="0"/>
              <a:t> if you’re initializing your variable, use it!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DC869-D03C-DB4B-95D4-0ED876949DE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16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Comment about the type of “</a:t>
            </a:r>
            <a:r>
              <a:rPr lang="en-US" dirty="0" err="1" smtClean="0"/>
              <a:t>abc</a:t>
            </a:r>
            <a:r>
              <a:rPr lang="en-US" dirty="0" smtClean="0"/>
              <a:t>” being something else we’ll learn later</a:t>
            </a:r>
            <a:r>
              <a:rPr lang="en-US" baseline="0" dirty="0" smtClean="0"/>
              <a:t> (pointer to characters in memory)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DC869-D03C-DB4B-95D4-0ED876949DE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061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 that 1 is the integer one, while ‘1’ is the *character* 1. And both of these are</a:t>
            </a:r>
            <a:r>
              <a:rPr lang="en-US" baseline="0" dirty="0" smtClean="0"/>
              <a:t> different from string one=“1”;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DC869-D03C-DB4B-95D4-0ED876949DE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2461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c4 will be the first character of whatever you type, but </a:t>
            </a:r>
            <a:r>
              <a:rPr lang="en-US" dirty="0" err="1" smtClean="0"/>
              <a:t>cin</a:t>
            </a:r>
            <a:r>
              <a:rPr lang="en-US" dirty="0" smtClean="0"/>
              <a:t> can’t read it until the user presses enter. The next thing read will be whatever comes after the first character.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DC869-D03C-DB4B-95D4-0ED876949DE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6012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Probably should have used auto</a:t>
            </a:r>
            <a:r>
              <a:rPr lang="en-US" baseline="0" dirty="0" smtClean="0"/>
              <a:t> c=s[2]; //auto is better! But I didn’t, for the purposes of </a:t>
            </a:r>
            <a:r>
              <a:rPr lang="en-US" baseline="0" smtClean="0"/>
              <a:t>this example.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DC869-D03C-DB4B-95D4-0ED876949DE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7111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D728701E-CAF4-4159-9B3E-41C86DFFA30D}" type="datetimeFigureOut">
              <a:rPr lang="en-US" smtClean="0"/>
              <a:t>9/21/18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24388" y="228600"/>
            <a:ext cx="2057400" cy="20391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9/21/18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502920" y="1985963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502920" y="4164965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9/21/18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9/21/18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3451225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273050"/>
            <a:ext cx="4597399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D728701E-CAF4-4159-9B3E-41C86DFFA30D}" type="datetimeFigureOut">
              <a:rPr lang="en-US" smtClean="0"/>
              <a:t>9/21/18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59305" y="6423585"/>
            <a:ext cx="331694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3898272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228600"/>
            <a:ext cx="3460658" cy="63452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3898272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D728701E-CAF4-4159-9B3E-41C86DFFA30D}" type="datetimeFigureOut">
              <a:rPr lang="en-US" smtClean="0"/>
              <a:t>9/21/18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990110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05" y="4424082"/>
            <a:ext cx="6191157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28600"/>
            <a:ext cx="637838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6505" y="5257799"/>
            <a:ext cx="6191157" cy="885825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9/21/18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27212" y="4632792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4" y="228600"/>
            <a:ext cx="6387167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6181611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6179566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212262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9/21/18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46481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49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802438" y="4535424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423545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4016633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401530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0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9/21/18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25907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4624388" y="4534726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624388" y="2381663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6803136" y="2381662"/>
            <a:ext cx="2057400" cy="418795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3124200"/>
            <a:ext cx="3108960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365248"/>
            <a:ext cx="424011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3995737"/>
            <a:ext cx="3108960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D728701E-CAF4-4159-9B3E-41C86DFFA30D}" type="datetimeFigureOut">
              <a:rPr lang="en-US" smtClean="0"/>
              <a:t>9/21/18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750361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27790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46062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9/21/18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963706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600200"/>
            <a:ext cx="7556313" cy="4724400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9/21/18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5772" y="954742"/>
            <a:ext cx="681318" cy="5171422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58756"/>
            <a:ext cx="6858000" cy="518486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9/21/18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16200000">
            <a:off x="8593111" y="561668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7556313" cy="995082"/>
          </a:xfrm>
        </p:spPr>
        <p:txBody>
          <a:bodyPr anchor="b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9/21/18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8" y="1129553"/>
            <a:ext cx="7558960" cy="7747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D728701E-CAF4-4159-9B3E-41C86DFFA30D}" type="datetimeFigureOut">
              <a:rPr lang="en-US" smtClean="0"/>
              <a:t>9/21/18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74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1779494"/>
            <a:ext cx="3086100" cy="2040905"/>
          </a:xfrm>
        </p:spPr>
        <p:txBody>
          <a:bodyPr lIns="45720" tIns="45720" rIns="45720" anchor="t">
            <a:noAutofit/>
          </a:bodyPr>
          <a:lstStyle>
            <a:lvl1pPr marL="0" indent="0" algn="ctr">
              <a:spcBef>
                <a:spcPts val="600"/>
              </a:spcBef>
              <a:buNone/>
              <a:defRPr sz="46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58907" y="228600"/>
            <a:ext cx="820093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124200"/>
            <a:ext cx="5638800" cy="1362075"/>
          </a:xfrm>
        </p:spPr>
        <p:txBody>
          <a:bodyPr anchor="b" anchorCtr="0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4495800"/>
            <a:ext cx="5638800" cy="1500187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300"/>
              </a:spcBef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906" y="6248774"/>
            <a:ext cx="1474694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9/21/18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248774"/>
            <a:ext cx="5638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248774"/>
            <a:ext cx="554038" cy="365125"/>
          </a:xfrm>
        </p:spPr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003612" y="3110754"/>
            <a:ext cx="26090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4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9" name="Rectangle 8"/>
          <p:cNvSpPr/>
          <p:nvPr/>
        </p:nvSpPr>
        <p:spPr>
          <a:xfrm>
            <a:off x="285750" y="228600"/>
            <a:ext cx="212725" cy="6345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9/21/18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9/21/18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2070847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2070847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985963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9/21/18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4164965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Rectangle 13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</p:spPr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9/21/18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752600"/>
            <a:ext cx="7556313" cy="4572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9/21/18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 201</a:t>
            </a:r>
            <a:br>
              <a:rPr lang="en-US" dirty="0" smtClean="0"/>
            </a:br>
            <a:endParaRPr lang="en-US" sz="1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Types II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1408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II</a:t>
            </a:r>
            <a:br>
              <a:rPr lang="en-US" dirty="0" smtClean="0"/>
            </a:br>
            <a:r>
              <a:rPr lang="en-US" dirty="0" smtClean="0"/>
              <a:t>Keyword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auto</a:t>
            </a:r>
            <a:r>
              <a:rPr lang="en-US" dirty="0" smtClean="0"/>
              <a:t> [4/4]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 smtClean="0"/>
              <a:t>We might set a variable equal to something of a different type.</a:t>
            </a:r>
          </a:p>
          <a:p>
            <a:pPr marL="0" indent="0">
              <a:buNone/>
            </a:pP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s</a:t>
            </a: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tring s = "x"; // "x" does NOT have type string</a:t>
            </a:r>
          </a:p>
          <a:p>
            <a:pPr marL="0" indent="0">
              <a:buNone/>
            </a:pPr>
            <a:r>
              <a:rPr lang="en-US" sz="1800" dirty="0" smtClean="0"/>
              <a:t>We do not want to use </a:t>
            </a: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auto</a:t>
            </a:r>
            <a:r>
              <a:rPr lang="en-US" sz="1800" dirty="0" smtClean="0"/>
              <a:t> before such a variable.</a:t>
            </a:r>
          </a:p>
          <a:p>
            <a:pPr marL="0" indent="0">
              <a:buNone/>
            </a:pP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auto s = "x";          // BAD idea!</a:t>
            </a:r>
          </a:p>
          <a:p>
            <a:pPr marL="0" indent="0">
              <a:buNone/>
            </a:pPr>
            <a:r>
              <a:rPr lang="en-US" sz="1800" dirty="0" smtClean="0"/>
              <a:t>One option that works </a:t>
            </a:r>
            <a:r>
              <a:rPr lang="en-US" sz="1800" dirty="0"/>
              <a:t>is to use a </a:t>
            </a:r>
            <a:r>
              <a:rPr lang="en-US" sz="1800" b="1" dirty="0"/>
              <a:t>type conversion</a:t>
            </a:r>
            <a:r>
              <a:rPr lang="en-US" sz="1800" dirty="0" smtClean="0"/>
              <a:t>.</a:t>
            </a:r>
          </a:p>
          <a:p>
            <a:pPr marL="0" indent="0">
              <a:buNone/>
            </a:pP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auto s = string("x</a:t>
            </a: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");  // No problem</a:t>
            </a:r>
            <a:endParaRPr lang="en-US" sz="1800" dirty="0">
              <a:latin typeface="Courier" charset="0"/>
              <a:ea typeface="Courier" charset="0"/>
              <a:cs typeface="Courier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609600" y="3276600"/>
            <a:ext cx="1752600" cy="457200"/>
          </a:xfrm>
          <a:prstGeom prst="line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ight Brace 6"/>
          <p:cNvSpPr/>
          <p:nvPr/>
        </p:nvSpPr>
        <p:spPr>
          <a:xfrm rot="5400000">
            <a:off x="2552700" y="3839769"/>
            <a:ext cx="152400" cy="1600200"/>
          </a:xfrm>
          <a:prstGeom prst="rightBrace">
            <a:avLst>
              <a:gd name="adj1" fmla="val 56425"/>
              <a:gd name="adj2" fmla="val 50000"/>
            </a:avLst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36304" y="4800600"/>
            <a:ext cx="347869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  <a:ea typeface="Courier" charset="0"/>
                <a:cs typeface="Courier" charset="0"/>
              </a:rPr>
              <a:t>“</a:t>
            </a:r>
            <a:r>
              <a:rPr lang="en-US" sz="1400" dirty="0" smtClean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</a:rPr>
              <a:t>string(</a:t>
            </a:r>
            <a:r>
              <a:rPr lang="mr-IN" sz="1400" dirty="0" smtClean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</a:rPr>
              <a:t>…</a:t>
            </a:r>
            <a:r>
              <a:rPr lang="en-US" sz="1400" dirty="0" smtClean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r>
              <a:rPr lang="en-US" sz="1400" dirty="0" smtClean="0">
                <a:solidFill>
                  <a:srgbClr val="C00000"/>
                </a:solidFill>
                <a:ea typeface="Courier" charset="0"/>
                <a:cs typeface="Courier" charset="0"/>
              </a:rPr>
              <a:t>” is a type conversion. The value between the parentheses is converted to type </a:t>
            </a:r>
            <a:r>
              <a:rPr lang="en-US" sz="1400" dirty="0" smtClean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</a:rPr>
              <a:t>string</a:t>
            </a:r>
            <a:r>
              <a:rPr lang="en-US" sz="1400" dirty="0" smtClean="0">
                <a:solidFill>
                  <a:srgbClr val="C00000"/>
                </a:solidFill>
                <a:ea typeface="Courier" charset="0"/>
                <a:cs typeface="Courier" charset="0"/>
              </a:rPr>
              <a:t>, if a recipe for such a conversion is available.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 flipH="1" flipV="1">
            <a:off x="609600" y="3352800"/>
            <a:ext cx="1752600" cy="304800"/>
          </a:xfrm>
          <a:prstGeom prst="line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24013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II</a:t>
            </a:r>
            <a:br>
              <a:rPr lang="en-US" dirty="0" smtClean="0"/>
            </a:br>
            <a:r>
              <a:rPr lang="en-US" dirty="0" smtClean="0"/>
              <a:t>Type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char</a:t>
            </a:r>
            <a:r>
              <a:rPr lang="en-US" dirty="0" smtClean="0"/>
              <a:t> [1/5]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c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har</a:t>
            </a:r>
            <a:r>
              <a:rPr lang="en-US" dirty="0" smtClean="0"/>
              <a:t> is another C++ built-in type. It holds a single character.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char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c;  // c holds a character</a:t>
            </a:r>
          </a:p>
          <a:p>
            <a:pPr marL="0" indent="0">
              <a:buNone/>
            </a:pPr>
            <a:r>
              <a:rPr lang="en-US" dirty="0" smtClean="0"/>
              <a:t>A </a:t>
            </a:r>
            <a:r>
              <a:rPr lang="en-US" b="1" dirty="0" smtClean="0"/>
              <a:t>literal</a:t>
            </a:r>
            <a:r>
              <a:rPr lang="en-US" dirty="0" smtClean="0"/>
              <a:t> is a bare value. Here is an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 smtClean="0"/>
              <a:t> literal: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42</a:t>
            </a:r>
          </a:p>
          <a:p>
            <a:pPr marL="0" indent="0">
              <a:buNone/>
            </a:pPr>
            <a:r>
              <a:rPr lang="en-US" dirty="0" smtClean="0"/>
              <a:t>A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char</a:t>
            </a:r>
            <a:r>
              <a:rPr lang="en-US" dirty="0" smtClean="0"/>
              <a:t> literal is written as a character inside single quotes.</a:t>
            </a:r>
          </a:p>
          <a:p>
            <a:pPr marL="0" indent="0">
              <a:buNone/>
            </a:pP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c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onst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char c2 = 'A';  // 'A' is a char literal</a:t>
            </a:r>
          </a:p>
        </p:txBody>
      </p:sp>
    </p:spTree>
    <p:extLst>
      <p:ext uri="{BB962C8B-B14F-4D97-AF65-F5344CB8AC3E}">
        <p14:creationId xmlns:p14="http://schemas.microsoft.com/office/powerpoint/2010/main" val="13615940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II</a:t>
            </a:r>
            <a:br>
              <a:rPr lang="en-US" dirty="0" smtClean="0"/>
            </a:br>
            <a:r>
              <a:rPr lang="en-US" dirty="0" smtClean="0"/>
              <a:t>Type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char</a:t>
            </a:r>
            <a:r>
              <a:rPr lang="en-US" dirty="0" smtClean="0"/>
              <a:t> [2/5]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c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har</a:t>
            </a:r>
            <a:r>
              <a:rPr lang="en-US" dirty="0" smtClean="0"/>
              <a:t> can be used with C++ I/O streams (e.g.,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cout</a:t>
            </a:r>
            <a:r>
              <a:rPr lang="en-US" dirty="0" smtClean="0">
                <a:ea typeface="Courier" charset="0"/>
                <a:cs typeface="Courier" charset="0"/>
              </a:rPr>
              <a:t>,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cin</a:t>
            </a:r>
            <a:r>
              <a:rPr lang="en-US" dirty="0" smtClean="0"/>
              <a:t>).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uto c3 = 'p';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cout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&lt;&lt; 'A' &lt;&lt; c3 &lt;&lt; c3 &lt;&lt; "le" &lt;&lt;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endl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pPr marL="0" indent="0">
              <a:buNone/>
            </a:pPr>
            <a:r>
              <a:rPr lang="en-US" dirty="0" smtClean="0"/>
              <a:t>Note that an input stream (e.g.,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cin</a:t>
            </a:r>
            <a:r>
              <a:rPr lang="en-US" dirty="0" smtClean="0"/>
              <a:t>) always waits until a whole line has been read. So the following is legal, but it might not do what you want.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c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har c4;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cin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&gt;&gt; c4;  // Waits for whole line to be read</a:t>
            </a:r>
          </a:p>
        </p:txBody>
      </p:sp>
    </p:spTree>
    <p:extLst>
      <p:ext uri="{BB962C8B-B14F-4D97-AF65-F5344CB8AC3E}">
        <p14:creationId xmlns:p14="http://schemas.microsoft.com/office/powerpoint/2010/main" val="14814129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II</a:t>
            </a:r>
            <a:br>
              <a:rPr lang="en-US" dirty="0" smtClean="0"/>
            </a:br>
            <a:r>
              <a:rPr lang="en-US" dirty="0" smtClean="0"/>
              <a:t>Type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char</a:t>
            </a:r>
            <a:r>
              <a:rPr lang="en-US" dirty="0" smtClean="0"/>
              <a:t> [3/5]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 comparison operators (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==</a:t>
            </a:r>
            <a:r>
              <a:rPr lang="en-US" dirty="0" smtClean="0"/>
              <a:t>,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!=</a:t>
            </a:r>
            <a:r>
              <a:rPr lang="en-US" dirty="0" smtClean="0"/>
              <a:t>,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dirty="0" smtClean="0"/>
              <a:t>,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&lt;=</a:t>
            </a:r>
            <a:r>
              <a:rPr lang="en-US" dirty="0" smtClean="0"/>
              <a:t>,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en-US" dirty="0" smtClean="0"/>
              <a:t>,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&gt;=</a:t>
            </a:r>
            <a:r>
              <a:rPr lang="en-US" dirty="0" smtClean="0"/>
              <a:t>) can be used with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char</a:t>
            </a:r>
            <a:r>
              <a:rPr lang="en-US" dirty="0" smtClean="0">
                <a:ea typeface="Courier" charset="0"/>
                <a:cs typeface="Courier" charset="0"/>
              </a:rPr>
              <a:t>.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f (c != 'x')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dirty="0" smtClean="0">
                <a:latin typeface="Courier" charset="0"/>
                <a:ea typeface="Courier" charset="0"/>
                <a:cs typeface="Courier" charset="0"/>
              </a:rPr>
              <a:t>…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dirty="0"/>
              <a:t>W</a:t>
            </a:r>
            <a:r>
              <a:rPr lang="en-US" dirty="0" smtClean="0"/>
              <a:t>hen using the ordered comparison operators (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dirty="0" smtClean="0"/>
              <a:t>,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&lt;=</a:t>
            </a:r>
            <a:r>
              <a:rPr lang="en-US" dirty="0"/>
              <a:t>,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en-US" dirty="0"/>
              <a:t>,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&gt;=</a:t>
            </a:r>
            <a:r>
              <a:rPr lang="en-US" dirty="0" smtClean="0"/>
              <a:t>), you may assume that the upper-case letters occur in order, and similarly the lower-case letters and the decimal digits.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f (c &gt;= '0' &amp;&amp; c &lt;= '9')  // Is c a digit?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dirty="0" smtClean="0">
                <a:latin typeface="Courier" charset="0"/>
                <a:ea typeface="Courier" charset="0"/>
                <a:cs typeface="Courier" charset="0"/>
              </a:rPr>
              <a:t>…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40569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II</a:t>
            </a:r>
            <a:br>
              <a:rPr lang="en-US" dirty="0" smtClean="0"/>
            </a:br>
            <a:r>
              <a:rPr lang="en-US" dirty="0" smtClean="0"/>
              <a:t>Type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char</a:t>
            </a:r>
            <a:r>
              <a:rPr lang="en-US" dirty="0" smtClean="0"/>
              <a:t> [4/5]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We can use an expression of type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char</a:t>
            </a:r>
            <a:r>
              <a:rPr lang="en-US" dirty="0" smtClean="0"/>
              <a:t> in a switch-statement.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c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har c;</a:t>
            </a:r>
            <a:br>
              <a:rPr lang="en-US" dirty="0" smtClean="0">
                <a:latin typeface="Courier" charset="0"/>
                <a:ea typeface="Courier" charset="0"/>
                <a:cs typeface="Courier" charset="0"/>
              </a:rPr>
            </a:br>
            <a:r>
              <a:rPr lang="mr-IN" dirty="0" smtClean="0">
                <a:latin typeface="Courier" charset="0"/>
                <a:ea typeface="Courier" charset="0"/>
                <a:cs typeface="Courier" charset="0"/>
              </a:rPr>
              <a:t>…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dirty="0" smtClean="0">
                <a:latin typeface="Courier" charset="0"/>
                <a:ea typeface="Courier" charset="0"/>
                <a:cs typeface="Courier" charset="0"/>
              </a:rPr>
            </a:b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switch(c)</a:t>
            </a:r>
            <a:br>
              <a:rPr lang="en-US" dirty="0" smtClean="0">
                <a:latin typeface="Courier" charset="0"/>
                <a:ea typeface="Courier" charset="0"/>
                <a:cs typeface="Courier" charset="0"/>
              </a:rPr>
            </a:b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{</a:t>
            </a:r>
            <a:br>
              <a:rPr lang="en-US" dirty="0" smtClean="0">
                <a:latin typeface="Courier" charset="0"/>
                <a:ea typeface="Courier" charset="0"/>
                <a:cs typeface="Courier" charset="0"/>
              </a:rPr>
            </a:b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case 'G':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case 'g':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cout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&lt;&lt; "We have a letter G" &lt;&lt;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endl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;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mr-IN" dirty="0" smtClean="0">
                <a:latin typeface="Courier" charset="0"/>
                <a:ea typeface="Courier" charset="0"/>
                <a:cs typeface="Courier" charset="0"/>
              </a:rPr>
              <a:t>…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dirty="0" smtClean="0">
                <a:ea typeface="Courier" charset="0"/>
                <a:cs typeface="Courier" charset="0"/>
              </a:rPr>
              <a:t>Note. This works because a </a:t>
            </a:r>
            <a:r>
              <a:rPr lang="en-US" dirty="0" smtClean="0">
                <a:latin typeface="Courier"/>
                <a:ea typeface="Courier" charset="0"/>
                <a:cs typeface="Courier" charset="0"/>
              </a:rPr>
              <a:t>char</a:t>
            </a:r>
            <a:r>
              <a:rPr lang="en-US" dirty="0" smtClean="0">
                <a:ea typeface="Courier" charset="0"/>
                <a:cs typeface="Courier" charset="0"/>
              </a:rPr>
              <a:t> value is actually an integer. But it may not be the integer you expect. For example,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'1'</a:t>
            </a:r>
            <a:r>
              <a:rPr lang="en-US" dirty="0" smtClean="0">
                <a:ea typeface="Courier" charset="0"/>
                <a:cs typeface="Courier" charset="0"/>
              </a:rPr>
              <a:t> typically has the numeric value 49, which is the ASCII character code for the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'1'</a:t>
            </a:r>
            <a:r>
              <a:rPr lang="en-US" dirty="0" smtClean="0">
                <a:ea typeface="Courier" charset="0"/>
                <a:cs typeface="Courier" charset="0"/>
              </a:rPr>
              <a:t> character.</a:t>
            </a:r>
          </a:p>
        </p:txBody>
      </p:sp>
    </p:spTree>
    <p:extLst>
      <p:ext uri="{BB962C8B-B14F-4D97-AF65-F5344CB8AC3E}">
        <p14:creationId xmlns:p14="http://schemas.microsoft.com/office/powerpoint/2010/main" val="17177356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II</a:t>
            </a:r>
            <a:br>
              <a:rPr lang="en-US" dirty="0" smtClean="0"/>
            </a:br>
            <a:r>
              <a:rPr lang="en-US" dirty="0" smtClean="0"/>
              <a:t>Type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char</a:t>
            </a:r>
            <a:r>
              <a:rPr lang="en-US" dirty="0" smtClean="0"/>
              <a:t> [5/5]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 string is a sequence of characters. We can get a single character from a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string</a:t>
            </a:r>
            <a:r>
              <a:rPr lang="en-US" dirty="0" smtClean="0"/>
              <a:t> using the </a:t>
            </a:r>
            <a:r>
              <a:rPr lang="en-US" b="1" dirty="0" smtClean="0"/>
              <a:t>bracket operator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s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tring s = "Goat";</a:t>
            </a:r>
            <a:br>
              <a:rPr lang="en-US" dirty="0" smtClean="0">
                <a:latin typeface="Courier" charset="0"/>
                <a:ea typeface="Courier" charset="0"/>
                <a:cs typeface="Courier" charset="0"/>
              </a:rPr>
            </a:b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char c = s[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2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];  // Set c to 'a'</a:t>
            </a:r>
          </a:p>
          <a:p>
            <a:pPr marL="0" indent="0">
              <a:buNone/>
            </a:pPr>
            <a:r>
              <a:rPr lang="en-US" dirty="0" smtClean="0"/>
              <a:t>The number between the brackets is the </a:t>
            </a:r>
            <a:r>
              <a:rPr lang="en-US" b="1" dirty="0" smtClean="0"/>
              <a:t>index</a:t>
            </a:r>
            <a:r>
              <a:rPr lang="en-US" dirty="0" smtClean="0"/>
              <a:t> of the character. The first character in a string has index 0. The last has index </a:t>
            </a:r>
            <a:r>
              <a:rPr lang="en-US" i="1" dirty="0" smtClean="0"/>
              <a:t>size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1, where </a:t>
            </a:r>
            <a:r>
              <a:rPr lang="en-US" i="1" dirty="0" smtClean="0"/>
              <a:t>size</a:t>
            </a:r>
            <a:r>
              <a:rPr lang="en-US" dirty="0" smtClean="0"/>
              <a:t> is the length of the string.</a:t>
            </a:r>
          </a:p>
          <a:p>
            <a:pPr marL="0" indent="0">
              <a:buNone/>
            </a:pPr>
            <a:r>
              <a:rPr lang="en-US" dirty="0" smtClean="0"/>
              <a:t>Be careful not to use an </a:t>
            </a:r>
            <a:r>
              <a:rPr lang="en-US" b="1" dirty="0" smtClean="0"/>
              <a:t>out-of-range</a:t>
            </a:r>
            <a:r>
              <a:rPr lang="en-US" dirty="0" smtClean="0"/>
              <a:t> index!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f (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&gt;= 0 &amp;&amp;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&lt;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s.size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())  // Is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in-range?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   c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= s[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];</a:t>
            </a:r>
            <a:br>
              <a:rPr lang="en-US" dirty="0" smtClean="0">
                <a:latin typeface="Courier" charset="0"/>
                <a:ea typeface="Courier" charset="0"/>
                <a:cs typeface="Courier" charset="0"/>
              </a:rPr>
            </a:b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else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cout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&lt;&lt; "Index out of range!" &lt;&lt;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endl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615382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br>
              <a:rPr lang="en-US" dirty="0" smtClean="0"/>
            </a:br>
            <a:r>
              <a:rPr lang="en-US" dirty="0" smtClean="0"/>
              <a:t>Types I</a:t>
            </a:r>
            <a:r>
              <a:rPr lang="en-US" dirty="0"/>
              <a:t> </a:t>
            </a:r>
            <a:r>
              <a:rPr lang="en-US" dirty="0" smtClean="0"/>
              <a:t>— Introduction [1/3]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Every value in C++ has a </a:t>
            </a:r>
            <a:r>
              <a:rPr lang="en-US" b="1" dirty="0" smtClean="0"/>
              <a:t>type</a:t>
            </a:r>
            <a:r>
              <a:rPr lang="en-US" dirty="0" smtClean="0"/>
              <a:t>. This determines</a:t>
            </a:r>
          </a:p>
          <a:p>
            <a:pPr lvl="1"/>
            <a:r>
              <a:rPr lang="en-US" dirty="0" smtClean="0"/>
              <a:t>The possible legal values.</a:t>
            </a:r>
          </a:p>
          <a:p>
            <a:pPr lvl="1"/>
            <a:r>
              <a:rPr lang="en-US" dirty="0" smtClean="0"/>
              <a:t>Which operations can be performed on the value.</a:t>
            </a:r>
          </a:p>
          <a:p>
            <a:pPr marL="0" indent="0">
              <a:buNone/>
            </a:pPr>
            <a:r>
              <a:rPr lang="en-US" dirty="0" smtClean="0"/>
              <a:t>Therefore, an expression has a type.</a:t>
            </a:r>
          </a:p>
          <a:p>
            <a:pPr marL="0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(3+5) / 7    // expression of type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int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dirty="0" smtClean="0"/>
              <a:t>Each variable is given a type when it is declared.</a:t>
            </a:r>
          </a:p>
          <a:p>
            <a:pPr marL="0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string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abc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;  //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abc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is a variable of type string</a:t>
            </a:r>
          </a:p>
          <a:p>
            <a:pPr marL="0" indent="0">
              <a:buNone/>
            </a:pPr>
            <a:r>
              <a:rPr lang="en-US" dirty="0" smtClean="0"/>
              <a:t>A function has a </a:t>
            </a:r>
            <a:r>
              <a:rPr lang="en-US" b="1" dirty="0" smtClean="0"/>
              <a:t>return type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nt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foo();   // The return type of foo is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int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85375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  <a:br>
              <a:rPr lang="en-US" dirty="0"/>
            </a:br>
            <a:r>
              <a:rPr lang="en-US" dirty="0"/>
              <a:t>Types I — Introduction </a:t>
            </a:r>
            <a:r>
              <a:rPr lang="en-US" dirty="0" smtClean="0"/>
              <a:t>[2/3</a:t>
            </a:r>
            <a:r>
              <a:rPr lang="en-US" dirty="0"/>
              <a:t>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C++ includes a number of built-in types. Many more are defined in the Standard Library.</a:t>
            </a:r>
          </a:p>
          <a:p>
            <a:pPr marL="0" indent="0">
              <a:buNone/>
            </a:pPr>
            <a:r>
              <a:rPr lang="en-US" dirty="0" smtClean="0"/>
              <a:t>We can also define our own types. We will cover how to do this near the end of the semester.</a:t>
            </a:r>
          </a:p>
          <a:p>
            <a:pPr marL="0" indent="0">
              <a:buNone/>
            </a:pPr>
            <a:r>
              <a:rPr lang="en-US" dirty="0" smtClean="0"/>
              <a:t>We have used the following types.</a:t>
            </a:r>
          </a:p>
          <a:p>
            <a:pPr lvl="1"/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 smtClean="0"/>
              <a:t>—a built-in type. Integer.</a:t>
            </a:r>
          </a:p>
          <a:p>
            <a:pPr lvl="1"/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string</a:t>
            </a:r>
            <a:r>
              <a:rPr lang="en-US" dirty="0" smtClean="0"/>
              <a:t>—a type defined in the Standard Library. Character string.</a:t>
            </a:r>
          </a:p>
        </p:txBody>
      </p:sp>
    </p:spTree>
    <p:extLst>
      <p:ext uri="{BB962C8B-B14F-4D97-AF65-F5344CB8AC3E}">
        <p14:creationId xmlns:p14="http://schemas.microsoft.com/office/powerpoint/2010/main" val="16170552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  <a:br>
              <a:rPr lang="en-US" dirty="0"/>
            </a:br>
            <a:r>
              <a:rPr lang="en-US" dirty="0"/>
              <a:t>Types I — Introduction </a:t>
            </a:r>
            <a:r>
              <a:rPr lang="en-US" dirty="0" smtClean="0"/>
              <a:t>[3/3</a:t>
            </a:r>
            <a:r>
              <a:rPr lang="en-US" dirty="0"/>
              <a:t>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smtClean="0"/>
              <a:t>Any</a:t>
            </a:r>
            <a:r>
              <a:rPr lang="en-US" dirty="0" smtClean="0"/>
              <a:t> type can be </a:t>
            </a:r>
            <a:r>
              <a:rPr lang="en-US" b="1" dirty="0" smtClean="0"/>
              <a:t>qualified</a:t>
            </a:r>
            <a:r>
              <a:rPr lang="en-US" dirty="0" smtClean="0"/>
              <a:t> using “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const</a:t>
            </a:r>
            <a:r>
              <a:rPr lang="en-US" dirty="0" smtClean="0"/>
              <a:t>”. This prevents a value from being modified.</a:t>
            </a:r>
          </a:p>
          <a:p>
            <a:pPr lvl="1"/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const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 smtClean="0"/>
              <a:t>—unmodifiable integer.</a:t>
            </a:r>
            <a:endParaRPr lang="en-US" dirty="0"/>
          </a:p>
          <a:p>
            <a:pPr lvl="1"/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c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onst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string</a:t>
            </a:r>
            <a:r>
              <a:rPr lang="en-US" dirty="0" smtClean="0"/>
              <a:t>—unmodifiable character </a:t>
            </a:r>
            <a:r>
              <a:rPr lang="en-US" dirty="0"/>
              <a:t>string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449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  <a:br>
              <a:rPr lang="en-US" dirty="0"/>
            </a:br>
            <a:r>
              <a:rPr lang="en-US" dirty="0"/>
              <a:t>Types I — </a:t>
            </a:r>
            <a:r>
              <a:rPr lang="en-US" dirty="0" smtClean="0"/>
              <a:t>Type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bool</a:t>
            </a:r>
            <a:r>
              <a:rPr lang="en-US" dirty="0"/>
              <a:t> </a:t>
            </a:r>
            <a:r>
              <a:rPr lang="en-US" dirty="0" smtClean="0"/>
              <a:t>[1/2</a:t>
            </a:r>
            <a:r>
              <a:rPr lang="en-US" dirty="0"/>
              <a:t>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C++ has a built-in </a:t>
            </a:r>
            <a:r>
              <a:rPr lang="en-US" b="1" dirty="0" smtClean="0"/>
              <a:t>Boolean</a:t>
            </a:r>
            <a:r>
              <a:rPr lang="en-US" dirty="0" smtClean="0"/>
              <a:t> type: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bool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ool b;</a:t>
            </a:r>
          </a:p>
          <a:p>
            <a:pPr marL="0" indent="0">
              <a:buNone/>
            </a:pPr>
            <a:r>
              <a:rPr lang="en-US" dirty="0" smtClean="0"/>
              <a:t>Type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bool</a:t>
            </a:r>
            <a:r>
              <a:rPr lang="en-US" dirty="0" smtClean="0"/>
              <a:t> has just two values: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true</a:t>
            </a:r>
            <a:r>
              <a:rPr lang="en-US" dirty="0" smtClean="0"/>
              <a:t> and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false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b = true;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const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bool b2 = false;  // Unmodifiable Boolean</a:t>
            </a:r>
          </a:p>
          <a:p>
            <a:pPr marL="0" indent="0">
              <a:buNone/>
            </a:pPr>
            <a:r>
              <a:rPr lang="en-US" dirty="0">
                <a:ea typeface="Courier" charset="0"/>
                <a:cs typeface="Courier" charset="0"/>
              </a:rPr>
              <a:t>b</a:t>
            </a:r>
            <a:r>
              <a:rPr lang="en-US" dirty="0" smtClean="0">
                <a:ea typeface="Courier" charset="0"/>
                <a:cs typeface="Courier" charset="0"/>
              </a:rPr>
              <a:t>ool is the type of a </a:t>
            </a:r>
            <a:r>
              <a:rPr lang="en-US" b="1" dirty="0" smtClean="0">
                <a:ea typeface="Courier" charset="0"/>
                <a:cs typeface="Courier" charset="0"/>
              </a:rPr>
              <a:t>condition</a:t>
            </a:r>
            <a:r>
              <a:rPr lang="en-US" dirty="0" smtClean="0">
                <a:ea typeface="Courier" charset="0"/>
                <a:cs typeface="Courier" charset="0"/>
              </a:rPr>
              <a:t>.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f (x-3 &lt; 7)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{</a:t>
            </a:r>
            <a:br>
              <a:rPr lang="en-US" dirty="0" smtClean="0">
                <a:latin typeface="Courier" charset="0"/>
                <a:ea typeface="Courier" charset="0"/>
                <a:cs typeface="Courier" charset="0"/>
              </a:rPr>
            </a:b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dirty="0" smtClean="0">
                <a:latin typeface="Courier" charset="0"/>
                <a:ea typeface="Courier" charset="0"/>
                <a:cs typeface="Courier" charset="0"/>
              </a:rPr>
              <a:t>…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Right Brace 3"/>
          <p:cNvSpPr/>
          <p:nvPr/>
        </p:nvSpPr>
        <p:spPr>
          <a:xfrm rot="5400000">
            <a:off x="1651000" y="4572000"/>
            <a:ext cx="152400" cy="1066800"/>
          </a:xfrm>
          <a:prstGeom prst="rightBrace">
            <a:avLst>
              <a:gd name="adj1" fmla="val 56425"/>
              <a:gd name="adj2" fmla="val 50000"/>
            </a:avLst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71600" y="5791200"/>
            <a:ext cx="2743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>
                <a:solidFill>
                  <a:srgbClr val="C00000"/>
                </a:solidFill>
              </a:rPr>
              <a:t>Expression of </a:t>
            </a:r>
            <a:r>
              <a:rPr lang="en-US" sz="1600" dirty="0" smtClean="0">
                <a:solidFill>
                  <a:srgbClr val="C00000"/>
                </a:solidFill>
              </a:rPr>
              <a:t>type </a:t>
            </a:r>
            <a:r>
              <a:rPr lang="en-US" sz="1600" dirty="0" smtClean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</a:rPr>
              <a:t>bool</a:t>
            </a:r>
            <a:r>
              <a:rPr lang="en-US" sz="1600" dirty="0" smtClean="0">
                <a:solidFill>
                  <a:srgbClr val="C00000"/>
                </a:solidFill>
              </a:rPr>
              <a:t>.</a:t>
            </a:r>
            <a:endParaRPr lang="en-US" sz="1600" dirty="0">
              <a:solidFill>
                <a:srgbClr val="C00000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H="1" flipV="1">
            <a:off x="1727200" y="5299502"/>
            <a:ext cx="76200" cy="491698"/>
          </a:xfrm>
          <a:prstGeom prst="line">
            <a:avLst/>
          </a:prstGeom>
          <a:ln w="15875">
            <a:solidFill>
              <a:srgbClr val="C0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16482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  <a:br>
              <a:rPr lang="en-US" dirty="0"/>
            </a:br>
            <a:r>
              <a:rPr lang="en-US" dirty="0"/>
              <a:t>Types I — </a:t>
            </a:r>
            <a:r>
              <a:rPr lang="en-US" dirty="0" smtClean="0"/>
              <a:t>Type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bool</a:t>
            </a:r>
            <a:r>
              <a:rPr lang="en-US" dirty="0" smtClean="0"/>
              <a:t> [2/2]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There are three useful operators for dealing with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bool</a:t>
            </a:r>
            <a:r>
              <a:rPr lang="en-US" dirty="0" smtClean="0"/>
              <a:t> values.</a:t>
            </a:r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b="1" dirty="0" smtClean="0"/>
              <a:t>AND operator</a:t>
            </a:r>
            <a:r>
              <a:rPr lang="en-US" dirty="0" smtClean="0"/>
              <a:t> is “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&amp;&amp;</a:t>
            </a:r>
            <a:r>
              <a:rPr lang="en-US" dirty="0" smtClean="0"/>
              <a:t>”. This takes two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bool</a:t>
            </a:r>
            <a:r>
              <a:rPr lang="en-US" dirty="0" smtClean="0"/>
              <a:t> operands and returns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bool</a:t>
            </a:r>
            <a:r>
              <a:rPr lang="en-US" dirty="0" smtClean="0"/>
              <a:t>. The result is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true</a:t>
            </a:r>
            <a:r>
              <a:rPr lang="en-US" dirty="0" smtClean="0"/>
              <a:t> if both operands are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true</a:t>
            </a:r>
            <a:r>
              <a:rPr lang="en-US" dirty="0" smtClean="0"/>
              <a:t>, and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false</a:t>
            </a:r>
            <a:r>
              <a:rPr lang="en-US" dirty="0" smtClean="0"/>
              <a:t> otherwise.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The </a:t>
            </a:r>
            <a:r>
              <a:rPr lang="en-US" b="1" dirty="0" smtClean="0"/>
              <a:t>OR </a:t>
            </a:r>
            <a:r>
              <a:rPr lang="en-US" b="1" dirty="0"/>
              <a:t>operator</a:t>
            </a:r>
            <a:r>
              <a:rPr lang="en-US" dirty="0"/>
              <a:t> is </a:t>
            </a:r>
            <a:r>
              <a:rPr lang="en-US" dirty="0" smtClean="0"/>
              <a:t>“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||</a:t>
            </a:r>
            <a:r>
              <a:rPr lang="en-US" dirty="0" smtClean="0"/>
              <a:t>”. </a:t>
            </a:r>
            <a:r>
              <a:rPr lang="en-US" dirty="0"/>
              <a:t>This takes two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bool</a:t>
            </a:r>
            <a:r>
              <a:rPr lang="en-US" dirty="0"/>
              <a:t> operands and returns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bool</a:t>
            </a:r>
            <a:r>
              <a:rPr lang="en-US" dirty="0"/>
              <a:t>. The result is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true</a:t>
            </a:r>
            <a:r>
              <a:rPr lang="en-US" dirty="0"/>
              <a:t> if </a:t>
            </a:r>
            <a:r>
              <a:rPr lang="en-US" dirty="0" smtClean="0"/>
              <a:t>at least one operand is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true</a:t>
            </a:r>
            <a:r>
              <a:rPr lang="en-US" dirty="0"/>
              <a:t>, and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false</a:t>
            </a:r>
            <a:r>
              <a:rPr lang="en-US" dirty="0"/>
              <a:t> </a:t>
            </a:r>
            <a:r>
              <a:rPr lang="en-US" dirty="0" smtClean="0"/>
              <a:t>otherwise.</a:t>
            </a:r>
          </a:p>
          <a:p>
            <a:pPr marL="0" indent="0">
              <a:buNone/>
            </a:pPr>
            <a:r>
              <a:rPr lang="en-US" dirty="0" smtClean="0"/>
              <a:t>The above have relatively low precedence.</a:t>
            </a:r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b="1" dirty="0" smtClean="0"/>
              <a:t>NOT operator</a:t>
            </a:r>
            <a:r>
              <a:rPr lang="en-US" dirty="0" smtClean="0"/>
              <a:t> is “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!</a:t>
            </a:r>
            <a:r>
              <a:rPr lang="en-US" dirty="0" smtClean="0"/>
              <a:t>”. This takes one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bool</a:t>
            </a:r>
            <a:r>
              <a:rPr lang="en-US" dirty="0" smtClean="0"/>
              <a:t> operand, which comes after it. The result is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true</a:t>
            </a:r>
            <a:r>
              <a:rPr lang="en-US" dirty="0" smtClean="0"/>
              <a:t> if the operand is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false</a:t>
            </a:r>
            <a:r>
              <a:rPr lang="en-US" dirty="0" smtClean="0"/>
              <a:t>, and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false</a:t>
            </a:r>
            <a:r>
              <a:rPr lang="en-US" dirty="0" smtClean="0"/>
              <a:t> otherwise.</a:t>
            </a:r>
          </a:p>
        </p:txBody>
      </p:sp>
    </p:spTree>
    <p:extLst>
      <p:ext uri="{BB962C8B-B14F-4D97-AF65-F5344CB8AC3E}">
        <p14:creationId xmlns:p14="http://schemas.microsoft.com/office/powerpoint/2010/main" val="13474891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II</a:t>
            </a:r>
            <a:br>
              <a:rPr lang="en-US" dirty="0" smtClean="0"/>
            </a:br>
            <a:r>
              <a:rPr lang="en-US" dirty="0" smtClean="0"/>
              <a:t>Keyword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auto</a:t>
            </a:r>
            <a:r>
              <a:rPr lang="en-US" dirty="0" smtClean="0"/>
              <a:t> [1/4]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 smtClean="0"/>
              <a:t>We know how to set the value of a variable in its declaration.</a:t>
            </a:r>
          </a:p>
          <a:p>
            <a:pPr marL="0" indent="0">
              <a:buNone/>
            </a:pPr>
            <a:r>
              <a:rPr lang="en-US" sz="1800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1800" dirty="0" err="1" smtClean="0">
                <a:latin typeface="Courier" charset="0"/>
                <a:ea typeface="Courier" charset="0"/>
                <a:cs typeface="Courier" charset="0"/>
              </a:rPr>
              <a:t>nt</a:t>
            </a: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 answer = 42;</a:t>
            </a:r>
          </a:p>
          <a:p>
            <a:pPr marL="0" indent="0">
              <a:buNone/>
            </a:pPr>
            <a:r>
              <a:rPr lang="en-US" sz="1800" dirty="0" smtClean="0"/>
              <a:t>When we do this, we can replace the type with “</a:t>
            </a: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auto</a:t>
            </a:r>
            <a:r>
              <a:rPr lang="en-US" sz="1800" dirty="0" smtClean="0"/>
              <a:t>”. This gives the variable the same type as the value we set it to.</a:t>
            </a:r>
          </a:p>
          <a:p>
            <a:pPr marL="0" indent="0">
              <a:buNone/>
            </a:pP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uto answer = 42;</a:t>
            </a:r>
          </a:p>
          <a:p>
            <a:pPr marL="0" indent="0">
              <a:buNone/>
            </a:pPr>
            <a:r>
              <a:rPr lang="en-US" sz="1800" dirty="0" smtClean="0"/>
              <a:t>When we use </a:t>
            </a: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auto</a:t>
            </a:r>
            <a:r>
              <a:rPr lang="en-US" sz="1800" dirty="0" smtClean="0"/>
              <a:t> in this way, we must set the value.</a:t>
            </a:r>
          </a:p>
          <a:p>
            <a:pPr marL="0" indent="0">
              <a:buNone/>
            </a:pP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auto x</a:t>
            </a: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;  // ERROR! Does not compile</a:t>
            </a:r>
            <a:endParaRPr lang="en-US" sz="1800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1800" dirty="0" smtClean="0"/>
              <a:t>We can use </a:t>
            </a:r>
            <a:r>
              <a:rPr lang="en-US" sz="1800" dirty="0" err="1">
                <a:latin typeface="Courier" charset="0"/>
                <a:ea typeface="Courier" charset="0"/>
                <a:cs typeface="Courier" charset="0"/>
              </a:rPr>
              <a:t>const</a:t>
            </a:r>
            <a:r>
              <a:rPr lang="en-US" sz="1800" dirty="0" smtClean="0"/>
              <a:t> and 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auto</a:t>
            </a:r>
            <a:r>
              <a:rPr lang="en-US" sz="1800" dirty="0" smtClean="0"/>
              <a:t> together.</a:t>
            </a:r>
          </a:p>
          <a:p>
            <a:pPr marL="0" indent="0">
              <a:buNone/>
            </a:pPr>
            <a:r>
              <a:rPr lang="en-US" sz="1800" dirty="0" err="1">
                <a:latin typeface="Courier" charset="0"/>
                <a:ea typeface="Courier" charset="0"/>
                <a:cs typeface="Courier" charset="0"/>
              </a:rPr>
              <a:t>c</a:t>
            </a:r>
            <a:r>
              <a:rPr lang="en-US" sz="1800" dirty="0" err="1" smtClean="0">
                <a:latin typeface="Courier" charset="0"/>
                <a:ea typeface="Courier" charset="0"/>
                <a:cs typeface="Courier" charset="0"/>
              </a:rPr>
              <a:t>onst</a:t>
            </a: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 auto </a:t>
            </a:r>
            <a:r>
              <a:rPr lang="en-US" sz="1800" dirty="0" err="1" smtClean="0">
                <a:latin typeface="Courier" charset="0"/>
                <a:ea typeface="Courier" charset="0"/>
                <a:cs typeface="Courier" charset="0"/>
              </a:rPr>
              <a:t>ounces_in_a_pound</a:t>
            </a: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 = 16;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419600" y="3289012"/>
            <a:ext cx="23846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</a:rPr>
              <a:t>42</a:t>
            </a:r>
            <a:r>
              <a:rPr lang="en-US" sz="1600" dirty="0" smtClean="0">
                <a:solidFill>
                  <a:srgbClr val="C00000"/>
                </a:solidFill>
              </a:rPr>
              <a:t> has type </a:t>
            </a:r>
            <a:r>
              <a:rPr lang="en-US" sz="1600" dirty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1600" dirty="0" smtClean="0">
                <a:solidFill>
                  <a:srgbClr val="C00000"/>
                </a:solidFill>
              </a:rPr>
              <a:t>. So </a:t>
            </a:r>
            <a:r>
              <a:rPr lang="en-US" sz="1600" dirty="0" smtClean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</a:rPr>
              <a:t>answer</a:t>
            </a:r>
            <a:r>
              <a:rPr lang="en-US" sz="1600" dirty="0" smtClean="0">
                <a:solidFill>
                  <a:srgbClr val="C00000"/>
                </a:solidFill>
              </a:rPr>
              <a:t> gets type </a:t>
            </a:r>
            <a:r>
              <a:rPr lang="en-US" sz="1600" dirty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1600" dirty="0" smtClean="0">
                <a:solidFill>
                  <a:srgbClr val="C00000"/>
                </a:solidFill>
              </a:rPr>
              <a:t>.</a:t>
            </a:r>
            <a:endParaRPr lang="en-US" sz="1600" dirty="0">
              <a:solidFill>
                <a:srgbClr val="C00000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2971800" y="3581400"/>
            <a:ext cx="1447800" cy="76200"/>
          </a:xfrm>
          <a:prstGeom prst="line">
            <a:avLst/>
          </a:prstGeom>
          <a:ln w="15875">
            <a:solidFill>
              <a:srgbClr val="C0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498474" y="4533900"/>
            <a:ext cx="914400" cy="457200"/>
          </a:xfrm>
          <a:prstGeom prst="line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 flipV="1">
            <a:off x="498474" y="4610100"/>
            <a:ext cx="914400" cy="228600"/>
          </a:xfrm>
          <a:prstGeom prst="line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6585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II</a:t>
            </a:r>
            <a:br>
              <a:rPr lang="en-US" dirty="0" smtClean="0"/>
            </a:br>
            <a:r>
              <a:rPr lang="en-US" dirty="0" smtClean="0"/>
              <a:t>Keyword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auto</a:t>
            </a:r>
            <a:r>
              <a:rPr lang="en-US" dirty="0" smtClean="0"/>
              <a:t> [2/4]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We can declare a variable inside the parentheses of a for-loop.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f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or (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= 0;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&lt; NUMBER_OF_COWS; ++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)</a:t>
            </a:r>
            <a:br>
              <a:rPr lang="en-US" dirty="0" smtClean="0">
                <a:latin typeface="Courier" charset="0"/>
                <a:ea typeface="Courier" charset="0"/>
                <a:cs typeface="Courier" charset="0"/>
              </a:rPr>
            </a:b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{</a:t>
            </a:r>
            <a:br>
              <a:rPr lang="en-US" dirty="0" smtClean="0">
                <a:latin typeface="Courier" charset="0"/>
                <a:ea typeface="Courier" charset="0"/>
                <a:cs typeface="Courier" charset="0"/>
              </a:rPr>
            </a:b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dirty="0" smtClean="0">
                <a:latin typeface="Courier" charset="0"/>
                <a:ea typeface="Courier" charset="0"/>
                <a:cs typeface="Courier" charset="0"/>
              </a:rPr>
              <a:t>…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auto</a:t>
            </a:r>
            <a:r>
              <a:rPr lang="en-US" dirty="0" smtClean="0"/>
              <a:t> works here as well.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for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(auto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= 0;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&lt; NUMBER_OF_COWS; ++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)</a:t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>{</a:t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dirty="0" smtClean="0">
                <a:latin typeface="Courier" charset="0"/>
                <a:ea typeface="Courier" charset="0"/>
                <a:cs typeface="Courier" charset="0"/>
              </a:rPr>
              <a:t>…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102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II</a:t>
            </a:r>
            <a:br>
              <a:rPr lang="en-US" dirty="0" smtClean="0"/>
            </a:br>
            <a:r>
              <a:rPr lang="en-US" dirty="0" smtClean="0"/>
              <a:t>Keyword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auto</a:t>
            </a:r>
            <a:r>
              <a:rPr lang="en-US" dirty="0" smtClean="0"/>
              <a:t> [3/4]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uto</a:t>
            </a:r>
            <a:r>
              <a:rPr lang="en-US" dirty="0" smtClean="0"/>
              <a:t> may not seem very helpful.</a:t>
            </a:r>
          </a:p>
          <a:p>
            <a:pPr marL="0" indent="0">
              <a:buNone/>
            </a:pPr>
            <a:r>
              <a:rPr lang="en-US" dirty="0" smtClean="0"/>
              <a:t>But there are types with long complicated names.</a:t>
            </a:r>
          </a:p>
          <a:p>
            <a:pPr marL="0" indent="0">
              <a:buNone/>
            </a:pPr>
            <a:r>
              <a:rPr lang="en-US" sz="1400" dirty="0" err="1" smtClean="0">
                <a:latin typeface="Courier" charset="0"/>
                <a:ea typeface="Courier" charset="0"/>
                <a:cs typeface="Courier" charset="0"/>
              </a:rPr>
              <a:t>forward_list</a:t>
            </a: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1400" dirty="0" err="1" smtClean="0">
                <a:latin typeface="Courier" charset="0"/>
                <a:ea typeface="Courier" charset="0"/>
                <a:cs typeface="Courier" charset="0"/>
              </a:rPr>
              <a:t>unordered_map</a:t>
            </a: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&lt;string, uint_fast64_t&gt;&gt;::</a:t>
            </a:r>
            <a:r>
              <a:rPr lang="en-US" sz="1400" dirty="0" err="1" smtClean="0">
                <a:latin typeface="Courier" charset="0"/>
                <a:ea typeface="Courier" charset="0"/>
                <a:cs typeface="Courier" charset="0"/>
              </a:rPr>
              <a:t>const_iterator</a:t>
            </a: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1400" dirty="0" smtClean="0">
                <a:latin typeface="Courier" charset="0"/>
                <a:ea typeface="Courier" charset="0"/>
                <a:cs typeface="Courier" charset="0"/>
              </a:rPr>
            </a:b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    it = </a:t>
            </a:r>
            <a:r>
              <a:rPr lang="en-US" sz="1400" dirty="0" err="1" smtClean="0">
                <a:latin typeface="Courier" charset="0"/>
                <a:ea typeface="Courier" charset="0"/>
                <a:cs typeface="Courier" charset="0"/>
              </a:rPr>
              <a:t>fms.cbegin</a:t>
            </a: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();</a:t>
            </a:r>
          </a:p>
          <a:p>
            <a:pPr marL="0" indent="0">
              <a:buNone/>
            </a:pPr>
            <a:r>
              <a:rPr lang="en-US" dirty="0" smtClean="0">
                <a:ea typeface="Courier" charset="0"/>
                <a:cs typeface="Courier" charset="0"/>
              </a:rPr>
              <a:t>In such situations,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auto</a:t>
            </a:r>
            <a:r>
              <a:rPr lang="en-US" dirty="0" smtClean="0">
                <a:ea typeface="Courier" charset="0"/>
                <a:cs typeface="Courier" charset="0"/>
              </a:rPr>
              <a:t> can greatly improve our code.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uto it =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fms.cbegin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();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9380060"/>
      </p:ext>
    </p:extLst>
  </p:cSld>
  <p:clrMapOvr>
    <a:masterClrMapping/>
  </p:clrMapOvr>
</p:sld>
</file>

<file path=ppt/theme/theme1.xml><?xml version="1.0" encoding="utf-8"?>
<a:theme xmlns:a="http://schemas.openxmlformats.org/drawingml/2006/main" name="Advantage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Advantage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Advantage.thmx</Template>
  <TotalTime>996</TotalTime>
  <Words>968</Words>
  <Application>Microsoft Macintosh PowerPoint</Application>
  <PresentationFormat>On-screen Show (4:3)</PresentationFormat>
  <Paragraphs>102</Paragraphs>
  <Slides>15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Advantage</vt:lpstr>
      <vt:lpstr>CS 201 </vt:lpstr>
      <vt:lpstr>Review Types I — Introduction [1/3]</vt:lpstr>
      <vt:lpstr>Review Types I — Introduction [2/3]</vt:lpstr>
      <vt:lpstr>Review Types I — Introduction [3/3]</vt:lpstr>
      <vt:lpstr>Review Types I — Type bool [1/2]</vt:lpstr>
      <vt:lpstr>Review Types I — Type bool [2/2]</vt:lpstr>
      <vt:lpstr>Types II Keyword auto [1/4]</vt:lpstr>
      <vt:lpstr>Types II Keyword auto [2/4]</vt:lpstr>
      <vt:lpstr>Types II Keyword auto [3/4]</vt:lpstr>
      <vt:lpstr>Types II Keyword auto [4/4]</vt:lpstr>
      <vt:lpstr>Types II Type char [1/5]</vt:lpstr>
      <vt:lpstr>Types II Type char [2/5]</vt:lpstr>
      <vt:lpstr>Types II Type char [3/5]</vt:lpstr>
      <vt:lpstr>Types II Type char [4/5]</vt:lpstr>
      <vt:lpstr>Types II Type char [5/5]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201</dc:title>
  <dc:creator>Chris Hartman</dc:creator>
  <cp:lastModifiedBy>Chris Hartman</cp:lastModifiedBy>
  <cp:revision>150</cp:revision>
  <dcterms:created xsi:type="dcterms:W3CDTF">2017-08-28T16:16:28Z</dcterms:created>
  <dcterms:modified xsi:type="dcterms:W3CDTF">2018-09-21T20:22:47Z</dcterms:modified>
</cp:coreProperties>
</file>