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5" r:id="rId2"/>
    <p:sldId id="438" r:id="rId3"/>
    <p:sldId id="473" r:id="rId4"/>
    <p:sldId id="474" r:id="rId5"/>
    <p:sldId id="484" r:id="rId6"/>
    <p:sldId id="476" r:id="rId7"/>
    <p:sldId id="486" r:id="rId8"/>
    <p:sldId id="495" r:id="rId9"/>
    <p:sldId id="489" r:id="rId10"/>
    <p:sldId id="498" r:id="rId11"/>
    <p:sldId id="497" r:id="rId12"/>
    <p:sldId id="492" r:id="rId13"/>
    <p:sldId id="4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Objects="1">
      <p:cViewPr varScale="1">
        <p:scale>
          <a:sx n="80" d="100"/>
          <a:sy n="80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integers and other built in types are NOT default initialized to anything special </a:t>
            </a:r>
            <a:r>
              <a:rPr lang="mr-IN" dirty="0" smtClean="0"/>
              <a:t>–</a:t>
            </a:r>
            <a:r>
              <a:rPr lang="en-US" dirty="0" smtClean="0"/>
              <a:t> they have whatever value is in memory... But strings ARE initialized to the empty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A189-65D8-0241-A6DC-946B0E6D6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2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Vector I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smtClean="0"/>
              <a:t>As a Fixed-Size Container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dirty="0" smtClean="0"/>
              <a:t>We </a:t>
            </a:r>
            <a:r>
              <a:rPr lang="en-US" sz="1900" dirty="0"/>
              <a:t>can refer to each item in </a:t>
            </a:r>
            <a:r>
              <a:rPr lang="en-US" sz="1900" dirty="0" smtClean="0"/>
              <a:t>a 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900" dirty="0" smtClean="0"/>
              <a:t> by </a:t>
            </a:r>
            <a:r>
              <a:rPr lang="en-US" sz="1900" dirty="0"/>
              <a:t>number. The number of an item is its </a:t>
            </a:r>
            <a:r>
              <a:rPr lang="en-US" sz="1900" b="1" dirty="0"/>
              <a:t>index</a:t>
            </a:r>
            <a:r>
              <a:rPr lang="en-US" sz="1900" dirty="0"/>
              <a:t> (plural: </a:t>
            </a:r>
            <a:r>
              <a:rPr lang="en-US" sz="1900" b="1" dirty="0"/>
              <a:t>indices</a:t>
            </a:r>
            <a:r>
              <a:rPr lang="en-US" sz="1900" dirty="0"/>
              <a:t>—from Latin). </a:t>
            </a:r>
            <a:r>
              <a:rPr lang="en-US" sz="1900" dirty="0" smtClean="0"/>
              <a:t>Indices </a:t>
            </a:r>
            <a:r>
              <a:rPr lang="en-US" sz="1900" dirty="0"/>
              <a:t>range from 0 to </a:t>
            </a:r>
            <a:r>
              <a:rPr lang="en-US" sz="1900" i="1" dirty="0" smtClean="0"/>
              <a:t>size</a:t>
            </a:r>
            <a:r>
              <a:rPr lang="en-US" sz="1900" dirty="0" smtClean="0"/>
              <a:t> </a:t>
            </a:r>
            <a:r>
              <a:rPr lang="mr-IN" sz="1900" dirty="0" smtClean="0"/>
              <a:t>–</a:t>
            </a:r>
            <a:r>
              <a:rPr lang="en-US" sz="1900" dirty="0" smtClean="0"/>
              <a:t> 1, </a:t>
            </a:r>
            <a:r>
              <a:rPr lang="en-US" sz="1900" dirty="0"/>
              <a:t>where </a:t>
            </a:r>
            <a:r>
              <a:rPr lang="en-US" sz="1900" i="1" dirty="0"/>
              <a:t>s</a:t>
            </a:r>
            <a:r>
              <a:rPr lang="en-US" sz="1900" i="1" dirty="0" smtClean="0"/>
              <a:t>ize</a:t>
            </a:r>
            <a:r>
              <a:rPr lang="en-US" sz="1900" dirty="0" smtClean="0"/>
              <a:t> </a:t>
            </a:r>
            <a:r>
              <a:rPr lang="en-US" sz="1900" dirty="0"/>
              <a:t>is the </a:t>
            </a:r>
            <a:r>
              <a:rPr lang="en-US" sz="1900" dirty="0" smtClean="0"/>
              <a:t>size of </a:t>
            </a:r>
            <a:r>
              <a:rPr lang="en-US" sz="1900" dirty="0"/>
              <a:t>the </a:t>
            </a:r>
            <a:r>
              <a:rPr lang="en-US" sz="1900" dirty="0">
                <a:latin typeface="Courier"/>
                <a:cs typeface="Courier"/>
              </a:rPr>
              <a:t>vector</a:t>
            </a:r>
            <a:r>
              <a:rPr lang="en-US" sz="1900" dirty="0" smtClean="0"/>
              <a:t>.</a:t>
            </a:r>
            <a:br>
              <a:rPr lang="en-US" sz="1900" dirty="0" smtClean="0"/>
            </a:br>
            <a:endParaRPr lang="en-US" sz="1900" dirty="0"/>
          </a:p>
          <a:p>
            <a:pPr marL="0" indent="0">
              <a:buNone/>
            </a:pP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 smtClean="0"/>
              <a:t>To </a:t>
            </a:r>
            <a:r>
              <a:rPr lang="en-US" sz="1900" dirty="0"/>
              <a:t>refer to the item with index </a:t>
            </a:r>
            <a:r>
              <a:rPr lang="en-US" sz="1900" dirty="0" err="1">
                <a:latin typeface="Courier"/>
                <a:cs typeface="Courier"/>
              </a:rPr>
              <a:t>i</a:t>
            </a:r>
            <a:r>
              <a:rPr lang="en-US" sz="1900" dirty="0"/>
              <a:t>, use </a:t>
            </a:r>
            <a:r>
              <a:rPr lang="en-US" sz="1900" dirty="0" smtClean="0"/>
              <a:t>the name of the vector followed by brackets with “</a:t>
            </a:r>
            <a:r>
              <a:rPr lang="en-US" sz="1900" dirty="0" err="1" smtClean="0">
                <a:latin typeface="Courier"/>
                <a:cs typeface="Courier"/>
              </a:rPr>
              <a:t>i</a:t>
            </a:r>
            <a:r>
              <a:rPr lang="en-US" sz="1900" dirty="0"/>
              <a:t>” </a:t>
            </a:r>
            <a:r>
              <a:rPr lang="en-US" sz="1900" dirty="0" smtClean="0"/>
              <a:t>inside them</a:t>
            </a:r>
            <a:r>
              <a:rPr lang="en-US" sz="1900" dirty="0"/>
              <a:t>. (Read as </a:t>
            </a:r>
            <a:r>
              <a:rPr lang="en-US" sz="1900" dirty="0" smtClean="0"/>
              <a:t>“v </a:t>
            </a:r>
            <a:r>
              <a:rPr lang="en-US" sz="1900" dirty="0"/>
              <a:t>sub </a:t>
            </a:r>
            <a:r>
              <a:rPr lang="en-US" sz="1900" dirty="0" err="1"/>
              <a:t>i</a:t>
            </a:r>
            <a:r>
              <a:rPr lang="en-US" sz="1900" dirty="0" smtClean="0"/>
              <a:t>”, </a:t>
            </a:r>
            <a:r>
              <a:rPr lang="en-US" sz="1900" dirty="0"/>
              <a:t>from </a:t>
            </a:r>
            <a:r>
              <a:rPr lang="en-US" sz="1900" dirty="0" smtClean="0"/>
              <a:t>math notation </a:t>
            </a:r>
            <a:r>
              <a:rPr lang="en-US" sz="1900" i="1" dirty="0"/>
              <a:t>v</a:t>
            </a:r>
            <a:r>
              <a:rPr lang="en-US" sz="1900" i="1" baseline="-25000" dirty="0"/>
              <a:t>i</a:t>
            </a:r>
            <a:r>
              <a:rPr lang="en-US" sz="1900" dirty="0" smtClean="0"/>
              <a:t>.)</a:t>
            </a:r>
            <a:r>
              <a:rPr lang="en-US" sz="1900" dirty="0">
                <a:latin typeface="Courier"/>
              </a:rPr>
              <a:t> 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"/>
              </a:rPr>
              <a:t>v</a:t>
            </a:r>
            <a:r>
              <a:rPr lang="en-US" sz="1900" dirty="0" smtClean="0">
                <a:latin typeface="Courier"/>
              </a:rPr>
              <a:t>[</a:t>
            </a:r>
            <a:r>
              <a:rPr lang="en-US" sz="1900" dirty="0" err="1" smtClean="0">
                <a:latin typeface="Courier"/>
              </a:rPr>
              <a:t>i</a:t>
            </a:r>
            <a:r>
              <a:rPr lang="en-US" sz="1900" dirty="0" smtClean="0">
                <a:latin typeface="Courier"/>
              </a:rPr>
              <a:t>]</a:t>
            </a:r>
            <a:endParaRPr lang="en-US" sz="1900" dirty="0">
              <a:latin typeface="Courier"/>
            </a:endParaRPr>
          </a:p>
          <a:p>
            <a:pPr marL="0" indent="0">
              <a:buNone/>
            </a:pPr>
            <a:r>
              <a:rPr lang="en-US" sz="1900" dirty="0"/>
              <a:t>We can use </a:t>
            </a:r>
            <a:r>
              <a:rPr lang="en-US" sz="1900" dirty="0" smtClean="0"/>
              <a:t>this </a:t>
            </a:r>
            <a:r>
              <a:rPr lang="en-US" sz="1900" b="1" dirty="0" smtClean="0"/>
              <a:t>bracket operator</a:t>
            </a:r>
            <a:r>
              <a:rPr lang="en-US" sz="1900" dirty="0" smtClean="0"/>
              <a:t> both </a:t>
            </a:r>
            <a:r>
              <a:rPr lang="en-US" sz="1900" dirty="0"/>
              <a:t>to get values from </a:t>
            </a:r>
            <a:r>
              <a:rPr lang="en-US" sz="1900" dirty="0" smtClean="0"/>
              <a:t>a</a:t>
            </a:r>
            <a:r>
              <a:rPr lang="en-US" sz="1900" dirty="0">
                <a:latin typeface="Courier"/>
              </a:rPr>
              <a:t> </a:t>
            </a:r>
            <a:r>
              <a:rPr lang="en-US" sz="1900" dirty="0" smtClean="0"/>
              <a:t> 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900" dirty="0"/>
              <a:t> and to set them</a:t>
            </a:r>
            <a:r>
              <a:rPr lang="en-US" sz="1900" dirty="0" smtClean="0"/>
              <a:t>. In other words, an expression like “</a:t>
            </a:r>
            <a:r>
              <a:rPr lang="en-US" sz="1900" dirty="0" smtClean="0">
                <a:latin typeface="Courier"/>
              </a:rPr>
              <a:t>v[</a:t>
            </a:r>
            <a:r>
              <a:rPr lang="en-US" sz="1900" dirty="0" err="1" smtClean="0">
                <a:latin typeface="Courier"/>
              </a:rPr>
              <a:t>i</a:t>
            </a:r>
            <a:r>
              <a:rPr lang="en-US" sz="1900" dirty="0" smtClean="0">
                <a:latin typeface="Courier"/>
              </a:rPr>
              <a:t>]</a:t>
            </a:r>
            <a:r>
              <a:rPr lang="en-US" sz="1900" dirty="0" smtClean="0"/>
              <a:t>” is an </a:t>
            </a:r>
            <a:r>
              <a:rPr lang="en-US" sz="1900" b="1" dirty="0" err="1" smtClean="0"/>
              <a:t>Lvalue</a:t>
            </a:r>
            <a:r>
              <a:rPr lang="en-US" sz="1900" dirty="0" smtClean="0"/>
              <a:t>.</a:t>
            </a:r>
            <a:endParaRPr lang="en-US" sz="1900" dirty="0">
              <a:latin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02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74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46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526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098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242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814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386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958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7000" y="28194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82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54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526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98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670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42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814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86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5800" y="3276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530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24600" y="28194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10200" y="28194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0" y="2895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size</a:t>
            </a:r>
            <a:r>
              <a:rPr lang="en-US" sz="1600" dirty="0" smtClean="0"/>
              <a:t> = 13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4343400" y="4578394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00600" y="4578394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7800" y="4578394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15000" y="4578394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72200" y="4578394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3400" y="50355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00600" y="50355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57800" y="50355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5000" y="50355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72200" y="50355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67200" y="427359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8000" y="4343400"/>
            <a:ext cx="140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[3]</a:t>
            </a:r>
            <a:endParaRPr lang="en-US" sz="1600" dirty="0" smtClean="0">
              <a:ea typeface="Courier" charset="0"/>
              <a:cs typeface="Courier" charset="0"/>
            </a:endParaRPr>
          </a:p>
          <a:p>
            <a:r>
              <a:rPr lang="en-US" sz="1600" dirty="0" smtClean="0">
                <a:ea typeface="Courier" charset="0"/>
                <a:cs typeface="Courier" charset="0"/>
              </a:rPr>
              <a:t>(“v sub 3”)</a:t>
            </a:r>
            <a:endParaRPr lang="en-US" sz="1600" dirty="0">
              <a:ea typeface="Courier" charset="0"/>
              <a:cs typeface="Courier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6172200" y="4425994"/>
            <a:ext cx="685800" cy="69806"/>
          </a:xfrm>
          <a:prstGeom prst="line">
            <a:avLst/>
          </a:prstGeom>
          <a:ln w="15875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019800" y="4425994"/>
            <a:ext cx="152400" cy="152400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3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Vector I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smtClean="0"/>
              <a:t>As a </a:t>
            </a:r>
            <a:r>
              <a:rPr lang="en-US" dirty="0"/>
              <a:t>Fixed-Size </a:t>
            </a:r>
            <a:r>
              <a:rPr lang="en-US" dirty="0" smtClean="0"/>
              <a:t>Container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dirty="0" smtClean="0"/>
              <a:t>Here </a:t>
            </a:r>
            <a:r>
              <a:rPr lang="en-US" sz="1900" dirty="0"/>
              <a:t>is a loop that prints all the items in a 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900" dirty="0" smtClean="0">
                <a:ea typeface="Courier" charset="0"/>
                <a:cs typeface="Courier" charset="0"/>
              </a:rPr>
              <a:t> named</a:t>
            </a:r>
            <a:r>
              <a:rPr lang="en-US" sz="1900" dirty="0" smtClean="0"/>
              <a:t> 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sz="1900" dirty="0"/>
              <a:t>, separated by blanks</a:t>
            </a:r>
            <a:r>
              <a:rPr lang="en-US" sz="1900" dirty="0" smtClean="0"/>
              <a:t>.</a:t>
            </a:r>
            <a:r>
              <a:rPr lang="en-US" sz="1900" dirty="0">
                <a:latin typeface="Courier"/>
              </a:rPr>
              <a:t> 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"/>
              </a:rPr>
              <a:t>f</a:t>
            </a:r>
            <a:r>
              <a:rPr lang="en-US" sz="1900" dirty="0" smtClean="0">
                <a:latin typeface="Courier"/>
              </a:rPr>
              <a:t>or (auto </a:t>
            </a:r>
            <a:r>
              <a:rPr lang="en-US" sz="1900" dirty="0" err="1" smtClean="0">
                <a:latin typeface="Courier"/>
              </a:rPr>
              <a:t>i</a:t>
            </a:r>
            <a:r>
              <a:rPr lang="en-US" sz="1900" dirty="0" smtClean="0">
                <a:latin typeface="Courier"/>
              </a:rPr>
              <a:t> = 0; </a:t>
            </a:r>
            <a:r>
              <a:rPr lang="en-US" sz="1900" dirty="0" err="1" smtClean="0">
                <a:latin typeface="Courier"/>
              </a:rPr>
              <a:t>i</a:t>
            </a:r>
            <a:r>
              <a:rPr lang="en-US" sz="1900" dirty="0" smtClean="0">
                <a:latin typeface="Courier"/>
              </a:rPr>
              <a:t> &lt; </a:t>
            </a:r>
            <a:r>
              <a:rPr lang="en-US" sz="1900" dirty="0" err="1" smtClean="0">
                <a:latin typeface="Courier"/>
              </a:rPr>
              <a:t>v.size</a:t>
            </a:r>
            <a:r>
              <a:rPr lang="en-US" sz="1900" dirty="0" smtClean="0">
                <a:latin typeface="Courier"/>
              </a:rPr>
              <a:t>(); ++</a:t>
            </a:r>
            <a:r>
              <a:rPr lang="en-US" sz="1900" dirty="0" err="1" smtClean="0">
                <a:latin typeface="Courier"/>
              </a:rPr>
              <a:t>i</a:t>
            </a:r>
            <a:r>
              <a:rPr lang="en-US" sz="1900" dirty="0" smtClean="0">
                <a:latin typeface="Courier"/>
              </a:rPr>
              <a:t>)</a:t>
            </a:r>
            <a:br>
              <a:rPr lang="en-US" sz="1900" dirty="0" smtClean="0">
                <a:latin typeface="Courier"/>
              </a:rPr>
            </a:br>
            <a:r>
              <a:rPr lang="en-US" sz="1900" dirty="0" smtClean="0">
                <a:latin typeface="Courier"/>
              </a:rPr>
              <a:t>    </a:t>
            </a:r>
            <a:r>
              <a:rPr lang="en-US" sz="1900" dirty="0" err="1" smtClean="0">
                <a:latin typeface="Courier"/>
              </a:rPr>
              <a:t>cout</a:t>
            </a:r>
            <a:r>
              <a:rPr lang="en-US" sz="1900" dirty="0" smtClean="0">
                <a:latin typeface="Courier"/>
              </a:rPr>
              <a:t> &lt;&lt; v[</a:t>
            </a:r>
            <a:r>
              <a:rPr lang="en-US" sz="1900" dirty="0" err="1" smtClean="0">
                <a:latin typeface="Courier"/>
              </a:rPr>
              <a:t>i</a:t>
            </a:r>
            <a:r>
              <a:rPr lang="en-US" sz="1900" dirty="0" smtClean="0">
                <a:latin typeface="Courier"/>
              </a:rPr>
              <a:t>] &lt;&lt; " ";</a:t>
            </a:r>
            <a:br>
              <a:rPr lang="en-US" sz="1900" dirty="0" smtClean="0">
                <a:latin typeface="Courier"/>
              </a:rPr>
            </a:br>
            <a:r>
              <a:rPr lang="en-US" sz="1900" dirty="0" err="1" smtClean="0">
                <a:latin typeface="Courier"/>
              </a:rPr>
              <a:t>cout</a:t>
            </a:r>
            <a:r>
              <a:rPr lang="en-US" sz="1900" dirty="0" smtClean="0">
                <a:latin typeface="Courier"/>
              </a:rPr>
              <a:t> &lt;&lt; </a:t>
            </a:r>
            <a:r>
              <a:rPr lang="en-US" sz="1900" dirty="0" err="1" smtClean="0">
                <a:latin typeface="Courier"/>
              </a:rPr>
              <a:t>endl</a:t>
            </a:r>
            <a:r>
              <a:rPr lang="en-US" sz="1900" dirty="0" smtClean="0">
                <a:latin typeface="Courier"/>
              </a:rPr>
              <a:t>;</a:t>
            </a:r>
            <a:endParaRPr lang="en-US" sz="1900" dirty="0">
              <a:latin typeface="Courier"/>
            </a:endParaRPr>
          </a:p>
          <a:p>
            <a:pPr marL="0" indent="0">
              <a:buNone/>
            </a:pPr>
            <a:r>
              <a:rPr lang="en-US" sz="1900" dirty="0"/>
              <a:t>Important </a:t>
            </a:r>
            <a:r>
              <a:rPr lang="en-US" sz="1900" dirty="0" smtClean="0"/>
              <a:t>point. </a:t>
            </a:r>
            <a:r>
              <a:rPr lang="en-US" sz="1900" dirty="0"/>
              <a:t>The above bracket syntax does no </a:t>
            </a:r>
            <a:r>
              <a:rPr lang="en-US" sz="1900" dirty="0" smtClean="0"/>
              <a:t>error</a:t>
            </a:r>
            <a:r>
              <a:rPr lang="en-US" sz="1900" dirty="0">
                <a:latin typeface="Courier"/>
              </a:rPr>
              <a:t> </a:t>
            </a:r>
            <a:r>
              <a:rPr lang="en-US" sz="1900" dirty="0" smtClean="0"/>
              <a:t> </a:t>
            </a:r>
            <a:r>
              <a:rPr lang="en-US" sz="1900" dirty="0"/>
              <a:t>checking. If the index is out of range, then it will happily </a:t>
            </a:r>
            <a:r>
              <a:rPr lang="en-US" sz="1900" dirty="0" smtClean="0"/>
              <a:t>read</a:t>
            </a:r>
            <a:r>
              <a:rPr lang="en-US" sz="1900" dirty="0">
                <a:latin typeface="Courier"/>
              </a:rPr>
              <a:t> </a:t>
            </a:r>
            <a:r>
              <a:rPr lang="en-US" sz="1900" dirty="0" smtClean="0"/>
              <a:t> </a:t>
            </a:r>
            <a:r>
              <a:rPr lang="en-US" sz="1900" dirty="0"/>
              <a:t>or write to random memory, possibly messing something </a:t>
            </a:r>
            <a:r>
              <a:rPr lang="en-US" sz="1900" dirty="0" smtClean="0"/>
              <a:t>up </a:t>
            </a:r>
            <a:r>
              <a:rPr lang="en-US" sz="1900" dirty="0"/>
              <a:t>rather badly. </a:t>
            </a:r>
            <a:r>
              <a:rPr lang="en-US" sz="1900" dirty="0" smtClean="0"/>
              <a:t>When </a:t>
            </a:r>
            <a:r>
              <a:rPr lang="en-US" sz="1900" dirty="0"/>
              <a:t>using the bracket </a:t>
            </a:r>
            <a:r>
              <a:rPr lang="en-US" sz="1900" dirty="0" smtClean="0"/>
              <a:t>operator, always </a:t>
            </a:r>
            <a:r>
              <a:rPr lang="en-US" sz="1900" dirty="0"/>
              <a:t>be </a:t>
            </a:r>
            <a:r>
              <a:rPr lang="en-US" sz="1900" dirty="0" smtClean="0"/>
              <a:t>sure </a:t>
            </a:r>
            <a:r>
              <a:rPr lang="en-US" sz="1900" dirty="0"/>
              <a:t>your index is at least zero and less than the size of the 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900" dirty="0" smtClean="0"/>
              <a:t>.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1524000" y="5568994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5568994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5568994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5568994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5568994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60261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60261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400" y="60261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60261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602619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526419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5334000"/>
            <a:ext cx="140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v[7]</a:t>
            </a:r>
            <a:r>
              <a:rPr lang="en-US" sz="1600" dirty="0" smtClean="0"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ea typeface="Courier" charset="0"/>
                <a:cs typeface="Courier" charset="0"/>
                <a:sym typeface="Wingdings"/>
              </a:rPr>
              <a:t></a:t>
            </a:r>
            <a:endParaRPr lang="en-US" sz="1600" dirty="0" smtClean="0">
              <a:ea typeface="Courier" charset="0"/>
              <a:cs typeface="Courier" charset="0"/>
            </a:endParaRPr>
          </a:p>
        </p:txBody>
      </p:sp>
      <p:cxnSp>
        <p:nvCxnSpPr>
          <p:cNvPr id="16" name="Straight Connector 15"/>
          <p:cNvCxnSpPr>
            <a:stCxn id="15" idx="1"/>
          </p:cNvCxnSpPr>
          <p:nvPr/>
        </p:nvCxnSpPr>
        <p:spPr>
          <a:xfrm flipH="1" flipV="1">
            <a:off x="5181600" y="5410200"/>
            <a:ext cx="381000" cy="93077"/>
          </a:xfrm>
          <a:prstGeom prst="line">
            <a:avLst/>
          </a:prstGeom>
          <a:ln w="15875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29200" y="5416594"/>
            <a:ext cx="152400" cy="152400"/>
          </a:xfrm>
          <a:prstGeom prst="line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24400" y="5562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Vector I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smtClean="0"/>
              <a:t>As a Variable-Size Container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When creating a new dataset, it is often convenient to treat </a:t>
            </a:r>
            <a:r>
              <a:rPr lang="en-US" sz="1800" dirty="0" smtClean="0"/>
              <a:t>a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800" dirty="0"/>
              <a:t> as a collection that can grow and shrink. Two member functions in particular are useful: </a:t>
            </a:r>
            <a:r>
              <a:rPr lang="en-US" sz="1800" dirty="0" err="1">
                <a:latin typeface="Courier"/>
                <a:cs typeface="Courier"/>
              </a:rPr>
              <a:t>push_back</a:t>
            </a:r>
            <a:r>
              <a:rPr lang="en-US" sz="1800" dirty="0">
                <a:cs typeface="Courier"/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latin typeface="Courier"/>
                <a:cs typeface="Courier"/>
              </a:rPr>
              <a:t>pop_back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push_back</a:t>
            </a:r>
            <a:r>
              <a:rPr lang="en-US" sz="1800" dirty="0" smtClean="0"/>
              <a:t> </a:t>
            </a:r>
            <a:r>
              <a:rPr lang="en-US" sz="1800" dirty="0"/>
              <a:t>takes one </a:t>
            </a:r>
            <a:r>
              <a:rPr lang="en-US" sz="1800" dirty="0" smtClean="0"/>
              <a:t>argument. </a:t>
            </a:r>
            <a:r>
              <a:rPr lang="en-US" sz="1800" dirty="0"/>
              <a:t>It increases the size of the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800" dirty="0"/>
              <a:t> by one and sets the new final item to the given value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vv.push_back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("zebra");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pop_back</a:t>
            </a:r>
            <a:r>
              <a:rPr lang="en-US" sz="1800" dirty="0" smtClean="0"/>
              <a:t> </a:t>
            </a:r>
            <a:r>
              <a:rPr lang="en-US" sz="1800" dirty="0"/>
              <a:t>takes no arguments. It removes the final item from the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800" dirty="0"/>
              <a:t>, decreasing its size by one.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vv.pop_back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/>
              <a:t>Since </a:t>
            </a:r>
            <a:r>
              <a:rPr lang="en-US" sz="1800" dirty="0"/>
              <a:t>the size is reduced, </a:t>
            </a:r>
            <a:r>
              <a:rPr lang="en-US" dirty="0" err="1" smtClean="0">
                <a:latin typeface="Courier"/>
                <a:cs typeface="Courier"/>
              </a:rPr>
              <a:t>pop_back</a:t>
            </a:r>
            <a:r>
              <a:rPr lang="en-US" sz="1800" dirty="0" smtClean="0"/>
              <a:t> </a:t>
            </a:r>
            <a:r>
              <a:rPr lang="en-US" sz="1800" dirty="0"/>
              <a:t>should </a:t>
            </a:r>
            <a:r>
              <a:rPr lang="en-US" sz="1800" dirty="0" smtClean="0"/>
              <a:t>never </a:t>
            </a:r>
            <a:r>
              <a:rPr lang="en-US" sz="1800" dirty="0"/>
              <a:t>be called on a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800" dirty="0"/>
              <a:t> of size zero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64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Vector I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smtClean="0"/>
              <a:t>As a Variable-Size Container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Putting the variable-size and fixed-size ideas together, we obtain a common technique.</a:t>
            </a:r>
          </a:p>
          <a:p>
            <a:pPr lvl="1"/>
            <a:r>
              <a:rPr lang="en-US" dirty="0"/>
              <a:t>Create a </a:t>
            </a:r>
            <a:r>
              <a:rPr lang="en-US" dirty="0" smtClean="0"/>
              <a:t>dataset, treating </a:t>
            </a:r>
            <a:r>
              <a:rPr lang="en-US" dirty="0"/>
              <a:t>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as a variable-size container.	</a:t>
            </a:r>
          </a:p>
          <a:p>
            <a:pPr lvl="1"/>
            <a:r>
              <a:rPr lang="en-US" dirty="0"/>
              <a:t>Process the </a:t>
            </a:r>
            <a:r>
              <a:rPr lang="en-US" dirty="0" smtClean="0"/>
              <a:t>dataset, treating </a:t>
            </a:r>
            <a:r>
              <a:rPr lang="en-US" dirty="0"/>
              <a:t>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as a fixed-size container.</a:t>
            </a:r>
          </a:p>
          <a:p>
            <a:pPr marL="0" indent="0">
              <a:buNone/>
            </a:pPr>
            <a:r>
              <a:rPr lang="en-US" i="1" dirty="0" smtClean="0"/>
              <a:t>How about some example code?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4419600"/>
            <a:ext cx="1905000" cy="338554"/>
          </a:xfrm>
          <a:prstGeom prst="rect">
            <a:avLst/>
          </a:prstGeom>
          <a:noFill/>
          <a:ln w="15875">
            <a:solidFill>
              <a:srgbClr val="9898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</a:rPr>
              <a:t>See </a:t>
            </a:r>
            <a:r>
              <a:rPr lang="en-US" sz="1600" dirty="0" smtClean="0">
                <a:solidFill>
                  <a:srgbClr val="C00000"/>
                </a:solidFill>
                <a:latin typeface="Courier"/>
              </a:rPr>
              <a:t>vector.cpp</a:t>
            </a:r>
            <a:r>
              <a:rPr lang="en-US" sz="1600" i="1" dirty="0" smtClean="0">
                <a:solidFill>
                  <a:srgbClr val="C00000"/>
                </a:solidFill>
              </a:rPr>
              <a:t>.</a:t>
            </a:r>
            <a:endParaRPr lang="en-US" sz="1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Types II — Keyword </a:t>
            </a:r>
            <a:r>
              <a:rPr lang="en-US" dirty="0" smtClean="0">
                <a:latin typeface="Courier"/>
              </a:rPr>
              <a:t>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set the value of a variable in its declaration, we can</a:t>
            </a:r>
            <a:r>
              <a:rPr lang="en-US" dirty="0">
                <a:latin typeface="Courier"/>
              </a:rPr>
              <a:t> </a:t>
            </a:r>
            <a:r>
              <a:rPr lang="en-US" dirty="0" smtClean="0"/>
              <a:t> replace the type with “</a:t>
            </a:r>
            <a:r>
              <a:rPr lang="en-US" dirty="0" smtClean="0">
                <a:latin typeface="Courier"/>
              </a:rPr>
              <a:t>auto</a:t>
            </a:r>
            <a:r>
              <a:rPr lang="en-US" dirty="0" smtClean="0"/>
              <a:t>”. The makes the type of the variable the same as the type of the value we set it to.</a:t>
            </a:r>
            <a:r>
              <a:rPr lang="en-US" dirty="0">
                <a:latin typeface="Courier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 = 42;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uto n = 42;  // Same, since 42 has type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Be careful with strings. A double-quoted value does not have</a:t>
            </a:r>
            <a:r>
              <a:rPr lang="en-US" dirty="0">
                <a:latin typeface="Courier"/>
              </a:rPr>
              <a:t> </a:t>
            </a:r>
            <a:r>
              <a:rPr lang="en-US" dirty="0" smtClean="0"/>
              <a:t> type </a:t>
            </a:r>
            <a:r>
              <a:rPr lang="en-US" dirty="0" smtClean="0">
                <a:latin typeface="Courier"/>
              </a:rPr>
              <a:t>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uto s =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    // Probably a BAD idea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tring s =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  // Better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3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Types II — Type </a:t>
            </a:r>
            <a:r>
              <a:rPr lang="en-US" dirty="0" smtClean="0">
                <a:latin typeface="Courier"/>
              </a:rPr>
              <a:t>char</a:t>
            </a:r>
            <a:r>
              <a:rPr lang="en-US" dirty="0" smtClean="0"/>
              <a:t>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c</a:t>
            </a:r>
            <a:r>
              <a:rPr lang="en-US" dirty="0" smtClean="0">
                <a:latin typeface="Courier"/>
              </a:rPr>
              <a:t>har</a:t>
            </a:r>
            <a:r>
              <a:rPr lang="en-US" dirty="0" smtClean="0"/>
              <a:t> is a built-in C++ type that holds a single character.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har c;</a:t>
            </a:r>
          </a:p>
          <a:p>
            <a:pPr marL="0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A </a:t>
            </a:r>
            <a:r>
              <a:rPr lang="en-US" dirty="0" smtClean="0">
                <a:latin typeface="Courier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ea typeface="Courier" charset="0"/>
                <a:cs typeface="Courier" charset="0"/>
              </a:rPr>
              <a:t> literal is written as a character inside single quotes.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auto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poundchar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'#';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Type </a:t>
            </a:r>
            <a:r>
              <a:rPr lang="en-US" dirty="0" smtClean="0">
                <a:latin typeface="Courier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ea typeface="Courier" charset="0"/>
                <a:cs typeface="Courier" charset="0"/>
              </a:rPr>
              <a:t> works with: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I/O streams (e.g.,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>
                <a:ea typeface="Courier" charset="0"/>
                <a:cs typeface="Courier" charset="0"/>
              </a:rPr>
              <a:t>).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Comparison operators</a:t>
            </a:r>
            <a:r>
              <a:rPr lang="en-US" dirty="0"/>
              <a:t>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&gt;=</a:t>
            </a:r>
            <a:r>
              <a:rPr lang="en-US" dirty="0"/>
              <a:t>)</a:t>
            </a:r>
            <a:r>
              <a:rPr lang="en-US" dirty="0" smtClean="0">
                <a:ea typeface="Courier" charset="0"/>
                <a:cs typeface="Courier" charset="0"/>
              </a:rPr>
              <a:t>.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Switch-statements.</a:t>
            </a:r>
          </a:p>
          <a:p>
            <a:pPr marL="0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Note. </a:t>
            </a:r>
            <a:r>
              <a:rPr lang="en-US" dirty="0" smtClean="0">
                <a:latin typeface="Courier"/>
                <a:ea typeface="Courier" charset="0"/>
                <a:cs typeface="Courier" charset="0"/>
              </a:rPr>
              <a:t>char</a:t>
            </a:r>
            <a:r>
              <a:rPr lang="en-US" dirty="0" smtClean="0">
                <a:ea typeface="Courier" charset="0"/>
                <a:cs typeface="Courier" charset="0"/>
              </a:rPr>
              <a:t> is actually an integer type.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6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Types II — Type </a:t>
            </a:r>
            <a:r>
              <a:rPr lang="en-US" dirty="0" smtClean="0">
                <a:latin typeface="Courier"/>
              </a:rPr>
              <a:t>char</a:t>
            </a:r>
            <a:r>
              <a:rPr lang="en-US" dirty="0" smtClean="0"/>
              <a:t>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a single </a:t>
            </a:r>
            <a:r>
              <a:rPr lang="en-US" dirty="0" smtClean="0">
                <a:latin typeface="Courier"/>
              </a:rPr>
              <a:t>char</a:t>
            </a:r>
            <a:r>
              <a:rPr lang="en-US" dirty="0" smtClean="0"/>
              <a:t> from a </a:t>
            </a:r>
            <a:r>
              <a:rPr lang="en-US" dirty="0" smtClean="0">
                <a:latin typeface="Courier"/>
              </a:rPr>
              <a:t>string</a:t>
            </a:r>
            <a:r>
              <a:rPr lang="en-US" dirty="0" smtClean="0"/>
              <a:t> using the </a:t>
            </a:r>
            <a:r>
              <a:rPr lang="en-US" b="1" dirty="0" smtClean="0"/>
              <a:t>bracket operator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/>
                <a:ea typeface="Courier" charset="0"/>
                <a:cs typeface="Courier" charset="0"/>
              </a:rPr>
              <a:t>tring s;</a:t>
            </a:r>
            <a:r>
              <a:rPr lang="en-US" dirty="0">
                <a:latin typeface="Courier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/>
                <a:ea typeface="Courier" charset="0"/>
                <a:cs typeface="Courier" charset="0"/>
              </a:rPr>
            </a:br>
            <a:r>
              <a:rPr lang="en-US" dirty="0" smtClean="0">
                <a:latin typeface="Courier"/>
                <a:ea typeface="Courier" charset="0"/>
                <a:cs typeface="Courier" charset="0"/>
              </a:rPr>
              <a:t>…</a:t>
            </a:r>
            <a:br>
              <a:rPr lang="en-US" dirty="0" smtClean="0">
                <a:latin typeface="Courier"/>
                <a:ea typeface="Courier" charset="0"/>
                <a:cs typeface="Courier" charset="0"/>
              </a:rPr>
            </a:br>
            <a:r>
              <a:rPr lang="en-US" dirty="0" smtClean="0">
                <a:latin typeface="Courier"/>
                <a:ea typeface="Courier" charset="0"/>
                <a:cs typeface="Courier" charset="0"/>
              </a:rPr>
              <a:t>char c = s[</a:t>
            </a:r>
            <a:r>
              <a:rPr lang="en-US" dirty="0" err="1" smtClean="0">
                <a:latin typeface="Courier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/>
                <a:ea typeface="Courier" charset="0"/>
                <a:cs typeface="Courier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The number between the brackets is the </a:t>
            </a:r>
            <a:r>
              <a:rPr lang="en-US" b="1" dirty="0" smtClean="0">
                <a:ea typeface="Courier" charset="0"/>
                <a:cs typeface="Courier" charset="0"/>
              </a:rPr>
              <a:t>index</a:t>
            </a:r>
            <a:r>
              <a:rPr lang="en-US" dirty="0" smtClean="0">
                <a:ea typeface="Courier" charset="0"/>
                <a:cs typeface="Courier" charset="0"/>
              </a:rPr>
              <a:t>. It must be at</a:t>
            </a:r>
            <a:r>
              <a:rPr lang="en-US" dirty="0">
                <a:latin typeface="Courier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least zero and at most </a:t>
            </a:r>
            <a:r>
              <a:rPr lang="en-US" i="1" dirty="0" smtClean="0">
                <a:ea typeface="Courier" charset="0"/>
                <a:cs typeface="Courier" charset="0"/>
              </a:rPr>
              <a:t>size</a:t>
            </a:r>
            <a:r>
              <a:rPr lang="en-US" dirty="0" smtClean="0">
                <a:ea typeface="Courier" charset="0"/>
                <a:cs typeface="Courier" charset="0"/>
              </a:rPr>
              <a:t> – 1, where </a:t>
            </a:r>
            <a:r>
              <a:rPr lang="en-US" i="1" dirty="0" smtClean="0">
                <a:ea typeface="Courier" charset="0"/>
                <a:cs typeface="Courier" charset="0"/>
              </a:rPr>
              <a:t>size</a:t>
            </a:r>
            <a:r>
              <a:rPr lang="en-US" dirty="0" smtClean="0">
                <a:ea typeface="Courier" charset="0"/>
                <a:cs typeface="Courier" charset="0"/>
              </a:rPr>
              <a:t> is the length of the</a:t>
            </a:r>
            <a:r>
              <a:rPr lang="en-US" dirty="0">
                <a:latin typeface="Courier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/>
                <a:ea typeface="Courier" charset="0"/>
                <a:cs typeface="Courier" charset="0"/>
              </a:rPr>
              <a:t>string</a:t>
            </a:r>
            <a:r>
              <a:rPr lang="en-US" dirty="0" smtClean="0">
                <a:ea typeface="Courier" charset="0"/>
                <a:cs typeface="Courier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92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I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to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data structure </a:t>
            </a:r>
            <a:r>
              <a:rPr lang="en-US" dirty="0"/>
              <a:t>is a construct within a programming language that allows multiple items of data to be stored together.</a:t>
            </a:r>
          </a:p>
          <a:p>
            <a:pPr marL="0" indent="0">
              <a:buNone/>
            </a:pPr>
            <a:r>
              <a:rPr lang="en-US" dirty="0"/>
              <a:t>An important category of data structures is the </a:t>
            </a:r>
            <a:r>
              <a:rPr lang="en-US" b="1" dirty="0"/>
              <a:t>containers</a:t>
            </a:r>
            <a:r>
              <a:rPr lang="en-US" dirty="0"/>
              <a:t>. These hold collections of items, generally all of the same type, with little other structure.</a:t>
            </a:r>
          </a:p>
          <a:p>
            <a:pPr marL="0" indent="0">
              <a:buNone/>
            </a:pPr>
            <a:r>
              <a:rPr lang="en-US" dirty="0"/>
              <a:t>We have already dealt with one container data structure: </a:t>
            </a:r>
            <a:r>
              <a:rPr lang="en-US" dirty="0" smtClean="0"/>
              <a:t>a </a:t>
            </a:r>
            <a:r>
              <a:rPr lang="en-US" b="1" dirty="0"/>
              <a:t>string</a:t>
            </a:r>
            <a:r>
              <a:rPr lang="en-US" dirty="0"/>
              <a:t> (C++ Standard Library type </a:t>
            </a:r>
            <a:r>
              <a:rPr lang="en-US" dirty="0">
                <a:latin typeface="Courier"/>
                <a:cs typeface="Courier"/>
              </a:rPr>
              <a:t>string</a:t>
            </a:r>
            <a:r>
              <a:rPr lang="en-US" dirty="0"/>
              <a:t>), which can store an arbitrarily large number of </a:t>
            </a:r>
            <a:r>
              <a:rPr lang="en-US" b="1" dirty="0" smtClean="0"/>
              <a:t>characters</a:t>
            </a:r>
            <a:r>
              <a:rPr lang="en-US" dirty="0" smtClean="0"/>
              <a:t> (C++ built-in </a:t>
            </a:r>
            <a:r>
              <a:rPr lang="en-US" dirty="0" smtClean="0"/>
              <a:t>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 smtClean="0"/>
              <a:t>) </a:t>
            </a:r>
            <a:r>
              <a:rPr lang="en-US" dirty="0"/>
              <a:t>in a given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 this topic, we look at another C++ container: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17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ourier"/>
              </a:rPr>
              <a:t>Vector I</a:t>
            </a:r>
            <a:br>
              <a:rPr lang="en-US" dirty="0" smtClean="0">
                <a:latin typeface="+mn-lt"/>
                <a:cs typeface="Courier"/>
              </a:rPr>
            </a:br>
            <a:r>
              <a:rPr lang="en-US" dirty="0" smtClean="0"/>
              <a:t>Basics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container data structure is a C++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. </a:t>
            </a:r>
            <a:r>
              <a:rPr lang="en-US" dirty="0" smtClean="0"/>
              <a:t>Like </a:t>
            </a:r>
            <a:r>
              <a:rPr lang="en-US" dirty="0">
                <a:latin typeface="Courier"/>
                <a:cs typeface="Courier"/>
              </a:rPr>
              <a:t>string</a:t>
            </a:r>
            <a:r>
              <a:rPr lang="en-US" dirty="0"/>
              <a:t>,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holds an arbitrarily sized sequence of items, all </a:t>
            </a:r>
            <a:r>
              <a:rPr lang="en-US" dirty="0" smtClean="0"/>
              <a:t>of the </a:t>
            </a:r>
            <a:r>
              <a:rPr lang="en-US" dirty="0"/>
              <a:t>same type. Unlike a </a:t>
            </a:r>
            <a:r>
              <a:rPr lang="en-US" sz="2100" dirty="0">
                <a:latin typeface="Courier"/>
                <a:cs typeface="Courier"/>
              </a:rPr>
              <a:t>string</a:t>
            </a:r>
            <a:r>
              <a:rPr lang="en-US" dirty="0"/>
              <a:t>, we get to specify what that type </a:t>
            </a:r>
            <a:r>
              <a:rPr lang="en-US" dirty="0" smtClean="0"/>
              <a:t>is.</a:t>
            </a:r>
            <a:r>
              <a:rPr lang="en-US" dirty="0">
                <a:latin typeface="Courier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Virtually </a:t>
            </a:r>
            <a:r>
              <a:rPr lang="en-US" dirty="0"/>
              <a:t>every programming language contains </a:t>
            </a:r>
            <a:r>
              <a:rPr lang="en-US" dirty="0" smtClean="0"/>
              <a:t>something</a:t>
            </a:r>
            <a:r>
              <a:rPr lang="en-US" dirty="0">
                <a:latin typeface="Courier"/>
              </a:rPr>
              <a:t> </a:t>
            </a:r>
            <a:r>
              <a:rPr lang="en-US" dirty="0" smtClean="0"/>
              <a:t> </a:t>
            </a:r>
            <a:r>
              <a:rPr lang="en-US" dirty="0"/>
              <a:t>like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(these are variously called “array”, “list”, or “sequence</a:t>
            </a:r>
            <a:r>
              <a:rPr lang="en-US" dirty="0" smtClean="0"/>
              <a:t>”).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is declared in header </a:t>
            </a:r>
            <a:r>
              <a:rPr lang="en-US" dirty="0">
                <a:latin typeface="Courier"/>
                <a:cs typeface="Courier"/>
              </a:rPr>
              <a:t>&lt;vector&gt;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#include &lt;vector&gt;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using </a:t>
            </a:r>
            <a:r>
              <a:rPr lang="en-US" dirty="0" err="1" smtClean="0">
                <a:latin typeface="Courier"/>
              </a:rPr>
              <a:t>std</a:t>
            </a:r>
            <a:r>
              <a:rPr lang="en-US" dirty="0" smtClean="0">
                <a:latin typeface="Courier"/>
              </a:rPr>
              <a:t>::vector;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288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Vector I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smtClean="0"/>
              <a:t>Basics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itself is not a </a:t>
            </a:r>
            <a:r>
              <a:rPr lang="en-US" dirty="0" smtClean="0"/>
              <a:t>type. So we cannot do this: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 v;  // ERROR! Does not compile</a:t>
            </a:r>
          </a:p>
          <a:p>
            <a:pPr marL="0" indent="0">
              <a:buNone/>
            </a:pPr>
            <a:r>
              <a:rPr lang="en-US" dirty="0" smtClean="0"/>
              <a:t>Instead,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b="1" dirty="0"/>
              <a:t>template</a:t>
            </a:r>
            <a:r>
              <a:rPr lang="en-US" dirty="0"/>
              <a:t>. We make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type by putting the </a:t>
            </a:r>
            <a:r>
              <a:rPr lang="en-US" b="1" dirty="0"/>
              <a:t>value type</a:t>
            </a:r>
            <a:r>
              <a:rPr lang="en-US" dirty="0"/>
              <a:t> in </a:t>
            </a:r>
            <a:r>
              <a:rPr lang="en-US" b="1" dirty="0"/>
              <a:t>angle brackets</a:t>
            </a:r>
            <a:r>
              <a:rPr lang="en-US" dirty="0"/>
              <a:t> after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vector&lt;string&gt; </a:t>
            </a:r>
            <a:r>
              <a:rPr lang="en-US" dirty="0" err="1" smtClean="0">
                <a:latin typeface="Courier"/>
              </a:rPr>
              <a:t>vv</a:t>
            </a:r>
            <a:r>
              <a:rPr lang="en-US" dirty="0" smtClean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above creates 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holding </a:t>
            </a:r>
            <a:r>
              <a:rPr lang="en-US" dirty="0">
                <a:latin typeface="Courier"/>
                <a:cs typeface="Courier"/>
              </a:rPr>
              <a:t>string</a:t>
            </a:r>
            <a:r>
              <a:rPr lang="en-US" dirty="0"/>
              <a:t> values. It has size zero, meaning that it contains no items</a:t>
            </a:r>
            <a:r>
              <a:rPr lang="en-US" dirty="0" smtClean="0"/>
              <a:t>. Fortunately, it can </a:t>
            </a:r>
            <a:r>
              <a:rPr lang="en-US" dirty="0" smtClean="0"/>
              <a:t>be </a:t>
            </a:r>
            <a:r>
              <a:rPr lang="en-US" dirty="0" smtClean="0"/>
              <a:t>resized (see the next slide).</a:t>
            </a:r>
            <a:r>
              <a:rPr lang="en-US" dirty="0">
                <a:latin typeface="Courier"/>
              </a:rPr>
              <a:t>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9600" y="2133600"/>
            <a:ext cx="1295400" cy="4572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609600" y="2209800"/>
            <a:ext cx="1295400" cy="304800"/>
          </a:xfrm>
          <a:prstGeom prst="line">
            <a:avLst/>
          </a:prstGeom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Vector I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smtClean="0"/>
              <a:t>Size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ea typeface="Courier" charset="0"/>
                <a:cs typeface="Courier" charset="0"/>
              </a:rPr>
              <a:t>To set the </a:t>
            </a:r>
            <a:r>
              <a:rPr lang="en-US" sz="1800" b="1" dirty="0" smtClean="0">
                <a:ea typeface="Courier" charset="0"/>
                <a:cs typeface="Courier" charset="0"/>
              </a:rPr>
              <a:t>size</a:t>
            </a:r>
            <a:r>
              <a:rPr lang="en-US" sz="1800" dirty="0" smtClean="0">
                <a:ea typeface="Courier" charset="0"/>
                <a:cs typeface="Courier" charset="0"/>
              </a:rPr>
              <a:t> (number of items) of a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800" dirty="0" smtClean="0">
                <a:ea typeface="Courier" charset="0"/>
                <a:cs typeface="Courier" charset="0"/>
              </a:rPr>
              <a:t>, call member function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resize</a:t>
            </a:r>
            <a:r>
              <a:rPr lang="en-US" sz="1800" dirty="0" smtClean="0">
                <a:ea typeface="Courier" charset="0"/>
                <a:cs typeface="Courier" charset="0"/>
              </a:rPr>
              <a:t>, passing the new size. Optionally, also pass a value; any newly created items will be set to this value.</a:t>
            </a:r>
            <a:r>
              <a:rPr lang="en-US" sz="1800" dirty="0">
                <a:latin typeface="Courier"/>
              </a:rPr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latin typeface="Courier"/>
              </a:rPr>
              <a:t>v</a:t>
            </a:r>
            <a:r>
              <a:rPr lang="en-US" sz="1800" dirty="0" err="1" smtClean="0">
                <a:latin typeface="Courier"/>
              </a:rPr>
              <a:t>v.resize</a:t>
            </a:r>
            <a:r>
              <a:rPr lang="en-US" sz="1800" dirty="0" smtClean="0">
                <a:latin typeface="Courier"/>
              </a:rPr>
              <a:t>(10);</a:t>
            </a:r>
            <a:br>
              <a:rPr lang="en-US" sz="1800" dirty="0" smtClean="0">
                <a:latin typeface="Courier"/>
              </a:rPr>
            </a:br>
            <a:r>
              <a:rPr lang="en-US" sz="1800" dirty="0" err="1" smtClean="0">
                <a:latin typeface="Courier"/>
              </a:rPr>
              <a:t>vv.resize</a:t>
            </a:r>
            <a:r>
              <a:rPr lang="en-US" sz="1800" dirty="0" smtClean="0">
                <a:latin typeface="Courier"/>
              </a:rPr>
              <a:t>(15, "</a:t>
            </a:r>
            <a:r>
              <a:rPr lang="en-US" sz="1800" dirty="0" err="1" smtClean="0">
                <a:latin typeface="Courier"/>
              </a:rPr>
              <a:t>xy</a:t>
            </a:r>
            <a:r>
              <a:rPr lang="en-US" sz="1800" dirty="0" smtClean="0">
                <a:latin typeface="Courier"/>
              </a:rPr>
              <a:t>");</a:t>
            </a: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/>
              <a:t>The first call </a:t>
            </a:r>
            <a:r>
              <a:rPr lang="en-US" sz="1800" dirty="0" smtClean="0"/>
              <a:t>sets </a:t>
            </a:r>
            <a:r>
              <a:rPr lang="en-US" sz="1800" dirty="0"/>
              <a:t>the size of </a:t>
            </a:r>
            <a:r>
              <a:rPr lang="en-US" sz="1800" dirty="0" err="1">
                <a:latin typeface="Courier"/>
                <a:cs typeface="Courier"/>
              </a:rPr>
              <a:t>vv</a:t>
            </a:r>
            <a:r>
              <a:rPr lang="en-US" sz="1800" dirty="0"/>
              <a:t> to 10. The second call sets the size to 15 and sets any newly created items to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 err="1" smtClean="0">
                <a:latin typeface="Courier"/>
                <a:cs typeface="Courier"/>
              </a:rPr>
              <a:t>xy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 smtClean="0"/>
              <a:t>. There were </a:t>
            </a:r>
            <a:r>
              <a:rPr lang="en-US" sz="1800" dirty="0"/>
              <a:t>already 10 items in </a:t>
            </a:r>
            <a:r>
              <a:rPr lang="en-US" sz="1800" dirty="0" err="1">
                <a:latin typeface="Courier"/>
                <a:cs typeface="Courier"/>
              </a:rPr>
              <a:t>vv</a:t>
            </a:r>
            <a:r>
              <a:rPr lang="en-US" sz="1800" dirty="0"/>
              <a:t>; </a:t>
            </a:r>
            <a:r>
              <a:rPr lang="en-US" sz="1800" dirty="0" smtClean="0"/>
              <a:t>5 </a:t>
            </a:r>
            <a:r>
              <a:rPr lang="en-US" sz="1800" dirty="0"/>
              <a:t>were newly created. Now the first 10 items of </a:t>
            </a:r>
            <a:r>
              <a:rPr lang="en-US" sz="1800" dirty="0" err="1">
                <a:latin typeface="Courier"/>
                <a:cs typeface="Courier"/>
              </a:rPr>
              <a:t>vv</a:t>
            </a:r>
            <a:r>
              <a:rPr lang="en-US" sz="1800" dirty="0"/>
              <a:t> have been </a:t>
            </a:r>
            <a:r>
              <a:rPr lang="en-US" sz="1800" b="1" dirty="0" smtClean="0"/>
              <a:t>default initialized</a:t>
            </a:r>
            <a:r>
              <a:rPr lang="en-US" sz="1800" dirty="0" smtClean="0"/>
              <a:t> </a:t>
            </a:r>
            <a:r>
              <a:rPr lang="en-US" sz="1800" dirty="0"/>
              <a:t>(for </a:t>
            </a:r>
            <a:r>
              <a:rPr lang="en-US" sz="1800" dirty="0" smtClean="0"/>
              <a:t>strings, initialized </a:t>
            </a:r>
            <a:r>
              <a:rPr lang="en-US" sz="1800" dirty="0"/>
              <a:t>to the empty string), </a:t>
            </a:r>
            <a:r>
              <a:rPr lang="en-US" sz="1800" dirty="0" smtClean="0"/>
              <a:t>and the </a:t>
            </a:r>
            <a:r>
              <a:rPr lang="en-US" sz="1800" dirty="0"/>
              <a:t>last 5 have value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 err="1" smtClean="0">
                <a:latin typeface="Courier"/>
                <a:cs typeface="Courier"/>
              </a:rPr>
              <a:t>xy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8768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xy</a:t>
            </a:r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xy</a:t>
            </a:r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84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xy</a:t>
            </a:r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xy</a:t>
            </a:r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628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xy</a:t>
            </a:r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96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08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336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764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55626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en-US" sz="14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" y="525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vv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9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Vector I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smtClean="0"/>
              <a:t>Size 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a typeface="Courier" charset="0"/>
                <a:cs typeface="Courier" charset="0"/>
              </a:rPr>
              <a:t>We can also set the size of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>
                <a:ea typeface="Courier" charset="0"/>
                <a:cs typeface="Courier" charset="0"/>
              </a:rPr>
              <a:t> when we declare it, using </a:t>
            </a:r>
            <a:r>
              <a:rPr lang="en-US" b="1" dirty="0" smtClean="0">
                <a:ea typeface="Courier" charset="0"/>
                <a:cs typeface="Courier" charset="0"/>
              </a:rPr>
              <a:t>constructor arguments</a:t>
            </a:r>
            <a:r>
              <a:rPr lang="en-US" dirty="0" smtClean="0">
                <a:ea typeface="Courier" charset="0"/>
                <a:cs typeface="Courier" charset="0"/>
              </a:rPr>
              <a:t>. As with member function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resize</a:t>
            </a:r>
            <a:r>
              <a:rPr lang="en-US" dirty="0" smtClean="0">
                <a:ea typeface="Courier" charset="0"/>
                <a:cs typeface="Courier" charset="0"/>
              </a:rPr>
              <a:t>, we pass the desired size as an argument. An optional second</a:t>
            </a:r>
            <a:r>
              <a:rPr lang="en-US" dirty="0">
                <a:latin typeface="Courier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argument is a value that each item in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>
                <a:ea typeface="Courier" charset="0"/>
                <a:cs typeface="Courier" charset="0"/>
              </a:rPr>
              <a:t> will have.</a:t>
            </a:r>
            <a:r>
              <a:rPr lang="en-US" dirty="0" smtClean="0">
                <a:latin typeface="Courier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/>
              </a:rPr>
              <a:t>v</a:t>
            </a:r>
            <a:r>
              <a:rPr lang="en-US" dirty="0" smtClean="0">
                <a:latin typeface="Courier"/>
              </a:rPr>
              <a:t>ector&lt;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&gt; vv2(20);      // vector of 20 </a:t>
            </a:r>
            <a:r>
              <a:rPr lang="en-US" dirty="0" err="1" smtClean="0">
                <a:latin typeface="Courier"/>
              </a:rPr>
              <a:t>ints</a:t>
            </a:r>
            <a:r>
              <a:rPr lang="en-US" dirty="0" smtClean="0">
                <a:latin typeface="Courier"/>
              </a:rPr>
              <a:t/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vector&lt;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&gt; vv3(37, 42);  // vector of 37 </a:t>
            </a:r>
            <a:r>
              <a:rPr lang="en-US" dirty="0" err="1" smtClean="0">
                <a:latin typeface="Courier"/>
              </a:rPr>
              <a:t>ints</a:t>
            </a:r>
            <a:r>
              <a:rPr lang="en-US" dirty="0" smtClean="0">
                <a:latin typeface="Courier"/>
              </a:rPr>
              <a:t>,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          //  all set to 42</a:t>
            </a:r>
            <a:br>
              <a:rPr lang="en-US" dirty="0" smtClean="0">
                <a:latin typeface="Courier"/>
              </a:rPr>
            </a:br>
            <a:endParaRPr lang="en-US" dirty="0" smtClean="0">
              <a:latin typeface="Courier"/>
            </a:endParaRPr>
          </a:p>
          <a:p>
            <a:pPr marL="0" indent="0">
              <a:buNone/>
            </a:pPr>
            <a:r>
              <a:rPr lang="en-US" dirty="0" smtClean="0"/>
              <a:t>However we set the size of a </a:t>
            </a:r>
            <a:r>
              <a:rPr lang="en-US" dirty="0">
                <a:latin typeface="Courier"/>
              </a:rPr>
              <a:t>vector</a:t>
            </a:r>
            <a:r>
              <a:rPr lang="en-US" dirty="0" smtClean="0"/>
              <a:t>, we can determine the size using member function </a:t>
            </a:r>
            <a:r>
              <a:rPr lang="en-US" dirty="0" smtClean="0">
                <a:latin typeface="Courier"/>
              </a:rPr>
              <a:t>size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"vv3 has size " &lt;&lt; vv3.size()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3429000" y="3691355"/>
            <a:ext cx="152400" cy="914400"/>
          </a:xfrm>
          <a:prstGeom prst="rightBrace">
            <a:avLst>
              <a:gd name="adj1" fmla="val 5642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4529555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Constructor arguments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3505200" y="4308707"/>
            <a:ext cx="76200" cy="262922"/>
          </a:xfrm>
          <a:prstGeom prst="line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85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1315</TotalTime>
  <Words>969</Words>
  <Application>Microsoft Macintosh PowerPoint</Application>
  <PresentationFormat>On-screen Show (4:3)</PresentationFormat>
  <Paragraphs>120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CS 201 </vt:lpstr>
      <vt:lpstr>Review Types II — Keyword auto</vt:lpstr>
      <vt:lpstr>Review Types II — Type char [1/2]</vt:lpstr>
      <vt:lpstr>Review Types II — Type char [2/2]</vt:lpstr>
      <vt:lpstr>Vector I Introduction to Data Structures</vt:lpstr>
      <vt:lpstr>Vector I Basics [1/2]</vt:lpstr>
      <vt:lpstr>Vector I Basics [2/2]</vt:lpstr>
      <vt:lpstr>Vector I Size [1/2]</vt:lpstr>
      <vt:lpstr>Vector I Size [2/2]</vt:lpstr>
      <vt:lpstr>Vector I As a Fixed-Size Container [1/2]</vt:lpstr>
      <vt:lpstr>Vector I As a Fixed-Size Container [2/2]</vt:lpstr>
      <vt:lpstr>Vector I As a Variable-Size Container [1/2]</vt:lpstr>
      <vt:lpstr>Vector I As a Variable-Size Container [2/2]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173</cp:revision>
  <dcterms:created xsi:type="dcterms:W3CDTF">2017-08-28T16:16:28Z</dcterms:created>
  <dcterms:modified xsi:type="dcterms:W3CDTF">2018-09-21T20:04:03Z</dcterms:modified>
</cp:coreProperties>
</file>