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5" r:id="rId2"/>
    <p:sldId id="484" r:id="rId3"/>
    <p:sldId id="476" r:id="rId4"/>
    <p:sldId id="488" r:id="rId5"/>
    <p:sldId id="478" r:id="rId6"/>
    <p:sldId id="492" r:id="rId7"/>
    <p:sldId id="496" r:id="rId8"/>
    <p:sldId id="497" r:id="rId9"/>
    <p:sldId id="498" r:id="rId10"/>
    <p:sldId id="500" r:id="rId11"/>
    <p:sldId id="50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66667" autoAdjust="0"/>
  </p:normalViewPr>
  <p:slideViewPr>
    <p:cSldViewPr snapToObjects="1">
      <p:cViewPr varScale="1">
        <p:scale>
          <a:sx n="59" d="100"/>
          <a:sy n="59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39182-2479-1345-8296-6A63D33451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A189-65D8-0241-A6DC-946B0E6D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some example code using a reference parameter in a range based for loop to change some</a:t>
            </a:r>
            <a:r>
              <a:rPr lang="en-US" baseline="0" dirty="0" smtClean="0"/>
              <a:t> items in a string.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sentence("Hello, my name is Chris.");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for(auto &amp;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c:sentence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(c=='e')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c='#';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cout &lt;&lt; x &lt;&lt; endl;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6370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52600"/>
            <a:ext cx="7556313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201</a:t>
            </a:r>
            <a:br>
              <a:rPr lang="en-US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4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II</a:t>
            </a:r>
            <a:br>
              <a:rPr lang="en-US" dirty="0"/>
            </a:br>
            <a:r>
              <a:rPr lang="en-US" dirty="0"/>
              <a:t>Range-Based </a:t>
            </a:r>
            <a:r>
              <a:rPr lang="en-US" dirty="0" smtClean="0"/>
              <a:t>For-Loop </a:t>
            </a:r>
            <a:r>
              <a:rPr lang="en-US" dirty="0"/>
              <a:t>[</a:t>
            </a:r>
            <a:r>
              <a:rPr lang="en-US" dirty="0" smtClean="0"/>
              <a:t>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one flow-of-control construct left to cover: the </a:t>
            </a:r>
            <a:r>
              <a:rPr lang="en-US" b="1" dirty="0"/>
              <a:t>range-based for-loop</a:t>
            </a:r>
            <a:r>
              <a:rPr lang="en-US" dirty="0" smtClean="0"/>
              <a:t>. This does iteration through the items in a container. Here is an example.</a:t>
            </a:r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// dataset is a vector&lt;</a:t>
            </a:r>
            <a:r>
              <a:rPr lang="en-US" dirty="0" err="1" smtClean="0">
                <a:latin typeface="Courier" pitchFamily="49" charset="0"/>
              </a:rPr>
              <a:t>int</a:t>
            </a:r>
            <a:r>
              <a:rPr lang="en-US" dirty="0" smtClean="0">
                <a:latin typeface="Courier" pitchFamily="49" charset="0"/>
              </a:rPr>
              <a:t>&gt;</a:t>
            </a:r>
            <a:br>
              <a:rPr lang="en-US" dirty="0" smtClean="0">
                <a:latin typeface="Courier" pitchFamily="49" charset="0"/>
              </a:rPr>
            </a:br>
            <a:r>
              <a:rPr lang="en-US" dirty="0" smtClean="0">
                <a:latin typeface="Courier" pitchFamily="49" charset="0"/>
              </a:rPr>
              <a:t>for (</a:t>
            </a:r>
            <a:r>
              <a:rPr lang="en-US" dirty="0" err="1" smtClean="0">
                <a:latin typeface="Courier" pitchFamily="49" charset="0"/>
              </a:rPr>
              <a:t>int</a:t>
            </a:r>
            <a:r>
              <a:rPr lang="en-US" dirty="0" smtClean="0">
                <a:latin typeface="Courier" pitchFamily="49" charset="0"/>
              </a:rPr>
              <a:t> n : dataset) {</a:t>
            </a:r>
            <a:br>
              <a:rPr lang="en-US" dirty="0" smtClean="0">
                <a:latin typeface="Courier" pitchFamily="49" charset="0"/>
              </a:rPr>
            </a:br>
            <a:r>
              <a:rPr lang="en-US" dirty="0" smtClean="0">
                <a:latin typeface="Courier" pitchFamily="49" charset="0"/>
              </a:rPr>
              <a:t>    </a:t>
            </a:r>
            <a:r>
              <a:rPr lang="en-US" dirty="0">
                <a:latin typeface="Courier" pitchFamily="49" charset="0"/>
              </a:rPr>
              <a:t>// Here, n is set to an item in dataset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</a:t>
            </a:r>
            <a:r>
              <a:rPr lang="en-US" dirty="0" smtClean="0">
                <a:latin typeface="Courier" pitchFamily="49" charset="0"/>
              </a:rPr>
              <a:t>…</a:t>
            </a:r>
            <a:br>
              <a:rPr lang="en-US" dirty="0" smtClean="0">
                <a:latin typeface="Courier" pitchFamily="49" charset="0"/>
              </a:rPr>
            </a:br>
            <a:r>
              <a:rPr lang="en-US" dirty="0" smtClean="0"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n</a:t>
            </a:r>
            <a:r>
              <a:rPr lang="en-US" dirty="0" smtClean="0"/>
              <a:t> (or whatever name we put there) is set to each of the items in </a:t>
            </a:r>
            <a:r>
              <a:rPr lang="en-US" dirty="0" smtClean="0">
                <a:latin typeface="Courier" pitchFamily="49" charset="0"/>
              </a:rPr>
              <a:t>dataset</a:t>
            </a:r>
            <a:r>
              <a:rPr lang="en-US" dirty="0" smtClean="0"/>
              <a:t>, in order, and the loop body is executed.</a:t>
            </a:r>
          </a:p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dirty="0" err="1" smtClean="0">
                <a:latin typeface="Courier" pitchFamily="49" charset="0"/>
              </a:rPr>
              <a:t>int</a:t>
            </a:r>
            <a:r>
              <a:rPr lang="en-US" dirty="0" smtClean="0"/>
              <a:t> in the above code, since the items in </a:t>
            </a:r>
            <a:r>
              <a:rPr lang="en-US" dirty="0">
                <a:latin typeface="Courier" pitchFamily="49" charset="0"/>
              </a:rPr>
              <a:t>dataset</a:t>
            </a:r>
            <a:r>
              <a:rPr lang="en-US" dirty="0" smtClean="0"/>
              <a:t> have type </a:t>
            </a:r>
            <a:r>
              <a:rPr lang="en-US" dirty="0">
                <a:latin typeface="Courier" pitchFamily="49" charset="0"/>
              </a:rPr>
              <a:t>int</a:t>
            </a:r>
            <a:r>
              <a:rPr lang="en-US" dirty="0" smtClean="0"/>
              <a:t>. But we can (and usually do) use </a:t>
            </a:r>
            <a:r>
              <a:rPr lang="en-US" dirty="0">
                <a:latin typeface="Courier" pitchFamily="49" charset="0"/>
              </a:rPr>
              <a:t>auto</a:t>
            </a:r>
            <a:r>
              <a:rPr lang="en-US" dirty="0" smtClean="0"/>
              <a:t> and let the compiler figure out the type for us.</a:t>
            </a:r>
            <a:r>
              <a:rPr lang="en-US" dirty="0">
                <a:latin typeface="Courier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3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II</a:t>
            </a:r>
            <a:br>
              <a:rPr lang="en-US" dirty="0"/>
            </a:br>
            <a:r>
              <a:rPr lang="en-US" dirty="0"/>
              <a:t>Range-Based </a:t>
            </a:r>
            <a:r>
              <a:rPr lang="en-US" dirty="0" smtClean="0"/>
              <a:t>For-Loop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for (auto n : dataset) {</a:t>
            </a:r>
            <a:br>
              <a:rPr lang="en-US" dirty="0" smtClean="0">
                <a:latin typeface="Courier" pitchFamily="49" charset="0"/>
              </a:rPr>
            </a:br>
            <a:r>
              <a:rPr lang="en-US" dirty="0" smtClean="0">
                <a:latin typeface="Courier" pitchFamily="49" charset="0"/>
              </a:rPr>
              <a:t>    </a:t>
            </a:r>
            <a:r>
              <a:rPr lang="en-US" dirty="0">
                <a:latin typeface="Courier" pitchFamily="49" charset="0"/>
              </a:rPr>
              <a:t>// n is a copy of </a:t>
            </a:r>
            <a:r>
              <a:rPr lang="en-US" dirty="0" smtClean="0">
                <a:latin typeface="Courier" pitchFamily="49" charset="0"/>
              </a:rPr>
              <a:t>a vector item</a:t>
            </a:r>
            <a:r>
              <a:rPr lang="en-US" dirty="0">
                <a:latin typeface="Courier" pitchFamily="49" charset="0"/>
              </a:rPr>
              <a:t/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</a:t>
            </a:r>
            <a:r>
              <a:rPr lang="en-US" dirty="0" smtClean="0">
                <a:latin typeface="Courier" pitchFamily="49" charset="0"/>
              </a:rPr>
              <a:t>…</a:t>
            </a:r>
            <a:br>
              <a:rPr lang="en-US" dirty="0" smtClean="0">
                <a:latin typeface="Courier" pitchFamily="49" charset="0"/>
              </a:rPr>
            </a:br>
            <a:r>
              <a:rPr lang="en-US" dirty="0" smtClean="0"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n</a:t>
            </a:r>
            <a:r>
              <a:rPr lang="en-US" dirty="0" smtClean="0"/>
              <a:t> (or, again, whatever name we put there) is handled much like a function parameter. Above, it is by value, so it becomes </a:t>
            </a:r>
            <a:r>
              <a:rPr lang="en-US" dirty="0" smtClean="0"/>
              <a:t>a</a:t>
            </a:r>
            <a:r>
              <a:rPr lang="en-US" dirty="0">
                <a:latin typeface="Courier"/>
              </a:rPr>
              <a:t> </a:t>
            </a:r>
            <a:r>
              <a:rPr lang="en-US" b="1" dirty="0" smtClean="0"/>
              <a:t>copy</a:t>
            </a:r>
            <a:r>
              <a:rPr lang="en-US" dirty="0" smtClean="0"/>
              <a:t> </a:t>
            </a:r>
            <a:r>
              <a:rPr lang="en-US" dirty="0" smtClean="0"/>
              <a:t>of each item in </a:t>
            </a:r>
            <a:r>
              <a:rPr lang="en-US" dirty="0" smtClean="0">
                <a:latin typeface="Courier" pitchFamily="49" charset="0"/>
              </a:rPr>
              <a:t>dataset</a:t>
            </a:r>
            <a:r>
              <a:rPr lang="en-US" dirty="0" smtClean="0"/>
              <a:t>. Changing </a:t>
            </a:r>
            <a:r>
              <a:rPr lang="en-US" dirty="0" smtClean="0">
                <a:latin typeface="Courier" pitchFamily="49" charset="0"/>
              </a:rPr>
              <a:t>n</a:t>
            </a:r>
            <a:r>
              <a:rPr lang="en-US" dirty="0" smtClean="0"/>
              <a:t> does not change the item in the </a:t>
            </a:r>
            <a:r>
              <a:rPr lang="en-US" dirty="0" smtClean="0">
                <a:latin typeface="Courier" pitchFamily="49" charset="0"/>
              </a:rPr>
              <a:t>vector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But we can also do it by reference, as shown below.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f</a:t>
            </a:r>
            <a:r>
              <a:rPr lang="en-US" dirty="0" smtClean="0">
                <a:latin typeface="Courier" pitchFamily="49" charset="0"/>
              </a:rPr>
              <a:t>or (</a:t>
            </a:r>
            <a:r>
              <a:rPr lang="en-US" dirty="0">
                <a:latin typeface="Courier" pitchFamily="49" charset="0"/>
              </a:rPr>
              <a:t>auto </a:t>
            </a:r>
            <a:r>
              <a:rPr lang="en-US" dirty="0" smtClean="0">
                <a:latin typeface="Courier" pitchFamily="49" charset="0"/>
              </a:rPr>
              <a:t>&amp; n </a:t>
            </a:r>
            <a:r>
              <a:rPr lang="en-US" dirty="0">
                <a:latin typeface="Courier" pitchFamily="49" charset="0"/>
              </a:rPr>
              <a:t>: dataset) {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// C</a:t>
            </a:r>
            <a:r>
              <a:rPr lang="en-US" dirty="0" smtClean="0">
                <a:latin typeface="Courier" pitchFamily="49" charset="0"/>
              </a:rPr>
              <a:t>hanging n will change the vector item</a:t>
            </a:r>
            <a:r>
              <a:rPr lang="en-US" dirty="0">
                <a:latin typeface="Courier" pitchFamily="49" charset="0"/>
              </a:rPr>
              <a:t/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…</a:t>
            </a:r>
            <a:br>
              <a:rPr lang="en-US" dirty="0">
                <a:latin typeface="Courier" pitchFamily="49" charset="0"/>
              </a:rPr>
            </a:br>
            <a:r>
              <a:rPr lang="en-US" dirty="0" smtClean="0">
                <a:latin typeface="Courier" pitchFamily="49" charset="0"/>
              </a:rPr>
              <a:t>}</a:t>
            </a:r>
            <a:endParaRPr lang="en-US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4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Review</a:t>
            </a:r>
            <a:br>
              <a:rPr lang="en-US" dirty="0">
                <a:cs typeface="Courier"/>
              </a:rPr>
            </a:br>
            <a:r>
              <a:rPr lang="en-US" dirty="0" smtClean="0">
                <a:cs typeface="Courier"/>
              </a:rPr>
              <a:t>Vector I</a:t>
            </a:r>
            <a:r>
              <a:rPr lang="en-US" dirty="0"/>
              <a:t> </a:t>
            </a:r>
            <a:r>
              <a:rPr lang="en-US" dirty="0" smtClean="0"/>
              <a:t>[1/5]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data structure </a:t>
            </a:r>
            <a:r>
              <a:rPr lang="en-US" dirty="0"/>
              <a:t>is a construct within a programming language that allows multiple items of data to be stored together.</a:t>
            </a:r>
          </a:p>
          <a:p>
            <a:pPr marL="0" indent="0">
              <a:buNone/>
            </a:pPr>
            <a:r>
              <a:rPr lang="en-US" dirty="0"/>
              <a:t>An important category of data structures is the </a:t>
            </a:r>
            <a:r>
              <a:rPr lang="en-US" b="1" dirty="0"/>
              <a:t>containers</a:t>
            </a:r>
            <a:r>
              <a:rPr lang="en-US" dirty="0"/>
              <a:t>. These hold collections of items, generally all of the same type, with little other structure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Two containers in the C++ Standard Library are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/>
              <a:t> and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7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Courier"/>
              </a:rPr>
              <a:t>Review</a:t>
            </a:r>
            <a:br>
              <a:rPr lang="en-US" dirty="0" smtClean="0">
                <a:latin typeface="+mn-lt"/>
                <a:cs typeface="Courier"/>
              </a:rPr>
            </a:br>
            <a:r>
              <a:rPr lang="en-US" dirty="0" smtClean="0">
                <a:latin typeface="+mn-lt"/>
                <a:cs typeface="Courier"/>
              </a:rPr>
              <a:t>Vector I</a:t>
            </a:r>
            <a:r>
              <a:rPr lang="en-US" dirty="0"/>
              <a:t> </a:t>
            </a:r>
            <a:r>
              <a:rPr lang="en-US" dirty="0" smtClean="0"/>
              <a:t>[2/5]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 smtClean="0"/>
              <a:t> is a container holding </a:t>
            </a:r>
            <a:r>
              <a:rPr lang="en-US" dirty="0"/>
              <a:t>an arbitrarily sized sequence of items, all </a:t>
            </a:r>
            <a:r>
              <a:rPr lang="en-US" dirty="0" smtClean="0"/>
              <a:t>of the </a:t>
            </a:r>
            <a:r>
              <a:rPr lang="en-US" dirty="0"/>
              <a:t>same </a:t>
            </a:r>
            <a:r>
              <a:rPr lang="en-US" dirty="0" smtClean="0"/>
              <a:t>type.</a:t>
            </a:r>
            <a:r>
              <a:rPr lang="en-US" dirty="0">
                <a:latin typeface="Courier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is declared in header </a:t>
            </a:r>
            <a:r>
              <a:rPr lang="en-US" dirty="0">
                <a:latin typeface="Courier"/>
                <a:cs typeface="Courier"/>
              </a:rPr>
              <a:t>&lt;vector&gt;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</a:rPr>
              <a:t>#include &lt;vector&gt;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using </a:t>
            </a:r>
            <a:r>
              <a:rPr lang="en-US" dirty="0" err="1" smtClean="0">
                <a:latin typeface="Courier"/>
              </a:rPr>
              <a:t>std</a:t>
            </a:r>
            <a:r>
              <a:rPr lang="en-US" dirty="0" smtClean="0">
                <a:latin typeface="Courier"/>
              </a:rPr>
              <a:t>::vector;</a:t>
            </a:r>
          </a:p>
          <a:p>
            <a:pPr marL="0" indent="0">
              <a:buNone/>
            </a:pPr>
            <a:r>
              <a:rPr lang="en-US" dirty="0" smtClean="0"/>
              <a:t>We get to specify the type of the items in a </a:t>
            </a:r>
            <a:r>
              <a:rPr lang="en-US" dirty="0" smtClean="0">
                <a:latin typeface="Courier"/>
              </a:rPr>
              <a:t>vector</a:t>
            </a:r>
            <a:r>
              <a:rPr lang="en-US" dirty="0" smtClean="0"/>
              <a:t>; this is the </a:t>
            </a:r>
            <a:r>
              <a:rPr lang="en-US" dirty="0">
                <a:latin typeface="Courier"/>
              </a:rPr>
              <a:t>vector</a:t>
            </a:r>
            <a:r>
              <a:rPr lang="en-US" dirty="0" smtClean="0"/>
              <a:t>’s </a:t>
            </a:r>
            <a:r>
              <a:rPr lang="en-US" b="1" dirty="0" smtClean="0"/>
              <a:t>value type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vector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b="1" dirty="0" smtClean="0"/>
              <a:t>template</a:t>
            </a:r>
            <a:r>
              <a:rPr lang="en-US" dirty="0" smtClean="0"/>
              <a:t>, not a type. </a:t>
            </a:r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/>
              <a:t>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type by putting the value type in angle brackets after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”.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vector&lt;string&gt; </a:t>
            </a:r>
            <a:r>
              <a:rPr lang="en-US" dirty="0" err="1">
                <a:latin typeface="Courier"/>
              </a:rPr>
              <a:t>vv</a:t>
            </a:r>
            <a:r>
              <a:rPr lang="en-US" dirty="0" smtClean="0">
                <a:latin typeface="Courier"/>
              </a:rPr>
              <a:t>;  // vector of string, size 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288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Review</a:t>
            </a:r>
            <a:br>
              <a:rPr lang="en-US" dirty="0">
                <a:cs typeface="Courier"/>
              </a:rPr>
            </a:br>
            <a:r>
              <a:rPr lang="en-US" dirty="0" smtClean="0">
                <a:cs typeface="Courier"/>
              </a:rPr>
              <a:t>Vector I</a:t>
            </a:r>
            <a:r>
              <a:rPr lang="en-US" dirty="0"/>
              <a:t> </a:t>
            </a:r>
            <a:r>
              <a:rPr lang="en-US" dirty="0" smtClean="0"/>
              <a:t>[3/5]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ea typeface="Courier" charset="0"/>
                <a:cs typeface="Courier" charset="0"/>
              </a:rPr>
              <a:t>Get the </a:t>
            </a:r>
            <a:r>
              <a:rPr lang="en-US" sz="1800" b="1" dirty="0" smtClean="0">
                <a:ea typeface="Courier" charset="0"/>
                <a:cs typeface="Courier" charset="0"/>
              </a:rPr>
              <a:t>size</a:t>
            </a:r>
            <a:r>
              <a:rPr lang="en-US" sz="1800" dirty="0" smtClean="0">
                <a:ea typeface="Courier" charset="0"/>
                <a:cs typeface="Courier" charset="0"/>
              </a:rPr>
              <a:t> (number of items) with member function </a:t>
            </a:r>
            <a:r>
              <a:rPr lang="en-US" sz="1800" dirty="0" smtClean="0">
                <a:latin typeface="Courier"/>
                <a:ea typeface="Courier" charset="0"/>
                <a:cs typeface="Courier" charset="0"/>
              </a:rPr>
              <a:t>size</a:t>
            </a:r>
            <a:r>
              <a:rPr lang="en-US" sz="1800" dirty="0" smtClean="0">
                <a:ea typeface="Courier" charset="0"/>
                <a:cs typeface="Courier" charset="0"/>
              </a:rPr>
              <a:t>.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ea typeface="Courier" charset="0"/>
                <a:cs typeface="Courier" charset="0"/>
              </a:rPr>
              <a:t>c</a:t>
            </a:r>
            <a:r>
              <a:rPr lang="en-US" sz="1800" dirty="0" err="1" smtClean="0">
                <a:latin typeface="Courier"/>
                <a:ea typeface="Courier" charset="0"/>
                <a:cs typeface="Courier" charset="0"/>
              </a:rPr>
              <a:t>out</a:t>
            </a:r>
            <a:r>
              <a:rPr lang="en-US" sz="1800" dirty="0" smtClean="0">
                <a:latin typeface="Courier"/>
                <a:ea typeface="Courier" charset="0"/>
                <a:cs typeface="Courier" charset="0"/>
              </a:rPr>
              <a:t> &lt;&lt; </a:t>
            </a:r>
            <a:r>
              <a:rPr lang="en-US" sz="1800" dirty="0" err="1" smtClean="0">
                <a:latin typeface="Courier"/>
                <a:ea typeface="Courier" charset="0"/>
                <a:cs typeface="Courier" charset="0"/>
              </a:rPr>
              <a:t>vv.size</a:t>
            </a:r>
            <a:r>
              <a:rPr lang="en-US" sz="1800" dirty="0" smtClean="0">
                <a:latin typeface="Courier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ea typeface="Courier" charset="0"/>
                <a:cs typeface="Courier" charset="0"/>
              </a:rPr>
              <a:t>Set the size with member function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resize</a:t>
            </a:r>
            <a:r>
              <a:rPr lang="en-US" sz="1800" dirty="0">
                <a:ea typeface="Courier" charset="0"/>
                <a:cs typeface="Courier" charset="0"/>
              </a:rPr>
              <a:t>, passing the new size. Optionally, also pass another value; any </a:t>
            </a:r>
            <a:r>
              <a:rPr lang="en-US" sz="1800" i="1" dirty="0">
                <a:ea typeface="Courier" charset="0"/>
                <a:cs typeface="Courier" charset="0"/>
              </a:rPr>
              <a:t>newly created</a:t>
            </a:r>
            <a:r>
              <a:rPr lang="en-US" sz="1800" dirty="0"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smtClean="0">
                <a:ea typeface="Courier" charset="0"/>
                <a:cs typeface="Courier" charset="0"/>
              </a:rPr>
              <a:t>items </a:t>
            </a:r>
            <a:r>
              <a:rPr lang="en-US" sz="1800" dirty="0">
                <a:ea typeface="Courier" charset="0"/>
                <a:cs typeface="Courier" charset="0"/>
              </a:rPr>
              <a:t>will be set to this value</a:t>
            </a:r>
            <a:r>
              <a:rPr lang="en-US" sz="1800" dirty="0" smtClean="0">
                <a:ea typeface="Courier" charset="0"/>
                <a:cs typeface="Courier" charset="0"/>
              </a:rPr>
              <a:t>.</a:t>
            </a:r>
            <a:r>
              <a:rPr lang="en-US" sz="1800" dirty="0">
                <a:latin typeface="Courier"/>
              </a:rPr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>
                <a:latin typeface="Courier"/>
              </a:rPr>
              <a:t>vv.resize</a:t>
            </a:r>
            <a:r>
              <a:rPr lang="en-US" sz="1800" dirty="0" smtClean="0">
                <a:latin typeface="Courier"/>
              </a:rPr>
              <a:t>(5);</a:t>
            </a:r>
            <a:br>
              <a:rPr lang="en-US" sz="1800" dirty="0" smtClean="0">
                <a:latin typeface="Courier"/>
              </a:rPr>
            </a:br>
            <a:r>
              <a:rPr lang="en-US" sz="1800" dirty="0" err="1" smtClean="0">
                <a:latin typeface="Courier"/>
              </a:rPr>
              <a:t>vv.resize</a:t>
            </a:r>
            <a:r>
              <a:rPr lang="en-US" sz="1800" dirty="0" smtClean="0">
                <a:latin typeface="Courier"/>
              </a:rPr>
              <a:t>(8, "</a:t>
            </a:r>
            <a:r>
              <a:rPr lang="en-US" sz="1800" dirty="0" err="1" smtClean="0">
                <a:latin typeface="Courier"/>
              </a:rPr>
              <a:t>xy</a:t>
            </a:r>
            <a:r>
              <a:rPr lang="en-US" sz="1800" dirty="0" smtClean="0">
                <a:latin typeface="Courier"/>
              </a:rPr>
              <a:t>");</a:t>
            </a: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 smtClean="0"/>
              <a:t>Or construct with a given size, using </a:t>
            </a:r>
            <a:r>
              <a:rPr lang="en-US" sz="1800" b="1" dirty="0" smtClean="0"/>
              <a:t>constructor arguments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vector&lt;</a:t>
            </a:r>
            <a:r>
              <a:rPr lang="en-US" sz="1800" dirty="0" err="1">
                <a:latin typeface="Courier"/>
              </a:rPr>
              <a:t>int</a:t>
            </a:r>
            <a:r>
              <a:rPr lang="en-US" sz="1800" dirty="0">
                <a:latin typeface="Courier"/>
              </a:rPr>
              <a:t>&gt; vv2(20);      // vector of 20 </a:t>
            </a:r>
            <a:r>
              <a:rPr lang="en-US" sz="1800" dirty="0" err="1">
                <a:latin typeface="Courier"/>
              </a:rPr>
              <a:t>ints</a:t>
            </a:r>
            <a:r>
              <a:rPr lang="en-US" sz="1800" dirty="0">
                <a:latin typeface="Courier"/>
              </a:rPr>
              <a:t/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vector&lt;</a:t>
            </a:r>
            <a:r>
              <a:rPr lang="en-US" sz="1800" dirty="0" err="1">
                <a:latin typeface="Courier"/>
              </a:rPr>
              <a:t>int</a:t>
            </a:r>
            <a:r>
              <a:rPr lang="en-US" sz="1800" dirty="0">
                <a:latin typeface="Courier"/>
              </a:rPr>
              <a:t>&gt; vv3(37, 42);  // vector of 37 </a:t>
            </a:r>
            <a:r>
              <a:rPr lang="en-US" sz="1800" dirty="0" err="1">
                <a:latin typeface="Courier"/>
              </a:rPr>
              <a:t>ints</a:t>
            </a:r>
            <a:r>
              <a:rPr lang="en-US" sz="1800" dirty="0">
                <a:latin typeface="Courier"/>
              </a:rPr>
              <a:t>,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                        //  all set to </a:t>
            </a:r>
            <a:r>
              <a:rPr lang="en-US" sz="1800" dirty="0" smtClean="0">
                <a:latin typeface="Courier"/>
              </a:rPr>
              <a:t>42</a:t>
            </a:r>
            <a:endParaRPr lang="en-US" sz="1800" dirty="0">
              <a:latin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56475" y="3648908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xy</a:t>
            </a:r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9275" y="3648908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xy</a:t>
            </a:r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42075" y="3648908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xy</a:t>
            </a:r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84875" y="3648908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27675" y="3648908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70475" y="3648908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13275" y="3648908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56075" y="3648908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9875" y="334410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vv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98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Review</a:t>
            </a:r>
            <a:br>
              <a:rPr lang="en-US" dirty="0">
                <a:cs typeface="Courier"/>
              </a:rPr>
            </a:br>
            <a:r>
              <a:rPr lang="en-US" dirty="0" smtClean="0">
                <a:cs typeface="Courier"/>
              </a:rPr>
              <a:t>Vector </a:t>
            </a:r>
            <a:r>
              <a:rPr lang="en-US" dirty="0">
                <a:cs typeface="Courier"/>
              </a:rPr>
              <a:t>I</a:t>
            </a:r>
            <a:r>
              <a:rPr lang="en-US" dirty="0"/>
              <a:t> </a:t>
            </a:r>
            <a:r>
              <a:rPr lang="en-US" dirty="0" smtClean="0"/>
              <a:t>[4/5]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900" dirty="0" smtClean="0"/>
              <a:t>Each item in a 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sz="1900" dirty="0" smtClean="0"/>
              <a:t> is referred to by its </a:t>
            </a:r>
            <a:r>
              <a:rPr lang="en-US" sz="1900" b="1" dirty="0" smtClean="0"/>
              <a:t>index</a:t>
            </a:r>
            <a:r>
              <a:rPr lang="en-US" sz="1900" dirty="0" smtClean="0"/>
              <a:t>: a number ranging </a:t>
            </a:r>
            <a:r>
              <a:rPr lang="en-US" sz="1900" dirty="0"/>
              <a:t>from 0 to </a:t>
            </a:r>
            <a:r>
              <a:rPr lang="en-US" sz="1900" i="1" dirty="0" smtClean="0"/>
              <a:t>size</a:t>
            </a:r>
            <a:r>
              <a:rPr lang="en-US" sz="1900" dirty="0" smtClean="0"/>
              <a:t> </a:t>
            </a:r>
            <a:r>
              <a:rPr lang="mr-IN" sz="1900" dirty="0" smtClean="0"/>
              <a:t>–</a:t>
            </a:r>
            <a:r>
              <a:rPr lang="en-US" sz="1900" dirty="0" smtClean="0"/>
              <a:t> 1, </a:t>
            </a:r>
            <a:r>
              <a:rPr lang="en-US" sz="1900" dirty="0"/>
              <a:t>where </a:t>
            </a:r>
            <a:r>
              <a:rPr lang="en-US" sz="1900" i="1" dirty="0"/>
              <a:t>s</a:t>
            </a:r>
            <a:r>
              <a:rPr lang="en-US" sz="1900" i="1" dirty="0" smtClean="0"/>
              <a:t>ize</a:t>
            </a:r>
            <a:r>
              <a:rPr lang="en-US" sz="1900" dirty="0" smtClean="0"/>
              <a:t> </a:t>
            </a:r>
            <a:r>
              <a:rPr lang="en-US" sz="1900" dirty="0"/>
              <a:t>is the </a:t>
            </a:r>
            <a:r>
              <a:rPr lang="en-US" sz="1900" dirty="0" smtClean="0"/>
              <a:t>size of </a:t>
            </a:r>
            <a:r>
              <a:rPr lang="en-US" sz="1900" dirty="0"/>
              <a:t>the </a:t>
            </a:r>
            <a:r>
              <a:rPr lang="en-US" sz="1900" dirty="0">
                <a:latin typeface="Courier"/>
                <a:cs typeface="Courier"/>
              </a:rPr>
              <a:t>vector</a:t>
            </a:r>
            <a:r>
              <a:rPr lang="en-US" sz="1900" dirty="0" smtClean="0"/>
              <a:t>.</a:t>
            </a:r>
            <a:br>
              <a:rPr lang="en-US" sz="1900" dirty="0" smtClean="0"/>
            </a:br>
            <a:endParaRPr lang="en-US" sz="1900" dirty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/>
              <a:t>To refer to the item with index </a:t>
            </a:r>
            <a:r>
              <a:rPr lang="en-US" sz="1900" dirty="0" err="1">
                <a:latin typeface="Courier"/>
                <a:cs typeface="Courier"/>
              </a:rPr>
              <a:t>i</a:t>
            </a:r>
            <a:r>
              <a:rPr lang="en-US" sz="1900" dirty="0"/>
              <a:t>, use the name of the vector followed by brackets with “</a:t>
            </a:r>
            <a:r>
              <a:rPr lang="en-US" sz="1900" dirty="0" err="1">
                <a:latin typeface="Courier"/>
                <a:cs typeface="Courier"/>
              </a:rPr>
              <a:t>i</a:t>
            </a:r>
            <a:r>
              <a:rPr lang="en-US" sz="1900" dirty="0"/>
              <a:t>” inside them. (Read as “v sub </a:t>
            </a:r>
            <a:r>
              <a:rPr lang="en-US" sz="1900" dirty="0" err="1"/>
              <a:t>i</a:t>
            </a:r>
            <a:r>
              <a:rPr lang="en-US" sz="1900" dirty="0"/>
              <a:t>”, from math notation </a:t>
            </a:r>
            <a:r>
              <a:rPr lang="en-US" sz="1900" i="1" dirty="0"/>
              <a:t>v</a:t>
            </a:r>
            <a:r>
              <a:rPr lang="en-US" sz="1900" i="1" baseline="-25000" dirty="0"/>
              <a:t>i</a:t>
            </a:r>
            <a:r>
              <a:rPr lang="en-US" sz="1900" dirty="0" smtClean="0"/>
              <a:t>.)</a:t>
            </a:r>
            <a:r>
              <a:rPr lang="en-US" sz="1900" dirty="0">
                <a:latin typeface="Courier"/>
              </a:rPr>
              <a:t> 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>
                <a:latin typeface="Courier"/>
              </a:rPr>
              <a:t>v[</a:t>
            </a:r>
            <a:r>
              <a:rPr lang="en-US" sz="1900" dirty="0" err="1" smtClean="0">
                <a:latin typeface="Courier"/>
              </a:rPr>
              <a:t>i</a:t>
            </a:r>
            <a:r>
              <a:rPr lang="en-US" sz="1900" dirty="0" smtClean="0">
                <a:latin typeface="Courier"/>
              </a:rPr>
              <a:t>]</a:t>
            </a:r>
            <a:endParaRPr lang="en-US" sz="1900" dirty="0">
              <a:latin typeface="Courier"/>
            </a:endParaRPr>
          </a:p>
          <a:p>
            <a:pPr marL="0" indent="0">
              <a:buNone/>
            </a:pPr>
            <a:r>
              <a:rPr lang="en-US" sz="1900" dirty="0"/>
              <a:t>We can use </a:t>
            </a:r>
            <a:r>
              <a:rPr lang="en-US" sz="1900" dirty="0" smtClean="0"/>
              <a:t>this </a:t>
            </a:r>
            <a:r>
              <a:rPr lang="en-US" sz="1900" b="1" dirty="0"/>
              <a:t>bracket operator</a:t>
            </a:r>
            <a:r>
              <a:rPr lang="en-US" sz="1900" dirty="0"/>
              <a:t> </a:t>
            </a:r>
            <a:r>
              <a:rPr lang="en-US" sz="1900" dirty="0" smtClean="0"/>
              <a:t>to get or set items in a</a:t>
            </a:r>
            <a:r>
              <a:rPr lang="en-US" sz="1900" dirty="0">
                <a:latin typeface="Courier"/>
              </a:rPr>
              <a:t> </a:t>
            </a:r>
            <a:r>
              <a:rPr lang="en-US" sz="1900" dirty="0" smtClean="0"/>
              <a:t> 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sz="1900" dirty="0" smtClean="0"/>
              <a:t>. That is, an </a:t>
            </a:r>
            <a:r>
              <a:rPr lang="en-US" sz="1900" dirty="0"/>
              <a:t>expression like “</a:t>
            </a:r>
            <a:r>
              <a:rPr lang="en-US" sz="1900" dirty="0">
                <a:latin typeface="Courier"/>
              </a:rPr>
              <a:t>v[</a:t>
            </a:r>
            <a:r>
              <a:rPr lang="en-US" sz="1900" dirty="0" err="1">
                <a:latin typeface="Courier"/>
              </a:rPr>
              <a:t>i</a:t>
            </a:r>
            <a:r>
              <a:rPr lang="en-US" sz="1900" dirty="0">
                <a:latin typeface="Courier"/>
              </a:rPr>
              <a:t>]</a:t>
            </a:r>
            <a:r>
              <a:rPr lang="en-US" sz="1900" dirty="0"/>
              <a:t>” is an </a:t>
            </a:r>
            <a:r>
              <a:rPr lang="en-US" sz="1900" b="1" dirty="0" err="1" smtClean="0"/>
              <a:t>Lvalue</a:t>
            </a:r>
            <a:r>
              <a:rPr lang="en-US" sz="1900" dirty="0" smtClean="0"/>
              <a:t>.</a:t>
            </a:r>
          </a:p>
          <a:p>
            <a:pPr marL="0" indent="0">
              <a:buNone/>
            </a:pPr>
            <a:r>
              <a:rPr lang="en-US" sz="1900" dirty="0" smtClean="0"/>
              <a:t>An index must be in-range!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2938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0200" y="2938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2938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600" y="2938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480846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2480846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2600" y="2480846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800" y="2480846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4200" y="2480846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400" y="2480846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38600" y="2480846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95800" y="2480846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67000" y="2480846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2938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95400" y="2938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2600" y="2938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09800" y="2938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000" y="2938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24200" y="2938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400" y="2938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38600" y="2938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5800" y="2938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53000" y="2480846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67400" y="2480846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24600" y="2480846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10200" y="2480846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58000" y="25570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size</a:t>
            </a:r>
            <a:r>
              <a:rPr lang="en-US" sz="1600" dirty="0" smtClean="0"/>
              <a:t> = 13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4343400" y="4267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00600" y="4267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57800" y="4267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15000" y="4267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72200" y="42672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43400" y="4724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00600" y="4724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4724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15000" y="4724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72200" y="4724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67200" y="39624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0" y="4032206"/>
            <a:ext cx="1403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[3]</a:t>
            </a:r>
            <a:endParaRPr lang="en-US" sz="1600" dirty="0" smtClean="0">
              <a:ea typeface="Courier" charset="0"/>
              <a:cs typeface="Courier" charset="0"/>
            </a:endParaRPr>
          </a:p>
          <a:p>
            <a:r>
              <a:rPr lang="en-US" sz="1600" dirty="0" smtClean="0">
                <a:ea typeface="Courier" charset="0"/>
                <a:cs typeface="Courier" charset="0"/>
              </a:rPr>
              <a:t>(“v sub 3”)</a:t>
            </a:r>
            <a:endParaRPr lang="en-US" sz="1600" dirty="0">
              <a:ea typeface="Courier" charset="0"/>
              <a:cs typeface="Courier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6172200" y="4114800"/>
            <a:ext cx="685800" cy="69806"/>
          </a:xfrm>
          <a:prstGeom prst="line">
            <a:avLst/>
          </a:prstGeom>
          <a:ln w="15875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019800" y="4114800"/>
            <a:ext cx="152400" cy="152400"/>
          </a:xfrm>
          <a:prstGeom prst="line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3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Review</a:t>
            </a:r>
            <a:br>
              <a:rPr lang="en-US" dirty="0">
                <a:cs typeface="Courier"/>
              </a:rPr>
            </a:br>
            <a:r>
              <a:rPr lang="en-US" dirty="0" smtClean="0">
                <a:cs typeface="Courier"/>
              </a:rPr>
              <a:t>Vector </a:t>
            </a:r>
            <a:r>
              <a:rPr lang="en-US" dirty="0">
                <a:cs typeface="Courier"/>
              </a:rPr>
              <a:t>I</a:t>
            </a:r>
            <a:r>
              <a:rPr lang="en-US" dirty="0"/>
              <a:t> </a:t>
            </a:r>
            <a:r>
              <a:rPr lang="en-US" dirty="0" smtClean="0"/>
              <a:t>[5/5]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a new item to the end of a </a:t>
            </a:r>
            <a:r>
              <a:rPr lang="en-US" dirty="0">
                <a:latin typeface="Courier"/>
              </a:rPr>
              <a:t>vector</a:t>
            </a:r>
            <a:r>
              <a:rPr lang="en-US" dirty="0" smtClean="0"/>
              <a:t> with </a:t>
            </a:r>
            <a:r>
              <a:rPr lang="en-US" dirty="0" err="1" smtClean="0">
                <a:latin typeface="Courier"/>
              </a:rPr>
              <a:t>push_back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vv.push_back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("zebra");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/>
              <a:t>Remove the final item in a </a:t>
            </a:r>
            <a:r>
              <a:rPr lang="en-US" dirty="0">
                <a:latin typeface="Courier"/>
              </a:rPr>
              <a:t>vector</a:t>
            </a:r>
            <a:r>
              <a:rPr lang="en-US" dirty="0" smtClean="0"/>
              <a:t> with </a:t>
            </a:r>
            <a:r>
              <a:rPr lang="en-US" dirty="0" err="1" smtClean="0"/>
              <a:t>pop_back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vv.pop_back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/>
              <a:t>A common technique:</a:t>
            </a:r>
          </a:p>
          <a:p>
            <a:pPr lvl="1"/>
            <a:r>
              <a:rPr lang="en-US" dirty="0" smtClean="0"/>
              <a:t>Create a dataset, treating a </a:t>
            </a:r>
            <a:r>
              <a:rPr lang="en-US" dirty="0" smtClean="0">
                <a:latin typeface="Courier"/>
              </a:rPr>
              <a:t>vector</a:t>
            </a:r>
            <a:r>
              <a:rPr lang="en-US" dirty="0" smtClean="0"/>
              <a:t> as a variable-sized container (perhaps using </a:t>
            </a:r>
            <a:r>
              <a:rPr lang="en-US" dirty="0" err="1" smtClean="0">
                <a:latin typeface="Courier"/>
              </a:rPr>
              <a:t>push_back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Process the dataset, treating a </a:t>
            </a:r>
            <a:r>
              <a:rPr lang="en-US" dirty="0" smtClean="0">
                <a:latin typeface="Courier"/>
              </a:rPr>
              <a:t>vector</a:t>
            </a:r>
            <a:r>
              <a:rPr lang="en-US" dirty="0" smtClean="0"/>
              <a:t> as a fixed-size container (perhaps using the bracket operator).</a:t>
            </a:r>
            <a:r>
              <a:rPr lang="en-US" dirty="0">
                <a:latin typeface="Courier"/>
              </a:rPr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64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r>
              <a:rPr lang="en-US" dirty="0"/>
              <a:t>II</a:t>
            </a:r>
            <a:br>
              <a:rPr lang="en-US" dirty="0"/>
            </a:br>
            <a:r>
              <a:rPr lang="en-US" dirty="0"/>
              <a:t>Initializer Lists [1/3]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want to create a </a:t>
            </a:r>
            <a:r>
              <a:rPr lang="en-US" dirty="0">
                <a:latin typeface="Courier"/>
                <a:cs typeface="Courier"/>
              </a:rPr>
              <a:t>vector</a:t>
            </a:r>
            <a:r>
              <a:rPr lang="en-US" dirty="0"/>
              <a:t> holding a fixed sequence of items. We could do this using repeated calls to </a:t>
            </a:r>
            <a:r>
              <a:rPr lang="en-US" dirty="0" err="1">
                <a:latin typeface="Courier"/>
                <a:cs typeface="Courier"/>
              </a:rPr>
              <a:t>push_back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vector&lt;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&gt; dataset;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 err="1">
                <a:latin typeface="Courier"/>
                <a:cs typeface="Courier"/>
              </a:rPr>
              <a:t>dataset.push_back</a:t>
            </a:r>
            <a:r>
              <a:rPr lang="en-US" dirty="0">
                <a:latin typeface="Courier"/>
                <a:cs typeface="Courier"/>
              </a:rPr>
              <a:t>(5);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err="1">
                <a:latin typeface="Courier"/>
                <a:cs typeface="Courier"/>
              </a:rPr>
              <a:t>dataset.push_back</a:t>
            </a:r>
            <a:r>
              <a:rPr lang="en-US" dirty="0">
                <a:latin typeface="Courier"/>
                <a:cs typeface="Courier"/>
              </a:rPr>
              <a:t>(1);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err="1">
                <a:latin typeface="Courier"/>
                <a:cs typeface="Courier"/>
              </a:rPr>
              <a:t>dataset.push_back</a:t>
            </a:r>
            <a:r>
              <a:rPr lang="en-US" dirty="0">
                <a:latin typeface="Courier"/>
                <a:cs typeface="Courier"/>
              </a:rPr>
              <a:t>(8);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err="1">
                <a:latin typeface="Courier"/>
                <a:cs typeface="Courier"/>
              </a:rPr>
              <a:t>dataset.push_back</a:t>
            </a:r>
            <a:r>
              <a:rPr lang="en-US" dirty="0">
                <a:latin typeface="Courier"/>
                <a:cs typeface="Courier"/>
              </a:rPr>
              <a:t>(8);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err="1">
                <a:latin typeface="Courier"/>
                <a:cs typeface="Courier"/>
              </a:rPr>
              <a:t>dataset.push_back</a:t>
            </a:r>
            <a:r>
              <a:rPr lang="en-US" dirty="0">
                <a:latin typeface="Courier"/>
                <a:cs typeface="Courier"/>
              </a:rPr>
              <a:t>(7);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But such code can be rather unwieldy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886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3886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3886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8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3886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8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0" y="38862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II</a:t>
            </a:r>
            <a:br>
              <a:rPr lang="en-US" dirty="0"/>
            </a:br>
            <a:r>
              <a:rPr lang="en-US" dirty="0"/>
              <a:t>Initializer Lists </a:t>
            </a:r>
            <a:r>
              <a:rPr lang="en-US" dirty="0" smtClean="0"/>
              <a:t>[2/3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alternate method is to construct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using an </a:t>
            </a:r>
            <a:r>
              <a:rPr lang="en-US" b="1" dirty="0"/>
              <a:t>initializer list</a:t>
            </a:r>
            <a:r>
              <a:rPr lang="en-US" dirty="0"/>
              <a:t>. After the name of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, we give a braces-enclosed, comma-separated list of items</a:t>
            </a:r>
            <a:r>
              <a:rPr lang="en-US" dirty="0" smtClean="0"/>
              <a:t>.</a:t>
            </a:r>
            <a:r>
              <a:rPr lang="en-US" dirty="0">
                <a:latin typeface="Courier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vector&lt;int&gt; dataset { 5, 1, 8, 8, 7 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As is usual in C++, we can put in whitespace/newlines almost wherever we want. We might prefer the following.</a:t>
            </a:r>
          </a:p>
          <a:p>
            <a:pPr marL="0" indent="0">
              <a:buNone/>
            </a:pPr>
            <a:r>
              <a:rPr lang="mr-IN" dirty="0">
                <a:latin typeface="Courier"/>
                <a:cs typeface="Courier"/>
              </a:rPr>
              <a:t>vector&lt;int&gt; dataset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mr-IN" dirty="0">
                <a:latin typeface="Courier"/>
                <a:cs typeface="Courier"/>
              </a:rPr>
              <a:t>{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mr-IN" dirty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5</a:t>
            </a:r>
            <a:r>
              <a:rPr lang="mr-IN" dirty="0">
                <a:latin typeface="Courier"/>
                <a:cs typeface="Courier"/>
              </a:rPr>
              <a:t>,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mr-IN" dirty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1</a:t>
            </a:r>
            <a:r>
              <a:rPr lang="mr-IN" dirty="0">
                <a:latin typeface="Courier"/>
                <a:cs typeface="Courier"/>
              </a:rPr>
              <a:t>,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mr-IN" dirty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8</a:t>
            </a:r>
            <a:r>
              <a:rPr lang="mr-IN" dirty="0">
                <a:latin typeface="Courier"/>
                <a:cs typeface="Courier"/>
              </a:rPr>
              <a:t>,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mr-IN" dirty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8</a:t>
            </a:r>
            <a:r>
              <a:rPr lang="mr-IN" dirty="0">
                <a:latin typeface="Courier"/>
                <a:cs typeface="Courier"/>
              </a:rPr>
              <a:t>,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mr-IN" dirty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7</a:t>
            </a:r>
            <a:br>
              <a:rPr lang="en-US" dirty="0">
                <a:latin typeface="Courier"/>
                <a:cs typeface="Courier"/>
              </a:rPr>
            </a:br>
            <a:r>
              <a:rPr lang="mr-IN" dirty="0" smtClean="0">
                <a:latin typeface="Courier"/>
                <a:cs typeface="Courier"/>
              </a:rPr>
              <a:t>};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9200" y="5181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5181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5181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8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5181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8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0" y="51816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4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II</a:t>
            </a:r>
            <a:br>
              <a:rPr lang="en-US" dirty="0"/>
            </a:br>
            <a:r>
              <a:rPr lang="en-US" dirty="0"/>
              <a:t>Initializer Lists </a:t>
            </a:r>
            <a:r>
              <a:rPr lang="en-US" dirty="0" smtClean="0"/>
              <a:t>[3/3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 that, in our declarations that used an initializer list, there </a:t>
            </a:r>
            <a:r>
              <a:rPr lang="en-US" dirty="0" smtClean="0"/>
              <a:t>is </a:t>
            </a:r>
            <a:r>
              <a:rPr lang="en-US" dirty="0"/>
              <a:t>no equals sign (</a:t>
            </a:r>
            <a:r>
              <a:rPr lang="en-US" dirty="0">
                <a:latin typeface="Courier" pitchFamily="49" charset="0"/>
              </a:rPr>
              <a:t>=</a:t>
            </a:r>
            <a:r>
              <a:rPr lang="en-US" dirty="0"/>
              <a:t>) or parentheses.</a:t>
            </a:r>
          </a:p>
          <a:p>
            <a:pPr lvl="1"/>
            <a:r>
              <a:rPr lang="en-US" dirty="0"/>
              <a:t>Actually, you </a:t>
            </a:r>
            <a:r>
              <a:rPr lang="en-US" i="1" dirty="0"/>
              <a:t>can</a:t>
            </a:r>
            <a:r>
              <a:rPr lang="en-US" dirty="0"/>
              <a:t> include an equals sign.</a:t>
            </a:r>
          </a:p>
          <a:p>
            <a:pPr marL="0" indent="0">
              <a:buNone/>
            </a:pPr>
            <a:r>
              <a:rPr lang="en-US" dirty="0"/>
              <a:t>Also note the required semicolon (</a:t>
            </a:r>
            <a:r>
              <a:rPr lang="en-US" dirty="0">
                <a:latin typeface="Courier" pitchFamily="49" charset="0"/>
              </a:rPr>
              <a:t>;</a:t>
            </a:r>
            <a:r>
              <a:rPr lang="en-US" dirty="0"/>
              <a:t>) at the end.</a:t>
            </a:r>
          </a:p>
          <a:p>
            <a:pPr marL="0" indent="0">
              <a:buNone/>
            </a:pPr>
            <a:r>
              <a:rPr lang="en-US" dirty="0"/>
              <a:t>Beware the difference: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vector&lt;</a:t>
            </a:r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&gt; </a:t>
            </a:r>
            <a:r>
              <a:rPr lang="en-US" dirty="0" smtClean="0">
                <a:latin typeface="Courier" pitchFamily="49" charset="0"/>
              </a:rPr>
              <a:t>vv2(5</a:t>
            </a:r>
            <a:r>
              <a:rPr lang="en-US" dirty="0">
                <a:latin typeface="Courier" pitchFamily="49" charset="0"/>
              </a:rPr>
              <a:t>, 10</a:t>
            </a:r>
            <a:r>
              <a:rPr lang="en-US" dirty="0" smtClean="0">
                <a:latin typeface="Courier" pitchFamily="49" charset="0"/>
              </a:rPr>
              <a:t>); </a:t>
            </a:r>
            <a:br>
              <a:rPr lang="en-US" dirty="0" smtClean="0">
                <a:latin typeface="Courier" pitchFamily="49" charset="0"/>
              </a:rPr>
            </a:br>
            <a:r>
              <a:rPr lang="en-US" dirty="0" smtClean="0">
                <a:latin typeface="Courier" pitchFamily="49" charset="0"/>
              </a:rPr>
              <a:t>vector&lt;</a:t>
            </a:r>
            <a:r>
              <a:rPr lang="en-US" dirty="0" err="1" smtClean="0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&gt; </a:t>
            </a:r>
            <a:r>
              <a:rPr lang="en-US" dirty="0" smtClean="0">
                <a:latin typeface="Courier" pitchFamily="49" charset="0"/>
              </a:rPr>
              <a:t>vv3{5</a:t>
            </a:r>
            <a:r>
              <a:rPr lang="en-US" dirty="0">
                <a:latin typeface="Courier" pitchFamily="49" charset="0"/>
              </a:rPr>
              <a:t>, 10</a:t>
            </a:r>
            <a:r>
              <a:rPr lang="en-US" dirty="0" smtClean="0">
                <a:latin typeface="Courier" pitchFamily="49" charset="0"/>
              </a:rPr>
              <a:t>};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48768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See the difference?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3733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0" y="3733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7400" y="3733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4600" y="3733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37338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53000" y="4419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10200" y="4419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191000" y="3981752"/>
            <a:ext cx="574524" cy="133048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91000" y="4495800"/>
            <a:ext cx="609600" cy="1524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37082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1149</TotalTime>
  <Words>653</Words>
  <Application>Microsoft Macintosh PowerPoint</Application>
  <PresentationFormat>On-screen Show (4:3)</PresentationFormat>
  <Paragraphs>119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Advantage</vt:lpstr>
      <vt:lpstr>CS 201 </vt:lpstr>
      <vt:lpstr>Review Vector I [1/5]</vt:lpstr>
      <vt:lpstr>Review Vector I [2/5]</vt:lpstr>
      <vt:lpstr>Review Vector I [3/5]</vt:lpstr>
      <vt:lpstr>Review Vector I [4/5]</vt:lpstr>
      <vt:lpstr>Review Vector I [5/5]</vt:lpstr>
      <vt:lpstr>Vector II Initializer Lists [1/3]</vt:lpstr>
      <vt:lpstr>Vector II Initializer Lists [2/3]</vt:lpstr>
      <vt:lpstr>Vector II Initializer Lists [3/3]</vt:lpstr>
      <vt:lpstr>Vector II Range-Based For-Loop [1/2]</vt:lpstr>
      <vt:lpstr>Vector II Range-Based For-Loop [2/2]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</dc:title>
  <dc:creator>Chris Hartman</dc:creator>
  <cp:lastModifiedBy>Chris Hartman</cp:lastModifiedBy>
  <cp:revision>177</cp:revision>
  <dcterms:created xsi:type="dcterms:W3CDTF">2017-08-28T16:16:28Z</dcterms:created>
  <dcterms:modified xsi:type="dcterms:W3CDTF">2018-09-21T20:10:29Z</dcterms:modified>
</cp:coreProperties>
</file>